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303" r:id="rId3"/>
    <p:sldId id="299" r:id="rId4"/>
    <p:sldId id="300" r:id="rId5"/>
    <p:sldId id="301" r:id="rId6"/>
    <p:sldId id="304" r:id="rId7"/>
    <p:sldId id="265" r:id="rId8"/>
    <p:sldId id="258" r:id="rId9"/>
    <p:sldId id="270" r:id="rId10"/>
    <p:sldId id="271" r:id="rId11"/>
    <p:sldId id="275" r:id="rId12"/>
    <p:sldId id="290" r:id="rId13"/>
    <p:sldId id="288" r:id="rId14"/>
    <p:sldId id="266" r:id="rId15"/>
    <p:sldId id="272" r:id="rId16"/>
    <p:sldId id="268" r:id="rId17"/>
    <p:sldId id="262" r:id="rId18"/>
    <p:sldId id="278" r:id="rId19"/>
    <p:sldId id="293" r:id="rId20"/>
    <p:sldId id="277" r:id="rId21"/>
    <p:sldId id="279" r:id="rId22"/>
    <p:sldId id="295" r:id="rId23"/>
    <p:sldId id="261" r:id="rId24"/>
    <p:sldId id="264" r:id="rId25"/>
    <p:sldId id="286" r:id="rId26"/>
    <p:sldId id="296" r:id="rId27"/>
    <p:sldId id="297" r:id="rId28"/>
    <p:sldId id="298" r:id="rId29"/>
    <p:sldId id="263" r:id="rId30"/>
    <p:sldId id="281" r:id="rId31"/>
    <p:sldId id="274" r:id="rId32"/>
    <p:sldId id="289" r:id="rId33"/>
    <p:sldId id="291" r:id="rId34"/>
    <p:sldId id="280" r:id="rId35"/>
    <p:sldId id="29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24"/>
    <p:restoredTop sz="95655"/>
  </p:normalViewPr>
  <p:slideViewPr>
    <p:cSldViewPr snapToGrid="0" snapToObjects="1">
      <p:cViewPr varScale="1">
        <p:scale>
          <a:sx n="103" d="100"/>
          <a:sy n="103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471D-9D77-FD4B-8332-4275F9C70207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B2E8-C8CE-7742-992D-57F085B7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5FA15-CC3A-4D4F-82F7-93A0C7186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A7211-7809-B744-AC4D-118321BF81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7D13-2702-F143-9219-F75EB54D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9906-4B46-FD4F-8F4D-DF222E9D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9727D-E48A-4545-BE58-E9283F31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D246-604F-5840-BC80-8E6E4A95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2C0D6-1113-9C47-BE8E-3F396066F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1C8CD-4B7A-6942-ACEC-86CE50E5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69EA7-A5A7-134E-B8AE-FA6876803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2B00-1262-794A-BFAC-27BE66E6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355D0-DBED-F340-9704-30646C0D2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EDD48-33E3-B546-BEFB-702A7FC9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2CF53-AA2E-744C-9F12-3DBF229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034FE-EAED-4A4D-A81A-73025E8C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DE1EF-ECB9-D347-BCD6-2C27745A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0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5BA6-3377-F14F-8EBB-1687E560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FB9F8-B46F-3744-B763-AA7B35741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68B3C28-B546-C342-9AA1-8B1AA710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 Week 2020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6379B67-AFCE-424E-ABE9-EB572CFB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7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D01A-1029-3641-B25D-C6247E1A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7E6D6-9292-2649-AEF4-9BABA2D21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52848-9656-FC46-AEBF-E355E1A6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D37B-AA25-1C47-B3CC-4528A0D5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066F5-6CEF-064A-9C52-4556A099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6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CED1-B207-0F46-AFD5-91773BB4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578EC-59BA-5B4F-9E10-358678A4B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218B6-8778-1F43-AC51-41F34788C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113EA-93A4-8E48-AF8B-2B7E33DE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012CCA-AAB9-A846-8E66-899DCD78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4918-4753-8241-B17B-778054A7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5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F0CE-0D9B-1D46-9F8F-AC009C7A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A8943-0411-824A-8F96-2E26F2DEB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9D0C8-A09F-8B45-9C9D-138579923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FDB6A-BF82-E241-ADE6-E21B05EE7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30EAB-922B-2E4C-84B1-CD5BD7FA5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B92C8-8BB6-7D4E-A02A-77CE8B315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3B7C9-A96D-1648-83F5-90CEE3AA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5D81F-4447-5243-A33B-D3B1D7F2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4837-950C-BE4D-AB48-69A1F1F2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993C48-A5D3-844F-9BC5-9E65DA88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68A9-0D7B-A844-A97F-B80F2633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1F190-C7DC-2545-8404-D574EE0D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0453D-E319-B940-B06B-9F0D2A25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6757A1-559A-584D-963E-D47694948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FD457-B614-6F41-ABEA-2B06886A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8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092F-2486-5B4B-AE08-6E0E12E1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21257-5A12-C74D-90FE-323B9938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56D0-C187-F747-BD3D-DA9A79E07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26545-9C48-744F-AE43-5F120AA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9FA69-6660-7743-A4C0-BA509771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D13FE-024A-F944-92A7-CD00F803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0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69BD-67F7-5047-8693-C2637920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77A8B-A08C-6C4F-872F-D8F4E9CA4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64944-E74A-9643-B442-2E7CCB6B5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D2FC6-4D4F-974B-B8F8-BEE2D63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23E5A-6FCA-694E-BED2-8393AF08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66C10-CF13-E441-B709-E42F57E5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57934-F2EE-D64F-8555-DC355BCD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EDBF6-0571-554E-BBD8-C58AF48022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9AA1B-C90E-9145-9EF7-1DE8510D2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D6E2-F26A-CC43-90C8-073EE57DD1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EBD509B7-C12F-6649-BC70-6C99DE4E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CCC407-1692-CA49-B650-182BC9C32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20582"/>
          <a:stretch/>
        </p:blipFill>
        <p:spPr>
          <a:xfrm>
            <a:off x="5294644" y="6412255"/>
            <a:ext cx="1061552" cy="25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1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carpentries/instructor-training/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htcondor.readthedocs.io/en/latest/man-pages/condor_submit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carpentries/instructor-trainin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carpentries/instructor-trainin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hub.com/carpentries/instructor-trainin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8256-4B58-4247-B113-F88AF998F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Submitting Multiple Jobs With </a:t>
            </a:r>
            <a:r>
              <a:rPr lang="en-US" dirty="0" err="1"/>
              <a:t>HTCondor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3E2A0-30BC-104A-B24A-AE0DA8FE9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Christina Koch</a:t>
            </a:r>
          </a:p>
          <a:p>
            <a:r>
              <a:rPr lang="en-US" dirty="0" err="1"/>
              <a:t>HTCondor</a:t>
            </a:r>
            <a:r>
              <a:rPr lang="en-US" dirty="0"/>
              <a:t> Week 2020</a:t>
            </a:r>
          </a:p>
        </p:txBody>
      </p:sp>
    </p:spTree>
    <p:extLst>
      <p:ext uri="{BB962C8B-B14F-4D97-AF65-F5344CB8AC3E}">
        <p14:creationId xmlns:p14="http://schemas.microsoft.com/office/powerpoint/2010/main" val="24252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A038AD01-5E95-0343-ADC2-B1115565D5C0}"/>
              </a:ext>
            </a:extLst>
          </p:cNvPr>
          <p:cNvSpPr txBox="1"/>
          <p:nvPr/>
        </p:nvSpPr>
        <p:spPr>
          <a:xfrm>
            <a:off x="658895" y="2092655"/>
            <a:ext cx="9150124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review: one job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4FBF75-A780-364A-AF39-4E7EBDD34209}"/>
              </a:ext>
            </a:extLst>
          </p:cNvPr>
          <p:cNvSpPr/>
          <p:nvPr/>
        </p:nvSpPr>
        <p:spPr>
          <a:xfrm>
            <a:off x="1923803" y="3455348"/>
            <a:ext cx="2624446" cy="1446192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D086C-18AE-AF4C-A15D-B3DA718045C4}"/>
              </a:ext>
            </a:extLst>
          </p:cNvPr>
          <p:cNvSpPr txBox="1"/>
          <p:nvPr/>
        </p:nvSpPr>
        <p:spPr>
          <a:xfrm>
            <a:off x="7481455" y="4073235"/>
            <a:ext cx="3872345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These files track information about the job.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10605D-DCA2-904F-B9AC-04E0BA052AA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4548249" y="4180114"/>
            <a:ext cx="2933206" cy="5856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F429D6-B192-7F4F-BF67-3134E80B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BA0C6E6-5F3B-DA4B-B163-139BD66CA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3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E470-A91D-624A-BE97-6E318409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Many jobs with numbered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B643B-F8EE-B740-A87C-FFD83A023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Now suppose we have many input files and we want to run one job per input file.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6D448C-75F7-E14E-BEFE-013E1E0BF7C6}"/>
              </a:ext>
            </a:extLst>
          </p:cNvPr>
          <p:cNvSpPr/>
          <p:nvPr/>
        </p:nvSpPr>
        <p:spPr>
          <a:xfrm>
            <a:off x="838200" y="2814452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file.0.in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CFE4A-7812-2648-8501-2FCA0C15FB53}"/>
              </a:ext>
            </a:extLst>
          </p:cNvPr>
          <p:cNvSpPr/>
          <p:nvPr/>
        </p:nvSpPr>
        <p:spPr>
          <a:xfrm>
            <a:off x="2783774" y="3171609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file.1.in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F49620-7C3E-8346-B597-A8309E1584C0}"/>
              </a:ext>
            </a:extLst>
          </p:cNvPr>
          <p:cNvSpPr/>
          <p:nvPr/>
        </p:nvSpPr>
        <p:spPr>
          <a:xfrm>
            <a:off x="4729348" y="3429000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file.2.in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980602-BD49-E64D-A175-8140A80CE003}"/>
              </a:ext>
            </a:extLst>
          </p:cNvPr>
          <p:cNvSpPr/>
          <p:nvPr/>
        </p:nvSpPr>
        <p:spPr>
          <a:xfrm>
            <a:off x="6773883" y="3686391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file.3.in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2EC72-987F-C144-B361-5ABABFBB20B4}"/>
              </a:ext>
            </a:extLst>
          </p:cNvPr>
          <p:cNvSpPr/>
          <p:nvPr/>
        </p:nvSpPr>
        <p:spPr>
          <a:xfrm>
            <a:off x="8818418" y="3948822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file.4.in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3A8A594-BC88-8546-A7E8-C6947B75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0C92B7-01F3-774C-B39A-9CFFBF30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0E470-A91D-624A-BE97-6E318409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numerical input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B643B-F8EE-B740-A87C-FFD83A023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 want to capture this set of inputs using a list of integers.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6D448C-75F7-E14E-BEFE-013E1E0BF7C6}"/>
              </a:ext>
            </a:extLst>
          </p:cNvPr>
          <p:cNvSpPr/>
          <p:nvPr/>
        </p:nvSpPr>
        <p:spPr>
          <a:xfrm>
            <a:off x="838200" y="2814452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</a:t>
            </a:r>
            <a:r>
              <a:rPr lang="en-US" sz="2400" b="1" dirty="0">
                <a:latin typeface="Courier" pitchFamily="2" charset="0"/>
              </a:rPr>
              <a:t>0</a:t>
            </a:r>
            <a:r>
              <a:rPr lang="en-US" sz="2400" dirty="0">
                <a:latin typeface="Courier" pitchFamily="2" charset="0"/>
              </a:rPr>
              <a:t>.in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CFE4A-7812-2648-8501-2FCA0C15FB53}"/>
              </a:ext>
            </a:extLst>
          </p:cNvPr>
          <p:cNvSpPr/>
          <p:nvPr/>
        </p:nvSpPr>
        <p:spPr>
          <a:xfrm>
            <a:off x="2783774" y="3171609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</a:t>
            </a:r>
            <a:r>
              <a:rPr lang="en-US" sz="2400" b="1" dirty="0">
                <a:latin typeface="Courier" pitchFamily="2" charset="0"/>
              </a:rPr>
              <a:t>1</a:t>
            </a:r>
            <a:r>
              <a:rPr lang="en-US" sz="2400" dirty="0">
                <a:latin typeface="Courier" pitchFamily="2" charset="0"/>
              </a:rPr>
              <a:t>.in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F49620-7C3E-8346-B597-A8309E1584C0}"/>
              </a:ext>
            </a:extLst>
          </p:cNvPr>
          <p:cNvSpPr/>
          <p:nvPr/>
        </p:nvSpPr>
        <p:spPr>
          <a:xfrm>
            <a:off x="4729348" y="3429000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</a:t>
            </a:r>
            <a:r>
              <a:rPr lang="en-US" sz="2400" b="1" dirty="0">
                <a:latin typeface="Courier" pitchFamily="2" charset="0"/>
              </a:rPr>
              <a:t>2</a:t>
            </a:r>
            <a:r>
              <a:rPr lang="en-US" sz="2400" dirty="0">
                <a:latin typeface="Courier" pitchFamily="2" charset="0"/>
              </a:rPr>
              <a:t>.in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980602-BD49-E64D-A175-8140A80CE003}"/>
              </a:ext>
            </a:extLst>
          </p:cNvPr>
          <p:cNvSpPr/>
          <p:nvPr/>
        </p:nvSpPr>
        <p:spPr>
          <a:xfrm>
            <a:off x="6773883" y="3686391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</a:t>
            </a:r>
            <a:r>
              <a:rPr lang="en-US" sz="2400" b="1" dirty="0">
                <a:latin typeface="Courier" pitchFamily="2" charset="0"/>
              </a:rPr>
              <a:t>3</a:t>
            </a:r>
            <a:r>
              <a:rPr lang="en-US" sz="2400" dirty="0">
                <a:latin typeface="Courier" pitchFamily="2" charset="0"/>
              </a:rPr>
              <a:t>.in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12EC72-987F-C144-B361-5ABABFBB20B4}"/>
              </a:ext>
            </a:extLst>
          </p:cNvPr>
          <p:cNvSpPr/>
          <p:nvPr/>
        </p:nvSpPr>
        <p:spPr>
          <a:xfrm>
            <a:off x="8818418" y="3948822"/>
            <a:ext cx="2220686" cy="2648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ourier" pitchFamily="2" charset="0"/>
              </a:rPr>
              <a:t>file.</a:t>
            </a:r>
            <a:r>
              <a:rPr lang="en-US" sz="2400" b="1" dirty="0">
                <a:latin typeface="Courier" pitchFamily="2" charset="0"/>
              </a:rPr>
              <a:t>4</a:t>
            </a:r>
            <a:r>
              <a:rPr lang="en-US" sz="2400" dirty="0">
                <a:latin typeface="Courier" pitchFamily="2" charset="0"/>
              </a:rPr>
              <a:t>.in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67635E7-1F47-F841-9BB2-BE3A11C7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06E3591-96D1-8344-ACE7-8DF97A80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7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1F6AFCC-7E2B-AD44-9F27-B1355075FE11}"/>
              </a:ext>
            </a:extLst>
          </p:cNvPr>
          <p:cNvSpPr txBox="1"/>
          <p:nvPr/>
        </p:nvSpPr>
        <p:spPr>
          <a:xfrm>
            <a:off x="658895" y="2092655"/>
            <a:ext cx="9150124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856AF-7833-5941-B9B1-A2361E4E9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 a list of integer values with </a:t>
            </a:r>
            <a:r>
              <a:rPr lang="en-US" dirty="0">
                <a:latin typeface="Courier" pitchFamily="2" charset="0"/>
              </a:rPr>
              <a:t>queue 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7F1FC-476C-4D4F-8C47-229D8928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7BCE7-E910-C241-90C7-DF4865F1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AB9D9F-935D-904E-A9B9-8789EACAD4D0}"/>
              </a:ext>
            </a:extLst>
          </p:cNvPr>
          <p:cNvSpPr txBox="1"/>
          <p:nvPr/>
        </p:nvSpPr>
        <p:spPr>
          <a:xfrm>
            <a:off x="6278048" y="4316447"/>
            <a:ext cx="3872345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This queue statement will generate a list of integers, 0 - 4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AEE86B-72DD-C548-9A3C-46B2702EB13B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2041607" y="5008945"/>
            <a:ext cx="4236441" cy="2303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459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37606F5-ECD7-A241-A6CA-5C2FB6F74CDB}"/>
              </a:ext>
            </a:extLst>
          </p:cNvPr>
          <p:cNvSpPr txBox="1"/>
          <p:nvPr/>
        </p:nvSpPr>
        <p:spPr>
          <a:xfrm>
            <a:off x="658893" y="2092655"/>
            <a:ext cx="9280753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job components vary?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EA5F17-98BA-7741-9E0A-09C3402E80A5}"/>
              </a:ext>
            </a:extLst>
          </p:cNvPr>
          <p:cNvSpPr/>
          <p:nvPr/>
        </p:nvSpPr>
        <p:spPr>
          <a:xfrm>
            <a:off x="2861953" y="2402123"/>
            <a:ext cx="3728851" cy="958593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47863A-A1CA-EB4F-8DF0-37C678F8D88E}"/>
              </a:ext>
            </a:extLst>
          </p:cNvPr>
          <p:cNvSpPr txBox="1"/>
          <p:nvPr/>
        </p:nvSpPr>
        <p:spPr>
          <a:xfrm>
            <a:off x="8046027" y="3387065"/>
            <a:ext cx="387234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arguments for our command and the input files would be different for each job.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E1E1302-EC0E-6F4B-9192-E0CC32E67526}"/>
              </a:ext>
            </a:extLst>
          </p:cNvPr>
          <p:cNvCxnSpPr>
            <a:cxnSpLocks/>
            <a:stCxn id="5" idx="1"/>
            <a:endCxn id="3" idx="6"/>
          </p:cNvCxnSpPr>
          <p:nvPr/>
        </p:nvCxnSpPr>
        <p:spPr>
          <a:xfrm flipH="1" flipV="1">
            <a:off x="6590804" y="2881420"/>
            <a:ext cx="1455223" cy="14135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B9E3EA7-766C-8946-9249-56D1C46E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321F99C-694D-974F-B388-BC8E8438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4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075631F-DFEA-4141-92F7-38D4B91ED1B1}"/>
              </a:ext>
            </a:extLst>
          </p:cNvPr>
          <p:cNvSpPr txBox="1"/>
          <p:nvPr/>
        </p:nvSpPr>
        <p:spPr>
          <a:xfrm>
            <a:off x="658893" y="2092655"/>
            <a:ext cx="9280753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job components vary?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DEA5F17-98BA-7741-9E0A-09C3402E80A5}"/>
              </a:ext>
            </a:extLst>
          </p:cNvPr>
          <p:cNvSpPr/>
          <p:nvPr/>
        </p:nvSpPr>
        <p:spPr>
          <a:xfrm>
            <a:off x="1923803" y="3455348"/>
            <a:ext cx="2624446" cy="1446192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B5400-B2CF-4A4F-A623-DC87EF51C491}"/>
              </a:ext>
            </a:extLst>
          </p:cNvPr>
          <p:cNvSpPr txBox="1"/>
          <p:nvPr/>
        </p:nvSpPr>
        <p:spPr>
          <a:xfrm>
            <a:off x="7481455" y="3993599"/>
            <a:ext cx="3872345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We might also want to differentiate these job files.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61AB577-4301-DB49-BAC2-7CF9B1451180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4548249" y="4191991"/>
            <a:ext cx="2933206" cy="4941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5240661-9995-514D-816D-C6829221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07D5418-C90E-2C45-93DD-429B4FC85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99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latin typeface="Courier" pitchFamily="2" charset="0"/>
              </a:rPr>
              <a:t>$(</a:t>
            </a:r>
            <a:r>
              <a:rPr lang="en-US" dirty="0" err="1">
                <a:latin typeface="Courier" pitchFamily="2" charset="0"/>
              </a:rPr>
              <a:t>ProcID</a:t>
            </a:r>
            <a:r>
              <a:rPr lang="en-US" dirty="0">
                <a:latin typeface="Courier" pitchFamily="2" charset="0"/>
              </a:rPr>
              <a:t>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as the </a:t>
            </a:r>
            <a:r>
              <a:rPr lang="en-US" b="1" dirty="0"/>
              <a:t>variable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E6A33-B73D-2D4A-8691-72BB595FA857}"/>
              </a:ext>
            </a:extLst>
          </p:cNvPr>
          <p:cNvSpPr txBox="1"/>
          <p:nvPr/>
        </p:nvSpPr>
        <p:spPr>
          <a:xfrm>
            <a:off x="658893" y="2092655"/>
            <a:ext cx="9280753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file.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.in file.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.out</a:t>
            </a: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file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.in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job.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.log</a:t>
            </a:r>
          </a:p>
          <a:p>
            <a:r>
              <a:rPr lang="en-US" sz="2400" dirty="0">
                <a:latin typeface="Courier"/>
                <a:cs typeface="Courier"/>
              </a:rPr>
              <a:t>output = job.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</a:t>
            </a:r>
            <a:r>
              <a:rPr lang="en-US" sz="2400" dirty="0" err="1">
                <a:latin typeface="Courier"/>
                <a:cs typeface="Courier"/>
              </a:rPr>
              <a:t>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job.</a:t>
            </a:r>
            <a:r>
              <a:rPr lang="en-US" sz="2400" b="1" dirty="0">
                <a:latin typeface="Courier"/>
                <a:cs typeface="Courier"/>
              </a:rPr>
              <a:t>$(</a:t>
            </a:r>
            <a:r>
              <a:rPr lang="en-US" sz="2400" b="1" dirty="0" err="1">
                <a:latin typeface="Courier"/>
                <a:cs typeface="Courier"/>
              </a:rPr>
              <a:t>ProcID</a:t>
            </a:r>
            <a:r>
              <a:rPr lang="en-US" sz="2400" b="1" dirty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.stderr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1FCCB-BFC3-644B-AD3F-621DAB4B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2ED9A-9681-BA40-B032-B0AC2B28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57A539-B0DC-FA4D-851F-F2A129159AA0}"/>
              </a:ext>
            </a:extLst>
          </p:cNvPr>
          <p:cNvSpPr txBox="1"/>
          <p:nvPr/>
        </p:nvSpPr>
        <p:spPr>
          <a:xfrm>
            <a:off x="7573573" y="4167297"/>
            <a:ext cx="4155186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default variable representing the changing numbers in our list is </a:t>
            </a:r>
            <a:r>
              <a:rPr lang="en-US" sz="2800" dirty="0">
                <a:latin typeface="Courier" pitchFamily="2" charset="0"/>
              </a:rPr>
              <a:t>$(</a:t>
            </a:r>
            <a:r>
              <a:rPr lang="en-US" sz="2800" dirty="0" err="1">
                <a:latin typeface="Courier" pitchFamily="2" charset="0"/>
              </a:rPr>
              <a:t>ProcID</a:t>
            </a:r>
            <a:r>
              <a:rPr lang="en-US" sz="2800" dirty="0">
                <a:latin typeface="Courier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7165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Many jobs with named files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46380-F36D-D044-B2BA-3124CE611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2122" cy="4351338"/>
          </a:xfrm>
        </p:spPr>
        <p:txBody>
          <a:bodyPr/>
          <a:lstStyle/>
          <a:p>
            <a:r>
              <a:rPr lang="en-US" dirty="0"/>
              <a:t>Program execution</a:t>
            </a:r>
          </a:p>
          <a:p>
            <a:endParaRPr lang="en-US" dirty="0"/>
          </a:p>
          <a:p>
            <a:r>
              <a:rPr lang="en-US" dirty="0"/>
              <a:t>Files needed</a:t>
            </a:r>
          </a:p>
          <a:p>
            <a:pPr lvl="1"/>
            <a:r>
              <a:rPr lang="en-US" dirty="0" err="1">
                <a:latin typeface="Courier" pitchFamily="2" charset="0"/>
              </a:rPr>
              <a:t>compare_states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state.wi.dat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country.us.dat</a:t>
            </a:r>
            <a:endParaRPr lang="en-US" dirty="0"/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6F527211-EE86-A34A-8268-91C446CC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A89C7E-7F6F-5D40-AFDB-CBAA7F08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</a:t>
            </a:r>
            <a:r>
              <a:rPr lang="en-US" sz="2400" dirty="0" err="1">
                <a:latin typeface="Courier" pitchFamily="2" charset="0"/>
              </a:rPr>
              <a:t>state.wi.dat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out.state.wi.dat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state.wi.dat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50F493-EE8E-7047-BFC6-72AC2991A2B0}"/>
              </a:ext>
            </a:extLst>
          </p:cNvPr>
          <p:cNvSpPr txBox="1"/>
          <p:nvPr/>
        </p:nvSpPr>
        <p:spPr>
          <a:xfrm>
            <a:off x="1209675" y="2314436"/>
            <a:ext cx="825644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$ </a:t>
            </a:r>
            <a:r>
              <a:rPr lang="en-US" sz="2000" dirty="0" err="1">
                <a:solidFill>
                  <a:schemeClr val="bg1"/>
                </a:solidFill>
                <a:latin typeface="Courier" pitchFamily="2" charset="0"/>
              </a:rPr>
              <a:t>compare_states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" pitchFamily="2" charset="0"/>
              </a:rPr>
              <a:t>state.wi.dat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Courier" pitchFamily="2" charset="0"/>
              </a:rPr>
              <a:t>out.state.wi.dat</a:t>
            </a:r>
            <a:endParaRPr lang="en-US" sz="2000" dirty="0">
              <a:solidFill>
                <a:schemeClr val="bg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73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named input values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FB41-7C05-AC41-9785-DE37750E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552709" cy="4351338"/>
          </a:xfrm>
        </p:spPr>
        <p:txBody>
          <a:bodyPr/>
          <a:lstStyle/>
          <a:p>
            <a:r>
              <a:rPr lang="en-US" dirty="0"/>
              <a:t>Suppose we have data for several states: </a:t>
            </a:r>
            <a:r>
              <a:rPr lang="en-US" dirty="0" err="1">
                <a:latin typeface="Courier" pitchFamily="2" charset="0"/>
              </a:rPr>
              <a:t>state.wi.dat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state.mn.dat</a:t>
            </a:r>
            <a:r>
              <a:rPr lang="en-US" dirty="0"/>
              <a:t>, </a:t>
            </a:r>
            <a:r>
              <a:rPr lang="en-US" dirty="0" err="1">
                <a:latin typeface="Courier" pitchFamily="2" charset="0"/>
              </a:rPr>
              <a:t>state.il.dat</a:t>
            </a:r>
            <a:r>
              <a:rPr lang="en-US" dirty="0"/>
              <a:t>, etc. </a:t>
            </a:r>
          </a:p>
          <a:p>
            <a:r>
              <a:rPr lang="en-US" dirty="0"/>
              <a:t>We want to run one job per file.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</a:t>
            </a:r>
            <a:r>
              <a:rPr lang="en-US" sz="2400" dirty="0" err="1">
                <a:latin typeface="Courier" pitchFamily="2" charset="0"/>
              </a:rPr>
              <a:t>state.wi.dat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out.state.wi.dat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state.wi.dat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483357E-BA19-FC45-8C40-A8FF8BB8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48D8F1-58CD-D147-B4C6-E5F2EB4B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 a list of values with </a:t>
            </a:r>
            <a:r>
              <a:rPr lang="en-US" dirty="0">
                <a:latin typeface="Courier" pitchFamily="2" charset="0"/>
              </a:rPr>
              <a:t>queue from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FB41-7C05-AC41-9785-DE37750E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552709" cy="4351338"/>
          </a:xfrm>
        </p:spPr>
        <p:txBody>
          <a:bodyPr/>
          <a:lstStyle/>
          <a:p>
            <a:r>
              <a:rPr lang="en-US" dirty="0"/>
              <a:t>We want to use “queue” to provide this list of input files. </a:t>
            </a:r>
          </a:p>
          <a:p>
            <a:r>
              <a:rPr lang="en-US" dirty="0"/>
              <a:t>One option is to create another file with the list and </a:t>
            </a:r>
            <a:br>
              <a:rPr lang="en-US" dirty="0"/>
            </a:br>
            <a:r>
              <a:rPr lang="en-US" dirty="0"/>
              <a:t>use the </a:t>
            </a:r>
            <a:r>
              <a:rPr lang="en-US" dirty="0">
                <a:latin typeface="Courier" pitchFamily="2" charset="0"/>
              </a:rPr>
              <a:t>queue .. from </a:t>
            </a:r>
            <a:r>
              <a:rPr lang="en-US" dirty="0"/>
              <a:t>syntax.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</a:t>
            </a:r>
            <a:r>
              <a:rPr lang="en-US" sz="2400" dirty="0" err="1">
                <a:latin typeface="Courier" pitchFamily="2" charset="0"/>
              </a:rPr>
              <a:t>state.wi.dat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dirty="0" err="1">
                <a:latin typeface="Courier" pitchFamily="2" charset="0"/>
              </a:rPr>
              <a:t>out.state.wi.dat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state.wi.dat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b="1" dirty="0">
                <a:latin typeface="Courier"/>
                <a:cs typeface="Courier"/>
              </a:rPr>
              <a:t>from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state_list.txt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AE5EA7-B6E2-F94F-A51C-3E8A42FFF19B}"/>
              </a:ext>
            </a:extLst>
          </p:cNvPr>
          <p:cNvSpPr/>
          <p:nvPr/>
        </p:nvSpPr>
        <p:spPr>
          <a:xfrm>
            <a:off x="9036195" y="2960149"/>
            <a:ext cx="2814637" cy="21370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latin typeface="Courier" pitchFamily="2" charset="0"/>
              </a:rPr>
              <a:t>state.wi.dat</a:t>
            </a:r>
            <a:r>
              <a:rPr lang="en-US" sz="2400" dirty="0"/>
              <a:t> </a:t>
            </a:r>
            <a:r>
              <a:rPr lang="en-US" sz="2400" dirty="0" err="1">
                <a:latin typeface="Courier" pitchFamily="2" charset="0"/>
              </a:rPr>
              <a:t>state.mn.dat</a:t>
            </a:r>
            <a:r>
              <a:rPr lang="en-US" sz="2400" dirty="0"/>
              <a:t> </a:t>
            </a:r>
            <a:r>
              <a:rPr lang="en-US" sz="2400" dirty="0" err="1">
                <a:latin typeface="Courier" pitchFamily="2" charset="0"/>
              </a:rPr>
              <a:t>state.il.dat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state.ia.dat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state.mi.dat</a:t>
            </a:r>
            <a:endParaRPr lang="en-US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822CDE-47D5-6940-BBC7-3BF2AD990AB9}"/>
              </a:ext>
            </a:extLst>
          </p:cNvPr>
          <p:cNvCxnSpPr>
            <a:cxnSpLocks/>
          </p:cNvCxnSpPr>
          <p:nvPr/>
        </p:nvCxnSpPr>
        <p:spPr>
          <a:xfrm flipV="1">
            <a:off x="5949538" y="4001294"/>
            <a:ext cx="3075709" cy="1960119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483357E-BA19-FC45-8C40-A8FF8BB8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48D8F1-58CD-D147-B4C6-E5F2EB4B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1755-1113-9C4D-AF14-24B21929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multiple jobs?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235-0FB3-5349-8710-5E94DB8A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B4DC-3266-7F47-AFE1-8338BD8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69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job components vary? 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FB41-7C05-AC41-9785-DE37750EC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what parts of our job template (the top half of the submit file) vary, depending on the input? </a:t>
            </a:r>
          </a:p>
          <a:p>
            <a:r>
              <a:rPr lang="en-US" dirty="0"/>
              <a:t>We want to vary the job’s </a:t>
            </a:r>
            <a:r>
              <a:rPr lang="en-US" b="1" dirty="0"/>
              <a:t>arguments</a:t>
            </a:r>
            <a:r>
              <a:rPr lang="en-US" dirty="0"/>
              <a:t> and one </a:t>
            </a:r>
            <a:r>
              <a:rPr lang="en-US" b="1" dirty="0"/>
              <a:t>input file</a:t>
            </a:r>
            <a:r>
              <a:rPr lang="en-US" dirty="0"/>
              <a:t>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</a:t>
            </a:r>
            <a:r>
              <a:rPr lang="en-US" sz="2400" b="1" dirty="0" err="1">
                <a:latin typeface="Courier" pitchFamily="2" charset="0"/>
              </a:rPr>
              <a:t>state.wi.dat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sz="2400" b="1" dirty="0" err="1">
                <a:latin typeface="Courier" pitchFamily="2" charset="0"/>
              </a:rPr>
              <a:t>out.state.wi.dat</a:t>
            </a:r>
            <a:endParaRPr lang="en-US" sz="2400" b="1" dirty="0">
              <a:latin typeface="Courier" pitchFamily="2" charset="0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b="1" dirty="0" err="1">
                <a:latin typeface="Courier"/>
                <a:cs typeface="Courier"/>
              </a:rPr>
              <a:t>state.wi.dat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state from </a:t>
            </a:r>
            <a:r>
              <a:rPr lang="en-US" sz="2400" dirty="0" err="1">
                <a:latin typeface="Courier"/>
                <a:cs typeface="Courier"/>
              </a:rPr>
              <a:t>state_list.txt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F6BF8-F83D-904D-831A-D39B10F9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76D549-7CF4-7F47-AA47-DA01C043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05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custom </a:t>
            </a:r>
            <a:r>
              <a:rPr lang="en-US" b="1" dirty="0"/>
              <a:t>variable</a:t>
            </a:r>
            <a:endParaRPr lang="en-US" b="1" dirty="0">
              <a:latin typeface="Courier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FB41-7C05-AC41-9785-DE37750E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76408" cy="4351338"/>
          </a:xfrm>
        </p:spPr>
        <p:txBody>
          <a:bodyPr/>
          <a:lstStyle/>
          <a:p>
            <a:r>
              <a:rPr lang="en-US" dirty="0"/>
              <a:t>Replace all our varying components in the submit file with a variable.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</a:t>
            </a:r>
            <a:r>
              <a:rPr lang="en-US" sz="2400" b="1" dirty="0">
                <a:latin typeface="Courier" pitchFamily="2" charset="0"/>
              </a:rPr>
              <a:t>$(state) out.$(state)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b="1" dirty="0">
                <a:latin typeface="Courier"/>
                <a:cs typeface="Courier"/>
              </a:rPr>
              <a:t>$(state)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b="1" dirty="0">
                <a:latin typeface="Courier"/>
                <a:cs typeface="Courier"/>
              </a:rPr>
              <a:t>state</a:t>
            </a:r>
            <a:r>
              <a:rPr lang="en-US" sz="2400" dirty="0">
                <a:latin typeface="Courier"/>
                <a:cs typeface="Courier"/>
              </a:rPr>
              <a:t> from </a:t>
            </a:r>
            <a:r>
              <a:rPr lang="en-US" sz="2400" dirty="0" err="1">
                <a:latin typeface="Courier"/>
                <a:cs typeface="Courier"/>
              </a:rPr>
              <a:t>state_list.txt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AE5EA7-B6E2-F94F-A51C-3E8A42FFF19B}"/>
              </a:ext>
            </a:extLst>
          </p:cNvPr>
          <p:cNvSpPr/>
          <p:nvPr/>
        </p:nvSpPr>
        <p:spPr>
          <a:xfrm>
            <a:off x="9025247" y="2473261"/>
            <a:ext cx="2814637" cy="21370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latin typeface="Courier" pitchFamily="2" charset="0"/>
              </a:rPr>
              <a:t>state.wi.dat</a:t>
            </a:r>
            <a:r>
              <a:rPr lang="en-US" sz="2400" dirty="0"/>
              <a:t> </a:t>
            </a:r>
            <a:r>
              <a:rPr lang="en-US" sz="2400" dirty="0" err="1">
                <a:latin typeface="Courier" pitchFamily="2" charset="0"/>
              </a:rPr>
              <a:t>state.mn.dat</a:t>
            </a:r>
            <a:r>
              <a:rPr lang="en-US" sz="2400" dirty="0"/>
              <a:t> </a:t>
            </a:r>
            <a:r>
              <a:rPr lang="en-US" sz="2400" dirty="0" err="1">
                <a:latin typeface="Courier" pitchFamily="2" charset="0"/>
              </a:rPr>
              <a:t>state.il.dat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state.ia.dat</a:t>
            </a:r>
            <a:endParaRPr lang="en-US" sz="2400" dirty="0">
              <a:latin typeface="Courier" pitchFamily="2" charset="0"/>
            </a:endParaRPr>
          </a:p>
          <a:p>
            <a:r>
              <a:rPr lang="en-US" sz="2400" dirty="0" err="1">
                <a:latin typeface="Courier" pitchFamily="2" charset="0"/>
              </a:rPr>
              <a:t>state.mi.dat</a:t>
            </a:r>
            <a:endParaRPr lang="en-US" sz="2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822CDE-47D5-6940-BBC7-3BF2AD990AB9}"/>
              </a:ext>
            </a:extLst>
          </p:cNvPr>
          <p:cNvCxnSpPr>
            <a:cxnSpLocks/>
          </p:cNvCxnSpPr>
          <p:nvPr/>
        </p:nvCxnSpPr>
        <p:spPr>
          <a:xfrm flipV="1">
            <a:off x="7018317" y="4001294"/>
            <a:ext cx="2006930" cy="194824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8B648C-A34A-EC4A-A45A-D0B7555E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AE6D3-0F90-C54A-9E4A-B064862A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7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455C-3DDA-A747-A12C-B14D78075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multiple variables with </a:t>
            </a:r>
            <a:r>
              <a:rPr lang="en-US" dirty="0">
                <a:latin typeface="Courier" pitchFamily="2" charset="0"/>
              </a:rPr>
              <a:t>queue from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5FB41-7C05-AC41-9785-DE37750EC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144125" cy="4351338"/>
          </a:xfrm>
        </p:spPr>
        <p:txBody>
          <a:bodyPr/>
          <a:lstStyle/>
          <a:p>
            <a:r>
              <a:rPr lang="en-US" dirty="0"/>
              <a:t>The queue from syntax can also support multiple values per job. </a:t>
            </a:r>
          </a:p>
          <a:p>
            <a:r>
              <a:rPr lang="en-US" dirty="0"/>
              <a:t>Suppose our command was like this: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E78381-7652-E44B-B179-054FD87007C9}"/>
              </a:ext>
            </a:extLst>
          </p:cNvPr>
          <p:cNvSpPr txBox="1"/>
          <p:nvPr/>
        </p:nvSpPr>
        <p:spPr>
          <a:xfrm>
            <a:off x="1209675" y="3920451"/>
            <a:ext cx="9772650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compare_states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-</a:t>
            </a:r>
            <a:r>
              <a:rPr lang="en-US" sz="2400" dirty="0" err="1">
                <a:latin typeface="Courier" pitchFamily="2" charset="0"/>
                <a:cs typeface="Courier"/>
              </a:rPr>
              <a:t>i</a:t>
            </a:r>
            <a:r>
              <a:rPr lang="en-US" sz="2400" dirty="0">
                <a:latin typeface="Courier" pitchFamily="2" charset="0"/>
                <a:cs typeface="Courier"/>
              </a:rPr>
              <a:t> </a:t>
            </a:r>
            <a:r>
              <a:rPr lang="en-US" sz="2400" b="1" dirty="0">
                <a:latin typeface="Courier" pitchFamily="2" charset="0"/>
              </a:rPr>
              <a:t>$(state)</a:t>
            </a:r>
            <a:r>
              <a:rPr lang="en-US" sz="2400" dirty="0">
                <a:latin typeface="Courier" pitchFamily="2" charset="0"/>
              </a:rPr>
              <a:t> -y </a:t>
            </a:r>
            <a:r>
              <a:rPr lang="en-US" sz="2400" b="1" dirty="0">
                <a:latin typeface="Courier" pitchFamily="2" charset="0"/>
              </a:rPr>
              <a:t>$(year)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b="1" dirty="0">
                <a:latin typeface="Courier"/>
                <a:cs typeface="Courier"/>
              </a:rPr>
              <a:t>$(state)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country.us.dat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b="1" dirty="0" err="1">
                <a:latin typeface="Courier"/>
                <a:cs typeface="Courier"/>
              </a:rPr>
              <a:t>state,year</a:t>
            </a:r>
            <a:r>
              <a:rPr lang="en-US" sz="2400" dirty="0">
                <a:latin typeface="Courier"/>
                <a:cs typeface="Courier"/>
              </a:rPr>
              <a:t> from </a:t>
            </a:r>
            <a:r>
              <a:rPr lang="en-US" sz="2400" dirty="0" err="1">
                <a:latin typeface="Courier"/>
                <a:cs typeface="Courier"/>
              </a:rPr>
              <a:t>state_list.txt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AE5EA7-B6E2-F94F-A51C-3E8A42FFF19B}"/>
              </a:ext>
            </a:extLst>
          </p:cNvPr>
          <p:cNvSpPr/>
          <p:nvPr/>
        </p:nvSpPr>
        <p:spPr>
          <a:xfrm>
            <a:off x="8167688" y="2955018"/>
            <a:ext cx="3327626" cy="1806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atin typeface="Courier" pitchFamily="2" charset="0"/>
              </a:rPr>
              <a:t>state.wi.dat,2010</a:t>
            </a:r>
            <a:r>
              <a:rPr lang="en-US" sz="2400" dirty="0"/>
              <a:t> </a:t>
            </a:r>
            <a:r>
              <a:rPr lang="en-US" sz="2400" dirty="0">
                <a:latin typeface="Courier" pitchFamily="2" charset="0"/>
              </a:rPr>
              <a:t>state.wi.dat,2015 state.mn.dat,2010</a:t>
            </a:r>
          </a:p>
          <a:p>
            <a:r>
              <a:rPr lang="en-US" sz="2400" dirty="0">
                <a:latin typeface="Courier" pitchFamily="2" charset="0"/>
              </a:rPr>
              <a:t>state.mn.dat,2015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822CDE-47D5-6940-BBC7-3BF2AD990AB9}"/>
              </a:ext>
            </a:extLst>
          </p:cNvPr>
          <p:cNvCxnSpPr>
            <a:cxnSpLocks/>
            <a:endCxn id="3" idx="2"/>
          </p:cNvCxnSpPr>
          <p:nvPr/>
        </p:nvCxnSpPr>
        <p:spPr>
          <a:xfrm flipV="1">
            <a:off x="7968343" y="4762005"/>
            <a:ext cx="1863158" cy="125878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8B648C-A34A-EC4A-A45A-D0B7555E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AE6D3-0F90-C54A-9E4A-B064862A3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F901F7-A95A-6940-B335-438704B1290F}"/>
              </a:ext>
            </a:extLst>
          </p:cNvPr>
          <p:cNvSpPr txBox="1"/>
          <p:nvPr/>
        </p:nvSpPr>
        <p:spPr>
          <a:xfrm>
            <a:off x="1159236" y="2903852"/>
            <a:ext cx="668741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$ </a:t>
            </a:r>
            <a:r>
              <a:rPr lang="en-US" sz="2000" dirty="0" err="1">
                <a:solidFill>
                  <a:schemeClr val="bg1"/>
                </a:solidFill>
                <a:latin typeface="Courier" pitchFamily="2" charset="0"/>
              </a:rPr>
              <a:t>compare_states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 -</a:t>
            </a:r>
            <a:r>
              <a:rPr lang="en-US" sz="2000" dirty="0" err="1">
                <a:solidFill>
                  <a:schemeClr val="bg1"/>
                </a:solidFill>
                <a:latin typeface="Courier" pitchFamily="2" charset="0"/>
              </a:rPr>
              <a:t>i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</a:rPr>
              <a:t> [input file] -y [year]</a:t>
            </a:r>
          </a:p>
        </p:txBody>
      </p:sp>
    </p:spTree>
    <p:extLst>
      <p:ext uri="{BB962C8B-B14F-4D97-AF65-F5344CB8AC3E}">
        <p14:creationId xmlns:p14="http://schemas.microsoft.com/office/powerpoint/2010/main" val="18556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14A5-ED73-7E4B-9337-6CDF85C0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and </a:t>
            </a:r>
            <a:r>
              <a:rPr lang="en-US" dirty="0">
                <a:latin typeface="Courier" pitchFamily="2" charset="0"/>
              </a:rPr>
              <a:t>queue</a:t>
            </a:r>
            <a:r>
              <a:rPr lang="en-US" dirty="0"/>
              <a:t> options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C332901-6647-8F4A-9874-D89F7C0F10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80461"/>
              </p:ext>
            </p:extLst>
          </p:nvPr>
        </p:nvGraphicFramePr>
        <p:xfrm>
          <a:off x="838200" y="1825625"/>
          <a:ext cx="10515600" cy="424234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983182">
                  <a:extLst>
                    <a:ext uri="{9D8B030D-6E8A-4147-A177-3AD203B41FA5}">
                      <a16:colId xmlns:a16="http://schemas.microsoft.com/office/drawing/2014/main" val="1422036205"/>
                    </a:ext>
                  </a:extLst>
                </a:gridCol>
                <a:gridCol w="3515096">
                  <a:extLst>
                    <a:ext uri="{9D8B030D-6E8A-4147-A177-3AD203B41FA5}">
                      <a16:colId xmlns:a16="http://schemas.microsoft.com/office/drawing/2014/main" val="3023267978"/>
                    </a:ext>
                  </a:extLst>
                </a:gridCol>
                <a:gridCol w="3017322">
                  <a:extLst>
                    <a:ext uri="{9D8B030D-6E8A-4147-A177-3AD203B41FA5}">
                      <a16:colId xmlns:a16="http://schemas.microsoft.com/office/drawing/2014/main" val="767554156"/>
                    </a:ext>
                  </a:extLst>
                </a:gridCol>
              </a:tblGrid>
              <a:tr h="598671">
                <a:tc>
                  <a:txBody>
                    <a:bodyPr/>
                    <a:lstStyle/>
                    <a:p>
                      <a:r>
                        <a:rPr lang="en-US" sz="2400" dirty="0"/>
                        <a:t>Syntax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 of Values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Variable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6315372"/>
                  </a:ext>
                </a:extLst>
              </a:tr>
              <a:tr h="598671">
                <a:tc>
                  <a:txBody>
                    <a:bodyPr/>
                    <a:lstStyle/>
                    <a:p>
                      <a:r>
                        <a:rPr lang="en-US" sz="2400" dirty="0"/>
                        <a:t>queue </a:t>
                      </a:r>
                      <a:r>
                        <a:rPr lang="en-US" sz="2400" i="1" dirty="0"/>
                        <a:t>N</a:t>
                      </a:r>
                      <a:endParaRPr lang="en-US" sz="2400" i="1" dirty="0">
                        <a:latin typeface="Courie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Integers: 0 through N-1</a:t>
                      </a:r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$(</a:t>
                      </a:r>
                      <a:r>
                        <a:rPr lang="en-US" sz="2400" dirty="0" err="1"/>
                        <a:t>ProcId</a:t>
                      </a:r>
                      <a:r>
                        <a:rPr lang="en-US" sz="2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1069443"/>
                  </a:ext>
                </a:extLst>
              </a:tr>
              <a:tr h="1033322">
                <a:tc>
                  <a:txBody>
                    <a:bodyPr/>
                    <a:lstStyle/>
                    <a:p>
                      <a:r>
                        <a:rPr lang="en-US" sz="2400" dirty="0"/>
                        <a:t>queue </a:t>
                      </a:r>
                      <a:r>
                        <a:rPr lang="en-US" sz="2400" i="1" dirty="0"/>
                        <a:t>Var</a:t>
                      </a:r>
                      <a:r>
                        <a:rPr lang="en-US" sz="2400" dirty="0"/>
                        <a:t> matching </a:t>
                      </a:r>
                      <a:r>
                        <a:rPr lang="en-US" sz="2400" i="1" dirty="0"/>
                        <a:t>pattern*</a:t>
                      </a:r>
                      <a:endParaRPr lang="en-US" sz="2400" i="1" dirty="0">
                        <a:latin typeface="Courie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 of values that match the wildcard pattern.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endParaRPr lang="en-US" sz="2400" dirty="0"/>
                    </a:p>
                    <a:p>
                      <a:r>
                        <a:rPr lang="en-US" sz="2400" dirty="0"/>
                        <a:t>$(</a:t>
                      </a:r>
                      <a:r>
                        <a:rPr lang="en-US" sz="2400" i="1" dirty="0"/>
                        <a:t>Var</a:t>
                      </a:r>
                      <a:r>
                        <a:rPr lang="en-US" sz="2400" dirty="0"/>
                        <a:t>) 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If no variable name is provided, default is $(Item)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10924"/>
                  </a:ext>
                </a:extLst>
              </a:tr>
              <a:tr h="598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queue </a:t>
                      </a:r>
                      <a:r>
                        <a:rPr lang="en-US" sz="2400" i="1" dirty="0"/>
                        <a:t>Var</a:t>
                      </a:r>
                      <a:r>
                        <a:rPr lang="en-US" sz="2400" dirty="0"/>
                        <a:t> in (</a:t>
                      </a:r>
                      <a:r>
                        <a:rPr lang="en-US" sz="2400" i="1" dirty="0"/>
                        <a:t>item1</a:t>
                      </a:r>
                      <a:r>
                        <a:rPr lang="en-US" sz="2400" dirty="0"/>
                        <a:t> </a:t>
                      </a:r>
                      <a:r>
                        <a:rPr lang="en-US" sz="2400" i="1" dirty="0"/>
                        <a:t>item2</a:t>
                      </a:r>
                      <a:r>
                        <a:rPr lang="en-US" sz="2400" dirty="0"/>
                        <a:t> …)</a:t>
                      </a:r>
                      <a:endParaRPr lang="en-US" sz="2400" i="1" dirty="0">
                        <a:latin typeface="Courie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 of values within parentheses.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004500"/>
                  </a:ext>
                </a:extLst>
              </a:tr>
              <a:tr h="1033322">
                <a:tc>
                  <a:txBody>
                    <a:bodyPr/>
                    <a:lstStyle/>
                    <a:p>
                      <a:r>
                        <a:rPr lang="en-US" sz="2400" dirty="0"/>
                        <a:t>queue </a:t>
                      </a:r>
                      <a:r>
                        <a:rPr lang="en-US" sz="2400" i="1" dirty="0"/>
                        <a:t>Var</a:t>
                      </a:r>
                      <a:r>
                        <a:rPr lang="en-US" sz="2400" dirty="0"/>
                        <a:t> from </a:t>
                      </a:r>
                      <a:r>
                        <a:rPr lang="en-US" sz="2400" i="1" dirty="0" err="1"/>
                        <a:t>list.txt</a:t>
                      </a:r>
                      <a:endParaRPr lang="en-US" sz="2400" i="1" dirty="0">
                        <a:latin typeface="Courier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List of values from </a:t>
                      </a:r>
                      <a:r>
                        <a:rPr lang="en-US" sz="2400" i="1" dirty="0" err="1"/>
                        <a:t>list.txt</a:t>
                      </a:r>
                      <a:r>
                        <a:rPr lang="en-US" sz="2400" dirty="0"/>
                        <a:t>, where each value is on its own line.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28253"/>
                  </a:ext>
                </a:extLst>
              </a:tr>
            </a:tbl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A13D4D2-8D0B-E746-A48E-9AC8B256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471844D-F932-AA45-B313-16EB0CD1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5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4192-186B-D344-84B0-CB51EEF3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options: </a:t>
            </a:r>
            <a:r>
              <a:rPr lang="en-US" dirty="0">
                <a:latin typeface="Courier" pitchFamily="2" charset="0"/>
              </a:rPr>
              <a:t>queue 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6317-F61A-DB43-ABFA-D3F93110C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 start from 1 instead of 0? </a:t>
            </a:r>
          </a:p>
          <a:p>
            <a:pPr lvl="1"/>
            <a:r>
              <a:rPr lang="en-US" dirty="0"/>
              <a:t>Yes! These two lines increment the $(</a:t>
            </a:r>
            <a:r>
              <a:rPr lang="en-US" dirty="0" err="1"/>
              <a:t>ProcId</a:t>
            </a:r>
            <a:r>
              <a:rPr lang="en-US" dirty="0"/>
              <a:t>)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You would use the second variable name $(</a:t>
            </a:r>
            <a:r>
              <a:rPr lang="en-US" dirty="0" err="1"/>
              <a:t>newProc</a:t>
            </a:r>
            <a:r>
              <a:rPr lang="en-US" dirty="0"/>
              <a:t>) in your submit file</a:t>
            </a:r>
          </a:p>
          <a:p>
            <a:r>
              <a:rPr lang="en-US" dirty="0"/>
              <a:t>Can I create a certain number of digits (i.e. 000, 001 instead of 0,1)? </a:t>
            </a:r>
          </a:p>
          <a:p>
            <a:pPr lvl="1"/>
            <a:r>
              <a:rPr lang="en-US" dirty="0"/>
              <a:t>Yes, this syntax will make $(</a:t>
            </a:r>
            <a:r>
              <a:rPr lang="en-US" dirty="0" err="1"/>
              <a:t>ProcId</a:t>
            </a:r>
            <a:r>
              <a:rPr lang="en-US" dirty="0"/>
              <a:t>) have a certain number of digits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64D61-7294-6D49-92D3-9111A632A27D}"/>
              </a:ext>
            </a:extLst>
          </p:cNvPr>
          <p:cNvSpPr txBox="1"/>
          <p:nvPr/>
        </p:nvSpPr>
        <p:spPr>
          <a:xfrm>
            <a:off x="1949263" y="2793341"/>
            <a:ext cx="623999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urier"/>
                <a:cs typeface="Courier"/>
              </a:rPr>
              <a:t>tempProc</a:t>
            </a:r>
            <a:r>
              <a:rPr lang="en-US" sz="2400" dirty="0">
                <a:latin typeface="Courier"/>
                <a:cs typeface="Courier"/>
              </a:rPr>
              <a:t> = $(</a:t>
            </a:r>
            <a:r>
              <a:rPr lang="en-US" sz="2400" dirty="0" err="1">
                <a:latin typeface="Courier"/>
                <a:cs typeface="Courier"/>
              </a:rPr>
              <a:t>ProcId</a:t>
            </a:r>
            <a:r>
              <a:rPr lang="en-US" sz="2400" dirty="0">
                <a:latin typeface="Courier"/>
                <a:cs typeface="Courier"/>
              </a:rPr>
              <a:t>) + 1</a:t>
            </a:r>
          </a:p>
          <a:p>
            <a:r>
              <a:rPr lang="en-US" sz="2400" dirty="0" err="1">
                <a:latin typeface="Courier"/>
                <a:cs typeface="Courier"/>
              </a:rPr>
              <a:t>newProc</a:t>
            </a:r>
            <a:r>
              <a:rPr lang="en-US" sz="2400" dirty="0">
                <a:latin typeface="Courier"/>
                <a:cs typeface="Courier"/>
              </a:rPr>
              <a:t> = $INT(</a:t>
            </a:r>
            <a:r>
              <a:rPr lang="en-US" sz="2400" dirty="0" err="1">
                <a:latin typeface="Courier"/>
                <a:cs typeface="Courier"/>
              </a:rPr>
              <a:t>tempProc</a:t>
            </a:r>
            <a:r>
              <a:rPr lang="en-US" sz="2400" dirty="0">
                <a:latin typeface="Courier"/>
                <a:cs typeface="Courier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C0A04F-680C-3646-AD3D-00CBA39711E3}"/>
              </a:ext>
            </a:extLst>
          </p:cNvPr>
          <p:cNvSpPr txBox="1"/>
          <p:nvPr/>
        </p:nvSpPr>
        <p:spPr>
          <a:xfrm>
            <a:off x="1949263" y="5211495"/>
            <a:ext cx="62399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$INT(ProcId,%03)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4AA86F-CAB7-9749-B74E-0451AECC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05003CD-7939-3045-9CD5-E7D6104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64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A0B1-9E7E-2B41-B595-F1F32EEC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10365" cy="1325563"/>
          </a:xfrm>
        </p:spPr>
        <p:txBody>
          <a:bodyPr/>
          <a:lstStyle/>
          <a:p>
            <a:r>
              <a:rPr lang="en-US" dirty="0"/>
              <a:t>Other options: </a:t>
            </a:r>
            <a:r>
              <a:rPr lang="en-US" sz="4000" dirty="0">
                <a:latin typeface="Courier" pitchFamily="2" charset="0"/>
              </a:rPr>
              <a:t>queue in</a:t>
            </a:r>
            <a:r>
              <a:rPr lang="en-US" sz="4000" dirty="0"/>
              <a:t> / </a:t>
            </a:r>
            <a:r>
              <a:rPr lang="en-US" sz="4000" dirty="0">
                <a:latin typeface="Courier" pitchFamily="2" charset="0"/>
              </a:rPr>
              <a:t>from/matching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FF036-694F-E247-B8CA-EEDB9CEA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run multiple jobs per list item, using $(Step) as the index: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sz="1600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queue matching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has options to select only files or directories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C409CB-0C4C-B64A-B7A9-83C81B2DA546}"/>
              </a:ext>
            </a:extLst>
          </p:cNvPr>
          <p:cNvSpPr txBox="1"/>
          <p:nvPr/>
        </p:nvSpPr>
        <p:spPr>
          <a:xfrm>
            <a:off x="1473746" y="4849875"/>
            <a:ext cx="871033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dirty="0" err="1">
                <a:latin typeface="Courier"/>
                <a:cs typeface="Courier"/>
              </a:rPr>
              <a:t>inp</a:t>
            </a:r>
            <a:r>
              <a:rPr lang="en-US" sz="2400" dirty="0">
                <a:latin typeface="Courier"/>
                <a:cs typeface="Courier"/>
              </a:rPr>
              <a:t> matching </a:t>
            </a:r>
            <a:r>
              <a:rPr lang="en-US" sz="2400" b="1" dirty="0">
                <a:latin typeface="Courier"/>
                <a:cs typeface="Courier"/>
              </a:rPr>
              <a:t>files</a:t>
            </a:r>
            <a:r>
              <a:rPr lang="en-US" sz="2400" dirty="0">
                <a:latin typeface="Courier"/>
                <a:cs typeface="Courier"/>
              </a:rPr>
              <a:t> *.</a:t>
            </a:r>
            <a:r>
              <a:rPr lang="en-US" sz="2400" dirty="0" err="1">
                <a:latin typeface="Courier"/>
                <a:cs typeface="Courier"/>
              </a:rPr>
              <a:t>dat</a:t>
            </a:r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01F111-D140-3C4E-B449-B1947945E8DC}"/>
              </a:ext>
            </a:extLst>
          </p:cNvPr>
          <p:cNvSpPr txBox="1"/>
          <p:nvPr/>
        </p:nvSpPr>
        <p:spPr>
          <a:xfrm>
            <a:off x="1473746" y="5548339"/>
            <a:ext cx="871033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dirty="0" err="1">
                <a:latin typeface="Courier"/>
                <a:cs typeface="Courier"/>
              </a:rPr>
              <a:t>inp</a:t>
            </a:r>
            <a:r>
              <a:rPr lang="en-US" sz="2400" dirty="0">
                <a:latin typeface="Courier"/>
                <a:cs typeface="Courier"/>
              </a:rPr>
              <a:t> matching </a:t>
            </a:r>
            <a:r>
              <a:rPr lang="en-US" sz="2400" b="1" dirty="0" err="1">
                <a:latin typeface="Courier"/>
                <a:cs typeface="Courier"/>
              </a:rPr>
              <a:t>dirs</a:t>
            </a:r>
            <a:r>
              <a:rPr lang="en-US" sz="2400" dirty="0">
                <a:latin typeface="Courier"/>
                <a:cs typeface="Courier"/>
              </a:rPr>
              <a:t> job*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C378F8-D9DF-2B49-A96B-C6B30666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65A5D368-C53D-414B-9A8F-A223575F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5439E2-DDA9-8544-B3F7-F4FDB1C36DAF}"/>
              </a:ext>
            </a:extLst>
          </p:cNvPr>
          <p:cNvSpPr txBox="1"/>
          <p:nvPr/>
        </p:nvSpPr>
        <p:spPr>
          <a:xfrm>
            <a:off x="1473746" y="2431634"/>
            <a:ext cx="871033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arguments  </a:t>
            </a:r>
            <a:r>
              <a:rPr lang="en-US" sz="2400" dirty="0">
                <a:latin typeface="Courier" pitchFamily="2" charset="0"/>
                <a:cs typeface="Courier"/>
              </a:rPr>
              <a:t>= -input </a:t>
            </a:r>
            <a:r>
              <a:rPr lang="en-US" sz="2400" b="1" dirty="0">
                <a:latin typeface="Courier" pitchFamily="2" charset="0"/>
                <a:cs typeface="Courier"/>
              </a:rPr>
              <a:t>$(</a:t>
            </a:r>
            <a:r>
              <a:rPr lang="en-US" sz="2400" b="1" dirty="0" err="1">
                <a:latin typeface="Courier" pitchFamily="2" charset="0"/>
                <a:cs typeface="Courier"/>
              </a:rPr>
              <a:t>infile</a:t>
            </a:r>
            <a:r>
              <a:rPr lang="en-US" sz="2400" b="1" dirty="0">
                <a:latin typeface="Courier" pitchFamily="2" charset="0"/>
                <a:cs typeface="Courier"/>
              </a:rPr>
              <a:t>)</a:t>
            </a:r>
            <a:r>
              <a:rPr lang="en-US" sz="2400" dirty="0">
                <a:latin typeface="Courier" pitchFamily="2" charset="0"/>
                <a:cs typeface="Courier"/>
              </a:rPr>
              <a:t> -index </a:t>
            </a:r>
            <a:r>
              <a:rPr lang="en-US" sz="2400" b="1" dirty="0">
                <a:latin typeface="Courier" pitchFamily="2" charset="0"/>
                <a:cs typeface="Courier"/>
              </a:rPr>
              <a:t>$(Step)</a:t>
            </a:r>
            <a:endParaRPr lang="en-US" sz="2400" b="1" dirty="0">
              <a:latin typeface="Courier" pitchFamily="2" charset="0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 </a:t>
            </a:r>
            <a:r>
              <a:rPr lang="en-US" sz="2400" b="1" dirty="0">
                <a:latin typeface="Courier"/>
                <a:cs typeface="Courier"/>
              </a:rPr>
              <a:t>10 </a:t>
            </a:r>
            <a:r>
              <a:rPr lang="en-US" sz="2400" b="1" dirty="0" err="1">
                <a:latin typeface="Courier"/>
                <a:cs typeface="Courier"/>
              </a:rPr>
              <a:t>infile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matching </a:t>
            </a:r>
            <a:r>
              <a:rPr lang="en-US" sz="2400" b="1" dirty="0">
                <a:latin typeface="Courier"/>
                <a:cs typeface="Courier"/>
              </a:rPr>
              <a:t>*.</a:t>
            </a:r>
            <a:r>
              <a:rPr lang="en-US" sz="2400" b="1" dirty="0" err="1">
                <a:latin typeface="Courier"/>
                <a:cs typeface="Courier"/>
              </a:rPr>
              <a:t>dat</a:t>
            </a:r>
            <a:endParaRPr lang="en-US" sz="24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2689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C38C0-552F-8D4B-8CF2-C139D778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E03A4-8104-8446-A56E-2A6F3A1C5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930" y="1825625"/>
            <a:ext cx="7144870" cy="4351338"/>
          </a:xfrm>
        </p:spPr>
        <p:txBody>
          <a:bodyPr/>
          <a:lstStyle/>
          <a:p>
            <a:r>
              <a:rPr lang="en-US" dirty="0"/>
              <a:t>What varies? </a:t>
            </a:r>
          </a:p>
          <a:p>
            <a:pPr lvl="1"/>
            <a:r>
              <a:rPr lang="en-US" dirty="0"/>
              <a:t>Not much – just needs an index to keep simulation results separate. </a:t>
            </a:r>
          </a:p>
          <a:p>
            <a:r>
              <a:rPr lang="en-US" dirty="0"/>
              <a:t>Use </a:t>
            </a:r>
            <a:r>
              <a:rPr lang="en-US" dirty="0">
                <a:latin typeface="Courier" pitchFamily="2" charset="0"/>
              </a:rPr>
              <a:t>queue N</a:t>
            </a:r>
          </a:p>
          <a:p>
            <a:pPr lvl="1"/>
            <a:r>
              <a:rPr lang="en-US" dirty="0"/>
              <a:t>Simple, built-in</a:t>
            </a:r>
          </a:p>
          <a:p>
            <a:pPr lvl="1"/>
            <a:r>
              <a:rPr lang="en-US" dirty="0"/>
              <a:t>No need for specific input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B083C-2B8A-3846-97B1-08B770FBF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F53D4-2659-AC48-B3E4-BDA72B46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CAC756-6990-1E4D-AF86-EE80465CB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82778"/>
              </p:ext>
            </p:extLst>
          </p:nvPr>
        </p:nvGraphicFramePr>
        <p:xfrm>
          <a:off x="839230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Mei Monte Carlo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Needs to run many random simulations to model particles in a detector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60EF9F48-D2A5-444D-81D7-A51B373468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28" t="4618" r="40572" b="53832"/>
          <a:stretch/>
        </p:blipFill>
        <p:spPr>
          <a:xfrm>
            <a:off x="1505556" y="2523747"/>
            <a:ext cx="1408488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68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0D09-15BD-4249-B193-CFFD7840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45935-6D92-3341-A229-55BB52C8C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034" y="1825625"/>
            <a:ext cx="7171765" cy="4351338"/>
          </a:xfrm>
        </p:spPr>
        <p:txBody>
          <a:bodyPr/>
          <a:lstStyle/>
          <a:p>
            <a:r>
              <a:rPr lang="en-US" dirty="0"/>
              <a:t>What varies? </a:t>
            </a:r>
          </a:p>
          <a:p>
            <a:pPr lvl="1"/>
            <a:r>
              <a:rPr lang="en-US" dirty="0"/>
              <a:t>Five parameter combinations per job</a:t>
            </a:r>
          </a:p>
          <a:p>
            <a:pPr lvl="1"/>
            <a:r>
              <a:rPr lang="en-US" dirty="0"/>
              <a:t>Parameters are given as arguments to the executable</a:t>
            </a:r>
          </a:p>
          <a:p>
            <a:r>
              <a:rPr lang="en-US" dirty="0"/>
              <a:t>Use </a:t>
            </a:r>
            <a:r>
              <a:rPr lang="en-US" dirty="0">
                <a:latin typeface="Courier" pitchFamily="2" charset="0"/>
              </a:rPr>
              <a:t>queue from</a:t>
            </a:r>
          </a:p>
          <a:p>
            <a:pPr lvl="1"/>
            <a:r>
              <a:rPr lang="en-US" dirty="0"/>
              <a:t>queue from can accommodate multiple values per job</a:t>
            </a:r>
          </a:p>
          <a:p>
            <a:pPr lvl="1"/>
            <a:r>
              <a:rPr lang="en-US" dirty="0"/>
              <a:t>Easy to re-run combinations that fail by using subset of original list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8BD11-DB59-7348-99AC-6402DC67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D967E3-8EED-E04F-A7CD-505CBA2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F363E00-4558-9B4F-B3DC-ADA05AAE0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5203"/>
              </p:ext>
            </p:extLst>
          </p:nvPr>
        </p:nvGraphicFramePr>
        <p:xfrm>
          <a:off x="838200" y="1825625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Tamara Trials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 different design parameters for designing clinical trials.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DE215D1-44FC-C84E-95A8-DE44463CC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73" t="4618" r="6502" b="53832"/>
          <a:stretch/>
        </p:blipFill>
        <p:spPr>
          <a:xfrm>
            <a:off x="1502029" y="2514856"/>
            <a:ext cx="1616101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659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F1A18-5307-6041-AEB0-CA6A36D7E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478DC-B8DC-F54C-93C5-B3AF463CE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776" y="1825625"/>
            <a:ext cx="736002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varies? </a:t>
            </a:r>
          </a:p>
          <a:p>
            <a:pPr lvl="1"/>
            <a:r>
              <a:rPr lang="en-US" dirty="0"/>
              <a:t>Each job analyzes one sample; each sample consists of two </a:t>
            </a:r>
            <a:r>
              <a:rPr lang="en-US" dirty="0" err="1"/>
              <a:t>fastq</a:t>
            </a:r>
            <a:r>
              <a:rPr lang="en-US" dirty="0"/>
              <a:t> files in a folder with a standard prefix. </a:t>
            </a:r>
          </a:p>
          <a:p>
            <a:r>
              <a:rPr lang="en-US" dirty="0"/>
              <a:t>Use </a:t>
            </a:r>
            <a:r>
              <a:rPr lang="en-US" dirty="0">
                <a:latin typeface="Courier" pitchFamily="2" charset="0"/>
              </a:rPr>
              <a:t>queue matching</a:t>
            </a:r>
          </a:p>
          <a:p>
            <a:pPr lvl="1"/>
            <a:r>
              <a:rPr lang="en-US" dirty="0"/>
              <a:t>Folders have a standard prefix, input files have standard suffix, easy to pattern match</a:t>
            </a:r>
          </a:p>
          <a:p>
            <a:r>
              <a:rPr lang="en-US" dirty="0"/>
              <a:t>Good alternative: </a:t>
            </a:r>
            <a:r>
              <a:rPr lang="en-US" dirty="0">
                <a:latin typeface="Courier" pitchFamily="2" charset="0"/>
              </a:rPr>
              <a:t>queue from</a:t>
            </a:r>
          </a:p>
          <a:p>
            <a:pPr lvl="1"/>
            <a:r>
              <a:rPr lang="en-US" dirty="0"/>
              <a:t>Provide list of folder names/file prefixes, construct paths in the submit file. </a:t>
            </a:r>
          </a:p>
          <a:p>
            <a:r>
              <a:rPr lang="en-US" dirty="0"/>
              <a:t>Want output files to return to the same folder (stay tuned…)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A551-1715-1942-A44A-C6D5A98F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0AA0C-8B97-3E4F-BCD6-4663DD70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1C8BAB0-1455-1F4E-ABB4-D709F22ED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65353"/>
              </p:ext>
            </p:extLst>
          </p:nvPr>
        </p:nvGraphicFramePr>
        <p:xfrm>
          <a:off x="838200" y="1825625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Ben Bioinformatics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r>
                        <a:rPr lang="en-US" dirty="0"/>
                        <a:t>Applying a quality control / processing pipeline to 20 RNA samples.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65DED3F-A6D0-7C40-AEA8-7DF36E7C18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49" t="4618" r="69125" b="53832"/>
          <a:stretch/>
        </p:blipFill>
        <p:spPr>
          <a:xfrm>
            <a:off x="1422912" y="2517569"/>
            <a:ext cx="1808866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57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1ED6-AE10-1240-85A2-89E58ED7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Queue</a:t>
            </a:r>
            <a:r>
              <a:rPr lang="en-US" dirty="0"/>
              <a:t> options, pros and cons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D781900-6DA7-8C4F-91F0-14820EC3E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388559"/>
              </p:ext>
            </p:extLst>
          </p:nvPr>
        </p:nvGraphicFramePr>
        <p:xfrm>
          <a:off x="838200" y="1699959"/>
          <a:ext cx="10515600" cy="4443785"/>
        </p:xfrm>
        <a:graphic>
          <a:graphicData uri="http://schemas.openxmlformats.org/drawingml/2006/table">
            <a:tbl>
              <a:tblPr bandCol="1">
                <a:tableStyleId>{616DA210-FB5B-4158-B5E0-FEB733F419BA}</a:tableStyleId>
              </a:tblPr>
              <a:tblGrid>
                <a:gridCol w="205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3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172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pitchFamily="2" charset="0"/>
                          <a:cs typeface="Arial"/>
                        </a:rPr>
                        <a:t>queue </a:t>
                      </a:r>
                      <a:r>
                        <a:rPr lang="en-US" sz="2000" i="1" dirty="0">
                          <a:latin typeface="Courier" pitchFamily="2" charset="0"/>
                          <a:cs typeface="Arial"/>
                        </a:rPr>
                        <a:t>N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Simple, good for multiple jobs that only require a numerical index.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35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pitchFamily="2" charset="0"/>
                          <a:cs typeface="Arial"/>
                        </a:rPr>
                        <a:t>queue matching </a:t>
                      </a:r>
                      <a:r>
                        <a:rPr lang="en-US" sz="2000" i="1" dirty="0">
                          <a:latin typeface="Courier" pitchFamily="2" charset="0"/>
                          <a:cs typeface="Arial"/>
                        </a:rPr>
                        <a:t>pattern*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Natural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 nested looping, minimal programming, use optional “files” and “</a:t>
                      </a:r>
                      <a:r>
                        <a:rPr lang="en-US" sz="2200" baseline="0" dirty="0" err="1">
                          <a:latin typeface="Arial"/>
                          <a:cs typeface="Arial"/>
                        </a:rPr>
                        <a:t>dirs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” keywords to only match files or directories</a:t>
                      </a:r>
                    </a:p>
                    <a:p>
                      <a:r>
                        <a:rPr lang="en-US" sz="2200" baseline="0" dirty="0">
                          <a:latin typeface="Arial"/>
                          <a:cs typeface="Arial"/>
                        </a:rPr>
                        <a:t>Requires good naming conventions. 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29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pitchFamily="2" charset="0"/>
                          <a:cs typeface="Arial"/>
                        </a:rPr>
                        <a:t>queue in (</a:t>
                      </a:r>
                      <a:r>
                        <a:rPr lang="en-US" sz="2000" i="1" dirty="0">
                          <a:latin typeface="Courier" pitchFamily="2" charset="0"/>
                          <a:cs typeface="Arial"/>
                        </a:rPr>
                        <a:t>list</a:t>
                      </a:r>
                      <a:r>
                        <a:rPr lang="en-US" sz="2000" dirty="0">
                          <a:latin typeface="Courier" pitchFamily="2" charset="0"/>
                          <a:cs typeface="Arial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Supports multiple variables, all information contained in a single file, reproducible</a:t>
                      </a:r>
                    </a:p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Harder to automate submit file creation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75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urier" pitchFamily="2" charset="0"/>
                          <a:cs typeface="Arial"/>
                        </a:rPr>
                        <a:t>queue from  </a:t>
                      </a:r>
                      <a:r>
                        <a:rPr lang="en-US" sz="2000" i="1" dirty="0">
                          <a:latin typeface="Courier" pitchFamily="2" charset="0"/>
                          <a:cs typeface="Arial"/>
                        </a:rPr>
                        <a:t>file</a:t>
                      </a:r>
                    </a:p>
                  </a:txBody>
                  <a:tcPr>
                    <a:solidFill>
                      <a:schemeClr val="accent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Arial"/>
                          <a:cs typeface="Arial"/>
                        </a:rPr>
                        <a:t>Supports multiple variables, highly modular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 (easy to use one submit file for many job batches), reproducible</a:t>
                      </a:r>
                    </a:p>
                    <a:p>
                      <a:r>
                        <a:rPr lang="en-US" sz="2200" baseline="0" dirty="0">
                          <a:latin typeface="Arial"/>
                          <a:cs typeface="Arial"/>
                        </a:rPr>
                        <a:t>A</a:t>
                      </a:r>
                      <a:r>
                        <a:rPr lang="en-US" sz="2200" dirty="0">
                          <a:latin typeface="Arial"/>
                          <a:cs typeface="Arial"/>
                        </a:rPr>
                        <a:t>dditiona</a:t>
                      </a:r>
                      <a:r>
                        <a:rPr lang="en-US" sz="2200" baseline="0" dirty="0">
                          <a:latin typeface="Arial"/>
                          <a:cs typeface="Arial"/>
                        </a:rPr>
                        <a:t>l file needed</a:t>
                      </a:r>
                      <a:endParaRPr lang="en-US" sz="2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1F359-2A41-CE42-8D67-0F06D58A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A30B0-379F-FE48-A34E-3F35B40E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5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1755-1113-9C4D-AF14-24B21929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multiple jobs?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235-0FB3-5349-8710-5E94DB8A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B4DC-3266-7F47-AFE1-8338BD8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0EBCCD-264B-A04B-8195-D628C8B5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32873"/>
              </p:ext>
            </p:extLst>
          </p:nvPr>
        </p:nvGraphicFramePr>
        <p:xfrm>
          <a:off x="1188852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Mei Monte Carlo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Needs to run many random simulations to model particles in a detector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DCA200-A5C3-B54A-B978-6DD2A8664941}"/>
              </a:ext>
            </a:extLst>
          </p:cNvPr>
          <p:cNvSpPr txBox="1"/>
          <p:nvPr/>
        </p:nvSpPr>
        <p:spPr>
          <a:xfrm>
            <a:off x="7220197" y="5987018"/>
            <a:ext cx="478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</a:t>
            </a:r>
            <a:r>
              <a:rPr lang="en-US" dirty="0">
                <a:hlinkClick r:id="rId2"/>
              </a:rPr>
              <a:t>The Carpentries Instructor Training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0F42DA2-8E2F-3A48-9031-922A40F25B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28" t="4618" r="40572" b="53832"/>
          <a:stretch/>
        </p:blipFill>
        <p:spPr>
          <a:xfrm>
            <a:off x="1956488" y="2517570"/>
            <a:ext cx="1408488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0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79D9-A5DF-D74F-84E7-A51372E00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Organization</a:t>
            </a:r>
          </a:p>
        </p:txBody>
      </p:sp>
      <p:pic>
        <p:nvPicPr>
          <p:cNvPr id="7" name="Content Placeholder 6" descr="messy_desk.jpg">
            <a:extLst>
              <a:ext uri="{FF2B5EF4-FFF2-40B4-BE49-F238E27FC236}">
                <a16:creationId xmlns:a16="http://schemas.microsoft.com/office/drawing/2014/main" id="{5F6E3B5E-96A9-1B4B-B2D7-5FD8F063B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" t="29738" r="14" b="-1"/>
          <a:stretch/>
        </p:blipFill>
        <p:spPr>
          <a:xfrm>
            <a:off x="820050" y="1906936"/>
            <a:ext cx="10707831" cy="36452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9C1DCA-E527-2644-ABE8-4B3036C5A656}"/>
              </a:ext>
            </a:extLst>
          </p:cNvPr>
          <p:cNvSpPr txBox="1"/>
          <p:nvPr/>
        </p:nvSpPr>
        <p:spPr>
          <a:xfrm>
            <a:off x="7637734" y="-383957"/>
            <a:ext cx="4269831" cy="6740307"/>
          </a:xfrm>
          <a:prstGeom prst="rect">
            <a:avLst/>
          </a:prstGeom>
          <a:solidFill>
            <a:schemeClr val="tx1">
              <a:alpha val="81000"/>
            </a:schemeClr>
          </a:solidFill>
          <a:ln w="76200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12181445_0.err  16058473_0.err  17381628_0.err  18159900_0.err  5175744_0.err  7266263_0.err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12181445_0.log  16058473_0.log  17381628_0.log  18159900_0.log  5175744_0.log  7266263_0.log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12181445_0.out  16058473_0.out  17381628_0.out  18159900_0.out  5175744_0.out  7266263_0.out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13609567_0.err  16060330_0.err  17381640_0.err  3446080_0.err   5176204_0.err  7266267_0.err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13609567_0.log  16060330_0.log  17381640_0.log  3446080_0.log   5176204_0.log  7266267_0.log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13609567_0.out  16060330_0.out  17381640_0.out  3446080_0.out   5176204_0.out  7266267_0.out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13612268_0.err  16254074_0.err  17381665_0.err  3446306_0.err   5295132_0.err  7937420_0.err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13612268_0.log  16254074_0.log  17381665_0.log  3446306_0.log   5295132_0.log  7937420_0.log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13612268_0.out  16254074_0.out  17381665_0.out  3446306_0.out   5295132_0.out  7937420_0.out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13630381_0.err  17134215_0.err  17381676_0.err  4347054_0.err   5318339_0.err  8779997_0.err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13630381_0.log  17134215_0.log  17381676_0.log  4347054_0.log   5318339_0.log  8779997_0.log</a:t>
            </a:r>
          </a:p>
          <a:p>
            <a:pPr algn="ctr"/>
            <a:r>
              <a:rPr lang="is-IS" sz="1200" dirty="0">
                <a:solidFill>
                  <a:srgbClr val="FFFFFF">
                    <a:alpha val="40000"/>
                  </a:srgbClr>
                </a:solidFill>
                <a:latin typeface="Courier"/>
                <a:cs typeface="Courier"/>
              </a:rPr>
              <a:t>13630381_0.out  17134215_0.out  17381676_0.out  4347054_0.out   5318339_0.out  8779997_0.out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8038F8-3EBA-5140-90EB-FA1E75AD5295}"/>
              </a:ext>
            </a:extLst>
          </p:cNvPr>
          <p:cNvSpPr txBox="1"/>
          <p:nvPr/>
        </p:nvSpPr>
        <p:spPr>
          <a:xfrm>
            <a:off x="942975" y="5800725"/>
            <a:ext cx="378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Many jobs means many files.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CFC85A7-6836-464F-99B0-EF2E0282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08B5FF3-0CA0-B640-A788-F84704B8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12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7343-AD37-1A47-A4EB-0F2140AE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 are your friends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A2310C-7E9F-9045-83C3-9A45A9AE042A}"/>
              </a:ext>
            </a:extLst>
          </p:cNvPr>
          <p:cNvSpPr txBox="1"/>
          <p:nvPr/>
        </p:nvSpPr>
        <p:spPr>
          <a:xfrm>
            <a:off x="540141" y="2340636"/>
            <a:ext cx="7546955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executable = </a:t>
            </a:r>
            <a:r>
              <a:rPr lang="en-US" sz="2000" dirty="0" err="1">
                <a:latin typeface="Courier"/>
                <a:cs typeface="Courier"/>
              </a:rPr>
              <a:t>analyze.sh</a:t>
            </a:r>
            <a:r>
              <a:rPr lang="en-US" sz="2000" dirty="0">
                <a:latin typeface="Courier"/>
                <a:cs typeface="Courier"/>
              </a:rPr>
              <a:t> </a:t>
            </a:r>
          </a:p>
          <a:p>
            <a:r>
              <a:rPr lang="en-US" sz="2000" dirty="0" err="1">
                <a:latin typeface="Courier"/>
                <a:cs typeface="Courier"/>
              </a:rPr>
              <a:t>transfer_input_files</a:t>
            </a:r>
            <a:r>
              <a:rPr lang="en-US" sz="2000" dirty="0">
                <a:latin typeface="Courier"/>
                <a:cs typeface="Courier"/>
              </a:rPr>
              <a:t> = </a:t>
            </a:r>
            <a:r>
              <a:rPr lang="en-US" sz="2000" b="1" dirty="0">
                <a:latin typeface="Courier"/>
                <a:cs typeface="Courier"/>
              </a:rPr>
              <a:t>input/</a:t>
            </a:r>
            <a:r>
              <a:rPr lang="en-US" sz="2000" dirty="0">
                <a:latin typeface="Courier"/>
                <a:cs typeface="Courier"/>
              </a:rPr>
              <a:t>file$(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).in,</a:t>
            </a:r>
          </a:p>
          <a:p>
            <a:r>
              <a:rPr lang="en-US" sz="2000" dirty="0">
                <a:latin typeface="Courier"/>
                <a:cs typeface="Courier"/>
              </a:rPr>
              <a:t>			     </a:t>
            </a:r>
            <a:r>
              <a:rPr lang="en-US" sz="2000" b="1" dirty="0">
                <a:latin typeface="Courier"/>
                <a:cs typeface="Courier"/>
              </a:rPr>
              <a:t>shared/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log    = </a:t>
            </a:r>
            <a:r>
              <a:rPr lang="en-US" sz="2000" b="1" dirty="0">
                <a:latin typeface="Courier"/>
                <a:cs typeface="Courier"/>
              </a:rPr>
              <a:t>logs/</a:t>
            </a:r>
            <a:r>
              <a:rPr lang="en-US" sz="2000" dirty="0">
                <a:latin typeface="Courier"/>
                <a:cs typeface="Courier"/>
              </a:rPr>
              <a:t>job.$(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).log</a:t>
            </a:r>
          </a:p>
          <a:p>
            <a:r>
              <a:rPr lang="en-US" sz="2000" dirty="0">
                <a:latin typeface="Courier"/>
                <a:cs typeface="Courier"/>
              </a:rPr>
              <a:t>output = </a:t>
            </a:r>
            <a:r>
              <a:rPr lang="en-US" sz="2000" b="1" dirty="0">
                <a:latin typeface="Courier"/>
                <a:cs typeface="Courier"/>
              </a:rPr>
              <a:t>output/</a:t>
            </a:r>
            <a:r>
              <a:rPr lang="en-US" sz="2000" dirty="0">
                <a:latin typeface="Courier"/>
                <a:cs typeface="Courier"/>
              </a:rPr>
              <a:t>job.$(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</a:t>
            </a:r>
            <a:r>
              <a:rPr lang="en-US" sz="2000" dirty="0" err="1">
                <a:latin typeface="Courier"/>
                <a:cs typeface="Courier"/>
              </a:rPr>
              <a:t>stdout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error  = </a:t>
            </a:r>
            <a:r>
              <a:rPr lang="en-US" sz="2000" b="1" dirty="0">
                <a:latin typeface="Courier"/>
                <a:cs typeface="Courier"/>
              </a:rPr>
              <a:t>error/</a:t>
            </a:r>
            <a:r>
              <a:rPr lang="en-US" sz="2000" dirty="0">
                <a:latin typeface="Courier"/>
                <a:cs typeface="Courier"/>
              </a:rPr>
              <a:t>job.$(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).stderr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3360D9-7404-7B40-A161-F166514C214B}"/>
              </a:ext>
            </a:extLst>
          </p:cNvPr>
          <p:cNvSpPr txBox="1"/>
          <p:nvPr/>
        </p:nvSpPr>
        <p:spPr>
          <a:xfrm>
            <a:off x="8324603" y="1232640"/>
            <a:ext cx="3327256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submit_dir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jobs.submit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analyze.sh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b="1" dirty="0">
                <a:latin typeface="Courier" pitchFamily="2" charset="0"/>
              </a:rPr>
              <a:t>shared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  script1.sh</a:t>
            </a:r>
          </a:p>
          <a:p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reference.dat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b="1" dirty="0">
                <a:latin typeface="Courier" pitchFamily="2" charset="0"/>
              </a:rPr>
              <a:t>input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  file0.in</a:t>
            </a:r>
          </a:p>
          <a:p>
            <a:r>
              <a:rPr lang="en-US" dirty="0">
                <a:latin typeface="Courier" pitchFamily="2" charset="0"/>
              </a:rPr>
              <a:t>    ...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b="1" dirty="0">
                <a:latin typeface="Courier" pitchFamily="2" charset="0"/>
              </a:rPr>
              <a:t>logs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  job.0.log</a:t>
            </a:r>
          </a:p>
          <a:p>
            <a:r>
              <a:rPr lang="en-US" dirty="0">
                <a:latin typeface="Courier" pitchFamily="2" charset="0"/>
              </a:rPr>
              <a:t>    ...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b="1" dirty="0">
                <a:latin typeface="Courier" pitchFamily="2" charset="0"/>
              </a:rPr>
              <a:t>output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  job.0.stdout</a:t>
            </a:r>
          </a:p>
          <a:p>
            <a:r>
              <a:rPr lang="en-US" dirty="0">
                <a:latin typeface="Courier" pitchFamily="2" charset="0"/>
              </a:rPr>
              <a:t>    ...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b="1" dirty="0">
                <a:latin typeface="Courier" pitchFamily="2" charset="0"/>
              </a:rPr>
              <a:t>error</a:t>
            </a:r>
            <a:r>
              <a:rPr lang="en-US" dirty="0">
                <a:latin typeface="Courier" pitchFamily="2" charset="0"/>
              </a:rPr>
              <a:t>/</a:t>
            </a:r>
          </a:p>
          <a:p>
            <a:r>
              <a:rPr lang="en-US" dirty="0">
                <a:latin typeface="Courier" pitchFamily="2" charset="0"/>
              </a:rPr>
              <a:t>    job.0.stderr</a:t>
            </a:r>
          </a:p>
          <a:p>
            <a:r>
              <a:rPr lang="en-US" dirty="0">
                <a:latin typeface="Courier" pitchFamily="2" charset="0"/>
              </a:rPr>
              <a:t>    ...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8D2AF49-29DC-AD4A-954C-620E4898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4F0DBF-F7F0-A24C-9176-905B36D6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00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23FA-7A97-B343-8B6E-14E3125A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Job-specific directories with </a:t>
            </a:r>
            <a:r>
              <a:rPr lang="en-US" dirty="0" err="1">
                <a:latin typeface="Courier" pitchFamily="2" charset="0"/>
              </a:rPr>
              <a:t>initialdir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EB537-B816-5C42-8F00-6346F0533D81}"/>
              </a:ext>
            </a:extLst>
          </p:cNvPr>
          <p:cNvSpPr txBox="1"/>
          <p:nvPr/>
        </p:nvSpPr>
        <p:spPr>
          <a:xfrm>
            <a:off x="540141" y="2596125"/>
            <a:ext cx="7546955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executable = </a:t>
            </a:r>
            <a:r>
              <a:rPr lang="en-US" sz="2000" dirty="0" err="1">
                <a:latin typeface="Courier"/>
                <a:cs typeface="Courier"/>
              </a:rPr>
              <a:t>analyze.sh</a:t>
            </a:r>
            <a:r>
              <a:rPr lang="en-US" sz="2000" dirty="0">
                <a:latin typeface="Courier"/>
                <a:cs typeface="Courier"/>
              </a:rPr>
              <a:t> </a:t>
            </a:r>
          </a:p>
          <a:p>
            <a:r>
              <a:rPr lang="en-US" sz="2000" dirty="0" err="1">
                <a:latin typeface="Courier"/>
                <a:cs typeface="Courier"/>
              </a:rPr>
              <a:t>transfer_input_files</a:t>
            </a:r>
            <a:r>
              <a:rPr lang="en-US" sz="2000" dirty="0">
                <a:latin typeface="Courier"/>
                <a:cs typeface="Courier"/>
              </a:rPr>
              <a:t> = </a:t>
            </a:r>
            <a:r>
              <a:rPr lang="en-US" sz="2000" dirty="0" err="1">
                <a:latin typeface="Courier"/>
                <a:cs typeface="Courier"/>
              </a:rPr>
              <a:t>file.in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b="1" dirty="0" err="1">
                <a:latin typeface="Courier"/>
                <a:cs typeface="Courier"/>
              </a:rPr>
              <a:t>initialdir</a:t>
            </a:r>
            <a:r>
              <a:rPr lang="en-US" sz="2000" b="1" dirty="0">
                <a:latin typeface="Courier"/>
                <a:cs typeface="Courier"/>
              </a:rPr>
              <a:t> = job$(</a:t>
            </a:r>
            <a:r>
              <a:rPr lang="en-US" sz="2000" b="1" dirty="0" err="1">
                <a:latin typeface="Courier"/>
                <a:cs typeface="Courier"/>
              </a:rPr>
              <a:t>ProcId</a:t>
            </a:r>
            <a:r>
              <a:rPr lang="en-US" sz="2000" b="1" dirty="0">
                <a:latin typeface="Courier"/>
                <a:cs typeface="Courier"/>
              </a:rPr>
              <a:t>)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output = </a:t>
            </a:r>
            <a:r>
              <a:rPr lang="en-US" sz="2000" dirty="0" err="1">
                <a:latin typeface="Courier"/>
                <a:cs typeface="Courier"/>
              </a:rPr>
              <a:t>job.stdout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error  = </a:t>
            </a:r>
            <a:r>
              <a:rPr lang="en-US" sz="2000" dirty="0" err="1">
                <a:latin typeface="Courier"/>
                <a:cs typeface="Courier"/>
              </a:rPr>
              <a:t>job.stderr</a:t>
            </a:r>
            <a:endParaRPr lang="en-US" sz="2000" dirty="0">
              <a:latin typeface="Courier"/>
              <a:cs typeface="Courier"/>
            </a:endParaRP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48E2A4-516E-9D47-BE3C-992230D4470A}"/>
              </a:ext>
            </a:extLst>
          </p:cNvPr>
          <p:cNvSpPr txBox="1"/>
          <p:nvPr/>
        </p:nvSpPr>
        <p:spPr>
          <a:xfrm>
            <a:off x="8324603" y="1842073"/>
            <a:ext cx="3327256" cy="40626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submit_dir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jobs.submit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analyze.sh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b="1" dirty="0">
                <a:latin typeface="Courier" pitchFamily="2" charset="0"/>
              </a:rPr>
              <a:t>job0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file.in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job.stdout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job.stderr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b="1" dirty="0">
                <a:latin typeface="Courier" pitchFamily="2" charset="0"/>
              </a:rPr>
              <a:t>job1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file.in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job.stdout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  </a:t>
            </a:r>
            <a:r>
              <a:rPr lang="en-US" sz="2000" dirty="0" err="1">
                <a:latin typeface="Courier" pitchFamily="2" charset="0"/>
              </a:rPr>
              <a:t>job.stderr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b="1" dirty="0">
                <a:latin typeface="Courier" pitchFamily="2" charset="0"/>
              </a:rPr>
              <a:t>job2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  ...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3F138-494C-0744-9218-4F89C864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4DB7BD-9FAF-A74C-8F97-75635C4A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090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34AB-7910-7641-ACB0-17E90322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3369" cy="1325563"/>
          </a:xfrm>
        </p:spPr>
        <p:txBody>
          <a:bodyPr/>
          <a:lstStyle/>
          <a:p>
            <a:r>
              <a:rPr lang="en-US" dirty="0"/>
              <a:t>Use variables, move output files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0CA41-04D1-8B4E-9C36-BED015AFE589}"/>
              </a:ext>
            </a:extLst>
          </p:cNvPr>
          <p:cNvSpPr txBox="1"/>
          <p:nvPr/>
        </p:nvSpPr>
        <p:spPr>
          <a:xfrm>
            <a:off x="618412" y="2603294"/>
            <a:ext cx="9451864" cy="3477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"/>
                <a:cs typeface="Courier"/>
              </a:rPr>
              <a:t>infile</a:t>
            </a:r>
            <a:r>
              <a:rPr lang="en-US" sz="2000" dirty="0">
                <a:latin typeface="Courier"/>
                <a:cs typeface="Courier"/>
              </a:rPr>
              <a:t>                = file$(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).in</a:t>
            </a:r>
          </a:p>
          <a:p>
            <a:r>
              <a:rPr lang="en-US" sz="2000" b="1" dirty="0" err="1">
                <a:latin typeface="Courier"/>
                <a:cs typeface="Courier"/>
              </a:rPr>
              <a:t>outfile</a:t>
            </a:r>
            <a:r>
              <a:rPr lang="en-US" sz="2000" dirty="0">
                <a:latin typeface="Courier"/>
                <a:cs typeface="Courier"/>
              </a:rPr>
              <a:t>               = file$(</a:t>
            </a:r>
            <a:r>
              <a:rPr lang="en-US" sz="2000" dirty="0" err="1">
                <a:latin typeface="Courier"/>
                <a:cs typeface="Courier"/>
              </a:rPr>
              <a:t>ProcID</a:t>
            </a:r>
            <a:r>
              <a:rPr lang="en-US" sz="2000" dirty="0">
                <a:latin typeface="Courier"/>
                <a:cs typeface="Courier"/>
              </a:rPr>
              <a:t>).out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executable            = </a:t>
            </a:r>
            <a:r>
              <a:rPr lang="en-US" sz="2000" dirty="0" err="1">
                <a:latin typeface="Courier"/>
                <a:cs typeface="Courier"/>
              </a:rPr>
              <a:t>analyze.sh</a:t>
            </a:r>
            <a:r>
              <a:rPr lang="en-US" sz="2000" dirty="0">
                <a:latin typeface="Courier"/>
                <a:cs typeface="Courier"/>
              </a:rPr>
              <a:t> </a:t>
            </a:r>
          </a:p>
          <a:p>
            <a:r>
              <a:rPr lang="en-US" sz="2000" dirty="0">
                <a:latin typeface="Courier"/>
                <a:cs typeface="Courier"/>
              </a:rPr>
              <a:t>arguments             = $(</a:t>
            </a:r>
            <a:r>
              <a:rPr lang="en-US" sz="2000" dirty="0" err="1">
                <a:latin typeface="Courier"/>
                <a:cs typeface="Courier"/>
              </a:rPr>
              <a:t>infile</a:t>
            </a:r>
            <a:r>
              <a:rPr lang="en-US" sz="2000" dirty="0">
                <a:latin typeface="Courier"/>
                <a:cs typeface="Courier"/>
              </a:rPr>
              <a:t>) $(</a:t>
            </a:r>
            <a:r>
              <a:rPr lang="en-US" sz="2000" dirty="0" err="1">
                <a:latin typeface="Courier"/>
                <a:cs typeface="Courier"/>
              </a:rPr>
              <a:t>outfile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 err="1">
                <a:latin typeface="Courier"/>
                <a:cs typeface="Courier"/>
              </a:rPr>
              <a:t>transfer_input_files</a:t>
            </a:r>
            <a:r>
              <a:rPr lang="en-US" sz="2000" dirty="0">
                <a:latin typeface="Courier"/>
                <a:cs typeface="Courier"/>
              </a:rPr>
              <a:t>  = input/$(</a:t>
            </a:r>
            <a:r>
              <a:rPr lang="en-US" sz="2000" dirty="0" err="1">
                <a:latin typeface="Courier"/>
                <a:cs typeface="Courier"/>
              </a:rPr>
              <a:t>infile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r>
              <a:rPr lang="en-US" sz="2000" dirty="0" err="1">
                <a:latin typeface="Courier"/>
                <a:cs typeface="Courier"/>
              </a:rPr>
              <a:t>transfer_output_files</a:t>
            </a:r>
            <a:r>
              <a:rPr lang="en-US" sz="2000" dirty="0">
                <a:latin typeface="Courier"/>
                <a:cs typeface="Courier"/>
              </a:rPr>
              <a:t> = $(</a:t>
            </a:r>
            <a:r>
              <a:rPr lang="en-US" sz="2000" dirty="0" err="1">
                <a:latin typeface="Courier"/>
                <a:cs typeface="Courier"/>
              </a:rPr>
              <a:t>outfile</a:t>
            </a:r>
            <a:r>
              <a:rPr lang="en-US" sz="2000" dirty="0">
                <a:latin typeface="Courier"/>
                <a:cs typeface="Courier"/>
              </a:rPr>
              <a:t>)</a:t>
            </a:r>
          </a:p>
          <a:p>
            <a:r>
              <a:rPr lang="en-US" sz="2000" b="1" dirty="0" err="1">
                <a:latin typeface="Courier"/>
                <a:cs typeface="Courier"/>
              </a:rPr>
              <a:t>transfer_output_remaps</a:t>
            </a:r>
            <a:r>
              <a:rPr lang="en-US" sz="2000" dirty="0">
                <a:latin typeface="Courier"/>
                <a:cs typeface="Courier"/>
              </a:rPr>
              <a:t> = “$(</a:t>
            </a:r>
            <a:r>
              <a:rPr lang="en-US" sz="2000" dirty="0" err="1">
                <a:latin typeface="Courier"/>
                <a:cs typeface="Courier"/>
              </a:rPr>
              <a:t>outfile</a:t>
            </a:r>
            <a:r>
              <a:rPr lang="en-US" sz="2000" dirty="0">
                <a:latin typeface="Courier"/>
                <a:cs typeface="Courier"/>
              </a:rPr>
              <a:t>)=</a:t>
            </a:r>
            <a:r>
              <a:rPr lang="en-US" sz="2000" b="1" dirty="0">
                <a:latin typeface="Courier"/>
                <a:cs typeface="Courier"/>
              </a:rPr>
              <a:t>output</a:t>
            </a:r>
            <a:r>
              <a:rPr lang="en-US" sz="2000" dirty="0">
                <a:latin typeface="Courier"/>
                <a:cs typeface="Courier"/>
              </a:rPr>
              <a:t>/$(</a:t>
            </a:r>
            <a:r>
              <a:rPr lang="en-US" sz="2000" dirty="0" err="1">
                <a:latin typeface="Courier"/>
                <a:cs typeface="Courier"/>
              </a:rPr>
              <a:t>outfile</a:t>
            </a:r>
            <a:r>
              <a:rPr lang="en-US" sz="2000" dirty="0">
                <a:latin typeface="Courier"/>
                <a:cs typeface="Courier"/>
              </a:rPr>
              <a:t>)”</a:t>
            </a:r>
          </a:p>
          <a:p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queue 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6B2EDB-41AB-C641-A2F0-25A4245C4F49}"/>
              </a:ext>
            </a:extLst>
          </p:cNvPr>
          <p:cNvSpPr txBox="1"/>
          <p:nvPr/>
        </p:nvSpPr>
        <p:spPr>
          <a:xfrm>
            <a:off x="8406648" y="1838282"/>
            <a:ext cx="3327256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 pitchFamily="2" charset="0"/>
              </a:rPr>
              <a:t>submit_dir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jobs.submit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analyze.sh</a:t>
            </a:r>
            <a:endParaRPr lang="en-US" sz="2000" dirty="0">
              <a:latin typeface="Courier" pitchFamily="2" charset="0"/>
            </a:endParaRPr>
          </a:p>
          <a:p>
            <a:r>
              <a:rPr lang="en-US" sz="2000" dirty="0">
                <a:latin typeface="Courier" pitchFamily="2" charset="0"/>
              </a:rPr>
              <a:t>  input/</a:t>
            </a:r>
          </a:p>
          <a:p>
            <a:r>
              <a:rPr lang="en-US" sz="2000" dirty="0">
                <a:latin typeface="Courier" pitchFamily="2" charset="0"/>
              </a:rPr>
              <a:t>    file0.in</a:t>
            </a:r>
          </a:p>
          <a:p>
            <a:r>
              <a:rPr lang="en-US" sz="2000" dirty="0">
                <a:latin typeface="Courier" pitchFamily="2" charset="0"/>
              </a:rPr>
              <a:t>    ...</a:t>
            </a:r>
          </a:p>
          <a:p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b="1" dirty="0">
                <a:latin typeface="Courier" pitchFamily="2" charset="0"/>
              </a:rPr>
              <a:t>output</a:t>
            </a:r>
            <a:r>
              <a:rPr lang="en-US" sz="2000" dirty="0">
                <a:latin typeface="Courier" pitchFamily="2" charset="0"/>
              </a:rPr>
              <a:t>/</a:t>
            </a:r>
          </a:p>
          <a:p>
            <a:r>
              <a:rPr lang="en-US" sz="2000" dirty="0">
                <a:latin typeface="Courier" pitchFamily="2" charset="0"/>
              </a:rPr>
              <a:t>    file0.out</a:t>
            </a:r>
          </a:p>
          <a:p>
            <a:r>
              <a:rPr lang="en-US" sz="2000" dirty="0">
                <a:latin typeface="Courier" pitchFamily="2" charset="0"/>
              </a:rPr>
              <a:t>    ...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D2B486-ADBC-1543-9185-C5C46BE2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A964A7-97AA-364E-B503-85155B2A7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06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3ABE-471C-134B-A6C2-6A2682E1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1C6BD-8913-F745-90EB-ADE53076D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jobs and submit files: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/CHTC/example-multiple-jobs</a:t>
            </a:r>
          </a:p>
          <a:p>
            <a:r>
              <a:rPr lang="en-US" dirty="0" err="1"/>
              <a:t>condor_submit</a:t>
            </a:r>
            <a:r>
              <a:rPr lang="en-US" dirty="0"/>
              <a:t> documentation: </a:t>
            </a:r>
          </a:p>
          <a:p>
            <a:pPr lvl="1"/>
            <a:r>
              <a:rPr lang="en-US" dirty="0">
                <a:hlinkClick r:id="rId2"/>
              </a:rPr>
              <a:t>https://htcondor.readthedocs.io/en/latest/man-pages/condor_submit.html</a:t>
            </a:r>
            <a:endParaRPr lang="en-US" dirty="0"/>
          </a:p>
          <a:p>
            <a:pPr lvl="1"/>
            <a:r>
              <a:rPr lang="en-US" dirty="0"/>
              <a:t>Search for “queue”</a:t>
            </a:r>
          </a:p>
          <a:p>
            <a:r>
              <a:rPr lang="en-US" dirty="0" err="1"/>
              <a:t>HTCondor</a:t>
            </a:r>
            <a:r>
              <a:rPr lang="en-US" dirty="0"/>
              <a:t> user tutorial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agenda.hep.wisc.edu</a:t>
            </a:r>
            <a:r>
              <a:rPr lang="en-US" dirty="0"/>
              <a:t>/event/1325/session/0/contribution/19/material/slides/0.pdf</a:t>
            </a:r>
          </a:p>
          <a:p>
            <a:r>
              <a:rPr lang="en-US" dirty="0"/>
              <a:t>Advanced submit talk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agenda.hep.wisc.edu</a:t>
            </a:r>
            <a:r>
              <a:rPr lang="en-US" dirty="0"/>
              <a:t>/event/1325/session/3/contribution/40/material/slides/0.pptx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6551E-61E5-9841-B765-2756FFC1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2A28A-D5B2-2D43-8622-117C8CAA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168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61407FC-B460-6841-BC16-4CAC66918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221ABD4-1226-C549-AD6F-83AA01147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28F6-B04A-D04C-8EC9-DAFF37C5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546ED-4080-7E40-926E-275B3E27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6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1755-1113-9C4D-AF14-24B21929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multiple jobs?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235-0FB3-5349-8710-5E94DB8A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B4DC-3266-7F47-AFE1-8338BD8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0EBCCD-264B-A04B-8195-D628C8B5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09665"/>
              </p:ext>
            </p:extLst>
          </p:nvPr>
        </p:nvGraphicFramePr>
        <p:xfrm>
          <a:off x="1188852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Mei Monte Carlo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Needs to run many random simulations to model particles in a detector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DCA200-A5C3-B54A-B978-6DD2A8664941}"/>
              </a:ext>
            </a:extLst>
          </p:cNvPr>
          <p:cNvSpPr txBox="1"/>
          <p:nvPr/>
        </p:nvSpPr>
        <p:spPr>
          <a:xfrm>
            <a:off x="7220197" y="5987018"/>
            <a:ext cx="478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</a:t>
            </a:r>
            <a:r>
              <a:rPr lang="en-US" dirty="0">
                <a:hlinkClick r:id="rId2"/>
              </a:rPr>
              <a:t>The Carpentries Instructor Training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A222985-33C0-AA49-9AA9-E6F85EF35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322503"/>
              </p:ext>
            </p:extLst>
          </p:nvPr>
        </p:nvGraphicFramePr>
        <p:xfrm>
          <a:off x="4624119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Tamara Trials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 different design parameters for designing clinical trials.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8471FFBF-6C93-B847-B650-0905B2E6C6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73" t="4618" r="6502" b="53832"/>
          <a:stretch/>
        </p:blipFill>
        <p:spPr>
          <a:xfrm>
            <a:off x="5287948" y="2517569"/>
            <a:ext cx="1616101" cy="16000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4D047BB-88FF-6D4A-A908-63C7A5701E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28" t="4618" r="40572" b="53832"/>
          <a:stretch/>
        </p:blipFill>
        <p:spPr>
          <a:xfrm>
            <a:off x="1956488" y="2517569"/>
            <a:ext cx="1408488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87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1755-1113-9C4D-AF14-24B21929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multiple jobs?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235-0FB3-5349-8710-5E94DB8A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B4DC-3266-7F47-AFE1-8338BD8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0EBCCD-264B-A04B-8195-D628C8B55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472203"/>
              </p:ext>
            </p:extLst>
          </p:nvPr>
        </p:nvGraphicFramePr>
        <p:xfrm>
          <a:off x="1188852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Mei Monte Carlo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Needs to run many random simulations to model particles in a detector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DCA200-A5C3-B54A-B978-6DD2A8664941}"/>
              </a:ext>
            </a:extLst>
          </p:cNvPr>
          <p:cNvSpPr txBox="1"/>
          <p:nvPr/>
        </p:nvSpPr>
        <p:spPr>
          <a:xfrm>
            <a:off x="7220197" y="5987018"/>
            <a:ext cx="478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</a:t>
            </a:r>
            <a:r>
              <a:rPr lang="en-US" dirty="0">
                <a:hlinkClick r:id="rId2"/>
              </a:rPr>
              <a:t>The Carpentries Instructor Training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A222985-33C0-AA49-9AA9-E6F85EF35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03169"/>
              </p:ext>
            </p:extLst>
          </p:nvPr>
        </p:nvGraphicFramePr>
        <p:xfrm>
          <a:off x="4624119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Tamara Trials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 different design parameters for designing clinical trials.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FEB2F2B-BD9E-1C47-B47A-0346ED0B5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820987"/>
              </p:ext>
            </p:extLst>
          </p:nvPr>
        </p:nvGraphicFramePr>
        <p:xfrm>
          <a:off x="8059386" y="1828337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Ben Bioinformatics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r>
                        <a:rPr lang="en-US" dirty="0"/>
                        <a:t>Applying a quality control / processing pipeline to 20 RNA samples.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8471FFBF-6C93-B847-B650-0905B2E6C6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73" t="4618" r="6502" b="53832"/>
          <a:stretch/>
        </p:blipFill>
        <p:spPr>
          <a:xfrm>
            <a:off x="5287948" y="2517569"/>
            <a:ext cx="1616101" cy="16000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5B716F-0AC3-1948-9BC5-5B4A3A0318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49" t="4618" r="69125" b="53832"/>
          <a:stretch/>
        </p:blipFill>
        <p:spPr>
          <a:xfrm>
            <a:off x="8705777" y="2498172"/>
            <a:ext cx="1808866" cy="16000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67FA55-85B1-9245-B709-86127F9A77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28" t="4618" r="40572" b="53832"/>
          <a:stretch/>
        </p:blipFill>
        <p:spPr>
          <a:xfrm>
            <a:off x="1940785" y="2498172"/>
            <a:ext cx="1408488" cy="160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0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1755-1113-9C4D-AF14-24B21929B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job goals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E5235-0FB3-5349-8710-5E94DB8A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AB4DC-3266-7F47-AFE1-8338BD84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0EBCCD-264B-A04B-8195-D628C8B5578E}"/>
              </a:ext>
            </a:extLst>
          </p:cNvPr>
          <p:cNvGraphicFramePr>
            <a:graphicFrameLocks noGrp="1"/>
          </p:cNvGraphicFramePr>
          <p:nvPr/>
        </p:nvGraphicFramePr>
        <p:xfrm>
          <a:off x="1188852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Mei Monte Carlo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Needs to run many random simulations to model particles in a detector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DCA200-A5C3-B54A-B978-6DD2A8664941}"/>
              </a:ext>
            </a:extLst>
          </p:cNvPr>
          <p:cNvSpPr txBox="1"/>
          <p:nvPr/>
        </p:nvSpPr>
        <p:spPr>
          <a:xfrm>
            <a:off x="7220197" y="5987018"/>
            <a:ext cx="478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</a:t>
            </a:r>
            <a:r>
              <a:rPr lang="en-US" dirty="0">
                <a:hlinkClick r:id="rId2"/>
              </a:rPr>
              <a:t>The Carpentries Instructor Training</a:t>
            </a: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A222985-33C0-AA49-9AA9-E6F85EF3522C}"/>
              </a:ext>
            </a:extLst>
          </p:cNvPr>
          <p:cNvGraphicFramePr>
            <a:graphicFrameLocks noGrp="1"/>
          </p:cNvGraphicFramePr>
          <p:nvPr/>
        </p:nvGraphicFramePr>
        <p:xfrm>
          <a:off x="4624119" y="1828338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Tamara Trials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Testing different design parameters for designing clinical trials.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FEB2F2B-BD9E-1C47-B47A-0346ED0B5FB9}"/>
              </a:ext>
            </a:extLst>
          </p:cNvPr>
          <p:cNvGraphicFramePr>
            <a:graphicFrameLocks noGrp="1"/>
          </p:cNvGraphicFramePr>
          <p:nvPr/>
        </p:nvGraphicFramePr>
        <p:xfrm>
          <a:off x="8059386" y="1828337"/>
          <a:ext cx="2943761" cy="3848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3761">
                  <a:extLst>
                    <a:ext uri="{9D8B030D-6E8A-4147-A177-3AD203B41FA5}">
                      <a16:colId xmlns:a16="http://schemas.microsoft.com/office/drawing/2014/main" val="2347873843"/>
                    </a:ext>
                  </a:extLst>
                </a:gridCol>
              </a:tblGrid>
              <a:tr h="42751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Ben Bioinformatics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103536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611002"/>
                  </a:ext>
                </a:extLst>
              </a:tr>
              <a:tr h="1409205">
                <a:tc>
                  <a:txBody>
                    <a:bodyPr/>
                    <a:lstStyle/>
                    <a:p>
                      <a:r>
                        <a:rPr lang="en-US" dirty="0"/>
                        <a:t>Applying a quality control / processing pipeline to 20 RNA samples.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617144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8471FFBF-6C93-B847-B650-0905B2E6C6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173" t="4618" r="6502" b="53832"/>
          <a:stretch/>
        </p:blipFill>
        <p:spPr>
          <a:xfrm>
            <a:off x="5287948" y="2517569"/>
            <a:ext cx="1616101" cy="16000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5B716F-0AC3-1948-9BC5-5B4A3A0318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49" t="4618" r="69125" b="53832"/>
          <a:stretch/>
        </p:blipFill>
        <p:spPr>
          <a:xfrm>
            <a:off x="8705777" y="2498172"/>
            <a:ext cx="1808866" cy="160003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67FA55-85B1-9245-B709-86127F9A77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28" t="4618" r="40572" b="53832"/>
          <a:stretch/>
        </p:blipFill>
        <p:spPr>
          <a:xfrm>
            <a:off x="1940785" y="2498172"/>
            <a:ext cx="1408488" cy="160003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7FAE1CA-235D-D540-91A9-0EB20351B84E}"/>
              </a:ext>
            </a:extLst>
          </p:cNvPr>
          <p:cNvSpPr/>
          <p:nvPr/>
        </p:nvSpPr>
        <p:spPr>
          <a:xfrm>
            <a:off x="838200" y="1571581"/>
            <a:ext cx="10416988" cy="4415436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5764C7-577B-AE40-A601-3ACC578678F0}"/>
              </a:ext>
            </a:extLst>
          </p:cNvPr>
          <p:cNvSpPr txBox="1"/>
          <p:nvPr/>
        </p:nvSpPr>
        <p:spPr>
          <a:xfrm>
            <a:off x="1638300" y="2902290"/>
            <a:ext cx="8915400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TO AVOID:</a:t>
            </a:r>
          </a:p>
          <a:p>
            <a:r>
              <a:rPr lang="en-US" sz="3600" dirty="0"/>
              <a:t>- starting each job manually</a:t>
            </a:r>
          </a:p>
          <a:p>
            <a:r>
              <a:rPr lang="en-US" sz="3600" dirty="0"/>
              <a:t>- creating separate submit files for each job</a:t>
            </a:r>
          </a:p>
        </p:txBody>
      </p:sp>
    </p:spTree>
    <p:extLst>
      <p:ext uri="{BB962C8B-B14F-4D97-AF65-F5344CB8AC3E}">
        <p14:creationId xmlns:p14="http://schemas.microsoft.com/office/powerpoint/2010/main" val="147767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8D275-B2FF-254D-B803-4B28A980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jobs, one submit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0D227-953F-954C-990C-733AD1C49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4513"/>
            <a:ext cx="10515600" cy="108244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err="1"/>
              <a:t>HTCondor</a:t>
            </a:r>
            <a:r>
              <a:rPr lang="en-US" sz="3200" dirty="0"/>
              <a:t> has several built-in ways to submit </a:t>
            </a:r>
          </a:p>
          <a:p>
            <a:pPr marL="0" indent="0" algn="ctr">
              <a:buNone/>
            </a:pPr>
            <a:r>
              <a:rPr lang="en-US" sz="3200" dirty="0"/>
              <a:t>multiple independent jobs from one submit file</a:t>
            </a:r>
          </a:p>
          <a:p>
            <a:endParaRPr lang="en-US" dirty="0"/>
          </a:p>
        </p:txBody>
      </p:sp>
      <p:sp>
        <p:nvSpPr>
          <p:cNvPr id="4" name="Explosion 2 3">
            <a:extLst>
              <a:ext uri="{FF2B5EF4-FFF2-40B4-BE49-F238E27FC236}">
                <a16:creationId xmlns:a16="http://schemas.microsoft.com/office/drawing/2014/main" id="{7EF955CF-7057-9E44-80D0-0CCAA6BE72A5}"/>
              </a:ext>
            </a:extLst>
          </p:cNvPr>
          <p:cNvSpPr/>
          <p:nvPr/>
        </p:nvSpPr>
        <p:spPr>
          <a:xfrm>
            <a:off x="3194462" y="1027906"/>
            <a:ext cx="6210795" cy="4110656"/>
          </a:xfrm>
          <a:prstGeom prst="irregularSeal2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200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to the rescue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10B6AC-96B3-B64A-81E4-E4E8B09592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582"/>
          <a:stretch/>
        </p:blipFill>
        <p:spPr>
          <a:xfrm>
            <a:off x="3833833" y="2215685"/>
            <a:ext cx="4932052" cy="1176915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45F279-569D-764C-A7E9-393DDB0C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28549-AC4C-CA45-99A8-E9D450F5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4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D07F51C-BDE1-134A-8E9B-41F9309D55A3}"/>
              </a:ext>
            </a:extLst>
          </p:cNvPr>
          <p:cNvSpPr txBox="1"/>
          <p:nvPr/>
        </p:nvSpPr>
        <p:spPr>
          <a:xfrm>
            <a:off x="658895" y="2092655"/>
            <a:ext cx="9150124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review: one job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F739F2-B782-9744-81B1-9BD2932B32E1}"/>
              </a:ext>
            </a:extLst>
          </p:cNvPr>
          <p:cNvSpPr/>
          <p:nvPr/>
        </p:nvSpPr>
        <p:spPr>
          <a:xfrm>
            <a:off x="2553195" y="2092655"/>
            <a:ext cx="3954483" cy="888051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2EE887-63C5-7646-A75C-312DA97BB385}"/>
              </a:ext>
            </a:extLst>
          </p:cNvPr>
          <p:cNvSpPr txBox="1"/>
          <p:nvPr/>
        </p:nvSpPr>
        <p:spPr>
          <a:xfrm>
            <a:off x="7481455" y="2196934"/>
            <a:ext cx="387234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This is the command we want </a:t>
            </a:r>
            <a:r>
              <a:rPr lang="en-US" sz="2800" dirty="0" err="1"/>
              <a:t>HTCondor</a:t>
            </a:r>
            <a:r>
              <a:rPr lang="en-US" sz="2800" dirty="0"/>
              <a:t> to run.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AED174-7140-F847-AB21-60C8EB0E11CA}"/>
              </a:ext>
            </a:extLst>
          </p:cNvPr>
          <p:cNvCxnSpPr>
            <a:stCxn id="6" idx="1"/>
            <a:endCxn id="5" idx="6"/>
          </p:cNvCxnSpPr>
          <p:nvPr/>
        </p:nvCxnSpPr>
        <p:spPr>
          <a:xfrm flipH="1" flipV="1">
            <a:off x="6507678" y="2536681"/>
            <a:ext cx="973777" cy="1373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DACCEE4-2882-2949-A1D3-A343349B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CED77EA-F7B5-8948-B7E4-CD9FB0E93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3A7E3A8-FFEB-2F4B-8210-24E164E05A47}"/>
              </a:ext>
            </a:extLst>
          </p:cNvPr>
          <p:cNvSpPr txBox="1"/>
          <p:nvPr/>
        </p:nvSpPr>
        <p:spPr>
          <a:xfrm>
            <a:off x="658895" y="2092655"/>
            <a:ext cx="9150124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executable = </a:t>
            </a:r>
            <a:r>
              <a:rPr lang="en-US" sz="2400" dirty="0" err="1">
                <a:latin typeface="Courier"/>
                <a:cs typeface="Courier"/>
              </a:rPr>
              <a:t>analyze.sh</a:t>
            </a:r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r>
              <a:rPr lang="en-US" sz="2400" dirty="0">
                <a:latin typeface="Courier"/>
                <a:cs typeface="Courier"/>
              </a:rPr>
              <a:t>arguments 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file.out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transfer_input_files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file.in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log    = </a:t>
            </a:r>
            <a:r>
              <a:rPr lang="en-US" sz="2400" dirty="0" err="1">
                <a:latin typeface="Courier"/>
                <a:cs typeface="Courier"/>
              </a:rPr>
              <a:t>job.log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output = </a:t>
            </a:r>
            <a:r>
              <a:rPr lang="en-US" sz="2400" dirty="0" err="1">
                <a:latin typeface="Courier"/>
                <a:cs typeface="Courier"/>
              </a:rPr>
              <a:t>job.stdout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error  = </a:t>
            </a:r>
            <a:r>
              <a:rPr lang="en-US" sz="2400" dirty="0" err="1">
                <a:latin typeface="Courier"/>
                <a:cs typeface="Courier"/>
              </a:rPr>
              <a:t>job.stderr</a:t>
            </a:r>
            <a:endParaRPr lang="en-US" sz="2400" dirty="0">
              <a:latin typeface="Courier"/>
              <a:cs typeface="Courier"/>
            </a:endParaRPr>
          </a:p>
          <a:p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queue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310F17-E528-8E49-9462-AB7B97C2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review: one job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F739F2-B782-9744-81B1-9BD2932B32E1}"/>
              </a:ext>
            </a:extLst>
          </p:cNvPr>
          <p:cNvSpPr/>
          <p:nvPr/>
        </p:nvSpPr>
        <p:spPr>
          <a:xfrm>
            <a:off x="2933205" y="2092656"/>
            <a:ext cx="2208811" cy="48429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720207-7832-BD4B-A3DB-BF199A59CDE1}"/>
              </a:ext>
            </a:extLst>
          </p:cNvPr>
          <p:cNvSpPr/>
          <p:nvPr/>
        </p:nvSpPr>
        <p:spPr>
          <a:xfrm>
            <a:off x="4785756" y="2832049"/>
            <a:ext cx="1626919" cy="484290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708FE-AAB0-9A47-B5F5-29AF0C25D034}"/>
              </a:ext>
            </a:extLst>
          </p:cNvPr>
          <p:cNvSpPr txBox="1"/>
          <p:nvPr/>
        </p:nvSpPr>
        <p:spPr>
          <a:xfrm>
            <a:off x="7481455" y="3074194"/>
            <a:ext cx="3872345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These are the files we need for the job to run.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E55768-34C6-EB41-960D-63EAED901951}"/>
              </a:ext>
            </a:extLst>
          </p:cNvPr>
          <p:cNvCxnSpPr>
            <a:cxnSpLocks/>
            <a:stCxn id="7" idx="1"/>
            <a:endCxn id="6" idx="6"/>
          </p:cNvCxnSpPr>
          <p:nvPr/>
        </p:nvCxnSpPr>
        <p:spPr>
          <a:xfrm flipH="1" flipV="1">
            <a:off x="6412675" y="3074194"/>
            <a:ext cx="1068780" cy="4770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249A53-038D-5740-8D6C-43330FA20D04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142016" y="2303813"/>
            <a:ext cx="2339439" cy="124743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FBCDD3E-8E20-A94C-A527-90C0E4F1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HTCondor Week 2020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02E3D00-08EE-4944-8BC4-AF395541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8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F38A92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9205</TotalTime>
  <Words>2578</Words>
  <Application>Microsoft Macintosh PowerPoint</Application>
  <PresentationFormat>Widescreen</PresentationFormat>
  <Paragraphs>506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Narrow</vt:lpstr>
      <vt:lpstr>Calibri</vt:lpstr>
      <vt:lpstr>Calibri Light</vt:lpstr>
      <vt:lpstr>Courier</vt:lpstr>
      <vt:lpstr>Office Theme</vt:lpstr>
      <vt:lpstr>Submitting Multiple Jobs With HTCondor</vt:lpstr>
      <vt:lpstr>Why multiple jobs? </vt:lpstr>
      <vt:lpstr>Why multiple jobs? </vt:lpstr>
      <vt:lpstr>Why multiple jobs? </vt:lpstr>
      <vt:lpstr>Why multiple jobs? </vt:lpstr>
      <vt:lpstr>Multiple job goals</vt:lpstr>
      <vt:lpstr>Many jobs, one submit file</vt:lpstr>
      <vt:lpstr>Let’s review: one job</vt:lpstr>
      <vt:lpstr>Let’s review: one job</vt:lpstr>
      <vt:lpstr>Let’s review: one job</vt:lpstr>
      <vt:lpstr>Example 1: Many jobs with numbered files</vt:lpstr>
      <vt:lpstr>List of numerical input values</vt:lpstr>
      <vt:lpstr>Provide a list of integer values with queue N</vt:lpstr>
      <vt:lpstr>Which job components vary? </vt:lpstr>
      <vt:lpstr>Which job components vary? </vt:lpstr>
      <vt:lpstr>Use $(ProcID) as the variable</vt:lpstr>
      <vt:lpstr>Example 2: Many jobs with named files</vt:lpstr>
      <vt:lpstr>List of named input values</vt:lpstr>
      <vt:lpstr>Provide a list of values with queue from</vt:lpstr>
      <vt:lpstr>Which job components vary? </vt:lpstr>
      <vt:lpstr>Use a custom variable</vt:lpstr>
      <vt:lpstr>Use multiple variables with queue from</vt:lpstr>
      <vt:lpstr>Variable and queue options</vt:lpstr>
      <vt:lpstr>Other options: queue N</vt:lpstr>
      <vt:lpstr>Other options: queue in / from/matching</vt:lpstr>
      <vt:lpstr>Case Study 1</vt:lpstr>
      <vt:lpstr>Case Study 2 </vt:lpstr>
      <vt:lpstr>Case Study 3 </vt:lpstr>
      <vt:lpstr>Queue options, pros and cons</vt:lpstr>
      <vt:lpstr>Organization</vt:lpstr>
      <vt:lpstr>Directories are your friends</vt:lpstr>
      <vt:lpstr>Job-specific directories with initialdir</vt:lpstr>
      <vt:lpstr>Use variables, move output files</vt:lpstr>
      <vt:lpstr>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Multiple Jobs</dc:title>
  <dc:creator>Christina Koch</dc:creator>
  <cp:lastModifiedBy>Christina Koch</cp:lastModifiedBy>
  <cp:revision>179</cp:revision>
  <dcterms:created xsi:type="dcterms:W3CDTF">2020-05-13T19:40:58Z</dcterms:created>
  <dcterms:modified xsi:type="dcterms:W3CDTF">2020-05-20T15:31:53Z</dcterms:modified>
</cp:coreProperties>
</file>