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80" r:id="rId3"/>
    <p:sldId id="355" r:id="rId4"/>
    <p:sldId id="397" r:id="rId5"/>
    <p:sldId id="414" r:id="rId6"/>
    <p:sldId id="415" r:id="rId7"/>
    <p:sldId id="407" r:id="rId8"/>
    <p:sldId id="416" r:id="rId9"/>
    <p:sldId id="425" r:id="rId10"/>
    <p:sldId id="459" r:id="rId11"/>
    <p:sldId id="469" r:id="rId12"/>
    <p:sldId id="460" r:id="rId13"/>
    <p:sldId id="422" r:id="rId14"/>
    <p:sldId id="410" r:id="rId15"/>
    <p:sldId id="412" r:id="rId16"/>
    <p:sldId id="413" r:id="rId17"/>
    <p:sldId id="420" r:id="rId18"/>
    <p:sldId id="421" r:id="rId19"/>
    <p:sldId id="423" r:id="rId20"/>
    <p:sldId id="463" r:id="rId21"/>
    <p:sldId id="431" r:id="rId22"/>
    <p:sldId id="458" r:id="rId23"/>
    <p:sldId id="441" r:id="rId24"/>
    <p:sldId id="450" r:id="rId25"/>
    <p:sldId id="401" r:id="rId26"/>
    <p:sldId id="427" r:id="rId27"/>
    <p:sldId id="429" r:id="rId28"/>
    <p:sldId id="439" r:id="rId29"/>
    <p:sldId id="436" r:id="rId30"/>
    <p:sldId id="402" r:id="rId31"/>
    <p:sldId id="462" r:id="rId32"/>
    <p:sldId id="438" r:id="rId33"/>
    <p:sldId id="442" r:id="rId34"/>
    <p:sldId id="446" r:id="rId35"/>
    <p:sldId id="447" r:id="rId36"/>
    <p:sldId id="449" r:id="rId37"/>
    <p:sldId id="468" r:id="rId38"/>
    <p:sldId id="477" r:id="rId39"/>
    <p:sldId id="396" r:id="rId40"/>
    <p:sldId id="470" r:id="rId41"/>
    <p:sldId id="437" r:id="rId42"/>
    <p:sldId id="464" r:id="rId43"/>
    <p:sldId id="473" r:id="rId44"/>
    <p:sldId id="471" r:id="rId45"/>
    <p:sldId id="443" r:id="rId46"/>
    <p:sldId id="444" r:id="rId47"/>
    <p:sldId id="445" r:id="rId48"/>
    <p:sldId id="448" r:id="rId49"/>
    <p:sldId id="474" r:id="rId50"/>
    <p:sldId id="476" r:id="rId51"/>
    <p:sldId id="454" r:id="rId52"/>
    <p:sldId id="456" r:id="rId53"/>
    <p:sldId id="457" r:id="rId54"/>
    <p:sldId id="452" r:id="rId55"/>
    <p:sldId id="453" r:id="rId56"/>
    <p:sldId id="455" r:id="rId57"/>
    <p:sldId id="47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ED"/>
    <a:srgbClr val="CB3A46"/>
    <a:srgbClr val="D3063E"/>
    <a:srgbClr val="F00044"/>
    <a:srgbClr val="C2E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0" autoAdjust="0"/>
    <p:restoredTop sz="94411" autoAdjust="0"/>
  </p:normalViewPr>
  <p:slideViewPr>
    <p:cSldViewPr snapToGrid="0" snapToObjects="1">
      <p:cViewPr varScale="1">
        <p:scale>
          <a:sx n="80" d="100"/>
          <a:sy n="80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6A7B2-23D6-7F48-A4B1-EF9DD961BC52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3D81-9079-B947-AE9F-DFA85D797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4480" y="3589488"/>
            <a:ext cx="8615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Condor_red_blk_nota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41" y="180414"/>
            <a:ext cx="2707697" cy="6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4480" y="1417638"/>
            <a:ext cx="8615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221844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25156"/>
            <a:ext cx="7772400" cy="6438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TCondor_red_blk_nota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41" y="180414"/>
            <a:ext cx="2707697" cy="6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4480" y="1417638"/>
            <a:ext cx="8615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5904" y="1417638"/>
            <a:ext cx="8615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3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4480" y="1417638"/>
            <a:ext cx="8615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1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7AB44-1285-4E4A-B662-0FA1C6CB1D0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DA8086-78F0-444F-BD01-4BA5D4E22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7024" y="6538146"/>
            <a:ext cx="228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HTCondor</a:t>
            </a:r>
            <a:r>
              <a:rPr lang="en-US" sz="1400" baseline="0" dirty="0">
                <a:latin typeface="Arial"/>
              </a:rPr>
              <a:t> Week 2020</a:t>
            </a:r>
            <a:endParaRPr lang="en-US" sz="140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01088" y="6523858"/>
            <a:ext cx="435436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fld id="{8ADA8086-78F0-444F-BD01-4BA5D4E226EE}" type="slidenum">
              <a:rPr lang="en-US" sz="1600" smtClean="0">
                <a:latin typeface="Arial"/>
                <a:cs typeface="Arial"/>
              </a:rPr>
              <a:pPr/>
              <a:t>‹#›</a:t>
            </a:fld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68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cs.wisc.edu/htcondor/manual/current/DAGManApplications.html#x22-770002.10.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current/DAGManApplications.html#x22-770002.10.2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file-paths-in-dag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cs.wisc.edu/htcondor/manual/current/DAGManApplications.html#x22-770002.10.2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scrip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script" TargetMode="External"/><Relationship Id="rId2" Type="http://schemas.openxmlformats.org/officeDocument/2006/relationships/hyperlink" Target="https://htcondor.readthedocs.io/en/stable/users-manual/dagman-applications.html#retrying-failed-nod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variable-values-associated-with-node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plic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htcondor.readthedocs.io/en/stable/users-manual/dagman-applications.html#a-dag-within-a-dag-is-a-subd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htcondor.readthedocs.io/en/stable/users-manual/dagman-applications.html#a-dag-within-a-dag-is-a-subd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en.wikipedia.org/wiki/Directed_acyclic_grap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script" TargetMode="External"/><Relationship Id="rId2" Type="http://schemas.openxmlformats.org/officeDocument/2006/relationships/hyperlink" Target="https://htcondor.readthedocs.io/en/stable/users-manual/dagman-applications.html#retrying-failed-nod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script" TargetMode="External"/><Relationship Id="rId2" Type="http://schemas.openxmlformats.org/officeDocument/2006/relationships/hyperlink" Target="https://htcondor.readthedocs.io/en/stable/users-manual/dagman-applications.html#retrying-failed-node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pre-skip" TargetMode="External"/><Relationship Id="rId2" Type="http://schemas.openxmlformats.org/officeDocument/2006/relationships/hyperlink" Target="https://htcondor.readthedocs.io/en/stable/users-manual/dagman-applications.html#setting-priorities-for-node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plicin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plicin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plicin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htcondor.readthedocs.io/en/stable/users-manual/dagman-applications.html#a-dag-within-a-dag-is-a-subd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include" TargetMode="External"/><Relationship Id="rId2" Type="http://schemas.openxmlformats.org/officeDocument/2006/relationships/hyperlink" Target="https://htcondor.readthedocs.io/en/stable/users-manual/dagman-applications.html#jo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throttling-nodes-by-catego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tcondor.readthedocs.io/en/stable/users-manual/index.html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configuration-specific-to-a-da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configuration-specific-to-a-da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the-rescue-da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suspending-a-running-da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hyperlink" Target="https://htcondor.readthedocs.io/en/stable/users-manual/dagman-applications.html#suspending-a-running-da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stopping-the-entire-dag" TargetMode="External"/><Relationship Id="rId2" Type="http://schemas.openxmlformats.org/officeDocument/2006/relationships/hyperlink" Target="https://htcondor.readthedocs.io/en/stable/users-manual/dagman-applications.html#the-all-nodes-op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final-nod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cs.wisc.edu/htcondor/manual/current/DAGManApplications.html#x22-770002.10.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cs.wisc.edu/htcondor/manual/current/DAGManApplications.html#x22-770002.10.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file-paths-in-da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35380"/>
            <a:ext cx="7772400" cy="1944034"/>
          </a:xfrm>
        </p:spPr>
        <p:txBody>
          <a:bodyPr/>
          <a:lstStyle/>
          <a:p>
            <a:r>
              <a:rPr lang="en-US" dirty="0"/>
              <a:t>An Introduction to Workflows with </a:t>
            </a:r>
            <a:r>
              <a:rPr lang="en-US" dirty="0" err="1">
                <a:solidFill>
                  <a:srgbClr val="D3063E"/>
                </a:solidFill>
              </a:rPr>
              <a:t>DAGMan</a:t>
            </a:r>
            <a:endParaRPr lang="en-US" dirty="0">
              <a:solidFill>
                <a:srgbClr val="D3063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5184588"/>
            <a:ext cx="7694010" cy="630965"/>
          </a:xfrm>
        </p:spPr>
        <p:txBody>
          <a:bodyPr/>
          <a:lstStyle/>
          <a:p>
            <a:r>
              <a:rPr lang="en-US" dirty="0"/>
              <a:t>Presented by Lauren Michael</a:t>
            </a:r>
          </a:p>
        </p:txBody>
      </p:sp>
      <p:pic>
        <p:nvPicPr>
          <p:cNvPr id="7" name="Picture 6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41" y="180414"/>
            <a:ext cx="2707697" cy="6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96" y="1497766"/>
            <a:ext cx="3937027" cy="340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Endless Workflow Possibilities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4" y="1623659"/>
            <a:ext cx="2171699" cy="2326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79" y="3624814"/>
            <a:ext cx="3042606" cy="307777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405" y="4165353"/>
            <a:ext cx="3386137" cy="21838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8867" y="6488668"/>
            <a:ext cx="6157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WorkflowGenerator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5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DAGs are also useful for </a:t>
            </a:r>
            <a:br>
              <a:rPr lang="en-US" dirty="0"/>
            </a:br>
            <a:r>
              <a:rPr lang="en-US" dirty="0"/>
              <a:t>non-sequential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4113" y="2895579"/>
            <a:ext cx="4137000" cy="2419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4" y="3080996"/>
            <a:ext cx="1828799" cy="1959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598" y="2900363"/>
            <a:ext cx="431482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963151" y="3266767"/>
            <a:ext cx="533708" cy="357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375" y="3133068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2763" y="3133068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5875" y="3133068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8125" y="3133068"/>
            <a:ext cx="740604" cy="7405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03" y="3080995"/>
            <a:ext cx="1828799" cy="19594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0183" y="2176836"/>
            <a:ext cx="2991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cs typeface="Courier"/>
              </a:rPr>
              <a:t>‘bag’ of HTC jobs</a:t>
            </a:r>
            <a:endParaRPr lang="en-US" sz="3200" dirty="0"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3171" y="2176836"/>
            <a:ext cx="3643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cs typeface="Courier"/>
              </a:rPr>
              <a:t>disjointed workflows</a:t>
            </a:r>
          </a:p>
        </p:txBody>
      </p:sp>
    </p:spTree>
    <p:extLst>
      <p:ext uri="{BB962C8B-B14F-4D97-AF65-F5344CB8AC3E}">
        <p14:creationId xmlns:p14="http://schemas.microsoft.com/office/powerpoint/2010/main" val="83907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7168831" y="2547363"/>
            <a:ext cx="1292417" cy="7268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DAG input file: </a:t>
            </a:r>
            <a:br>
              <a:rPr lang="en-US" dirty="0"/>
            </a:br>
            <a:r>
              <a:rPr lang="en-US" b="1" dirty="0"/>
              <a:t>JOB</a:t>
            </a:r>
            <a:r>
              <a:rPr lang="en-US" dirty="0"/>
              <a:t> nodes, </a:t>
            </a:r>
            <a:r>
              <a:rPr lang="en-US" b="1" dirty="0"/>
              <a:t>PARENT-CHILD </a:t>
            </a:r>
            <a:r>
              <a:rPr lang="en-US" dirty="0"/>
              <a:t>edges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36" y="2379699"/>
            <a:ext cx="438682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A.sub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B1</a:t>
            </a:r>
            <a:r>
              <a:rPr lang="en-US" sz="2400" dirty="0">
                <a:latin typeface="Courier"/>
                <a:cs typeface="Courier"/>
              </a:rPr>
              <a:t> B1.sub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B2</a:t>
            </a:r>
            <a:r>
              <a:rPr lang="en-US" sz="2400" dirty="0">
                <a:latin typeface="Courier"/>
                <a:cs typeface="Courier"/>
              </a:rPr>
              <a:t> B2.sub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B3</a:t>
            </a:r>
            <a:r>
              <a:rPr lang="en-US" sz="2400" dirty="0">
                <a:latin typeface="Courier"/>
                <a:cs typeface="Courier"/>
              </a:rPr>
              <a:t> B3.sub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C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C.sub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PARENT 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 CHILD </a:t>
            </a:r>
            <a:r>
              <a:rPr lang="en-US" sz="2400" b="1" dirty="0">
                <a:latin typeface="Courier"/>
                <a:cs typeface="Courier"/>
              </a:rPr>
              <a:t>B1 B2 B3</a:t>
            </a:r>
          </a:p>
          <a:p>
            <a:r>
              <a:rPr lang="en-US" sz="2400" dirty="0">
                <a:latin typeface="Courier"/>
                <a:cs typeface="Courier"/>
              </a:rPr>
              <a:t>PARENT </a:t>
            </a:r>
            <a:r>
              <a:rPr lang="en-US" sz="2400" b="1" dirty="0">
                <a:latin typeface="Courier"/>
                <a:cs typeface="Courier"/>
              </a:rPr>
              <a:t>B1 B2 B3 </a:t>
            </a:r>
            <a:r>
              <a:rPr lang="en-US" sz="2400" dirty="0">
                <a:latin typeface="Courier"/>
                <a:cs typeface="Courier"/>
              </a:rPr>
              <a:t>CHILD </a:t>
            </a:r>
            <a:r>
              <a:rPr lang="en-US" sz="24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53" y="1876536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6592" y="3509655"/>
            <a:ext cx="533708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61376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33340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05028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5854" y="3375956"/>
            <a:ext cx="740604" cy="740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596128" y="2547363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41551" y="2547363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68831" y="2547363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96128" y="4194048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41551" y="4194048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59995" y="4194048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36313" y="4194048"/>
            <a:ext cx="939591" cy="85938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789692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89692" y="5159541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831222-6F57-0A40-B977-5623DFE6F925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sz="2000" dirty="0">
                <a:solidFill>
                  <a:srgbClr val="0035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DAG Input File</a:t>
            </a:r>
            <a:endParaRPr lang="en-US" sz="2000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and Monitoring a </a:t>
            </a:r>
            <a:r>
              <a:rPr lang="en-US" dirty="0" err="1"/>
              <a:t>DAGMan</a:t>
            </a:r>
            <a:r>
              <a:rPr lang="en-US" dirty="0"/>
              <a:t> Workflow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Submitting a DAG to the queue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8965"/>
          </a:xfrm>
        </p:spPr>
        <p:txBody>
          <a:bodyPr>
            <a:normAutofit/>
          </a:bodyPr>
          <a:lstStyle/>
          <a:p>
            <a:r>
              <a:rPr lang="en-US" dirty="0"/>
              <a:t>Submission command:</a:t>
            </a:r>
          </a:p>
          <a:p>
            <a:pPr marL="457200" lvl="1" indent="0">
              <a:buNone/>
            </a:pPr>
            <a:r>
              <a:rPr lang="en-US" sz="3200" b="1" dirty="0" err="1">
                <a:solidFill>
                  <a:srgbClr val="CB3A46"/>
                </a:solidFill>
                <a:latin typeface="Courier"/>
                <a:cs typeface="Courier"/>
              </a:rPr>
              <a:t>condor_submit_dag</a:t>
            </a:r>
            <a:r>
              <a:rPr lang="en-US" sz="32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32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7" y="3144451"/>
            <a:ext cx="8456699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4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24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24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File for submitting this DAG to HTCondor     :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DAGMan</a:t>
            </a:r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debugging messages             :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output               :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error messages       :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the life of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itself      : </a:t>
            </a:r>
            <a:r>
              <a:rPr lang="en-US" sz="16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Submitting job(s).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job(s) submitted to cluster 87274940.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7349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HTCondor Manual: DAGMan &gt; DAG Submission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274638"/>
            <a:ext cx="859773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submitted DAG creates a </a:t>
            </a:r>
            <a:r>
              <a:rPr lang="en-US" dirty="0" err="1"/>
              <a:t>DAGMan</a:t>
            </a:r>
            <a:r>
              <a:rPr lang="en-US" dirty="0"/>
              <a:t> job process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8965"/>
          </a:xfrm>
        </p:spPr>
        <p:txBody>
          <a:bodyPr>
            <a:normAutofit/>
          </a:bodyPr>
          <a:lstStyle/>
          <a:p>
            <a:r>
              <a:rPr lang="en-US" sz="2800" dirty="0" err="1"/>
              <a:t>DAGMan</a:t>
            </a:r>
            <a:r>
              <a:rPr lang="en-US" sz="2800" dirty="0"/>
              <a:t> runs on the submit server, as a job in the queue</a:t>
            </a:r>
          </a:p>
          <a:p>
            <a:r>
              <a:rPr lang="en-US" b="1" dirty="0">
                <a:solidFill>
                  <a:schemeClr val="accent1"/>
                </a:solidFill>
              </a:rPr>
              <a:t>At first:</a:t>
            </a:r>
            <a:endParaRPr lang="en-US" b="1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3201615"/>
            <a:ext cx="8972550" cy="292387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 BATCH_NAME     SUBMITTED   DONE   RUN   IDLE  TOTAL  JOB_IDS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 4/30 18:08      _     _      _      _  0.0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alice   4/30 18:08   0+00:00:06 R  0    0.3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AE7F1-3213-7141-86C9-2E2678121B4E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8965"/>
          </a:xfrm>
        </p:spPr>
        <p:txBody>
          <a:bodyPr>
            <a:normAutofit/>
          </a:bodyPr>
          <a:lstStyle/>
          <a:p>
            <a:r>
              <a:rPr lang="en-US" dirty="0"/>
              <a:t>Seconds later, node </a:t>
            </a: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dirty="0"/>
              <a:t> is submitted: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2344365"/>
            <a:ext cx="8972550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  SUBMITTED  DONE  RUN 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TOTAL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JOB_IDS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my.dag+128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 _    _     </a:t>
            </a:r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 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129.0 </a:t>
            </a:r>
          </a:p>
          <a:p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0+00:00:36 R  0    0.3 condor_dagman</a:t>
            </a:r>
          </a:p>
          <a:p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129.0   alice   4/30 18:08   0+00:00:00 I  0    0.3 A_split.sh</a:t>
            </a:r>
          </a:p>
          <a:p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8405F-6848-0448-A6DD-0D484DC03CF8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8965"/>
          </a:xfrm>
        </p:spPr>
        <p:txBody>
          <a:bodyPr>
            <a:normAutofit/>
          </a:bodyPr>
          <a:lstStyle/>
          <a:p>
            <a:r>
              <a:rPr lang="en-US" dirty="0"/>
              <a:t>After </a:t>
            </a: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dirty="0"/>
              <a:t> completes, </a:t>
            </a:r>
            <a:r>
              <a:rPr lang="en-US" b="1" dirty="0">
                <a:solidFill>
                  <a:schemeClr val="accent1"/>
                </a:solidFill>
              </a:rPr>
              <a:t>B1-3</a:t>
            </a:r>
            <a:r>
              <a:rPr lang="en-US" dirty="0"/>
              <a:t> are submitted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2344365"/>
            <a:ext cx="8972550" cy="366254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  SUBMITTED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DONE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RUN  </a:t>
            </a:r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JOB_IDS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    </a:t>
            </a:r>
            <a:r>
              <a:rPr lang="is-I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 _     </a:t>
            </a:r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is-I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   5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130.0 ... 132.0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jobs; 0 completed, 0 removed, </a:t>
            </a:r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  <a:p>
            <a:endParaRPr lang="is-I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18:28   0+00:00:00 I  0    0.3 B_run.sh</a:t>
            </a:r>
          </a:p>
          <a:p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18:28   0+00:00:00 I  0    0.3 B_run.sh</a:t>
            </a:r>
          </a:p>
          <a:p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18:28   0+00:00:00 I  0    0.3 B_run.sh</a:t>
            </a:r>
          </a:p>
          <a:p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FAB3F-F800-AE44-9F46-7979968A25AE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8965"/>
          </a:xfrm>
        </p:spPr>
        <p:txBody>
          <a:bodyPr>
            <a:normAutofit/>
          </a:bodyPr>
          <a:lstStyle/>
          <a:p>
            <a:r>
              <a:rPr lang="en-US" dirty="0"/>
              <a:t>After </a:t>
            </a:r>
            <a:r>
              <a:rPr lang="en-US" b="1" dirty="0">
                <a:solidFill>
                  <a:schemeClr val="accent1"/>
                </a:solidFill>
              </a:rPr>
              <a:t>B1-3</a:t>
            </a:r>
            <a:r>
              <a:rPr lang="en-US" dirty="0"/>
              <a:t> complete, node </a:t>
            </a:r>
            <a:r>
              <a:rPr lang="en-US" b="1" dirty="0">
                <a:solidFill>
                  <a:schemeClr val="accent6"/>
                </a:solidFill>
              </a:rPr>
              <a:t>C</a:t>
            </a:r>
            <a:r>
              <a:rPr lang="en-US" dirty="0"/>
              <a:t> is submitted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344365"/>
            <a:ext cx="8972550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RUN  </a:t>
            </a:r>
            <a:r>
              <a:rPr lang="is-I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JOB_IDS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  4/30 18:08   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   _     </a:t>
            </a:r>
            <a:r>
              <a:rPr lang="is-I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5  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133.0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  <a:p>
            <a:endParaRPr lang="is-I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0+00:46:36 R  0    0.3 condor_dagman</a:t>
            </a:r>
          </a:p>
          <a:p>
            <a:r>
              <a:rPr lang="is-I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133.0   alice   4/30 18:54   0+00:00:00 I  0    0.3 C_combine.sh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56D25-4D6C-5A44-A6EC-08D11E1F6FBE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files are Created at the time of DAG submission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2116644"/>
            <a:ext cx="8501063" cy="1658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				B1.sub				B2.sub</a:t>
            </a:r>
          </a:p>
          <a:p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B3.sub			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				</a:t>
            </a:r>
            <a:r>
              <a:rPr lang="en-US" sz="20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			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20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20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20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endParaRPr lang="en-US" sz="20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210" y="16660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dag_dir</a:t>
            </a:r>
            <a:r>
              <a:rPr lang="en-US" sz="20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4003680"/>
            <a:ext cx="8229600" cy="2468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condor.sub</a:t>
            </a:r>
            <a:r>
              <a:rPr lang="en-US" sz="2400" dirty="0">
                <a:latin typeface="+mn-lt"/>
              </a:rPr>
              <a:t> and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400" dirty="0">
                <a:latin typeface="+mn-lt"/>
              </a:rPr>
              <a:t> describe the queued </a:t>
            </a:r>
            <a:r>
              <a:rPr lang="en-US" sz="2400" dirty="0" err="1">
                <a:latin typeface="+mn-lt"/>
              </a:rPr>
              <a:t>DAGMan</a:t>
            </a:r>
            <a:r>
              <a:rPr lang="en-US" sz="2400" dirty="0">
                <a:latin typeface="+mn-lt"/>
              </a:rPr>
              <a:t> job process</a:t>
            </a:r>
          </a:p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400" dirty="0">
                <a:latin typeface="+mn-lt"/>
              </a:rPr>
              <a:t> has detailed logging (look to first for errors)</a:t>
            </a:r>
          </a:p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lib.err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/out</a:t>
            </a:r>
            <a:r>
              <a:rPr lang="en-US" sz="2400" b="1" dirty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sz="2400" dirty="0">
                <a:latin typeface="+mn-lt"/>
                <a:ea typeface="Courier" charset="0"/>
                <a:cs typeface="Courier" charset="0"/>
              </a:rPr>
              <a:t>contain </a:t>
            </a:r>
            <a:r>
              <a:rPr lang="en-US" sz="2400" dirty="0" err="1">
                <a:latin typeface="+mn-lt"/>
                <a:ea typeface="Courier" charset="0"/>
                <a:cs typeface="Courier" charset="0"/>
              </a:rPr>
              <a:t>std</a:t>
            </a:r>
            <a:r>
              <a:rPr lang="en-US" sz="2400" dirty="0">
                <a:latin typeface="+mn-lt"/>
                <a:ea typeface="Courier" charset="0"/>
                <a:cs typeface="Courier" charset="0"/>
              </a:rPr>
              <a:t> err/out for the </a:t>
            </a:r>
            <a:r>
              <a:rPr lang="en-US" sz="2400" dirty="0" err="1">
                <a:latin typeface="+mn-lt"/>
                <a:ea typeface="Courier" charset="0"/>
                <a:cs typeface="Courier" charset="0"/>
              </a:rPr>
              <a:t>DAGMan</a:t>
            </a:r>
            <a:r>
              <a:rPr lang="en-US" sz="2400" dirty="0">
                <a:latin typeface="+mn-lt"/>
                <a:ea typeface="Courier" charset="0"/>
                <a:cs typeface="Courier" charset="0"/>
              </a:rPr>
              <a:t> job process</a:t>
            </a:r>
          </a:p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nodes.log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latin typeface="+mn-lt"/>
                <a:ea typeface="Courier" charset="0"/>
                <a:cs typeface="Courier" charset="0"/>
              </a:rPr>
              <a:t>is a combined log of all jobs within the DAG</a:t>
            </a:r>
            <a:endParaRPr lang="en-US" sz="2400" b="1" dirty="0">
              <a:latin typeface="+mn-lt"/>
              <a:ea typeface="Courier" charset="0"/>
              <a:cs typeface="Courier" charset="0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2CEAD-6CF9-0A4C-9B40-000A160378AA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4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In This Tutorial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38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Why Create a Workflow?</a:t>
            </a:r>
          </a:p>
          <a:p>
            <a:r>
              <a:rPr lang="en-US" dirty="0">
                <a:latin typeface="+mn-lt"/>
              </a:rPr>
              <a:t>Describing workflows as </a:t>
            </a:r>
            <a:r>
              <a:rPr lang="en-US" i="1" dirty="0">
                <a:latin typeface="+mn-lt"/>
              </a:rPr>
              <a:t>directed acyclic graphs</a:t>
            </a:r>
            <a:r>
              <a:rPr lang="en-US" dirty="0">
                <a:latin typeface="+mn-lt"/>
              </a:rPr>
              <a:t> (DAGs)</a:t>
            </a:r>
          </a:p>
          <a:p>
            <a:r>
              <a:rPr lang="en-US" dirty="0">
                <a:latin typeface="+mn-lt"/>
              </a:rPr>
              <a:t>Workflow execution via </a:t>
            </a:r>
            <a:r>
              <a:rPr lang="en-US" dirty="0" err="1">
                <a:latin typeface="+mn-lt"/>
              </a:rPr>
              <a:t>DAGMan</a:t>
            </a:r>
            <a:r>
              <a:rPr lang="en-US" dirty="0">
                <a:latin typeface="+mn-lt"/>
              </a:rPr>
              <a:t> 						(DAG Manager)</a:t>
            </a:r>
          </a:p>
          <a:p>
            <a:r>
              <a:rPr lang="en-US" dirty="0">
                <a:latin typeface="+mn-lt"/>
              </a:rPr>
              <a:t>Node-level options in a DAG</a:t>
            </a:r>
          </a:p>
          <a:p>
            <a:r>
              <a:rPr lang="en-US" dirty="0">
                <a:latin typeface="+mn-lt"/>
              </a:rPr>
              <a:t>Modular organization of DAG components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DAG-level control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Additional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DAGMan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378596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DAG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2116644"/>
            <a:ext cx="8501063" cy="1658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				B1.sub				B2.sub</a:t>
            </a:r>
          </a:p>
          <a:p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B3.sub			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				</a:t>
            </a:r>
            <a:r>
              <a:rPr lang="en-US" sz="20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			</a:t>
            </a:r>
            <a:r>
              <a:rPr lang="en-US" sz="20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20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20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20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20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20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my.dag.dagman.metrics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210" y="16660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dag_dir</a:t>
            </a:r>
            <a:r>
              <a:rPr lang="en-US" sz="20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4003680"/>
            <a:ext cx="8386762" cy="2468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dagman.metrics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latin typeface="+mn-lt"/>
                <a:ea typeface="Courier" charset="0"/>
                <a:cs typeface="Courier" charset="0"/>
              </a:rPr>
              <a:t>is a summary of events and outcomes</a:t>
            </a:r>
            <a:endParaRPr lang="en-US" sz="2400" b="1" dirty="0">
              <a:latin typeface="+mn-lt"/>
              <a:ea typeface="Courier" charset="0"/>
              <a:cs typeface="Courier" charset="0"/>
            </a:endParaRPr>
          </a:p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400" dirty="0">
                <a:latin typeface="+mn-lt"/>
              </a:rPr>
              <a:t> will note the completion of the </a:t>
            </a:r>
            <a:r>
              <a:rPr lang="en-US" sz="2400" dirty="0" err="1">
                <a:latin typeface="+mn-lt"/>
              </a:rPr>
              <a:t>DAGMan</a:t>
            </a:r>
            <a:r>
              <a:rPr lang="en-US" sz="2400" dirty="0">
                <a:latin typeface="+mn-lt"/>
              </a:rPr>
              <a:t> job</a:t>
            </a:r>
          </a:p>
          <a:p>
            <a:pPr marL="457200" indent="-457200">
              <a:buNone/>
            </a:pP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4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400" dirty="0">
                <a:latin typeface="+mn-lt"/>
              </a:rPr>
              <a:t> has detailed logging for all jobs (look to first for errors)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02F3D-B65E-8342-BA11-2B0D3B520512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4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a DAG from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71688"/>
          </a:xfrm>
        </p:spPr>
        <p:txBody>
          <a:bodyPr>
            <a:noAutofit/>
          </a:bodyPr>
          <a:lstStyle/>
          <a:p>
            <a:r>
              <a:rPr lang="en-US" sz="2400" dirty="0"/>
              <a:t>Remove the </a:t>
            </a:r>
            <a:r>
              <a:rPr lang="en-US" sz="2400" dirty="0" err="1"/>
              <a:t>DAGMan</a:t>
            </a:r>
            <a:r>
              <a:rPr lang="en-US" sz="2400" dirty="0"/>
              <a:t> job in order to stop and remove the entire DAG: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b="1" i="1" dirty="0" err="1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sz="20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Creates a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rescue file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 that only incomplete or unsuccessful NODES are repeated upon resubmission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857" y="3080534"/>
            <a:ext cx="8801103" cy="209288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24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DONE  RUN  IDLE  TOTAL  JOB_IDS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 my.dag+128  4/30 18:08      4    _     1      6  133.0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1 idle, 1 running, 0 held, 0 suspended</a:t>
            </a:r>
          </a:p>
          <a:p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2400" b="1" dirty="0" err="1">
                <a:solidFill>
                  <a:schemeClr val="bg1"/>
                </a:solidFill>
                <a:latin typeface="Courier"/>
                <a:cs typeface="Courier"/>
              </a:rPr>
              <a:t>condor_rm</a:t>
            </a:r>
            <a:r>
              <a:rPr lang="en-US" sz="2400" b="1" dirty="0">
                <a:solidFill>
                  <a:schemeClr val="bg1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jobs in cluster 128 have been marked for removal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8742" y="6157914"/>
            <a:ext cx="5172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Node Failures Result in DAG Failure and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8622" cy="47148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If a node JOB fails </a:t>
            </a:r>
            <a:r>
              <a:rPr lang="en-US" dirty="0"/>
              <a:t>(non-zero exit code)</a:t>
            </a:r>
          </a:p>
          <a:p>
            <a:pPr lvl="1"/>
            <a:r>
              <a:rPr lang="en-US" dirty="0" err="1"/>
              <a:t>DAGMan</a:t>
            </a:r>
            <a:r>
              <a:rPr lang="en-US" dirty="0"/>
              <a:t> continues to run other JOB nodes until it can no longer make progress</a:t>
            </a:r>
          </a:p>
          <a:p>
            <a:r>
              <a:rPr lang="en-US" dirty="0"/>
              <a:t>Example at right: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B2</a:t>
            </a:r>
            <a:r>
              <a:rPr lang="en-US" dirty="0"/>
              <a:t> fails</a:t>
            </a:r>
          </a:p>
          <a:p>
            <a:pPr lvl="1"/>
            <a:r>
              <a:rPr lang="en-US" dirty="0"/>
              <a:t>Other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B*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jobs continue</a:t>
            </a:r>
          </a:p>
          <a:p>
            <a:pPr lvl="1"/>
            <a:r>
              <a:rPr lang="en-US" dirty="0"/>
              <a:t>DAG fails and exits after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B* </a:t>
            </a:r>
            <a:r>
              <a:rPr lang="en-US" dirty="0"/>
              <a:t>and before node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2288" y="3509655"/>
            <a:ext cx="533708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7072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9036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0724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1550" y="3375956"/>
            <a:ext cx="740604" cy="7405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81824" y="2547363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27247" y="2547363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54527" y="2547363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54527" y="2547363"/>
            <a:ext cx="1292417" cy="726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1824" y="4194048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7247" y="4194048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45691" y="4194048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322009" y="4194048"/>
            <a:ext cx="939591" cy="8593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75388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5388" y="5159541"/>
            <a:ext cx="740604" cy="740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890526" y="3428476"/>
            <a:ext cx="640197" cy="611323"/>
            <a:chOff x="4479" y="1872"/>
            <a:chExt cx="760" cy="51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7A52E3D-78C7-6342-AEB1-7E0B1168B3F0}"/>
              </a:ext>
            </a:extLst>
          </p:cNvPr>
          <p:cNvSpPr/>
          <p:nvPr/>
        </p:nvSpPr>
        <p:spPr>
          <a:xfrm>
            <a:off x="2768742" y="6157914"/>
            <a:ext cx="5172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Control Achieved with One Process per </a:t>
            </a:r>
            <a:r>
              <a:rPr lang="en-US" b="1" dirty="0"/>
              <a:t>JOB</a:t>
            </a:r>
            <a:r>
              <a:rPr lang="en-US" dirty="0"/>
              <a:t> Node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85744" y="1612392"/>
            <a:ext cx="4775631" cy="4995809"/>
          </a:xfrm>
        </p:spPr>
        <p:txBody>
          <a:bodyPr>
            <a:normAutofit/>
          </a:bodyPr>
          <a:lstStyle/>
          <a:p>
            <a:r>
              <a:rPr lang="en-US" sz="2400" dirty="0"/>
              <a:t>While submit files can ‘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queue</a:t>
            </a:r>
            <a:r>
              <a:rPr lang="en-US" sz="2400" dirty="0"/>
              <a:t>’ many processes, a </a:t>
            </a:r>
            <a:r>
              <a:rPr lang="en-US" sz="2400" b="1" i="1" dirty="0">
                <a:solidFill>
                  <a:srgbClr val="C00000"/>
                </a:solidFill>
              </a:rPr>
              <a:t>single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process per submit </a:t>
            </a:r>
            <a:r>
              <a:rPr lang="en-US" sz="2400" dirty="0"/>
              <a:t>file is usually best for DAG JOBs</a:t>
            </a:r>
          </a:p>
          <a:p>
            <a:pPr lvl="1"/>
            <a:r>
              <a:rPr lang="en-US" sz="2400" dirty="0"/>
              <a:t>Failure of any process in a JOB node results in failure of the entire node and immediate removal of other processes in the node.</a:t>
            </a:r>
          </a:p>
          <a:p>
            <a:pPr lvl="1"/>
            <a:r>
              <a:rPr lang="en-US" sz="2400" dirty="0"/>
              <a:t>RETRY of a JOB node resubmits the entire submit file.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06592" y="3509655"/>
            <a:ext cx="533708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61376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33340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05028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85854" y="3375956"/>
            <a:ext cx="740604" cy="740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96128" y="2547363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41551" y="2547363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168831" y="2547363"/>
            <a:ext cx="1292417" cy="7268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96128" y="4194048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41551" y="4194048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59995" y="4194048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436313" y="4194048"/>
            <a:ext cx="939591" cy="85938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89692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9692" y="5159541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68831" y="2547363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6C82472-EEA0-DC49-B13A-806FF4F5BF71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Manual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DAG Input File</a:t>
            </a:r>
            <a:endParaRPr lang="en-US" sz="2000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0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Resolving held node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4233261"/>
            <a:ext cx="8229600" cy="21389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Look at the hold reason (in the job log, or with ‘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-hold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800" dirty="0"/>
              <a:t>)</a:t>
            </a:r>
          </a:p>
          <a:p>
            <a:r>
              <a:rPr lang="en-US" sz="2800" dirty="0"/>
              <a:t>Fix the issue and release the jobs (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sz="2800" dirty="0"/>
              <a:t>) -OR- remove the entire DAG, resolve, then resubmit the DAG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1739762"/>
            <a:ext cx="8972550" cy="212365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0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0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20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H  0    0.3 B_run.sh</a:t>
            </a:r>
          </a:p>
          <a:p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H  0    0.3 B_run.sh</a:t>
            </a:r>
          </a:p>
          <a:p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H  0    0.3 B_run.sh</a:t>
            </a:r>
          </a:p>
          <a:p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0 idle</a:t>
            </a:r>
            <a:r>
              <a:rPr lang="is-I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</a:t>
            </a:r>
            <a:r>
              <a:rPr lang="is-I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held</a:t>
            </a:r>
            <a:r>
              <a:rPr lang="is-I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suspended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BD8C8-18D2-8F4A-B751-AFD3C84494FF}"/>
              </a:ext>
            </a:extLst>
          </p:cNvPr>
          <p:cNvSpPr/>
          <p:nvPr/>
        </p:nvSpPr>
        <p:spPr>
          <a:xfrm>
            <a:off x="2768742" y="6472242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the Basic DAG:</a:t>
            </a:r>
            <a:br>
              <a:rPr lang="en-US" dirty="0"/>
            </a:br>
            <a:r>
              <a:rPr lang="en-US" dirty="0"/>
              <a:t>Node-level Modifiers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8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By default, JOB files are relative to the DAG submission directory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36" y="2379699"/>
            <a:ext cx="438682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JOB A </a:t>
            </a:r>
            <a:r>
              <a:rPr lang="en-US" sz="2400" b="1" dirty="0" err="1">
                <a:latin typeface="Courier"/>
                <a:cs typeface="Courier"/>
              </a:rPr>
              <a:t>A.sub</a:t>
            </a:r>
            <a:endParaRPr lang="en-US" sz="2400" b="1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JOB B1 </a:t>
            </a:r>
            <a:r>
              <a:rPr lang="en-US" sz="2400" b="1" dirty="0">
                <a:latin typeface="Courier"/>
                <a:cs typeface="Courier"/>
              </a:rPr>
              <a:t>B1.sub</a:t>
            </a:r>
          </a:p>
          <a:p>
            <a:r>
              <a:rPr lang="en-US" sz="2400" dirty="0">
                <a:latin typeface="Courier"/>
                <a:cs typeface="Courier"/>
              </a:rPr>
              <a:t>JOB B2 </a:t>
            </a:r>
            <a:r>
              <a:rPr lang="en-US" sz="2400" b="1" dirty="0">
                <a:latin typeface="Courier"/>
                <a:cs typeface="Courier"/>
              </a:rPr>
              <a:t>B2.sub</a:t>
            </a:r>
          </a:p>
          <a:p>
            <a:r>
              <a:rPr lang="en-US" sz="2400" dirty="0">
                <a:latin typeface="Courier"/>
                <a:cs typeface="Courier"/>
              </a:rPr>
              <a:t>JOB B3 </a:t>
            </a:r>
            <a:r>
              <a:rPr lang="en-US" sz="2400" b="1" dirty="0">
                <a:latin typeface="Courier"/>
                <a:cs typeface="Courier"/>
              </a:rPr>
              <a:t>B3.sub</a:t>
            </a:r>
          </a:p>
          <a:p>
            <a:r>
              <a:rPr lang="en-US" sz="2400" dirty="0">
                <a:latin typeface="Courier"/>
                <a:cs typeface="Courier"/>
              </a:rPr>
              <a:t>JOB C </a:t>
            </a:r>
            <a:r>
              <a:rPr lang="en-US" sz="2400" b="1" dirty="0" err="1">
                <a:latin typeface="Courier"/>
                <a:cs typeface="Courier"/>
              </a:rPr>
              <a:t>C.sub</a:t>
            </a:r>
            <a:endParaRPr lang="en-US" sz="2400" b="1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24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53" y="1876536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4964" y="2399756"/>
            <a:ext cx="3400425" cy="2229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B2.sub		B3.sub</a:t>
            </a:r>
          </a:p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4990" y="1877755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dag_dir</a:t>
            </a:r>
            <a:r>
              <a:rPr lang="en-US" sz="28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6631" y="5151150"/>
            <a:ext cx="6216744" cy="1283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if you want to organize different JOB node files in different directories?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2E2ABE-1C98-694D-B2AF-D88816C3CCC7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sz="2000" dirty="0">
                <a:solidFill>
                  <a:srgbClr val="0035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File Paths in DAGs</a:t>
            </a:r>
            <a:endParaRPr lang="en-US" sz="2000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Designate different submission directories with </a:t>
            </a:r>
            <a:r>
              <a:rPr lang="en-US" b="1" dirty="0"/>
              <a:t>DIR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36" y="3036929"/>
            <a:ext cx="438682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JOB A </a:t>
            </a:r>
            <a:r>
              <a:rPr lang="en-US" sz="2400" dirty="0" err="1">
                <a:latin typeface="Courier"/>
                <a:cs typeface="Courier"/>
              </a:rPr>
              <a:t>A.sub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DIR A</a:t>
            </a:r>
          </a:p>
          <a:p>
            <a:r>
              <a:rPr lang="en-US" sz="2400" dirty="0">
                <a:latin typeface="Courier"/>
                <a:cs typeface="Courier"/>
              </a:rPr>
              <a:t>JOB B1 B1.sub </a:t>
            </a:r>
            <a:r>
              <a:rPr lang="en-US" sz="2400" b="1" dirty="0">
                <a:latin typeface="Courier"/>
                <a:cs typeface="Courier"/>
              </a:rPr>
              <a:t>DIR B</a:t>
            </a:r>
          </a:p>
          <a:p>
            <a:r>
              <a:rPr lang="en-US" sz="2400" dirty="0">
                <a:latin typeface="Courier"/>
                <a:cs typeface="Courier"/>
              </a:rPr>
              <a:t>JOB B2 B2.sub </a:t>
            </a:r>
            <a:r>
              <a:rPr lang="en-US" sz="2400" b="1" dirty="0">
                <a:latin typeface="Courier"/>
                <a:cs typeface="Courier"/>
              </a:rPr>
              <a:t>DIR B</a:t>
            </a:r>
          </a:p>
          <a:p>
            <a:r>
              <a:rPr lang="en-US" sz="2400" dirty="0">
                <a:latin typeface="Courier"/>
                <a:cs typeface="Courier"/>
              </a:rPr>
              <a:t>JOB B3 B3.sub </a:t>
            </a:r>
            <a:r>
              <a:rPr lang="en-US" sz="2400" b="1" dirty="0">
                <a:latin typeface="Courier"/>
                <a:cs typeface="Courier"/>
              </a:rPr>
              <a:t>DIR B</a:t>
            </a:r>
          </a:p>
          <a:p>
            <a:r>
              <a:rPr lang="en-US" sz="2400" dirty="0">
                <a:latin typeface="Courier"/>
                <a:cs typeface="Courier"/>
              </a:rPr>
              <a:t>JOB C </a:t>
            </a:r>
            <a:r>
              <a:rPr lang="en-US" sz="2400" dirty="0" err="1">
                <a:latin typeface="Courier"/>
                <a:cs typeface="Courier"/>
              </a:rPr>
              <a:t>C.sub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DIR C</a:t>
            </a:r>
          </a:p>
          <a:p>
            <a:r>
              <a:rPr lang="en-US" sz="24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24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53" y="2533766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44990" y="3056986"/>
            <a:ext cx="3881468" cy="1776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A/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B/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B1.sub  B2.sub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B3.sub	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(B job files)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C/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(C job files)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			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9234" y="2534985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dag_dir</a:t>
            </a:r>
            <a:r>
              <a:rPr lang="en-US" sz="28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7467" y="1602703"/>
            <a:ext cx="8558991" cy="1084096"/>
          </a:xfrm>
        </p:spPr>
        <p:txBody>
          <a:bodyPr>
            <a:normAutofit/>
          </a:bodyPr>
          <a:lstStyle/>
          <a:p>
            <a:r>
              <a:rPr lang="en-US" sz="2800" dirty="0"/>
              <a:t>combine DIR with submit file contents (file paths) to achieve your desired 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7C93A-112E-CC4E-874F-5DCAACA2A4FB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sz="2000" dirty="0">
                <a:solidFill>
                  <a:srgbClr val="0035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DAG Input File</a:t>
            </a:r>
            <a:endParaRPr lang="en-US" sz="2000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5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5945856" y="5220962"/>
            <a:ext cx="2428276" cy="12694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947628" y="1519366"/>
            <a:ext cx="2428276" cy="12694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</a:t>
            </a:r>
            <a:r>
              <a:rPr lang="en-US" dirty="0"/>
              <a:t> and </a:t>
            </a:r>
            <a:r>
              <a:rPr lang="en-US" b="1" dirty="0"/>
              <a:t>POST</a:t>
            </a:r>
            <a:r>
              <a:rPr lang="en-US" dirty="0"/>
              <a:t> scripts run on the submit server, as part of the node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35" y="1908212"/>
            <a:ext cx="4490599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JOB A </a:t>
            </a:r>
            <a:r>
              <a:rPr lang="en-US" sz="2400" dirty="0" err="1">
                <a:latin typeface="Courier"/>
                <a:cs typeface="Courier"/>
              </a:rPr>
              <a:t>A.sub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b="1" dirty="0">
                <a:latin typeface="Courier"/>
                <a:cs typeface="Courier"/>
              </a:rPr>
              <a:t>SCRIPT POST </a:t>
            </a:r>
            <a:r>
              <a:rPr lang="en-US" sz="2400" dirty="0">
                <a:latin typeface="Courier"/>
                <a:cs typeface="Courier"/>
              </a:rPr>
              <a:t>A </a:t>
            </a:r>
            <a:r>
              <a:rPr lang="en-US" sz="2400" dirty="0" err="1">
                <a:latin typeface="Courier"/>
                <a:cs typeface="Courier"/>
              </a:rPr>
              <a:t>sort.sh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JOB B1 B1.sub</a:t>
            </a:r>
          </a:p>
          <a:p>
            <a:r>
              <a:rPr lang="en-US" sz="2400" dirty="0">
                <a:latin typeface="Courier"/>
                <a:cs typeface="Courier"/>
              </a:rPr>
              <a:t>JOB B2 B2.sub</a:t>
            </a:r>
          </a:p>
          <a:p>
            <a:r>
              <a:rPr lang="en-US" sz="2400" dirty="0">
                <a:latin typeface="Courier"/>
                <a:cs typeface="Courier"/>
              </a:rPr>
              <a:t>JOB B3 B3.sub</a:t>
            </a:r>
          </a:p>
          <a:p>
            <a:r>
              <a:rPr lang="en-US" sz="2400" dirty="0">
                <a:latin typeface="Courier"/>
                <a:cs typeface="Courier"/>
              </a:rPr>
              <a:t>JOB C </a:t>
            </a:r>
            <a:r>
              <a:rPr lang="en-US" sz="2400" dirty="0" err="1">
                <a:latin typeface="Courier"/>
                <a:cs typeface="Courier"/>
              </a:rPr>
              <a:t>C.sub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b="1" dirty="0">
                <a:latin typeface="Courier"/>
                <a:cs typeface="Courier"/>
              </a:rPr>
              <a:t>SCRIPT PRE </a:t>
            </a:r>
            <a:r>
              <a:rPr lang="en-US" sz="2400" dirty="0">
                <a:latin typeface="Courier"/>
                <a:cs typeface="Courier"/>
              </a:rPr>
              <a:t>C </a:t>
            </a:r>
            <a:r>
              <a:rPr lang="en-US" sz="2400" dirty="0" err="1">
                <a:latin typeface="Courier"/>
                <a:cs typeface="Courier"/>
              </a:rPr>
              <a:t>tar_it.sh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24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53" y="1405049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06592" y="3695399"/>
            <a:ext cx="533708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89952" y="3561700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47628" y="3561700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05028" y="3561700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85854" y="3561700"/>
            <a:ext cx="740604" cy="7405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96128" y="2733107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41551" y="2733107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168831" y="2733107"/>
            <a:ext cx="1292417" cy="72686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96128" y="4379792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41551" y="4379792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59995" y="4379792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436313" y="4379792"/>
            <a:ext cx="939591" cy="85938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89692" y="1600588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9692" y="5659621"/>
            <a:ext cx="740604" cy="74056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5253" y="5239570"/>
            <a:ext cx="1659942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cs typeface="Courier"/>
              </a:rPr>
              <a:t>PRE script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Courie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8938" y="2265642"/>
            <a:ext cx="1869935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cs typeface="Courier"/>
              </a:rPr>
              <a:t>POST script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86668" y="5449970"/>
            <a:ext cx="5748911" cy="93691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Use sparingly for light work; otherwise include work in submitted jobs</a:t>
            </a:r>
          </a:p>
          <a:p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68831" y="2733107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C6FA9C9-86B0-4D48-86F2-C0FE52F05A8F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DAG Input File &gt; SCRIPT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RETRY</a:t>
            </a:r>
            <a:r>
              <a:rPr lang="en-US" dirty="0"/>
              <a:t> failed nodes to overcome transient errors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1675" y="6143619"/>
            <a:ext cx="6657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12253" y="1523034"/>
            <a:ext cx="8317397" cy="462059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Retry a node up to </a:t>
            </a:r>
            <a:r>
              <a:rPr lang="en-US" sz="3000" i="1" dirty="0"/>
              <a:t>N </a:t>
            </a:r>
            <a:r>
              <a:rPr lang="en-US" sz="3000" dirty="0"/>
              <a:t>times if it fails (the job exit code is non-zero):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RETRY </a:t>
            </a:r>
            <a:r>
              <a:rPr lang="en-US" sz="35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35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5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>
                <a:latin typeface="+mn-lt"/>
                <a:ea typeface="Courier" charset="0"/>
                <a:cs typeface="Courier" charset="0"/>
              </a:rPr>
              <a:t>See also: retry except for a particular exit code (</a:t>
            </a:r>
            <a:r>
              <a:rPr lang="en-US" sz="3000" dirty="0">
                <a:latin typeface="Courier" charset="0"/>
                <a:ea typeface="Courier" charset="0"/>
                <a:cs typeface="Courier" charset="0"/>
              </a:rPr>
              <a:t>UNLESS-EXIT</a:t>
            </a:r>
            <a:r>
              <a:rPr lang="en-US" sz="3000" dirty="0">
                <a:latin typeface="+mn-lt"/>
                <a:ea typeface="Courier" charset="0"/>
                <a:cs typeface="Courier" charset="0"/>
              </a:rPr>
              <a:t>)</a:t>
            </a:r>
          </a:p>
          <a:p>
            <a:r>
              <a:rPr lang="en-US" sz="3000" b="1" dirty="0">
                <a:latin typeface="+mn-lt"/>
                <a:ea typeface="Courier" charset="0"/>
                <a:cs typeface="Courier" charset="0"/>
              </a:rPr>
              <a:t>Note: </a:t>
            </a:r>
            <a:r>
              <a:rPr lang="en-US" sz="2600" dirty="0" err="1">
                <a:latin typeface="Courier" charset="0"/>
                <a:ea typeface="Courier" charset="0"/>
                <a:cs typeface="Courier" charset="0"/>
              </a:rPr>
              <a:t>max_retries</a:t>
            </a:r>
            <a:r>
              <a:rPr lang="en-US" sz="3000" dirty="0">
                <a:latin typeface="+mn-lt"/>
                <a:ea typeface="Courier" charset="0"/>
                <a:cs typeface="Courier" charset="0"/>
              </a:rPr>
              <a:t> in the submit file are preferable for simple cases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42583" y="2902923"/>
            <a:ext cx="438682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latin typeface="Courier"/>
                <a:cs typeface="Courier"/>
              </a:rPr>
              <a:t>RETRY A 5 </a:t>
            </a:r>
          </a:p>
          <a:p>
            <a:r>
              <a:rPr lang="en-US" sz="2000" dirty="0">
                <a:latin typeface="Courier"/>
                <a:cs typeface="Courier"/>
              </a:rPr>
              <a:t>JOB B </a:t>
            </a:r>
            <a:r>
              <a:rPr lang="en-US" sz="2000" dirty="0" err="1">
                <a:latin typeface="Courier"/>
                <a:cs typeface="Courier"/>
              </a:rPr>
              <a:t>B.sub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PARENT A CHILD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399" y="2902923"/>
            <a:ext cx="1509709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06410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4987851" cy="4995809"/>
          </a:xfrm>
        </p:spPr>
        <p:txBody>
          <a:bodyPr>
            <a:normAutofit/>
          </a:bodyPr>
          <a:lstStyle/>
          <a:p>
            <a:r>
              <a:rPr lang="en-US" dirty="0"/>
              <a:t>Objective: Submit jobs in a particular order, </a:t>
            </a:r>
            <a:r>
              <a:rPr lang="en-US" i="1" dirty="0"/>
              <a:t>automatically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Especially if: Need to reproduce the same workflow multiple times.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5150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2042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8658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4412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20384" y="2547363"/>
            <a:ext cx="1243520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42144" y="2547363"/>
            <a:ext cx="62175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63903" y="2547363"/>
            <a:ext cx="0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63903" y="2547363"/>
            <a:ext cx="1085153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20384" y="4035552"/>
            <a:ext cx="968274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4035552"/>
            <a:ext cx="560832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55067" y="4035552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631384" y="4033484"/>
            <a:ext cx="817673" cy="86145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746384" y="3407927"/>
            <a:ext cx="427087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5600" y="1841319"/>
            <a:ext cx="1310029" cy="54269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split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36623" y="5004253"/>
            <a:ext cx="1636887" cy="54269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combine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499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Modular Organization and Control of DAG Components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4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DAG Components!!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449299"/>
            <a:ext cx="6900863" cy="5015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0263" y="64886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</p:spTree>
    <p:extLst>
      <p:ext uri="{BB962C8B-B14F-4D97-AF65-F5344CB8AC3E}">
        <p14:creationId xmlns:p14="http://schemas.microsoft.com/office/powerpoint/2010/main" val="1527537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File Templates via </a:t>
            </a:r>
            <a:r>
              <a:rPr lang="en-US" b="1" dirty="0"/>
              <a:t>VARS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837" y="4222800"/>
            <a:ext cx="3899552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B1 </a:t>
            </a:r>
            <a:r>
              <a:rPr lang="en-US" b="1" dirty="0" err="1">
                <a:latin typeface="Courier"/>
                <a:cs typeface="Courier"/>
              </a:rPr>
              <a:t>B.sub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VARS</a:t>
            </a:r>
            <a:r>
              <a:rPr lang="en-US" dirty="0">
                <a:latin typeface="Courier"/>
                <a:cs typeface="Courier"/>
              </a:rPr>
              <a:t> B1 data=”B1” opt=“10” </a:t>
            </a:r>
          </a:p>
          <a:p>
            <a:r>
              <a:rPr lang="en-US" dirty="0">
                <a:latin typeface="Courier"/>
                <a:cs typeface="Courier"/>
              </a:rPr>
              <a:t>JOB B2 </a:t>
            </a:r>
            <a:r>
              <a:rPr lang="en-US" b="1" dirty="0" err="1">
                <a:latin typeface="Courier"/>
                <a:cs typeface="Courier"/>
              </a:rPr>
              <a:t>B.sub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VARS</a:t>
            </a:r>
            <a:r>
              <a:rPr lang="en-US" dirty="0">
                <a:latin typeface="Courier"/>
                <a:cs typeface="Courier"/>
              </a:rPr>
              <a:t> B2 data=“B2” opt=“12”</a:t>
            </a:r>
          </a:p>
          <a:p>
            <a:r>
              <a:rPr lang="en-US" dirty="0">
                <a:latin typeface="Courier"/>
                <a:cs typeface="Courier"/>
              </a:rPr>
              <a:t>JOB B3 </a:t>
            </a:r>
            <a:r>
              <a:rPr lang="en-US" b="1" dirty="0" err="1">
                <a:latin typeface="Courier"/>
                <a:cs typeface="Courier"/>
              </a:rPr>
              <a:t>B.sub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VARS</a:t>
            </a:r>
            <a:r>
              <a:rPr lang="en-US" dirty="0">
                <a:latin typeface="Courier"/>
                <a:cs typeface="Courier"/>
              </a:rPr>
              <a:t> B3 data=“B3” opt=“14”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53" y="3719637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Variable Values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86275" y="4242857"/>
            <a:ext cx="4300538" cy="1443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InitialDir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$(data)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arguments =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$(data)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.csv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$(opt)</a:t>
            </a:r>
          </a:p>
          <a:p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queue				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6338" y="3720856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Courier"/>
                <a:cs typeface="Courier"/>
              </a:rPr>
              <a:t>B.sub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7467" y="1602702"/>
            <a:ext cx="8558991" cy="2240635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VARS</a:t>
            </a:r>
            <a:r>
              <a:rPr lang="en-US" sz="2800" dirty="0"/>
              <a:t> line defines node-specific values that are passed into submit file variables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VARS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var1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24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 [</a:t>
            </a:r>
            <a:r>
              <a:rPr lang="en-US" sz="24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var2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24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”]</a:t>
            </a:r>
          </a:p>
          <a:p>
            <a:r>
              <a:rPr lang="en-US" sz="2800" dirty="0">
                <a:latin typeface="+mn-lt"/>
                <a:ea typeface="Courier" charset="0"/>
                <a:cs typeface="Courier" charset="0"/>
              </a:rPr>
              <a:t>Allows a single submit file shared by all B jobs, rather than one submit file for each JOB.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9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29175" y="3288516"/>
            <a:ext cx="3986214" cy="919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SPLICE</a:t>
            </a:r>
            <a:r>
              <a:rPr lang="en-US" dirty="0"/>
              <a:t> subsets of the DAG to simplify lengthy DAG files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6565" y="3509655"/>
            <a:ext cx="533708" cy="357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789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6177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9289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1539" y="3375956"/>
            <a:ext cx="740604" cy="7405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96101" y="2547363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41524" y="2547363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68804" y="2547363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68804" y="2547363"/>
            <a:ext cx="1292417" cy="726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96101" y="4194048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41524" y="4194048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9968" y="4194048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36286" y="4194048"/>
            <a:ext cx="939591" cy="8593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89665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9665" y="5159541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6736" y="2122525"/>
            <a:ext cx="3471728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latin typeface="Courier"/>
                <a:cs typeface="Courier"/>
              </a:rPr>
              <a:t>SPLICE B </a:t>
            </a:r>
            <a:r>
              <a:rPr lang="en-US" sz="2000" b="1" dirty="0" err="1">
                <a:latin typeface="Courier"/>
                <a:cs typeface="Courier"/>
              </a:rPr>
              <a:t>B.spl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JOB C </a:t>
            </a:r>
            <a:r>
              <a:rPr lang="en-US" sz="2000" dirty="0" err="1">
                <a:latin typeface="Courier"/>
                <a:cs typeface="Courier"/>
              </a:rPr>
              <a:t>C.sub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PARENT A </a:t>
            </a:r>
            <a:r>
              <a:rPr lang="en-US" sz="2000" b="1" dirty="0">
                <a:latin typeface="Courier"/>
                <a:cs typeface="Courier"/>
              </a:rPr>
              <a:t>CHILD B</a:t>
            </a:r>
          </a:p>
          <a:p>
            <a:r>
              <a:rPr lang="en-US" sz="2000" b="1" dirty="0">
                <a:latin typeface="Courier"/>
                <a:cs typeface="Courier"/>
              </a:rPr>
              <a:t>PARENT B </a:t>
            </a:r>
            <a:r>
              <a:rPr lang="en-US" sz="20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153" y="1619362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647" y="4450376"/>
            <a:ext cx="3471728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B1 B1.sub</a:t>
            </a:r>
          </a:p>
          <a:p>
            <a:r>
              <a:rPr lang="en-US" sz="2000" dirty="0">
                <a:latin typeface="Courier"/>
                <a:cs typeface="Courier"/>
              </a:rPr>
              <a:t>JOB B2 B2.sub</a:t>
            </a:r>
          </a:p>
          <a:p>
            <a:r>
              <a:rPr lang="mr-IN" sz="2000" dirty="0">
                <a:latin typeface="Courier"/>
                <a:cs typeface="Courier"/>
              </a:rPr>
              <a:t>…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JOB B</a:t>
            </a:r>
            <a:r>
              <a:rPr lang="en-US" sz="2000" i="1" dirty="0">
                <a:latin typeface="Courier"/>
                <a:cs typeface="Courier"/>
              </a:rPr>
              <a:t>N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B</a:t>
            </a:r>
            <a:r>
              <a:rPr lang="en-US" sz="2000" i="1" dirty="0" err="1">
                <a:latin typeface="Courier"/>
                <a:cs typeface="Courier"/>
              </a:rPr>
              <a:t>N</a:t>
            </a:r>
            <a:r>
              <a:rPr lang="en-US" sz="2000" dirty="0" err="1">
                <a:latin typeface="Courier"/>
                <a:cs typeface="Courier"/>
              </a:rPr>
              <a:t>.sub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64" y="3947213"/>
            <a:ext cx="1258678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Courier"/>
                <a:cs typeface="Courier"/>
              </a:rPr>
              <a:t>B.spl</a:t>
            </a:r>
            <a:endParaRPr lang="en-US" sz="2800" b="1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86026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42887" y="3433103"/>
            <a:ext cx="3986214" cy="919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some DAG components can’t be known ahead of time?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0277" y="3654242"/>
            <a:ext cx="533708" cy="357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501" y="3520543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9889" y="3520543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001" y="3520543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5251" y="3520543"/>
            <a:ext cx="740604" cy="7405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82516" y="2691950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73680" y="4338635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03377" y="1845191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03377" y="5304128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4" name="Curved Right Arrow 3"/>
          <p:cNvSpPr/>
          <p:nvPr/>
        </p:nvSpPr>
        <p:spPr>
          <a:xfrm flipH="1">
            <a:off x="4431609" y="2014539"/>
            <a:ext cx="1311966" cy="212674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859577" y="2586952"/>
            <a:ext cx="3066881" cy="22850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e.g. If the value of</a:t>
            </a:r>
            <a:r>
              <a:rPr lang="en-US" i="1" dirty="0"/>
              <a:t> </a:t>
            </a:r>
            <a:r>
              <a:rPr lang="en-US" b="1" i="1" dirty="0"/>
              <a:t>N</a:t>
            </a:r>
            <a:r>
              <a:rPr lang="en-US" dirty="0"/>
              <a:t> can only be determined as part of the work of the prior node (</a:t>
            </a: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dirty="0"/>
              <a:t>) </a:t>
            </a:r>
            <a:r>
              <a:rPr lang="mr-IN" dirty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158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29175" y="3288516"/>
            <a:ext cx="3986214" cy="919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SUBDAG</a:t>
            </a:r>
            <a:r>
              <a:rPr lang="en-US" dirty="0"/>
              <a:t> within a DAG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57395" y="6472242"/>
            <a:ext cx="707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2000" dirty="0">
                <a:solidFill>
                  <a:schemeClr val="accent1"/>
                </a:solidFill>
                <a:hlinkClick r:id="rId4"/>
              </a:rPr>
              <a:t>Features &gt; DAG Within a DAG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6565" y="3509655"/>
            <a:ext cx="533708" cy="357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789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6177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9289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1539" y="3375956"/>
            <a:ext cx="740604" cy="7405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68804" y="2490211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9968" y="4251200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89665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9665" y="5159541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6735" y="1919333"/>
            <a:ext cx="3803523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latin typeface="Courier"/>
                <a:cs typeface="Courier"/>
              </a:rPr>
              <a:t>SUBDAG EXTERNAL B </a:t>
            </a:r>
            <a:r>
              <a:rPr lang="en-US" sz="2000" b="1" dirty="0" err="1">
                <a:latin typeface="Courier"/>
                <a:cs typeface="Courier"/>
              </a:rPr>
              <a:t>B.dag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JOB C </a:t>
            </a:r>
            <a:r>
              <a:rPr lang="en-US" sz="2000" dirty="0" err="1">
                <a:latin typeface="Courier"/>
                <a:cs typeface="Courier"/>
              </a:rPr>
              <a:t>C.sub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PARENT A </a:t>
            </a:r>
            <a:r>
              <a:rPr lang="en-US" sz="2000" b="1" dirty="0">
                <a:latin typeface="Courier"/>
                <a:cs typeface="Courier"/>
              </a:rPr>
              <a:t>CHILD B</a:t>
            </a:r>
          </a:p>
          <a:p>
            <a:r>
              <a:rPr lang="en-US" sz="2000" b="1" dirty="0">
                <a:latin typeface="Courier"/>
                <a:cs typeface="Courier"/>
              </a:rPr>
              <a:t>PARENT B </a:t>
            </a:r>
            <a:r>
              <a:rPr lang="en-US" sz="20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153" y="1471586"/>
            <a:ext cx="1290738" cy="4616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4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647" y="4136352"/>
            <a:ext cx="3471728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B1 B1.sub</a:t>
            </a:r>
          </a:p>
          <a:p>
            <a:r>
              <a:rPr lang="en-US" sz="2000" dirty="0">
                <a:latin typeface="Courier"/>
                <a:cs typeface="Courier"/>
              </a:rPr>
              <a:t>JOB B2 B2.sub</a:t>
            </a:r>
          </a:p>
          <a:p>
            <a:r>
              <a:rPr lang="mr-IN" sz="2000" dirty="0">
                <a:latin typeface="Courier"/>
                <a:cs typeface="Courier"/>
              </a:rPr>
              <a:t>…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JOB B</a:t>
            </a:r>
            <a:r>
              <a:rPr lang="en-US" sz="2000" i="1" dirty="0">
                <a:latin typeface="Courier"/>
                <a:cs typeface="Courier"/>
              </a:rPr>
              <a:t>N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B</a:t>
            </a:r>
            <a:r>
              <a:rPr lang="en-US" sz="2000" i="1" dirty="0" err="1">
                <a:latin typeface="Courier"/>
                <a:cs typeface="Courier"/>
              </a:rPr>
              <a:t>N</a:t>
            </a:r>
            <a:r>
              <a:rPr lang="en-US" sz="2000" dirty="0" err="1">
                <a:latin typeface="Courier"/>
                <a:cs typeface="Courier"/>
              </a:rPr>
              <a:t>.sub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64" y="3697841"/>
            <a:ext cx="3011787" cy="4616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Courier"/>
                <a:cs typeface="Courier"/>
              </a:rPr>
              <a:t>B.dag</a:t>
            </a:r>
            <a:r>
              <a:rPr lang="en-US" sz="2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Courier"/>
              </a:rPr>
              <a:t>(written by </a:t>
            </a:r>
            <a:r>
              <a:rPr lang="en-US" sz="2400" b="1" dirty="0">
                <a:solidFill>
                  <a:schemeClr val="accent4"/>
                </a:solidFill>
                <a:cs typeface="Courier"/>
              </a:rPr>
              <a:t>A</a:t>
            </a:r>
            <a:r>
              <a:rPr lang="en-US" sz="2400" dirty="0">
                <a:solidFill>
                  <a:srgbClr val="000000"/>
                </a:solidFill>
                <a:cs typeface="Courier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108" y="5544359"/>
            <a:ext cx="631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A SUBDAG is not submitted (so contents do not have to exist) until prior nodes in the outer DAG have completed.</a:t>
            </a:r>
            <a:endParaRPr lang="en-U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34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15075" y="3144572"/>
            <a:ext cx="1314450" cy="1184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a </a:t>
            </a:r>
            <a:r>
              <a:rPr lang="en-US" b="1" dirty="0"/>
              <a:t>SUBDAG</a:t>
            </a:r>
            <a:r>
              <a:rPr lang="en-US" dirty="0"/>
              <a:t> to achieve Cyclic Components within a DAG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9289" y="3361668"/>
            <a:ext cx="740604" cy="740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/>
                </a:solidFill>
              </a:rPr>
              <a:t>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68804" y="2361619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959968" y="4929188"/>
            <a:ext cx="8836" cy="65290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89665" y="1600588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9665" y="5588180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1065" y="3851320"/>
            <a:ext cx="4399615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ourier"/>
                <a:cs typeface="Courier"/>
              </a:rPr>
              <a:t>SUBDAG EXTERNAL B </a:t>
            </a:r>
            <a:r>
              <a:rPr lang="en-US" sz="2000" b="1" dirty="0" err="1">
                <a:solidFill>
                  <a:schemeClr val="tx2"/>
                </a:solidFill>
                <a:latin typeface="Courier"/>
                <a:cs typeface="Courier"/>
              </a:rPr>
              <a:t>B.dag</a:t>
            </a:r>
            <a:endParaRPr lang="en-US" sz="2000" b="1" dirty="0">
              <a:solidFill>
                <a:schemeClr val="tx2"/>
              </a:solidFill>
              <a:latin typeface="Courier"/>
              <a:cs typeface="Courier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ourier"/>
                <a:cs typeface="Courier"/>
              </a:rPr>
              <a:t>SCRIPT POST B </a:t>
            </a:r>
            <a:r>
              <a:rPr lang="en-US" sz="2000" b="1" dirty="0" err="1">
                <a:solidFill>
                  <a:schemeClr val="tx2"/>
                </a:solidFill>
                <a:latin typeface="Courier"/>
                <a:cs typeface="Courier"/>
              </a:rPr>
              <a:t>iterateB.sh</a:t>
            </a:r>
            <a:endParaRPr lang="en-US" sz="2000" b="1" dirty="0">
              <a:solidFill>
                <a:schemeClr val="tx2"/>
              </a:solidFill>
              <a:latin typeface="Courier"/>
              <a:cs typeface="Courier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ourier"/>
                <a:cs typeface="Courier"/>
              </a:rPr>
              <a:t>RETRY B 100</a:t>
            </a:r>
          </a:p>
          <a:p>
            <a:r>
              <a:rPr lang="en-US" sz="2000" dirty="0">
                <a:latin typeface="Courier"/>
                <a:cs typeface="Courier"/>
              </a:rPr>
              <a:t>JOB C </a:t>
            </a:r>
            <a:r>
              <a:rPr lang="en-US" sz="2000" dirty="0" err="1">
                <a:latin typeface="Courier"/>
                <a:cs typeface="Courier"/>
              </a:rPr>
              <a:t>C.sub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PARENT A CHILD B</a:t>
            </a:r>
          </a:p>
          <a:p>
            <a:r>
              <a:rPr lang="en-US" sz="2000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9483" y="3348157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1640" y="4302882"/>
            <a:ext cx="1628523" cy="73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2400" b="1" dirty="0">
                <a:solidFill>
                  <a:schemeClr val="tx2"/>
                </a:solidFill>
                <a:cs typeface="Courier"/>
              </a:rPr>
              <a:t>POST script</a:t>
            </a:r>
          </a:p>
          <a:p>
            <a:pPr algn="ctr">
              <a:lnSpc>
                <a:spcPts val="2480"/>
              </a:lnSpc>
            </a:pPr>
            <a:r>
              <a:rPr lang="en-US" sz="2400" b="1" dirty="0">
                <a:solidFill>
                  <a:schemeClr val="tx2"/>
                </a:solidFill>
                <a:cs typeface="Courier"/>
              </a:rPr>
              <a:t>RETRY</a:t>
            </a:r>
          </a:p>
        </p:txBody>
      </p:sp>
      <p:sp>
        <p:nvSpPr>
          <p:cNvPr id="5" name="Circular Arrow 4"/>
          <p:cNvSpPr/>
          <p:nvPr/>
        </p:nvSpPr>
        <p:spPr>
          <a:xfrm rot="14894238" flipV="1">
            <a:off x="6483947" y="2470811"/>
            <a:ext cx="2618509" cy="2718682"/>
          </a:xfrm>
          <a:prstGeom prst="circularArrow">
            <a:avLst>
              <a:gd name="adj1" fmla="val 8885"/>
              <a:gd name="adj2" fmla="val 1142319"/>
              <a:gd name="adj3" fmla="val 21305827"/>
              <a:gd name="adj4" fmla="val 8417664"/>
              <a:gd name="adj5" fmla="val 10688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85739" y="1767488"/>
            <a:ext cx="5934682" cy="184724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POST script determines whether another iteration is necessary; if so, exits non-zero</a:t>
            </a:r>
          </a:p>
          <a:p>
            <a:r>
              <a:rPr lang="en-US" sz="2000" dirty="0">
                <a:latin typeface="+mn-lt"/>
              </a:rPr>
              <a:t>RETRY applies to entire SUBDAG, which may include multiple, sequential nodes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BB160A-2CE8-FA44-A260-87F1753ED668}"/>
              </a:ext>
            </a:extLst>
          </p:cNvPr>
          <p:cNvSpPr/>
          <p:nvPr/>
        </p:nvSpPr>
        <p:spPr>
          <a:xfrm>
            <a:off x="1957395" y="6472242"/>
            <a:ext cx="707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2000" dirty="0">
                <a:solidFill>
                  <a:schemeClr val="accent1"/>
                </a:solidFill>
                <a:hlinkClick r:id="rId4"/>
              </a:rPr>
              <a:t>Features &gt; DAG Within a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218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More at the end of this presentation and in the HTCondor Manual!!!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463" y="4200533"/>
            <a:ext cx="860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https://htcondor.readthedocs.io/en/stable/users-manual/dagman-applications.html</a:t>
            </a:r>
            <a:endParaRPr lang="en-US" b="1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14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in Later Slides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738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Why Create a Workflow?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Describing workflows as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directed acyclic graphs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(DAGs)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Workflow execution via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DAGMan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						(DAG Manager)</a:t>
            </a:r>
          </a:p>
          <a:p>
            <a:r>
              <a:rPr lang="en-US" b="1" dirty="0">
                <a:latin typeface="+mn-lt"/>
              </a:rPr>
              <a:t>Node-level options in a DAG (</a:t>
            </a:r>
            <a:r>
              <a:rPr lang="en-US" b="1" dirty="0" err="1">
                <a:latin typeface="+mn-lt"/>
              </a:rPr>
              <a:t>cont</a:t>
            </a:r>
            <a:r>
              <a:rPr lang="en-US" b="1" dirty="0">
                <a:latin typeface="+mn-lt"/>
              </a:rPr>
              <a:t>…)</a:t>
            </a:r>
          </a:p>
          <a:p>
            <a:r>
              <a:rPr lang="en-US" b="1" dirty="0">
                <a:latin typeface="+mn-lt"/>
              </a:rPr>
              <a:t>Modular organization of DAG components (…)</a:t>
            </a:r>
          </a:p>
          <a:p>
            <a:r>
              <a:rPr lang="en-US" b="1" dirty="0">
                <a:latin typeface="+mn-lt"/>
              </a:rPr>
              <a:t>DAG-level control (…)</a:t>
            </a:r>
          </a:p>
          <a:p>
            <a:r>
              <a:rPr lang="en-US" b="1" dirty="0">
                <a:latin typeface="+mn-lt"/>
              </a:rPr>
              <a:t>Additional </a:t>
            </a:r>
            <a:r>
              <a:rPr lang="en-US" b="1" dirty="0" err="1">
                <a:latin typeface="+mn-lt"/>
              </a:rPr>
              <a:t>DAGMan</a:t>
            </a:r>
            <a:r>
              <a:rPr lang="en-US" b="1" dirty="0">
                <a:latin typeface="+mn-lt"/>
              </a:rPr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1491343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118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6" name="Picture 5" descr="California_Condor_credit_GaryKra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713754"/>
            <a:ext cx="3594100" cy="2396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9198" y="5092217"/>
            <a:ext cx="43581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htcondor-users@cs.wisc.edu</a:t>
            </a:r>
            <a:endParaRPr lang="en-US" sz="2800" dirty="0"/>
          </a:p>
          <a:p>
            <a:pPr algn="ctr"/>
            <a:r>
              <a:rPr lang="en-US" sz="2800" dirty="0" err="1"/>
              <a:t>lmichael@wisc.edu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14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 = ”directed acyclic graph”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43463" cy="46434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topological ordering of vertices (“</a:t>
            </a:r>
            <a:r>
              <a:rPr lang="en-US" b="1" dirty="0">
                <a:solidFill>
                  <a:schemeClr val="accent1"/>
                </a:solidFill>
              </a:rPr>
              <a:t>nodes</a:t>
            </a:r>
            <a:r>
              <a:rPr lang="en-US" dirty="0"/>
              <a:t>”) is established by directional connections (“</a:t>
            </a:r>
            <a:r>
              <a:rPr lang="en-US" b="1" dirty="0">
                <a:solidFill>
                  <a:schemeClr val="accent1"/>
                </a:solidFill>
              </a:rPr>
              <a:t>edges</a:t>
            </a:r>
            <a:r>
              <a:rPr lang="en-US" dirty="0"/>
              <a:t>”)</a:t>
            </a:r>
          </a:p>
          <a:p>
            <a:r>
              <a:rPr lang="en-US" dirty="0"/>
              <a:t>“acyclic” aspect requires a start and end, with no looped repetition</a:t>
            </a:r>
          </a:p>
          <a:p>
            <a:pPr lvl="1"/>
            <a:r>
              <a:rPr lang="en-US" dirty="0"/>
              <a:t>can contain cyclic subcomponents, covered in later slides for workflows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4607" y="6058974"/>
            <a:ext cx="5172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accent1"/>
                </a:solidFill>
                <a:hlinkClick r:id="rId2"/>
              </a:rPr>
              <a:t>wikipedia.org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/wiki/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Directed_acyclic_graph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6" y="1860557"/>
            <a:ext cx="3582984" cy="3582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254" y="5443541"/>
            <a:ext cx="3042606" cy="307777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80303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the Basic DAG:</a:t>
            </a:r>
            <a:br>
              <a:rPr lang="en-US" dirty="0"/>
            </a:br>
            <a:r>
              <a:rPr lang="en-US" dirty="0"/>
              <a:t>Node-level Modifiers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91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RETRY</a:t>
            </a:r>
            <a:r>
              <a:rPr lang="en-US" dirty="0"/>
              <a:t> applies to whole node, including </a:t>
            </a:r>
            <a:r>
              <a:rPr lang="en-US" b="1" dirty="0"/>
              <a:t>PRE</a:t>
            </a:r>
            <a:r>
              <a:rPr lang="en-US" dirty="0"/>
              <a:t>/</a:t>
            </a:r>
            <a:r>
              <a:rPr lang="en-US" b="1" dirty="0"/>
              <a:t>POST</a:t>
            </a:r>
            <a:r>
              <a:rPr lang="en-US" dirty="0"/>
              <a:t> scripts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12253" y="1523034"/>
            <a:ext cx="8317397" cy="4620591"/>
          </a:xfrm>
        </p:spPr>
        <p:txBody>
          <a:bodyPr>
            <a:normAutofit/>
          </a:bodyPr>
          <a:lstStyle/>
          <a:p>
            <a:r>
              <a:rPr lang="en-US" sz="2800" dirty="0"/>
              <a:t>PRE and POST scripts are included in retries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</a:p>
          <a:p>
            <a:pPr lvl="1"/>
            <a:r>
              <a:rPr lang="en-US" sz="2400" dirty="0"/>
              <a:t>POST script can do more to determine node success (</a:t>
            </a:r>
            <a:r>
              <a:rPr lang="en-US" sz="2400" b="1" dirty="0"/>
              <a:t>or need for iteration</a:t>
            </a:r>
            <a:r>
              <a:rPr lang="en-US" sz="2400" dirty="0"/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627481" y="4388824"/>
            <a:ext cx="438682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SCRIPT PRE A </a:t>
            </a:r>
            <a:r>
              <a:rPr lang="en-US" sz="2000" dirty="0" err="1">
                <a:latin typeface="Courier"/>
                <a:cs typeface="Courier"/>
              </a:rPr>
              <a:t>download.sh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SCRIPT POST A </a:t>
            </a:r>
            <a:r>
              <a:rPr lang="en-US" sz="2000" dirty="0" err="1">
                <a:latin typeface="Courier"/>
                <a:cs typeface="Courier"/>
              </a:rPr>
              <a:t>checkA.sh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latin typeface="Courier"/>
                <a:cs typeface="Courier"/>
              </a:rPr>
              <a:t>RETRY A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0887" y="4217379"/>
            <a:ext cx="1509709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25A30-58B9-4448-9CEC-AC2CFADEF9B2}"/>
              </a:ext>
            </a:extLst>
          </p:cNvPr>
          <p:cNvSpPr/>
          <p:nvPr/>
        </p:nvSpPr>
        <p:spPr>
          <a:xfrm>
            <a:off x="1971675" y="6143619"/>
            <a:ext cx="6657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19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SCRIPT</a:t>
            </a:r>
            <a:r>
              <a:rPr lang="en-US" dirty="0"/>
              <a:t> Arguments and Argument Variables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12253" y="3060743"/>
            <a:ext cx="8317397" cy="308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$JOB</a:t>
            </a:r>
            <a:r>
              <a:rPr lang="en-US" sz="2800" dirty="0">
                <a:latin typeface="+mn-lt"/>
                <a:ea typeface="Courier" charset="0"/>
                <a:cs typeface="Courier" charset="0"/>
              </a:rPr>
              <a:t>: node name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$JOBID</a:t>
            </a:r>
            <a:r>
              <a:rPr lang="en-US" sz="2800" dirty="0">
                <a:latin typeface="+mn-lt"/>
                <a:ea typeface="Courier" charset="0"/>
                <a:cs typeface="Courier" charset="0"/>
              </a:rPr>
              <a:t>: </a:t>
            </a:r>
            <a:r>
              <a:rPr lang="en-US" sz="2800" i="1" dirty="0" err="1">
                <a:latin typeface="+mn-lt"/>
                <a:ea typeface="Courier" charset="0"/>
                <a:cs typeface="Courier" charset="0"/>
              </a:rPr>
              <a:t>cluster.proc</a:t>
            </a:r>
            <a:endParaRPr lang="en-US" sz="2800" i="1" dirty="0">
              <a:latin typeface="+mn-lt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$RETURN</a:t>
            </a:r>
            <a:r>
              <a:rPr lang="en-US" sz="2800" dirty="0">
                <a:latin typeface="+mn-lt"/>
                <a:ea typeface="Courier" charset="0"/>
                <a:cs typeface="Courier" charset="0"/>
              </a:rPr>
              <a:t>: exit code of the node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$PRE_SCRIPT_RETURN</a:t>
            </a:r>
            <a:r>
              <a:rPr lang="en-US" sz="2800" b="1" dirty="0">
                <a:solidFill>
                  <a:srgbClr val="D3063E"/>
                </a:solidFill>
                <a:latin typeface="+mn-lt"/>
                <a:ea typeface="Courier" charset="0"/>
                <a:cs typeface="Courier" charset="0"/>
              </a:rPr>
              <a:t>: </a:t>
            </a:r>
            <a:r>
              <a:rPr lang="en-US" sz="2800" dirty="0">
                <a:latin typeface="+mn-lt"/>
                <a:ea typeface="Courier" charset="0"/>
                <a:cs typeface="Courier" charset="0"/>
              </a:rPr>
              <a:t>exit code of PRE script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$RETRY</a:t>
            </a:r>
            <a:r>
              <a:rPr lang="en-US" sz="2800" dirty="0">
                <a:latin typeface="+mn-lt"/>
                <a:ea typeface="Courier" charset="0"/>
                <a:cs typeface="Courier" charset="0"/>
              </a:rPr>
              <a:t>: current retry (‘iteration’) count</a:t>
            </a:r>
          </a:p>
          <a:p>
            <a:pPr marL="0" indent="0">
              <a:buNone/>
            </a:pPr>
            <a:r>
              <a:rPr lang="en-US" sz="2400" i="1" dirty="0">
                <a:latin typeface="+mn-lt"/>
                <a:ea typeface="Courier" charset="0"/>
                <a:cs typeface="Courier" charset="0"/>
              </a:rPr>
              <a:t>(more variables described in the manual)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4485" y="1745647"/>
            <a:ext cx="610132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SCRIPT POST A </a:t>
            </a:r>
            <a:r>
              <a:rPr lang="en-US" sz="2000" dirty="0" err="1">
                <a:latin typeface="Courier"/>
                <a:cs typeface="Courier"/>
              </a:rPr>
              <a:t>checkA.sh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b="1" dirty="0" err="1">
                <a:latin typeface="Courier"/>
                <a:cs typeface="Courier"/>
              </a:rPr>
              <a:t>my.out</a:t>
            </a:r>
            <a:r>
              <a:rPr lang="en-US" sz="2000" b="1" dirty="0">
                <a:latin typeface="Courier"/>
                <a:cs typeface="Courier"/>
              </a:rPr>
              <a:t> $RETURN </a:t>
            </a:r>
          </a:p>
          <a:p>
            <a:r>
              <a:rPr lang="en-US" sz="2000" dirty="0">
                <a:latin typeface="Courier"/>
                <a:cs typeface="Courier"/>
              </a:rPr>
              <a:t>RETRY A 5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42B18-AD06-9544-B409-0D259A218D1F}"/>
              </a:ext>
            </a:extLst>
          </p:cNvPr>
          <p:cNvSpPr/>
          <p:nvPr/>
        </p:nvSpPr>
        <p:spPr>
          <a:xfrm>
            <a:off x="1971675" y="6143619"/>
            <a:ext cx="6657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38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/>
          </a:bodyPr>
          <a:lstStyle/>
          <a:p>
            <a:r>
              <a:rPr lang="en-US" dirty="0"/>
              <a:t>Other Node-Level Controls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1675" y="6129330"/>
            <a:ext cx="6657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Setting Priorities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Applications &gt; The DAG Input File &gt; PRE_SKIP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7467" y="1928813"/>
            <a:ext cx="8558991" cy="4114800"/>
          </a:xfrm>
        </p:spPr>
        <p:txBody>
          <a:bodyPr>
            <a:normAutofit/>
          </a:bodyPr>
          <a:lstStyle/>
          <a:p>
            <a:r>
              <a:rPr lang="en-US" sz="2800" dirty="0"/>
              <a:t>Set the </a:t>
            </a:r>
            <a:r>
              <a:rPr lang="en-US" sz="2800" b="1" dirty="0"/>
              <a:t>PRIORITY</a:t>
            </a:r>
            <a:r>
              <a:rPr lang="en-US" sz="2800" dirty="0"/>
              <a:t> of JOB nodes with: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PRIORITY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priority_value</a:t>
            </a:r>
            <a:endParaRPr lang="en-US" sz="2400" b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3"/>
            <a:endParaRPr lang="en-US" sz="1600" dirty="0">
              <a:latin typeface="+mn-lt"/>
              <a:ea typeface="Courier" charset="0"/>
              <a:cs typeface="Courier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Use a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PRE_SKIP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 skip a node and mark it as successful, if the PRE script exits with a specific exit code: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PRE_SKIP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exit_code</a:t>
            </a:r>
            <a:endParaRPr lang="en-US" sz="2400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16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Modular Organization and Control of DAG Components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3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749951" y="3038443"/>
            <a:ext cx="3176504" cy="2075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8085835" y="3174133"/>
            <a:ext cx="740604" cy="18200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nested </a:t>
            </a:r>
            <a:r>
              <a:rPr lang="en-US" b="1" dirty="0"/>
              <a:t>SPLICE</a:t>
            </a:r>
            <a:r>
              <a:rPr lang="en-US" dirty="0"/>
              <a:t>s with </a:t>
            </a:r>
            <a:r>
              <a:rPr lang="en-US" b="1" dirty="0"/>
              <a:t>DIR</a:t>
            </a:r>
            <a:r>
              <a:rPr lang="en-US" dirty="0"/>
              <a:t> for repeating workflow components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77997" y="3952583"/>
            <a:ext cx="533708" cy="357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89335" y="2404483"/>
            <a:ext cx="1150950" cy="69126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18175" y="2404483"/>
            <a:ext cx="222112" cy="70990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40284" y="2404483"/>
            <a:ext cx="1130141" cy="716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47622" y="5059911"/>
            <a:ext cx="793237" cy="57932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18175" y="5059911"/>
            <a:ext cx="141560" cy="57932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35150" y="5059911"/>
            <a:ext cx="796976" cy="579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61145" y="1628001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61145" y="5673899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253" y="1462199"/>
            <a:ext cx="1107996" cy="40011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64" y="3361429"/>
            <a:ext cx="954107" cy="40011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Courier"/>
                <a:cs typeface="Courier"/>
              </a:rPr>
              <a:t>B.spl</a:t>
            </a:r>
            <a:endParaRPr lang="en-US" sz="2000" b="1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32110" y="4448070"/>
            <a:ext cx="466830" cy="466803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8456137" y="4151668"/>
            <a:ext cx="1482" cy="27500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665406" y="3182159"/>
            <a:ext cx="740604" cy="1821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5" name="Rectangle 64"/>
          <p:cNvSpPr/>
          <p:nvPr/>
        </p:nvSpPr>
        <p:spPr>
          <a:xfrm>
            <a:off x="6811681" y="4457922"/>
            <a:ext cx="466830" cy="466803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7035708" y="4161520"/>
            <a:ext cx="1482" cy="27500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839021" y="3175685"/>
            <a:ext cx="740604" cy="18283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/>
          </a:p>
        </p:txBody>
      </p:sp>
      <p:sp>
        <p:nvSpPr>
          <p:cNvPr id="71" name="Rectangle 70"/>
          <p:cNvSpPr/>
          <p:nvPr/>
        </p:nvSpPr>
        <p:spPr>
          <a:xfrm>
            <a:off x="5985296" y="4457922"/>
            <a:ext cx="466830" cy="466803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09323" y="4161520"/>
            <a:ext cx="1482" cy="27500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43836" y="1822482"/>
            <a:ext cx="4386820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latin typeface="Courier"/>
                <a:cs typeface="Courier"/>
              </a:rPr>
              <a:t>SPLICE B </a:t>
            </a:r>
            <a:r>
              <a:rPr lang="en-US" b="1" dirty="0" err="1">
                <a:latin typeface="Courier"/>
                <a:cs typeface="Courier"/>
              </a:rPr>
              <a:t>B.spl</a:t>
            </a:r>
            <a:r>
              <a:rPr lang="en-US" b="1" dirty="0"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747" y="3693136"/>
            <a:ext cx="438682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SPLICE B1 </a:t>
            </a:r>
            <a:r>
              <a:rPr lang="en-US" dirty="0">
                <a:latin typeface="Courier"/>
                <a:cs typeface="Courier"/>
              </a:rPr>
              <a:t>../</a:t>
            </a:r>
            <a:r>
              <a:rPr lang="en-US" dirty="0" err="1">
                <a:latin typeface="Courier"/>
                <a:cs typeface="Courier"/>
              </a:rPr>
              <a:t>inner.spl</a:t>
            </a:r>
            <a:r>
              <a:rPr lang="en-US" dirty="0">
                <a:latin typeface="Courier"/>
                <a:cs typeface="Courier"/>
              </a:rPr>
              <a:t> DIR B1</a:t>
            </a:r>
          </a:p>
          <a:p>
            <a:r>
              <a:rPr lang="en-US" b="1" dirty="0">
                <a:latin typeface="Courier"/>
                <a:cs typeface="Courier"/>
              </a:rPr>
              <a:t>SPLICE B2 </a:t>
            </a:r>
            <a:r>
              <a:rPr lang="en-US" dirty="0">
                <a:latin typeface="Courier"/>
                <a:cs typeface="Courier"/>
              </a:rPr>
              <a:t>../</a:t>
            </a:r>
            <a:r>
              <a:rPr lang="en-US" dirty="0" err="1">
                <a:latin typeface="Courier"/>
                <a:cs typeface="Courier"/>
              </a:rPr>
              <a:t>inner.spl</a:t>
            </a:r>
            <a:r>
              <a:rPr lang="en-US" dirty="0"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latin typeface="Courier"/>
                <a:cs typeface="Courier"/>
              </a:rPr>
              <a:t>…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SPLICE B</a:t>
            </a:r>
            <a:r>
              <a:rPr lang="en-US" b="1" i="1" dirty="0">
                <a:latin typeface="Courier"/>
                <a:cs typeface="Courier"/>
              </a:rPr>
              <a:t>N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../</a:t>
            </a:r>
            <a:r>
              <a:rPr lang="en-US" dirty="0" err="1">
                <a:latin typeface="Courier"/>
                <a:cs typeface="Courier"/>
              </a:rPr>
              <a:t>inner.spl</a:t>
            </a:r>
            <a:r>
              <a:rPr lang="en-US" dirty="0">
                <a:latin typeface="Courier"/>
                <a:cs typeface="Courier"/>
              </a:rPr>
              <a:t> DIR B</a:t>
            </a:r>
            <a:r>
              <a:rPr lang="en-US" i="1" dirty="0">
                <a:latin typeface="Courier"/>
                <a:cs typeface="Courier"/>
              </a:rPr>
              <a:t>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64" y="4956812"/>
            <a:ext cx="1569660" cy="40011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endParaRPr lang="en-US" sz="2000" b="1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747" y="5288519"/>
            <a:ext cx="438682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JOB 1 </a:t>
            </a:r>
            <a:r>
              <a:rPr lang="en-US" dirty="0">
                <a:latin typeface="Courier"/>
                <a:cs typeface="Courier"/>
              </a:rPr>
              <a:t>../1.sub</a:t>
            </a:r>
          </a:p>
          <a:p>
            <a:r>
              <a:rPr lang="en-US" b="1" dirty="0">
                <a:latin typeface="Courier"/>
                <a:cs typeface="Courier"/>
              </a:rPr>
              <a:t>JOB 2 </a:t>
            </a:r>
            <a:r>
              <a:rPr lang="en-US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91190" y="3042220"/>
            <a:ext cx="9060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cs typeface="Courier"/>
              </a:rPr>
              <a:t>B.spl</a:t>
            </a:r>
            <a:endParaRPr lang="en-US" sz="2800" dirty="0">
              <a:cs typeface="Couri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6047" y="3175685"/>
            <a:ext cx="56938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"/>
              </a:rPr>
              <a:t>B1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85296" y="3660818"/>
            <a:ext cx="466830" cy="466803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58560" y="3189651"/>
            <a:ext cx="56938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"/>
              </a:rPr>
              <a:t>B2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95992" y="3175043"/>
            <a:ext cx="62388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"/>
              </a:rPr>
              <a:t>BN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32110" y="3650966"/>
            <a:ext cx="466830" cy="466803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11681" y="3660818"/>
            <a:ext cx="466830" cy="466803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EA9617-41DA-0F4F-B0F9-9F066E2F1C61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17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nested </a:t>
            </a:r>
            <a:r>
              <a:rPr lang="en-US" b="1" dirty="0"/>
              <a:t>SPLICE</a:t>
            </a:r>
            <a:r>
              <a:rPr lang="en-US" dirty="0"/>
              <a:t>s with </a:t>
            </a:r>
            <a:r>
              <a:rPr lang="en-US" b="1" dirty="0"/>
              <a:t>DIR</a:t>
            </a:r>
            <a:r>
              <a:rPr lang="en-US" dirty="0"/>
              <a:t> for repeating workflow components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44990" y="2056846"/>
            <a:ext cx="3770398" cy="2799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	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A/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B/	</a:t>
            </a:r>
            <a:r>
              <a:rPr lang="en-US" b="1" dirty="0" err="1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B.spl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inner.spl</a:t>
            </a:r>
            <a:endParaRPr lang="en-US" b="1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1.sub   2.sub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B1/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B2/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i="1" dirty="0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C/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(C job files)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59234" y="1534846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dag_dir</a:t>
            </a:r>
            <a:r>
              <a:rPr lang="en-US" sz="28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836" y="1822482"/>
            <a:ext cx="4386820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latin typeface="Courier"/>
                <a:cs typeface="Courier"/>
              </a:rPr>
              <a:t>SPLICE B </a:t>
            </a:r>
            <a:r>
              <a:rPr lang="en-US" b="1" dirty="0" err="1">
                <a:latin typeface="Courier"/>
                <a:cs typeface="Courier"/>
              </a:rPr>
              <a:t>B.spl</a:t>
            </a:r>
            <a:r>
              <a:rPr lang="en-US" b="1" dirty="0"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747" y="3693136"/>
            <a:ext cx="438682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SPLICE B1 </a:t>
            </a:r>
            <a:r>
              <a:rPr lang="en-US" b="1" dirty="0">
                <a:latin typeface="Courier"/>
                <a:cs typeface="Courier"/>
              </a:rPr>
              <a:t>../</a:t>
            </a:r>
            <a:r>
              <a:rPr lang="en-US" b="1" dirty="0" err="1">
                <a:latin typeface="Courier"/>
                <a:cs typeface="Courier"/>
              </a:rPr>
              <a:t>inner.spl</a:t>
            </a:r>
            <a:r>
              <a:rPr lang="en-US" b="1" dirty="0">
                <a:latin typeface="Courier"/>
                <a:cs typeface="Courier"/>
              </a:rPr>
              <a:t> DIR B1</a:t>
            </a:r>
          </a:p>
          <a:p>
            <a:r>
              <a:rPr lang="en-US" dirty="0">
                <a:latin typeface="Courier"/>
                <a:cs typeface="Courier"/>
              </a:rPr>
              <a:t>SPLICE B2 </a:t>
            </a:r>
            <a:r>
              <a:rPr lang="en-US" b="1" dirty="0">
                <a:latin typeface="Courier"/>
                <a:cs typeface="Courier"/>
              </a:rPr>
              <a:t>../</a:t>
            </a:r>
            <a:r>
              <a:rPr lang="en-US" b="1" dirty="0" err="1">
                <a:latin typeface="Courier"/>
                <a:cs typeface="Courier"/>
              </a:rPr>
              <a:t>inner.spl</a:t>
            </a:r>
            <a:r>
              <a:rPr lang="en-US" b="1" dirty="0"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latin typeface="Courier"/>
                <a:cs typeface="Courier"/>
              </a:rPr>
              <a:t>…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SPLICE B</a:t>
            </a:r>
            <a:r>
              <a:rPr lang="en-US" i="1" dirty="0">
                <a:latin typeface="Courier"/>
                <a:cs typeface="Courier"/>
              </a:rPr>
              <a:t>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../</a:t>
            </a:r>
            <a:r>
              <a:rPr lang="en-US" b="1" dirty="0" err="1">
                <a:latin typeface="Courier"/>
                <a:cs typeface="Courier"/>
              </a:rPr>
              <a:t>inner.spl</a:t>
            </a:r>
            <a:r>
              <a:rPr lang="en-US" b="1" dirty="0">
                <a:latin typeface="Courier"/>
                <a:cs typeface="Courier"/>
              </a:rPr>
              <a:t> DIR B</a:t>
            </a:r>
            <a:r>
              <a:rPr lang="en-US" b="1" i="1" dirty="0">
                <a:latin typeface="Courier"/>
                <a:cs typeface="Courier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64" y="4956812"/>
            <a:ext cx="1569660" cy="40011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endParaRPr lang="en-US" sz="2000" b="1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747" y="5288519"/>
            <a:ext cx="438682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1 </a:t>
            </a:r>
            <a:r>
              <a:rPr lang="en-US" b="1" dirty="0">
                <a:latin typeface="Courier"/>
                <a:cs typeface="Courier"/>
              </a:rPr>
              <a:t>../1.sub</a:t>
            </a:r>
          </a:p>
          <a:p>
            <a:r>
              <a:rPr lang="en-US" dirty="0">
                <a:latin typeface="Courier"/>
                <a:cs typeface="Courier"/>
              </a:rPr>
              <a:t>JOB 2 </a:t>
            </a:r>
            <a:r>
              <a:rPr lang="en-US" b="1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253" y="1462199"/>
            <a:ext cx="1107996" cy="40011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64" y="3361429"/>
            <a:ext cx="954107" cy="40011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Courier"/>
                <a:cs typeface="Courier"/>
              </a:rPr>
              <a:t>B.spl</a:t>
            </a:r>
            <a:endParaRPr lang="en-US" sz="2000" b="1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B956D-21D6-A148-BBC4-F27A83C29831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/>
          </a:bodyPr>
          <a:lstStyle/>
          <a:p>
            <a:r>
              <a:rPr lang="en-US" dirty="0"/>
              <a:t>More on </a:t>
            </a:r>
            <a:r>
              <a:rPr lang="en-US" b="1" dirty="0"/>
              <a:t>SPLICE</a:t>
            </a:r>
            <a:r>
              <a:rPr lang="en-US" dirty="0"/>
              <a:t> Behavior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7467" y="1602702"/>
            <a:ext cx="8558991" cy="4569498"/>
          </a:xfrm>
        </p:spPr>
        <p:txBody>
          <a:bodyPr>
            <a:normAutofit/>
          </a:bodyPr>
          <a:lstStyle/>
          <a:p>
            <a:r>
              <a:rPr lang="en-US" sz="2800" b="1" dirty="0"/>
              <a:t>HTCondor takes in a DAG and its SPLICEs as a single, large DAG file.</a:t>
            </a:r>
          </a:p>
          <a:p>
            <a:pPr lvl="1"/>
            <a:r>
              <a:rPr lang="en-US" sz="2400" dirty="0">
                <a:latin typeface="+mn-lt"/>
              </a:rPr>
              <a:t>SPLICEs simply allow the user to simplify and modularize the DAG expression using separate files</a:t>
            </a:r>
          </a:p>
          <a:p>
            <a:pPr lvl="1"/>
            <a:r>
              <a:rPr lang="en-US" sz="2400" dirty="0">
                <a:latin typeface="+mn-lt"/>
              </a:rPr>
              <a:t>A single </a:t>
            </a:r>
            <a:r>
              <a:rPr lang="en-US" sz="2400" dirty="0" err="1">
                <a:latin typeface="+mn-lt"/>
              </a:rPr>
              <a:t>DAGMan</a:t>
            </a:r>
            <a:r>
              <a:rPr lang="en-US" sz="2400" dirty="0">
                <a:latin typeface="+mn-lt"/>
              </a:rPr>
              <a:t> job is queued with single set of status files. </a:t>
            </a:r>
          </a:p>
          <a:p>
            <a:r>
              <a:rPr lang="en-US" sz="2800" dirty="0">
                <a:latin typeface="+mn-lt"/>
                <a:ea typeface="Courier" charset="0"/>
                <a:cs typeface="Courier" charset="0"/>
              </a:rPr>
              <a:t>Great for gradually testing and building up a large DAG (since a SPLICE file can be submitted by itself, without its outer DAG).</a:t>
            </a:r>
          </a:p>
          <a:p>
            <a:r>
              <a:rPr lang="en-US" sz="2800" dirty="0">
                <a:latin typeface="+mn-lt"/>
                <a:ea typeface="Courier" charset="0"/>
                <a:cs typeface="Courier" charset="0"/>
              </a:rPr>
              <a:t>SPLICE lines are not treated like nodes.</a:t>
            </a:r>
          </a:p>
          <a:p>
            <a:pPr lvl="1"/>
            <a:r>
              <a:rPr lang="en-US" sz="2400" dirty="0">
                <a:latin typeface="+mn-lt"/>
                <a:ea typeface="Courier" charset="0"/>
                <a:cs typeface="Courier" charset="0"/>
              </a:rPr>
              <a:t>no PRE/POST scripts or RETRIES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422B9-C552-2B40-9055-53E35EBBC06E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0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/>
          </a:bodyPr>
          <a:lstStyle/>
          <a:p>
            <a:r>
              <a:rPr lang="en-US" dirty="0"/>
              <a:t>More on </a:t>
            </a:r>
            <a:r>
              <a:rPr lang="en-US" b="1" dirty="0"/>
              <a:t>SUBDAG</a:t>
            </a:r>
            <a:r>
              <a:rPr lang="en-US" dirty="0"/>
              <a:t> Behavior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7467" y="1602702"/>
            <a:ext cx="8558991" cy="456949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ea typeface="Arial" charset="0"/>
                <a:cs typeface="Arial" charset="0"/>
              </a:rPr>
              <a:t>Each SUBDAG EXTERNAL is a </a:t>
            </a:r>
            <a:r>
              <a:rPr lang="en-US" b="1" dirty="0" err="1">
                <a:latin typeface="+mn-lt"/>
                <a:ea typeface="Arial" charset="0"/>
                <a:cs typeface="Arial" charset="0"/>
              </a:rPr>
              <a:t>DAGMan</a:t>
            </a:r>
            <a:r>
              <a:rPr lang="en-US" b="1" dirty="0">
                <a:latin typeface="+mn-lt"/>
                <a:ea typeface="Arial" charset="0"/>
                <a:cs typeface="Arial" charset="0"/>
              </a:rPr>
              <a:t> job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running in the queue, and too many can overwhelm the queue.</a:t>
            </a:r>
          </a:p>
          <a:p>
            <a:pPr lvl="1"/>
            <a:r>
              <a:rPr lang="en-US" sz="2400" b="1" dirty="0">
                <a:ea typeface="Arial" charset="0"/>
                <a:cs typeface="Arial" charset="0"/>
              </a:rPr>
              <a:t>WARNING: </a:t>
            </a:r>
            <a:r>
              <a:rPr lang="en-US" sz="2400" dirty="0">
                <a:ea typeface="Arial" charset="0"/>
                <a:cs typeface="Arial" charset="0"/>
              </a:rPr>
              <a:t>SUBDAGs should only be used (rather than SPLICES) when absolutely necessary!</a:t>
            </a:r>
            <a:endParaRPr lang="en-US" dirty="0">
              <a:latin typeface="+mn-lt"/>
              <a:ea typeface="Arial" charset="0"/>
              <a:cs typeface="Arial" charset="0"/>
            </a:endParaRPr>
          </a:p>
          <a:p>
            <a:r>
              <a:rPr lang="en-US" b="1" dirty="0">
                <a:latin typeface="+mn-lt"/>
                <a:ea typeface="Arial" charset="0"/>
                <a:cs typeface="Arial" charset="0"/>
              </a:rPr>
              <a:t>SUBDAGs </a:t>
            </a:r>
            <a:r>
              <a:rPr lang="en-US" b="1" i="1" u="sng" dirty="0">
                <a:latin typeface="+mn-lt"/>
                <a:ea typeface="Arial" charset="0"/>
                <a:cs typeface="Arial" charset="0"/>
              </a:rPr>
              <a:t>are nodes</a:t>
            </a:r>
            <a:r>
              <a:rPr lang="en-US" i="1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(can have PRE/POST scripts, retries, etc.)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7F304-61D5-664C-B5FD-7EB545A8F048}"/>
              </a:ext>
            </a:extLst>
          </p:cNvPr>
          <p:cNvSpPr/>
          <p:nvPr/>
        </p:nvSpPr>
        <p:spPr>
          <a:xfrm>
            <a:off x="1957395" y="6472242"/>
            <a:ext cx="707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2000" dirty="0">
                <a:solidFill>
                  <a:schemeClr val="accent1"/>
                </a:solidFill>
                <a:hlinkClick r:id="rId4"/>
              </a:rPr>
              <a:t>Features &gt; DAG Within a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36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/>
          </a:bodyPr>
          <a:lstStyle/>
          <a:p>
            <a:r>
              <a:rPr lang="en-US" dirty="0"/>
              <a:t>Other Modular Controls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1675" y="5800727"/>
            <a:ext cx="6657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The DAG Input File &gt; JOB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Applications &gt; Advanced Features &gt; INCLUDE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4"/>
              </a:rPr>
              <a:t>DAGMan Applications &gt; Advanced &gt; Throttling by Category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1739" y="1785938"/>
            <a:ext cx="8558991" cy="4257675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Append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NOOP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a JOB definition so that its JOB process isn’t run by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DAGMan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Test DAG structure without running jobs (node-level)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Simplify combinatorial PARENT-CHILD statements (modular)</a:t>
            </a:r>
          </a:p>
          <a:p>
            <a:pPr lvl="2"/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Communicate DAG features separately with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INCLUDE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e.g. separate files for JOB nodes and for VARS definitions, as part of the same DAG</a:t>
            </a:r>
          </a:p>
          <a:p>
            <a:pPr lvl="2"/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Define a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CATEGORY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JOB nodes to throttle only a specific subset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6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HTCondor has a </a:t>
            </a:r>
            <a:r>
              <a:rPr lang="en-US" i="1" dirty="0"/>
              <a:t>DAG Manager </a:t>
            </a:r>
            <a:r>
              <a:rPr lang="en-US" dirty="0"/>
              <a:t>(</a:t>
            </a:r>
            <a:r>
              <a:rPr lang="en-US" dirty="0" err="1"/>
              <a:t>DAGMan</a:t>
            </a:r>
            <a:r>
              <a:rPr lang="en-US" dirty="0"/>
              <a:t>)!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1701" y="6511713"/>
            <a:ext cx="6229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https://htcondor.readthedocs.io/en/stable/users-manual/index.html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F239A-3D2C-434E-A801-F06F037C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6" y="1531444"/>
            <a:ext cx="7595419" cy="47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4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DAG-level Control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2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Throttle job nodes of large DAGs via DAG-level configuration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If a DAG has </a:t>
            </a:r>
            <a:r>
              <a:rPr lang="en-US" sz="3600" b="1" i="1" dirty="0">
                <a:latin typeface="Arial" charset="0"/>
                <a:ea typeface="Arial" charset="0"/>
                <a:cs typeface="Arial" charset="0"/>
              </a:rPr>
              <a:t>many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(thousands or more) jobs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, submit server and queue performance can be assured by limiting: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Number of jobs in the queue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Number of jobs idle (waiting to run)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Number of PRE or POST scripts running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Limits can be specified in a DAG-specific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CONFIG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file (recommended) or as arguments to </a:t>
            </a:r>
            <a:r>
              <a:rPr lang="en-US" sz="3000" dirty="0" err="1">
                <a:latin typeface="Courier" charset="0"/>
                <a:ea typeface="Courier" charset="0"/>
                <a:cs typeface="Courier" charset="0"/>
              </a:rPr>
              <a:t>condor_submit_dag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7392" y="6429380"/>
            <a:ext cx="6843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Advanced Features &gt; Configuration Specific to a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9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29175" y="3174212"/>
            <a:ext cx="3986214" cy="919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DAG-specific throttling via a </a:t>
            </a:r>
            <a:r>
              <a:rPr lang="en-US" b="1" dirty="0"/>
              <a:t>CONFIG</a:t>
            </a:r>
            <a:r>
              <a:rPr lang="en-US" dirty="0"/>
              <a:t> file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06565" y="3395351"/>
            <a:ext cx="533708" cy="357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789" y="3261652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6177" y="3261652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9289" y="3261652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1539" y="3261652"/>
            <a:ext cx="740604" cy="7405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96101" y="2433059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41524" y="2433059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68804" y="2433059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68804" y="2433059"/>
            <a:ext cx="1292417" cy="726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96101" y="4079744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41524" y="4079744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9968" y="4079744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36286" y="4079744"/>
            <a:ext cx="939591" cy="8593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89665" y="1586300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9665" y="5045237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6735" y="1936783"/>
            <a:ext cx="3803523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JOB A </a:t>
            </a:r>
            <a:r>
              <a:rPr lang="en-US" sz="2000" dirty="0" err="1">
                <a:latin typeface="Courier"/>
                <a:cs typeface="Courier"/>
              </a:rPr>
              <a:t>A.sub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SPLICE B </a:t>
            </a:r>
            <a:r>
              <a:rPr lang="en-US" sz="2000" dirty="0" err="1">
                <a:latin typeface="Courier"/>
                <a:cs typeface="Courier"/>
              </a:rPr>
              <a:t>B.dag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JOB C </a:t>
            </a:r>
            <a:r>
              <a:rPr lang="en-US" sz="2000" dirty="0" err="1">
                <a:latin typeface="Courier"/>
                <a:cs typeface="Courier"/>
              </a:rPr>
              <a:t>C.sub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PARENT A CHILD B</a:t>
            </a:r>
          </a:p>
          <a:p>
            <a:r>
              <a:rPr lang="en-US" sz="2000" dirty="0">
                <a:latin typeface="Courier"/>
                <a:cs typeface="Courier"/>
              </a:rPr>
              <a:t>PARENT B CHILD C</a:t>
            </a:r>
          </a:p>
          <a:p>
            <a:r>
              <a:rPr lang="en-US" sz="2000" b="1" dirty="0">
                <a:latin typeface="Courier"/>
                <a:cs typeface="Courier"/>
              </a:rPr>
              <a:t>CONFIG </a:t>
            </a:r>
            <a:r>
              <a:rPr lang="en-US" sz="2000" b="1" dirty="0" err="1">
                <a:latin typeface="Courier"/>
                <a:cs typeface="Courier"/>
              </a:rPr>
              <a:t>my.dag.config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152" y="1433620"/>
            <a:ext cx="1614301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646" y="4664691"/>
            <a:ext cx="519356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DAGMAN_MAX_JOBS_SUBMITTED = 5000</a:t>
            </a:r>
          </a:p>
          <a:p>
            <a:r>
              <a:rPr lang="en-US" sz="2000" b="1" dirty="0">
                <a:latin typeface="Courier"/>
                <a:cs typeface="Courier"/>
              </a:rPr>
              <a:t>DAGMAN_MAX_JOBS_IDLE = 1000</a:t>
            </a:r>
          </a:p>
          <a:p>
            <a:r>
              <a:rPr lang="en-US" sz="2000" b="1" dirty="0">
                <a:latin typeface="Courier"/>
                <a:cs typeface="Courier"/>
              </a:rPr>
              <a:t>DAGMAN_MAX_PRE_SCRIPTS = 4</a:t>
            </a:r>
          </a:p>
          <a:p>
            <a:r>
              <a:rPr lang="en-US" sz="2000" b="1" dirty="0">
                <a:latin typeface="Courier"/>
                <a:cs typeface="Courier"/>
              </a:rPr>
              <a:t>DAGMAN_MAX_POST_SCRIPTS =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64" y="4161528"/>
            <a:ext cx="3200945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ourier"/>
                <a:cs typeface="Courier"/>
              </a:rPr>
              <a:t>my.dag.config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411C40-D7D5-214F-BA66-416627EAEFE6}"/>
              </a:ext>
            </a:extLst>
          </p:cNvPr>
          <p:cNvSpPr/>
          <p:nvPr/>
        </p:nvSpPr>
        <p:spPr>
          <a:xfrm>
            <a:off x="1957392" y="6429380"/>
            <a:ext cx="6843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Advanced Features &gt; Configuration Specific to a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39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Removal of a DAG results in a </a:t>
            </a:r>
            <a:r>
              <a:rPr lang="en-US" b="1" dirty="0"/>
              <a:t>rescue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1955"/>
            <a:ext cx="8229600" cy="20431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500" dirty="0"/>
              <a:t>Named </a:t>
            </a:r>
            <a:r>
              <a:rPr lang="en-US" sz="35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dag_file.rescue001</a:t>
            </a:r>
          </a:p>
          <a:p>
            <a:pPr marL="742950" lvl="2" indent="-342900"/>
            <a:r>
              <a:rPr lang="en-US" sz="3200" dirty="0"/>
              <a:t>increments if more rescue DAG files are created</a:t>
            </a:r>
            <a:endParaRPr lang="en-US" sz="3100" b="1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3500" dirty="0"/>
              <a:t>Records which NODES have completed successfully</a:t>
            </a:r>
          </a:p>
          <a:p>
            <a:pPr marL="742950" lvl="2" indent="-342900"/>
            <a:r>
              <a:rPr lang="en-US" sz="3100" dirty="0"/>
              <a:t>does not contain the actual DAG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" y="2116644"/>
            <a:ext cx="8501063" cy="1658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 B1.sub  B2.sub  B3.sub 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	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20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20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my.dag.metrics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my.dag.rescue001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210" y="16660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dag_dir</a:t>
            </a:r>
            <a:r>
              <a:rPr lang="en-US" sz="20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9B99A-8D5B-8949-99D3-FE4417C8D04F}"/>
              </a:ext>
            </a:extLst>
          </p:cNvPr>
          <p:cNvSpPr/>
          <p:nvPr/>
        </p:nvSpPr>
        <p:spPr>
          <a:xfrm>
            <a:off x="2768742" y="6157914"/>
            <a:ext cx="5172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79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Rescue Files For Resuming a Failed DAG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48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 </a:t>
            </a:r>
            <a:r>
              <a:rPr lang="en-US" sz="3000" b="1" dirty="0"/>
              <a:t>rescue file</a:t>
            </a:r>
            <a:r>
              <a:rPr lang="en-US" sz="3000" dirty="0"/>
              <a:t> is created any time a DAG is removed from the queue by the user (</a:t>
            </a:r>
            <a:r>
              <a:rPr lang="en-US" sz="3000" dirty="0" err="1"/>
              <a:t>condor_rm</a:t>
            </a:r>
            <a:r>
              <a:rPr lang="en-US" sz="3000" dirty="0"/>
              <a:t>) or automatically: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 node fails</a:t>
            </a:r>
            <a:r>
              <a:rPr lang="en-US" dirty="0"/>
              <a:t>, and after </a:t>
            </a:r>
            <a:r>
              <a:rPr lang="en-US" dirty="0" err="1"/>
              <a:t>DAGMan</a:t>
            </a:r>
            <a:r>
              <a:rPr lang="en-US" dirty="0"/>
              <a:t> advances through any other possible nodes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</a:t>
            </a:r>
            <a:r>
              <a:rPr lang="en-US" b="1" dirty="0">
                <a:solidFill>
                  <a:srgbClr val="C00000"/>
                </a:solidFill>
              </a:rPr>
              <a:t>aborted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(covered later)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</a:t>
            </a:r>
            <a:r>
              <a:rPr lang="en-US" b="1" dirty="0">
                <a:solidFill>
                  <a:srgbClr val="C00000"/>
                </a:solidFill>
              </a:rPr>
              <a:t>halted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not unhalted 				(covered later)</a:t>
            </a:r>
          </a:p>
          <a:p>
            <a:r>
              <a:rPr lang="en-US" sz="3000" dirty="0"/>
              <a:t>The </a:t>
            </a:r>
            <a:r>
              <a:rPr lang="en-US" sz="3000" b="1" dirty="0"/>
              <a:t>rescue file </a:t>
            </a:r>
            <a:r>
              <a:rPr lang="en-US" sz="3000" dirty="0"/>
              <a:t>will be used (</a:t>
            </a:r>
            <a:r>
              <a:rPr lang="en-US" sz="3000" dirty="0">
                <a:solidFill>
                  <a:srgbClr val="C00000"/>
                </a:solidFill>
              </a:rPr>
              <a:t>if it exists</a:t>
            </a:r>
            <a:r>
              <a:rPr lang="en-US" sz="3000" dirty="0"/>
              <a:t>) when the original DAG file is resubmitted</a:t>
            </a:r>
          </a:p>
          <a:p>
            <a:pPr lvl="1"/>
            <a:r>
              <a:rPr lang="en-US" dirty="0"/>
              <a:t>override: </a:t>
            </a:r>
            <a:r>
              <a:rPr lang="en-US" sz="24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2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</a:t>
            </a:r>
            <a:r>
              <a:rPr lang="en-US" sz="24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-f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8742" y="6400807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The Rescue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59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Pause (then resume) a DAG by holding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/>
          </a:bodyPr>
          <a:lstStyle/>
          <a:p>
            <a:r>
              <a:rPr lang="en-US" dirty="0"/>
              <a:t>Hold the </a:t>
            </a:r>
            <a:r>
              <a:rPr lang="en-US" dirty="0" err="1"/>
              <a:t>DAGMan</a:t>
            </a:r>
            <a:r>
              <a:rPr lang="en-US" dirty="0"/>
              <a:t> job process:</a:t>
            </a:r>
          </a:p>
          <a:p>
            <a:pPr marL="457200" lvl="1" indent="0">
              <a:buNone/>
            </a:pPr>
            <a:r>
              <a:rPr lang="en-US" sz="3200" b="1" dirty="0" err="1">
                <a:solidFill>
                  <a:srgbClr val="CB3A46"/>
                </a:solidFill>
                <a:latin typeface="Courier"/>
                <a:cs typeface="Courier"/>
              </a:rPr>
              <a:t>condor_hold</a:t>
            </a:r>
            <a:r>
              <a:rPr lang="en-US" sz="32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3200" b="1" i="1" dirty="0" err="1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Pauses the DAG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new node jobs submitted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Queued node jobs continue to run (including SUBDAGs), but no PRE/POST scripts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DAG resumes when released (</a:t>
            </a:r>
            <a:r>
              <a:rPr lang="en-US" b="1" dirty="0" err="1">
                <a:solidFill>
                  <a:srgbClr val="CB3A46"/>
                </a:solidFill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b="1" dirty="0">
                <a:solidFill>
                  <a:srgbClr val="CB3A46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i="1" dirty="0" err="1">
                <a:solidFill>
                  <a:srgbClr val="CB3A46"/>
                </a:solidFill>
                <a:latin typeface="Courier" charset="0"/>
                <a:ea typeface="Courier" charset="0"/>
                <a:cs typeface="Courier" charset="0"/>
              </a:rPr>
              <a:t>dagman_jobID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8742" y="6429380"/>
            <a:ext cx="517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Suspending a Running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99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Cleanly quit a DAG with a</a:t>
            </a:r>
            <a:br>
              <a:rPr lang="en-US" dirty="0"/>
            </a:br>
            <a:r>
              <a:rPr lang="en-US" b="1" dirty="0"/>
              <a:t>halt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33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Create a file named </a:t>
            </a:r>
            <a:r>
              <a:rPr lang="en-US" sz="30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r>
              <a:rPr lang="en-US" sz="3000" b="1" dirty="0" err="1">
                <a:solidFill>
                  <a:srgbClr val="CB3A46"/>
                </a:solidFill>
                <a:latin typeface="Courier"/>
                <a:cs typeface="Courier"/>
              </a:rPr>
              <a:t>.halt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in the same directory as the submitted DAG file</a:t>
            </a:r>
          </a:p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Allows the DAG to complete nodes in-progress</a:t>
            </a:r>
          </a:p>
          <a:p>
            <a:pPr lvl="1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No new node jobs submitted</a:t>
            </a:r>
          </a:p>
          <a:p>
            <a:pPr lvl="1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Queued node jobs and SUBDAGs (including </a:t>
            </a:r>
            <a:r>
              <a:rPr lang="en-US" sz="2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POST scripts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) continue to run, but not PRE scripts</a:t>
            </a:r>
          </a:p>
          <a:p>
            <a:pPr lvl="1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After all queued jobs have completed, the DAG creates a rescue DAG file and exits.</a:t>
            </a:r>
          </a:p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If the DAG hasn’t yet exited and the file is deleted, then the DAG resumes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8742" y="6157914"/>
            <a:ext cx="5172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&gt; Suspending a Running DAG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85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/>
          </a:bodyPr>
          <a:lstStyle/>
          <a:p>
            <a:r>
              <a:rPr lang="en-US" dirty="0"/>
              <a:t>Other DAG-Level Controls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7467" y="1728781"/>
            <a:ext cx="8558991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Replace the </a:t>
            </a:r>
            <a:r>
              <a:rPr lang="en-US" sz="28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2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ALL_NODES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apply a DAG feature to all nodes of the DAG</a:t>
            </a:r>
          </a:p>
          <a:p>
            <a:pPr lvl="2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Abort the entire DAG if a specific node exits with a specific exit code: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ABORT-DAG-ON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exit_code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2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Define a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FINAL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node that will always run, even in the event of DAG failure (to clean up, perhaps).</a:t>
            </a:r>
            <a:endParaRPr lang="en-US" sz="28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FINAL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4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submit_file</a:t>
            </a:r>
            <a:endParaRPr lang="en-US" sz="2400" b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1675" y="5857879"/>
            <a:ext cx="6657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2"/>
              </a:rPr>
              <a:t>DAGMan Applications &gt; Advanced &gt; ALL_NODES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3"/>
              </a:rPr>
              <a:t>DAGMan Applications &gt; Advanced &gt; Stopping the Entire DAG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  <a:hlinkClick r:id="rId4"/>
              </a:rPr>
              <a:t>DAGMan Applications &gt; Advanced &gt; FINAL Node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HTC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4987851" cy="4995809"/>
          </a:xfrm>
        </p:spPr>
        <p:txBody>
          <a:bodyPr>
            <a:normAutofit/>
          </a:bodyPr>
          <a:lstStyle/>
          <a:p>
            <a:r>
              <a:rPr lang="en-US" dirty="0"/>
              <a:t>User must communicate the “</a:t>
            </a:r>
            <a:r>
              <a:rPr lang="en-US" b="1" dirty="0"/>
              <a:t>nodes</a:t>
            </a:r>
            <a:r>
              <a:rPr lang="en-US" dirty="0"/>
              <a:t>” and directional “</a:t>
            </a:r>
            <a:r>
              <a:rPr lang="en-US" b="1" dirty="0"/>
              <a:t>edges</a:t>
            </a:r>
            <a:r>
              <a:rPr lang="en-US" dirty="0"/>
              <a:t>” of the DAG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5150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2042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8658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4412" y="3383543"/>
            <a:ext cx="542726" cy="54269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20384" y="2547363"/>
            <a:ext cx="1243520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42144" y="2547363"/>
            <a:ext cx="62175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63903" y="2547363"/>
            <a:ext cx="0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63903" y="2547363"/>
            <a:ext cx="1085153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20384" y="4035552"/>
            <a:ext cx="968274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4035552"/>
            <a:ext cx="560832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55067" y="4035552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631384" y="4033484"/>
            <a:ext cx="817673" cy="86145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746384" y="3407927"/>
            <a:ext cx="427087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5600" y="1841319"/>
            <a:ext cx="1310029" cy="54269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split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36623" y="5004253"/>
            <a:ext cx="1636887" cy="54269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combine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553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7" name="Straight Arrow Connector 1166"/>
          <p:cNvCxnSpPr/>
          <p:nvPr/>
        </p:nvCxnSpPr>
        <p:spPr>
          <a:xfrm>
            <a:off x="7168831" y="2547363"/>
            <a:ext cx="1292417" cy="7268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2" name="Rectangle 1171"/>
          <p:cNvSpPr/>
          <p:nvPr/>
        </p:nvSpPr>
        <p:spPr>
          <a:xfrm>
            <a:off x="7606592" y="3509655"/>
            <a:ext cx="533708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for this Tutorial</a:t>
            </a:r>
          </a:p>
        </p:txBody>
      </p:sp>
      <p:sp>
        <p:nvSpPr>
          <p:cNvPr id="1160" name="Rectangle 1159"/>
          <p:cNvSpPr/>
          <p:nvPr/>
        </p:nvSpPr>
        <p:spPr>
          <a:xfrm>
            <a:off x="5061376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1161" name="Rectangle 1160"/>
          <p:cNvSpPr/>
          <p:nvPr/>
        </p:nvSpPr>
        <p:spPr>
          <a:xfrm>
            <a:off x="5933340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1162" name="Rectangle 1161"/>
          <p:cNvSpPr/>
          <p:nvPr/>
        </p:nvSpPr>
        <p:spPr>
          <a:xfrm>
            <a:off x="6805028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1163" name="Rectangle 1162"/>
          <p:cNvSpPr/>
          <p:nvPr/>
        </p:nvSpPr>
        <p:spPr>
          <a:xfrm>
            <a:off x="8185854" y="3375956"/>
            <a:ext cx="740604" cy="740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1164" name="Straight Arrow Connector 1163"/>
          <p:cNvCxnSpPr/>
          <p:nvPr/>
        </p:nvCxnSpPr>
        <p:spPr>
          <a:xfrm flipH="1">
            <a:off x="5596128" y="2547363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5" name="Straight Arrow Connector 1164"/>
          <p:cNvCxnSpPr/>
          <p:nvPr/>
        </p:nvCxnSpPr>
        <p:spPr>
          <a:xfrm flipH="1">
            <a:off x="6341551" y="2547363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6" name="Straight Arrow Connector 1165"/>
          <p:cNvCxnSpPr/>
          <p:nvPr/>
        </p:nvCxnSpPr>
        <p:spPr>
          <a:xfrm>
            <a:off x="7168831" y="2547363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8" name="Straight Arrow Connector 1167"/>
          <p:cNvCxnSpPr/>
          <p:nvPr/>
        </p:nvCxnSpPr>
        <p:spPr>
          <a:xfrm>
            <a:off x="5596128" y="4194048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9" name="Straight Arrow Connector 1168"/>
          <p:cNvCxnSpPr/>
          <p:nvPr/>
        </p:nvCxnSpPr>
        <p:spPr>
          <a:xfrm>
            <a:off x="6341551" y="4194048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0" name="Straight Arrow Connector 1169"/>
          <p:cNvCxnSpPr/>
          <p:nvPr/>
        </p:nvCxnSpPr>
        <p:spPr>
          <a:xfrm>
            <a:off x="7159995" y="4194048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1" name="Straight Arrow Connector 1170"/>
          <p:cNvCxnSpPr/>
          <p:nvPr/>
        </p:nvCxnSpPr>
        <p:spPr>
          <a:xfrm flipH="1">
            <a:off x="7436313" y="4194048"/>
            <a:ext cx="939591" cy="85938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1" name="Rectangle 1180"/>
          <p:cNvSpPr/>
          <p:nvPr/>
        </p:nvSpPr>
        <p:spPr>
          <a:xfrm>
            <a:off x="6789692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82" name="Rectangle 1181"/>
          <p:cNvSpPr/>
          <p:nvPr/>
        </p:nvSpPr>
        <p:spPr>
          <a:xfrm>
            <a:off x="6789692" y="5159541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sz="2000" dirty="0">
                <a:solidFill>
                  <a:srgbClr val="0035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DAG Input File</a:t>
            </a:r>
            <a:endParaRPr lang="en-US" sz="2000" dirty="0">
              <a:solidFill>
                <a:srgbClr val="0035ED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4987851" cy="4995809"/>
          </a:xfrm>
        </p:spPr>
        <p:txBody>
          <a:bodyPr>
            <a:normAutofit/>
          </a:bodyPr>
          <a:lstStyle/>
          <a:p>
            <a:r>
              <a:rPr lang="en-US" b="1" dirty="0"/>
              <a:t>The DAG input file </a:t>
            </a:r>
            <a:r>
              <a:rPr lang="en-US" dirty="0"/>
              <a:t>communicates the “nodes” and directional “edges” of the DAG</a:t>
            </a:r>
          </a:p>
        </p:txBody>
      </p:sp>
    </p:spTree>
    <p:extLst>
      <p:ext uri="{BB962C8B-B14F-4D97-AF65-F5344CB8AC3E}">
        <p14:creationId xmlns:p14="http://schemas.microsoft.com/office/powerpoint/2010/main" val="178404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7168831" y="2547363"/>
            <a:ext cx="1292417" cy="7268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DAG input file: </a:t>
            </a:r>
            <a:br>
              <a:rPr lang="en-US" dirty="0"/>
            </a:br>
            <a:r>
              <a:rPr lang="en-US" b="1" dirty="0"/>
              <a:t>JOB</a:t>
            </a:r>
            <a:r>
              <a:rPr lang="en-US" dirty="0"/>
              <a:t> nodes, </a:t>
            </a:r>
            <a:r>
              <a:rPr lang="en-US" b="1" dirty="0"/>
              <a:t>PARENT-CHILD </a:t>
            </a:r>
            <a:r>
              <a:rPr lang="en-US" dirty="0"/>
              <a:t>edges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36" y="2379699"/>
            <a:ext cx="438682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A.sub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B1</a:t>
            </a:r>
            <a:r>
              <a:rPr lang="en-US" sz="2400" dirty="0">
                <a:latin typeface="Courier"/>
                <a:cs typeface="Courier"/>
              </a:rPr>
              <a:t> B1.sub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B2</a:t>
            </a:r>
            <a:r>
              <a:rPr lang="en-US" sz="2400" dirty="0">
                <a:latin typeface="Courier"/>
                <a:cs typeface="Courier"/>
              </a:rPr>
              <a:t> B2.sub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B3</a:t>
            </a:r>
            <a:r>
              <a:rPr lang="en-US" sz="2400" dirty="0">
                <a:latin typeface="Courier"/>
                <a:cs typeface="Courier"/>
              </a:rPr>
              <a:t> B3.sub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C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C.sub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PARENT 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 CHILD </a:t>
            </a:r>
            <a:r>
              <a:rPr lang="en-US" sz="2400" b="1" dirty="0">
                <a:latin typeface="Courier"/>
                <a:cs typeface="Courier"/>
              </a:rPr>
              <a:t>B1 B2 B3</a:t>
            </a:r>
          </a:p>
          <a:p>
            <a:r>
              <a:rPr lang="en-US" sz="2400" dirty="0">
                <a:latin typeface="Courier"/>
                <a:cs typeface="Courier"/>
              </a:rPr>
              <a:t>PARENT </a:t>
            </a:r>
            <a:r>
              <a:rPr lang="en-US" sz="2400" b="1" dirty="0">
                <a:latin typeface="Courier"/>
                <a:cs typeface="Courier"/>
              </a:rPr>
              <a:t>B1 B2 B3 </a:t>
            </a:r>
            <a:r>
              <a:rPr lang="en-US" sz="2400" dirty="0">
                <a:latin typeface="Courier"/>
                <a:cs typeface="Courier"/>
              </a:rPr>
              <a:t>CHILD </a:t>
            </a:r>
            <a:r>
              <a:rPr lang="en-US" sz="24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53" y="1876536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6592" y="3509655"/>
            <a:ext cx="533708" cy="357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61376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33340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05028" y="3375956"/>
            <a:ext cx="740604" cy="7405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5854" y="3375956"/>
            <a:ext cx="740604" cy="740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i="1" dirty="0"/>
              <a:t>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596128" y="2547363"/>
            <a:ext cx="1572704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41551" y="2547363"/>
            <a:ext cx="827281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68831" y="2547363"/>
            <a:ext cx="6499" cy="7268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96128" y="4194048"/>
            <a:ext cx="128755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41551" y="4194048"/>
            <a:ext cx="729809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59995" y="4194048"/>
            <a:ext cx="0" cy="85938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36313" y="4194048"/>
            <a:ext cx="939591" cy="85938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789692" y="1700604"/>
            <a:ext cx="740604" cy="740561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89692" y="5159541"/>
            <a:ext cx="740604" cy="740561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43836" y="5259557"/>
            <a:ext cx="5997715" cy="108409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Node names are used by various DAG features to modify their execution by DAG Manager.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2312B3-108D-5E4E-8C68-E12431F65902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sz="2000" dirty="0">
                <a:solidFill>
                  <a:srgbClr val="0035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DAG Input File</a:t>
            </a:r>
            <a:endParaRPr lang="en-US" sz="2000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6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36" y="274638"/>
            <a:ext cx="85826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DAG input file: </a:t>
            </a:r>
            <a:br>
              <a:rPr lang="en-US" dirty="0"/>
            </a:br>
            <a:r>
              <a:rPr lang="en-US" b="1" dirty="0"/>
              <a:t>JOB</a:t>
            </a:r>
            <a:r>
              <a:rPr lang="en-US" dirty="0"/>
              <a:t> nodes, </a:t>
            </a:r>
            <a:r>
              <a:rPr lang="en-US" b="1" dirty="0"/>
              <a:t>PARENT-CHILD </a:t>
            </a:r>
            <a:r>
              <a:rPr lang="en-US" dirty="0"/>
              <a:t>edges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36" y="2379699"/>
            <a:ext cx="4471052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A.sub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B1</a:t>
            </a:r>
            <a:r>
              <a:rPr lang="en-US" sz="2400" dirty="0">
                <a:latin typeface="Courier"/>
                <a:cs typeface="Courier"/>
              </a:rPr>
              <a:t> B1.sub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B2</a:t>
            </a:r>
            <a:r>
              <a:rPr lang="en-US" sz="2400" dirty="0">
                <a:latin typeface="Courier"/>
                <a:cs typeface="Courier"/>
              </a:rPr>
              <a:t> B2.sub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B3</a:t>
            </a:r>
            <a:r>
              <a:rPr lang="en-US" sz="2400" dirty="0">
                <a:latin typeface="Courier"/>
                <a:cs typeface="Courier"/>
              </a:rPr>
              <a:t> B3.sub</a:t>
            </a:r>
          </a:p>
          <a:p>
            <a:r>
              <a:rPr lang="en-US" sz="2400" dirty="0">
                <a:latin typeface="Courier"/>
                <a:cs typeface="Courier"/>
              </a:rPr>
              <a:t>JOB </a:t>
            </a:r>
            <a:r>
              <a:rPr lang="en-US" sz="2400" b="1" dirty="0">
                <a:latin typeface="Courier"/>
                <a:cs typeface="Courier"/>
              </a:rPr>
              <a:t>C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C.sub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PARENT 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 CHILD </a:t>
            </a:r>
            <a:r>
              <a:rPr lang="en-US" sz="2400" b="1" dirty="0">
                <a:latin typeface="Courier"/>
                <a:cs typeface="Courier"/>
              </a:rPr>
              <a:t>B1 B2 B3</a:t>
            </a:r>
          </a:p>
          <a:p>
            <a:r>
              <a:rPr lang="en-US" sz="2400" dirty="0">
                <a:latin typeface="Courier"/>
                <a:cs typeface="Courier"/>
              </a:rPr>
              <a:t>PARENT </a:t>
            </a:r>
            <a:r>
              <a:rPr lang="en-US" sz="2400" b="1" dirty="0">
                <a:latin typeface="Courier"/>
                <a:cs typeface="Courier"/>
              </a:rPr>
              <a:t>B1 B2 B3 </a:t>
            </a:r>
            <a:r>
              <a:rPr lang="en-US" sz="2400" dirty="0">
                <a:latin typeface="Courier"/>
                <a:cs typeface="Courier"/>
              </a:rPr>
              <a:t>CHILD </a:t>
            </a:r>
            <a:r>
              <a:rPr lang="en-US" sz="24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253" y="1876536"/>
            <a:ext cx="1473480" cy="523220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43836" y="5159541"/>
            <a:ext cx="8471553" cy="1084096"/>
          </a:xfrm>
        </p:spPr>
        <p:txBody>
          <a:bodyPr>
            <a:normAutofit fontScale="85000" lnSpcReduction="10000"/>
          </a:bodyPr>
          <a:lstStyle/>
          <a:p>
            <a:r>
              <a:rPr lang="en-US" sz="2800"/>
              <a:t>Node </a:t>
            </a:r>
            <a:r>
              <a:rPr lang="en-US" sz="2800" dirty="0"/>
              <a:t>names and filenames can be anything.</a:t>
            </a:r>
          </a:p>
          <a:p>
            <a:r>
              <a:rPr lang="en-US" sz="2800" dirty="0"/>
              <a:t>Node name and submit filename do not have to match.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4990" y="1877755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dag_dir</a:t>
            </a:r>
            <a:r>
              <a:rPr lang="en-US" sz="28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4964" y="2399756"/>
            <a:ext cx="3400425" cy="2229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B2.sub		B3.sub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18318-974F-0D40-9DBE-C059AAF64EEB}"/>
              </a:ext>
            </a:extLst>
          </p:cNvPr>
          <p:cNvSpPr/>
          <p:nvPr/>
        </p:nvSpPr>
        <p:spPr>
          <a:xfrm>
            <a:off x="1971675" y="6472242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5E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</a:t>
            </a:r>
            <a:r>
              <a:rPr lang="en-US" sz="2000" dirty="0">
                <a:solidFill>
                  <a:srgbClr val="0035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sz="2000" dirty="0">
                <a:solidFill>
                  <a:srgbClr val="0035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DAGMan Applications &gt; File Paths in DAGs</a:t>
            </a:r>
            <a:endParaRPr lang="en-US" sz="2000" dirty="0">
              <a:solidFill>
                <a:srgbClr val="003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  <a:ln w="76200" cmpd="sng">
          <a:solidFill>
            <a:srgbClr val="000000"/>
          </a:solidFill>
        </a:ln>
      </a:spPr>
      <a:bodyPr wrap="square" rtlCol="0">
        <a:spAutoFit/>
      </a:bodyPr>
      <a:lstStyle>
        <a:defPPr>
          <a:defRPr dirty="0" smtClean="0">
            <a:solidFill>
              <a:srgbClr val="FFFFFF"/>
            </a:solidFill>
            <a:latin typeface="Courier"/>
            <a:cs typeface="Courie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25202</TotalTime>
  <Words>5030</Words>
  <Application>Microsoft Macintosh PowerPoint</Application>
  <PresentationFormat>On-screen Show (4:3)</PresentationFormat>
  <Paragraphs>635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</vt:lpstr>
      <vt:lpstr>Mangal</vt:lpstr>
      <vt:lpstr>Office Theme</vt:lpstr>
      <vt:lpstr>An Introduction to Workflows with DAGMan</vt:lpstr>
      <vt:lpstr>Covered In This Tutorial</vt:lpstr>
      <vt:lpstr>Automation!</vt:lpstr>
      <vt:lpstr>DAG = ”directed acyclic graph”</vt:lpstr>
      <vt:lpstr>HTCondor has a DAG Manager (DAGMan)!</vt:lpstr>
      <vt:lpstr>An Example HTC Workflow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DAGs are also useful for 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 DAGMan job process in the queue</vt:lpstr>
      <vt:lpstr>Jobs are automatically submitted by the DAGMan job</vt:lpstr>
      <vt:lpstr>Jobs are automatically submitted by the DAGMan job</vt:lpstr>
      <vt:lpstr>Jobs are automatically submitted by the DAGMan job</vt:lpstr>
      <vt:lpstr>Status files are Created at the time of DAG submission</vt:lpstr>
      <vt:lpstr>DAG Completion</vt:lpstr>
      <vt:lpstr>Removing a DAG from the queue</vt:lpstr>
      <vt:lpstr>Node Failures Result in DAG Failure and Removal</vt:lpstr>
      <vt:lpstr>Best Control Achieved with One Process per JOB Node</vt:lpstr>
      <vt:lpstr>Resolving held node jobs</vt:lpstr>
      <vt:lpstr>Beyond the Basic DAG: Node-level Modifiers</vt:lpstr>
      <vt:lpstr>By default, JOB files are relative to the DAG submission directory</vt:lpstr>
      <vt:lpstr>Designate different submission directories with DIR</vt:lpstr>
      <vt:lpstr>PRE and POST scripts run on the submit server, as part of the node</vt:lpstr>
      <vt:lpstr>RETRY failed nodes to overcome transient errors</vt:lpstr>
      <vt:lpstr>Modular Organization and Control of DAG Components</vt:lpstr>
      <vt:lpstr>Repeating DAG Components!!</vt:lpstr>
      <vt:lpstr>Submit File Templates via VARS</vt:lpstr>
      <vt:lpstr>SPLICE subsets of the DAG to simplify lengthy DAG files</vt:lpstr>
      <vt:lpstr>What if some DAG components can’t be known ahead of time?</vt:lpstr>
      <vt:lpstr>A SUBDAG within a DAG</vt:lpstr>
      <vt:lpstr>Use a SUBDAG to achieve Cyclic Components within a DAG</vt:lpstr>
      <vt:lpstr>More at the end of this presentation and in the HTCondor Manual!!!</vt:lpstr>
      <vt:lpstr>Covered in Later Slides</vt:lpstr>
      <vt:lpstr>Questions?</vt:lpstr>
      <vt:lpstr>Beyond the Basic DAG: Node-level Modifiers</vt:lpstr>
      <vt:lpstr>RETRY applies to whole node, including PRE/POST scripts</vt:lpstr>
      <vt:lpstr>SCRIPT Arguments and Argument Variables</vt:lpstr>
      <vt:lpstr>Other Node-Level Controls</vt:lpstr>
      <vt:lpstr>Modular Organization and Control of DAG Components</vt:lpstr>
      <vt:lpstr>Use nested SPLICEs with DIR for repeating workflow components</vt:lpstr>
      <vt:lpstr>Use nested SPLICEs with DIR for repeating workflow components</vt:lpstr>
      <vt:lpstr>More on SPLICE Behavior</vt:lpstr>
      <vt:lpstr>More on SUBDAG Behavior</vt:lpstr>
      <vt:lpstr>Other Modular Controls</vt:lpstr>
      <vt:lpstr>DAG-level Control</vt:lpstr>
      <vt:lpstr>Throttle job nodes of large DAGs via DAG-level configuration</vt:lpstr>
      <vt:lpstr>DAG-specific throttling via a CONFIG file</vt:lpstr>
      <vt:lpstr>Removal of a DAG results in a rescue file</vt:lpstr>
      <vt:lpstr>Rescue Files For Resuming a Failed DAG </vt:lpstr>
      <vt:lpstr>Pause (then resume) a DAG by holding it</vt:lpstr>
      <vt:lpstr> Cleanly quit a DAG with a halt file</vt:lpstr>
      <vt:lpstr>Other DAG-Level Controls</vt:lpstr>
    </vt:vector>
  </TitlesOfParts>
  <Company>CHTC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HTCondor User Tutorial</dc:title>
  <dc:creator>Christina Koch</dc:creator>
  <cp:lastModifiedBy>Lauren Michael</cp:lastModifiedBy>
  <cp:revision>1073</cp:revision>
  <cp:lastPrinted>2018-05-21T13:44:41Z</cp:lastPrinted>
  <dcterms:created xsi:type="dcterms:W3CDTF">2016-05-05T14:18:54Z</dcterms:created>
  <dcterms:modified xsi:type="dcterms:W3CDTF">2020-05-19T19:29:27Z</dcterms:modified>
</cp:coreProperties>
</file>