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86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3E91"/>
    <a:srgbClr val="617D22"/>
    <a:srgbClr val="52297E"/>
    <a:srgbClr val="175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5878" autoAdjust="0"/>
  </p:normalViewPr>
  <p:slideViewPr>
    <p:cSldViewPr snapToGrid="0" snapToObjects="1">
      <p:cViewPr varScale="1">
        <p:scale>
          <a:sx n="57" d="100"/>
          <a:sy n="57" d="100"/>
        </p:scale>
        <p:origin x="84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CF30D0-0A69-6542-A36F-692D18438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121443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2AAA24-6358-6442-9C82-9DA46B786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571" y="3602038"/>
            <a:ext cx="100074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55111A9D-E020-3D42-9B4B-92A8D5C55B61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93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478EE6-DB17-714D-95BC-8A64261B6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C243A0D-2666-2B45-8797-F0176AAB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71" y="0"/>
            <a:ext cx="10693229" cy="1113183"/>
          </a:xfrm>
        </p:spPr>
        <p:txBody>
          <a:bodyPr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3607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C9D9EF3-5862-7F49-8232-F4E206A88F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2B31743-5E32-FA42-AC0C-F7BA402B5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532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B0E32-CA6E-B846-804E-B3323560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71" y="0"/>
            <a:ext cx="10693229" cy="1113183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E151BC-8B24-584C-85FB-73CE1E781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71" y="1852819"/>
            <a:ext cx="10515600" cy="4351338"/>
          </a:xfrm>
        </p:spPr>
        <p:txBody>
          <a:bodyPr/>
          <a:lstStyle>
            <a:lvl1pPr>
              <a:defRPr sz="2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>
              <a:defRPr sz="2000" b="0" i="0">
                <a:latin typeface="Avenir Next LT Pro" panose="020B0504020202020204" pitchFamily="34" charset="77"/>
                <a:cs typeface="Arial" panose="020B0604020202020204" pitchFamily="34" charset="0"/>
              </a:defRPr>
            </a:lvl2pPr>
            <a:lvl3pPr>
              <a:defRPr sz="1800" b="0" i="0">
                <a:latin typeface="Avenir Next LT Pro" panose="020B0504020202020204" pitchFamily="34" charset="77"/>
                <a:cs typeface="Arial" panose="020B0604020202020204" pitchFamily="34" charset="0"/>
              </a:defRPr>
            </a:lvl3pPr>
            <a:lvl4pPr>
              <a:defRPr sz="1600" b="0" i="0">
                <a:latin typeface="Avenir Next LT Pro" panose="020B0504020202020204" pitchFamily="34" charset="77"/>
                <a:cs typeface="Arial" panose="020B0604020202020204" pitchFamily="34" charset="0"/>
              </a:defRPr>
            </a:lvl4pPr>
            <a:lvl5pPr>
              <a:defRPr sz="1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BC2D77BE-494E-0649-B6FD-25906934EA7D}"/>
              </a:ext>
            </a:extLst>
          </p:cNvPr>
          <p:cNvSpPr txBox="1">
            <a:spLocks/>
          </p:cNvSpPr>
          <p:nvPr userDrawn="1"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b="0" i="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B91A2AFC-7A62-334C-9AB0-72A9F2CF8F5C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77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0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62529-70FE-204D-9E13-9352D28F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71" y="1736726"/>
            <a:ext cx="10515600" cy="2852737"/>
          </a:xfrm>
        </p:spPr>
        <p:txBody>
          <a:bodyPr anchor="b"/>
          <a:lstStyle>
            <a:lvl1pPr>
              <a:defRPr sz="600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77D768-D2BD-D449-9468-D2BF6C147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571" y="4589463"/>
            <a:ext cx="10686879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3D2A549D-47AC-0841-9E04-C4B64F2D76DE}"/>
              </a:ext>
            </a:extLst>
          </p:cNvPr>
          <p:cNvSpPr txBox="1">
            <a:spLocks/>
          </p:cNvSpPr>
          <p:nvPr userDrawn="1"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10" name="Espace réservé du numéro de diapositive 2">
            <a:extLst>
              <a:ext uri="{FF2B5EF4-FFF2-40B4-BE49-F238E27FC236}">
                <a16:creationId xmlns:a16="http://schemas.microsoft.com/office/drawing/2014/main" id="{B9B36B46-865D-F644-AAF7-0BD0A5CAD2B7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8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A30BC0-42E3-3F41-A226-1D242A729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571" y="1825625"/>
            <a:ext cx="5359229" cy="4351338"/>
          </a:xfrm>
        </p:spPr>
        <p:txBody>
          <a:bodyPr/>
          <a:lstStyle>
            <a:lvl1pPr>
              <a:defRPr sz="2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>
              <a:defRPr sz="2000" b="0" i="0">
                <a:latin typeface="Avenir Next LT Pro" panose="020B0504020202020204" pitchFamily="34" charset="77"/>
                <a:cs typeface="Arial" panose="020B0604020202020204" pitchFamily="34" charset="0"/>
              </a:defRPr>
            </a:lvl2pPr>
            <a:lvl3pPr>
              <a:defRPr sz="1800" b="0" i="0">
                <a:latin typeface="Avenir Next LT Pro" panose="020B0504020202020204" pitchFamily="34" charset="77"/>
                <a:cs typeface="Arial" panose="020B0604020202020204" pitchFamily="34" charset="0"/>
              </a:defRPr>
            </a:lvl3pPr>
            <a:lvl4pPr>
              <a:defRPr sz="1600" b="0" i="0">
                <a:latin typeface="Avenir Next LT Pro" panose="020B0504020202020204" pitchFamily="34" charset="77"/>
                <a:cs typeface="Arial" panose="020B0604020202020204" pitchFamily="34" charset="0"/>
              </a:defRPr>
            </a:lvl4pPr>
            <a:lvl5pPr>
              <a:defRPr sz="1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12B2BA-3BAA-1C4F-8A37-2EDA44010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>
              <a:defRPr sz="2000" b="0" i="0">
                <a:latin typeface="Avenir Next LT Pro" panose="020B0504020202020204" pitchFamily="34" charset="77"/>
                <a:cs typeface="Arial" panose="020B0604020202020204" pitchFamily="34" charset="0"/>
              </a:defRPr>
            </a:lvl2pPr>
            <a:lvl3pPr>
              <a:defRPr sz="1800" b="0" i="0">
                <a:latin typeface="Avenir Next LT Pro" panose="020B0504020202020204" pitchFamily="34" charset="77"/>
                <a:cs typeface="Arial" panose="020B0604020202020204" pitchFamily="34" charset="0"/>
              </a:defRPr>
            </a:lvl3pPr>
            <a:lvl4pPr>
              <a:defRPr sz="1600" b="0" i="0">
                <a:latin typeface="Avenir Next LT Pro" panose="020B0504020202020204" pitchFamily="34" charset="77"/>
                <a:cs typeface="Arial" panose="020B0604020202020204" pitchFamily="34" charset="0"/>
              </a:defRPr>
            </a:lvl4pPr>
            <a:lvl5pPr>
              <a:defRPr sz="1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F1CFB51-BF1F-4349-9117-59ECA97D6271}"/>
              </a:ext>
            </a:extLst>
          </p:cNvPr>
          <p:cNvSpPr txBox="1">
            <a:spLocks/>
          </p:cNvSpPr>
          <p:nvPr userDrawn="1"/>
        </p:nvSpPr>
        <p:spPr>
          <a:xfrm>
            <a:off x="660571" y="0"/>
            <a:ext cx="10991850" cy="112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F71005D1-A22D-B045-A3FA-962C8BFF24CE}"/>
              </a:ext>
            </a:extLst>
          </p:cNvPr>
          <p:cNvSpPr txBox="1">
            <a:spLocks/>
          </p:cNvSpPr>
          <p:nvPr userDrawn="1"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b="0" i="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13E2F9A-5DD5-8340-B5FB-EB931AE15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71" y="0"/>
            <a:ext cx="10693229" cy="1113183"/>
          </a:xfrm>
        </p:spPr>
        <p:txBody>
          <a:bodyPr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12" name="Espace réservé du numéro de diapositive 2">
            <a:extLst>
              <a:ext uri="{FF2B5EF4-FFF2-40B4-BE49-F238E27FC236}">
                <a16:creationId xmlns:a16="http://schemas.microsoft.com/office/drawing/2014/main" id="{FB930324-2BF9-1645-853F-569B68AF80A7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77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8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3B685D-CC94-C446-917B-A1F274341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572" y="1681163"/>
            <a:ext cx="5337004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4B6243-0F75-B842-8743-27B10B78A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572" y="2505075"/>
            <a:ext cx="5337004" cy="3684588"/>
          </a:xfrm>
        </p:spPr>
        <p:txBody>
          <a:bodyPr/>
          <a:lstStyle>
            <a:lvl1pPr>
              <a:defRPr sz="2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>
              <a:defRPr sz="2000" b="0" i="0">
                <a:latin typeface="Avenir Next LT Pro" panose="020B0504020202020204" pitchFamily="34" charset="77"/>
                <a:cs typeface="Arial" panose="020B0604020202020204" pitchFamily="34" charset="0"/>
              </a:defRPr>
            </a:lvl2pPr>
            <a:lvl3pPr>
              <a:defRPr sz="1800" b="0" i="0">
                <a:latin typeface="Avenir Next LT Pro" panose="020B0504020202020204" pitchFamily="34" charset="77"/>
                <a:cs typeface="Arial" panose="020B0604020202020204" pitchFamily="34" charset="0"/>
              </a:defRPr>
            </a:lvl3pPr>
            <a:lvl4pPr>
              <a:defRPr sz="1600" b="0" i="0">
                <a:latin typeface="Avenir Next LT Pro" panose="020B0504020202020204" pitchFamily="34" charset="77"/>
                <a:cs typeface="Arial" panose="020B0604020202020204" pitchFamily="34" charset="0"/>
              </a:defRPr>
            </a:lvl4pPr>
            <a:lvl5pPr>
              <a:defRPr sz="1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8937D35-7D7E-FC45-93C3-7BB44E7F2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1AC19BF-EFD4-7445-85EC-7F0429A61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>
              <a:defRPr sz="2000" b="0" i="0">
                <a:latin typeface="Avenir Next LT Pro" panose="020B0504020202020204" pitchFamily="34" charset="77"/>
                <a:cs typeface="Arial" panose="020B0604020202020204" pitchFamily="34" charset="0"/>
              </a:defRPr>
            </a:lvl2pPr>
            <a:lvl3pPr>
              <a:defRPr sz="1800" b="0" i="0">
                <a:latin typeface="Avenir Next LT Pro" panose="020B0504020202020204" pitchFamily="34" charset="77"/>
                <a:cs typeface="Arial" panose="020B0604020202020204" pitchFamily="34" charset="0"/>
              </a:defRPr>
            </a:lvl3pPr>
            <a:lvl4pPr>
              <a:defRPr sz="1600" b="0" i="0">
                <a:latin typeface="Avenir Next LT Pro" panose="020B0504020202020204" pitchFamily="34" charset="77"/>
                <a:cs typeface="Arial" panose="020B0604020202020204" pitchFamily="34" charset="0"/>
              </a:defRPr>
            </a:lvl4pPr>
            <a:lvl5pPr>
              <a:defRPr sz="1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08B1382C-F869-CE4A-BD2A-197490D038FB}"/>
              </a:ext>
            </a:extLst>
          </p:cNvPr>
          <p:cNvSpPr txBox="1">
            <a:spLocks/>
          </p:cNvSpPr>
          <p:nvPr userDrawn="1"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b="0" i="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2036282-3D56-B845-8489-252987A82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71" y="0"/>
            <a:ext cx="10693229" cy="1113183"/>
          </a:xfrm>
        </p:spPr>
        <p:txBody>
          <a:bodyPr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13" name="Espace réservé du numéro de diapositive 2">
            <a:extLst>
              <a:ext uri="{FF2B5EF4-FFF2-40B4-BE49-F238E27FC236}">
                <a16:creationId xmlns:a16="http://schemas.microsoft.com/office/drawing/2014/main" id="{70D4C7CC-4720-B247-BAAC-E8A5CF0F35DD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3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9F2F0356-6632-DB44-BFD3-0BC5E1FCC3CF}"/>
              </a:ext>
            </a:extLst>
          </p:cNvPr>
          <p:cNvSpPr txBox="1">
            <a:spLocks/>
          </p:cNvSpPr>
          <p:nvPr userDrawn="1"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b="0" i="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DA770B2-CB3E-BF48-8966-E0A33F4F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71" y="0"/>
            <a:ext cx="10693229" cy="1113183"/>
          </a:xfrm>
        </p:spPr>
        <p:txBody>
          <a:bodyPr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AA2394C8-24CF-A644-8039-6EA82D5CAC7F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77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1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7A4CD60-F20E-4845-B2BC-D9338723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71" y="0"/>
            <a:ext cx="10693229" cy="1113183"/>
          </a:xfrm>
        </p:spPr>
        <p:txBody>
          <a:bodyPr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DD869966-C50D-844D-947C-13539CBFACB0}"/>
              </a:ext>
            </a:extLst>
          </p:cNvPr>
          <p:cNvSpPr txBox="1">
            <a:spLocks/>
          </p:cNvSpPr>
          <p:nvPr userDrawn="1"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b="0" i="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C5C6D795-0884-7C4B-BA75-1D91E8478FA4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 panose="020B0504020202020204" pitchFamily="34" charset="77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 panose="020B050402020202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1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863179-73D6-E942-BC9A-2D9D71292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81163"/>
            <a:ext cx="6172200" cy="4179887"/>
          </a:xfrm>
        </p:spPr>
        <p:txBody>
          <a:bodyPr/>
          <a:lstStyle>
            <a:lvl1pPr>
              <a:defRPr sz="2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>
              <a:defRPr sz="2000" b="0" i="0">
                <a:latin typeface="Avenir Next LT Pro" panose="020B0504020202020204" pitchFamily="34" charset="77"/>
                <a:cs typeface="Arial" panose="020B0604020202020204" pitchFamily="34" charset="0"/>
              </a:defRPr>
            </a:lvl2pPr>
            <a:lvl3pPr>
              <a:defRPr sz="1800" b="0" i="0">
                <a:latin typeface="Avenir Next LT Pro" panose="020B0504020202020204" pitchFamily="34" charset="77"/>
                <a:cs typeface="Arial" panose="020B0604020202020204" pitchFamily="34" charset="0"/>
              </a:defRPr>
            </a:lvl3pPr>
            <a:lvl4pPr>
              <a:defRPr sz="1600" b="0" i="0">
                <a:latin typeface="Avenir Next LT Pro" panose="020B0504020202020204" pitchFamily="34" charset="77"/>
                <a:cs typeface="Arial" panose="020B0604020202020204" pitchFamily="34" charset="0"/>
              </a:defRPr>
            </a:lvl4pPr>
            <a:lvl5pPr>
              <a:defRPr sz="1400" b="0" i="0">
                <a:latin typeface="Avenir Next LT Pro" panose="020B0504020202020204" pitchFamily="34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888819-97D6-A448-9072-85AB6383F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983" y="2594113"/>
            <a:ext cx="3932237" cy="3274874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00C9F29-CBB5-A84F-B6C9-EC50FE83B26A}"/>
              </a:ext>
            </a:extLst>
          </p:cNvPr>
          <p:cNvSpPr txBox="1">
            <a:spLocks/>
          </p:cNvSpPr>
          <p:nvPr userDrawn="1"/>
        </p:nvSpPr>
        <p:spPr>
          <a:xfrm>
            <a:off x="660571" y="0"/>
            <a:ext cx="10693229" cy="1113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CA" b="1" i="0" dirty="0">
                <a:latin typeface="Avenir Next LT Pro" panose="020B0504020202020204" pitchFamily="34" charset="77"/>
              </a:rPr>
              <a:t>Modifier le style du titre</a:t>
            </a:r>
            <a:endParaRPr lang="fr-FR" b="1" i="0" dirty="0">
              <a:latin typeface="Avenir Next LT Pro" panose="020B0504020202020204" pitchFamily="34" charset="77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E7239A26-E76C-CC47-803E-B723D856706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60572" y="1681163"/>
            <a:ext cx="424935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3721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CA30F6-4C1C-7A49-BBCC-73B99AAA4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81163"/>
            <a:ext cx="6172200" cy="417988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B2238FE-616E-0644-BAA1-1DAA2AF37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983" y="2594113"/>
            <a:ext cx="3932237" cy="3274874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A077341-BAE0-AC48-BCCE-0DA0F72ED1A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60572" y="1681163"/>
            <a:ext cx="424935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96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E343C8-A89F-8746-8FD5-70720535367F}"/>
              </a:ext>
            </a:extLst>
          </p:cNvPr>
          <p:cNvSpPr/>
          <p:nvPr userDrawn="1"/>
        </p:nvSpPr>
        <p:spPr>
          <a:xfrm>
            <a:off x="0" y="-1"/>
            <a:ext cx="12192000" cy="1122363"/>
          </a:xfrm>
          <a:prstGeom prst="rect">
            <a:avLst/>
          </a:prstGeom>
          <a:solidFill>
            <a:srgbClr val="6F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38F9A0E-7753-A444-8720-301EB336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2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739624-4916-8E4D-AB6B-47B2AF0E7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071AC9-B0F1-7443-8345-E283D7855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4260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 altLang="fr-FR" sz="12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B3F5F-3AF0-1745-B6B8-891B3A9C1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CC174-BCED-424A-998B-E205F7E6222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355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7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1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918C3C59-6DBA-2748-B9B3-C65187B7B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C7E909-DFB2-3F40-90C0-E09A9D0721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142" y="616223"/>
            <a:ext cx="8049860" cy="6238642"/>
          </a:xfrm>
          <a:prstGeom prst="rect">
            <a:avLst/>
          </a:prstGeom>
        </p:spPr>
      </p:pic>
      <p:sp>
        <p:nvSpPr>
          <p:cNvPr id="12" name="Titre 2">
            <a:extLst>
              <a:ext uri="{FF2B5EF4-FFF2-40B4-BE49-F238E27FC236}">
                <a16:creationId xmlns:a16="http://schemas.microsoft.com/office/drawing/2014/main" id="{0F2602DF-1625-E144-B7A8-EDD4ED5491C2}"/>
              </a:ext>
            </a:extLst>
          </p:cNvPr>
          <p:cNvSpPr txBox="1">
            <a:spLocks/>
          </p:cNvSpPr>
          <p:nvPr/>
        </p:nvSpPr>
        <p:spPr bwMode="auto">
          <a:xfrm>
            <a:off x="660570" y="2476155"/>
            <a:ext cx="11154053" cy="83408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-52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-52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-52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-52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-106" charset="0"/>
              </a:defRPr>
            </a:lvl9pPr>
          </a:lstStyle>
          <a:p>
            <a:pPr>
              <a:defRPr/>
            </a:pPr>
            <a:r>
              <a:rPr lang="en-CA" sz="3200" b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Helping Preserve Cultural Heritage</a:t>
            </a:r>
            <a:endParaRPr lang="en-CA" sz="3200" b="0" kern="0">
              <a:solidFill>
                <a:schemeClr val="bg1"/>
              </a:solidFill>
              <a:latin typeface="Avenir Next LT Pro" panose="020B0504020202020204" pitchFamily="34" charset="77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56B0BD-95DC-3E44-A0F8-4304E065291C}"/>
              </a:ext>
            </a:extLst>
          </p:cNvPr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145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12" y="0"/>
            <a:ext cx="11018109" cy="1122363"/>
          </a:xfrm>
        </p:spPr>
        <p:txBody>
          <a:bodyPr anchor="ctr">
            <a:normAutofit/>
          </a:bodyPr>
          <a:lstStyle/>
          <a:p>
            <a:pPr algn="l"/>
            <a:endParaRPr lang="fr-F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1EFF2DA2-D530-4E4D-8935-DD8953D5FCC0}"/>
              </a:ext>
            </a:extLst>
          </p:cNvPr>
          <p:cNvSpPr txBox="1">
            <a:spLocks/>
          </p:cNvSpPr>
          <p:nvPr/>
        </p:nvSpPr>
        <p:spPr>
          <a:xfrm>
            <a:off x="634312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chemeClr val="bg1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795D56-110A-4943-A569-1945703393B5}"/>
              </a:ext>
            </a:extLst>
          </p:cNvPr>
          <p:cNvSpPr/>
          <p:nvPr/>
        </p:nvSpPr>
        <p:spPr>
          <a:xfrm>
            <a:off x="0" y="0"/>
            <a:ext cx="12192000" cy="113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C6402265-6E89-A943-A82A-102140F7B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570" y="1886749"/>
            <a:ext cx="10991851" cy="834081"/>
          </a:xfrm>
        </p:spPr>
        <p:txBody>
          <a:bodyPr anchor="t">
            <a:normAutofit/>
          </a:bodyPr>
          <a:lstStyle/>
          <a:p>
            <a:pPr algn="l"/>
            <a:r>
              <a:rPr lang="en-CA" sz="4000" b="1" dirty="0">
                <a:solidFill>
                  <a:schemeClr val="bg1">
                    <a:lumMod val="95000"/>
                  </a:schemeClr>
                </a:solidFill>
                <a:latin typeface="Avenir Next LT Pro" panose="020F0502020204030204" pitchFamily="34" charset="0"/>
                <a:cs typeface="Arial" panose="020B0604020202020204" pitchFamily="34" charset="0"/>
              </a:rPr>
              <a:t>HTCondor in a Digitization Workflow</a:t>
            </a:r>
          </a:p>
        </p:txBody>
      </p: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F1A7A95B-7EF9-0E46-B3E0-60DCAAAB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182" y="6216086"/>
            <a:ext cx="1333238" cy="4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1DEEAA9-E674-724D-B016-90EDF9671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904" y="213068"/>
            <a:ext cx="3472516" cy="685599"/>
          </a:xfrm>
          <a:prstGeom prst="rect">
            <a:avLst/>
          </a:prstGeom>
        </p:spPr>
      </p:pic>
      <p:sp>
        <p:nvSpPr>
          <p:cNvPr id="14" name="Titre 2">
            <a:extLst>
              <a:ext uri="{FF2B5EF4-FFF2-40B4-BE49-F238E27FC236}">
                <a16:creationId xmlns:a16="http://schemas.microsoft.com/office/drawing/2014/main" id="{56C3204B-6FFC-4865-AD85-604DCBC21D95}"/>
              </a:ext>
            </a:extLst>
          </p:cNvPr>
          <p:cNvSpPr txBox="1">
            <a:spLocks/>
          </p:cNvSpPr>
          <p:nvPr/>
        </p:nvSpPr>
        <p:spPr bwMode="auto">
          <a:xfrm>
            <a:off x="660571" y="3381212"/>
            <a:ext cx="2988238" cy="2785257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-52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-52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-52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-52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Verdana" pitchFamily="-106" charset="0"/>
              </a:defRPr>
            </a:lvl9pPr>
          </a:lstStyle>
          <a:p>
            <a:pPr>
              <a:defRPr/>
            </a:pPr>
            <a:r>
              <a:rPr lang="en-US" sz="1800" b="0" noProof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David Lamarche</a:t>
            </a:r>
          </a:p>
          <a:p>
            <a:pPr>
              <a:defRPr/>
            </a:pPr>
            <a:r>
              <a:rPr lang="en-US" sz="1400" b="0" kern="0" noProof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david.lamarche@banq.qc.ca</a:t>
            </a:r>
          </a:p>
          <a:p>
            <a:pPr>
              <a:defRPr/>
            </a:pPr>
            <a:endParaRPr lang="en-US" sz="1800" b="0" kern="0" noProof="1">
              <a:solidFill>
                <a:schemeClr val="bg1"/>
              </a:solidFill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>
              <a:defRPr/>
            </a:pPr>
            <a:endParaRPr lang="en-US" sz="1800" b="0" kern="0" noProof="1">
              <a:solidFill>
                <a:schemeClr val="bg1"/>
              </a:solidFill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>
              <a:defRPr/>
            </a:pPr>
            <a:endParaRPr lang="en-US" sz="1800" b="0" kern="0" noProof="1">
              <a:solidFill>
                <a:schemeClr val="bg1"/>
              </a:solidFill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>
              <a:defRPr/>
            </a:pPr>
            <a:endParaRPr lang="en-US" sz="1800" b="0" kern="0" noProof="1">
              <a:solidFill>
                <a:schemeClr val="bg1"/>
              </a:solidFill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>
              <a:defRPr/>
            </a:pPr>
            <a:endParaRPr lang="en-US" sz="1800" b="0" kern="0" noProof="1">
              <a:solidFill>
                <a:schemeClr val="bg1"/>
              </a:solidFill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>
              <a:defRPr/>
            </a:pPr>
            <a:endParaRPr lang="en-US" sz="1800" b="0" kern="0" noProof="1">
              <a:solidFill>
                <a:schemeClr val="bg1"/>
              </a:solidFill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>
              <a:defRPr/>
            </a:pPr>
            <a:endParaRPr lang="en-US" sz="1800" b="0" kern="0" noProof="1">
              <a:solidFill>
                <a:schemeClr val="bg1"/>
              </a:solidFill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00" b="0" kern="0" noProof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HTCondor Week 2021</a:t>
            </a:r>
          </a:p>
        </p:txBody>
      </p:sp>
    </p:spTree>
    <p:extLst>
      <p:ext uri="{BB962C8B-B14F-4D97-AF65-F5344CB8AC3E}">
        <p14:creationId xmlns:p14="http://schemas.microsoft.com/office/powerpoint/2010/main" val="2608296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en-CA" sz="3000" b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File Conversion – Adding Safeguards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0F466D3E-78A3-FC48-9C46-663BCC8BD826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E6AAD1-FD4E-4082-ACA5-5E1A09C1DACC}"/>
              </a:ext>
            </a:extLst>
          </p:cNvPr>
          <p:cNvSpPr/>
          <p:nvPr/>
        </p:nvSpPr>
        <p:spPr>
          <a:xfrm>
            <a:off x="2029348" y="5917363"/>
            <a:ext cx="6985389" cy="4851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0A6E05-2FCD-431C-8320-5CB4B500A619}"/>
              </a:ext>
            </a:extLst>
          </p:cNvPr>
          <p:cNvSpPr/>
          <p:nvPr/>
        </p:nvSpPr>
        <p:spPr>
          <a:xfrm>
            <a:off x="2029348" y="1346200"/>
            <a:ext cx="6991087" cy="7569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FAE9CF-D3DD-4F27-AB9F-777EC8CD6AB2}"/>
              </a:ext>
            </a:extLst>
          </p:cNvPr>
          <p:cNvSpPr/>
          <p:nvPr/>
        </p:nvSpPr>
        <p:spPr>
          <a:xfrm>
            <a:off x="2029348" y="2773609"/>
            <a:ext cx="6985389" cy="2723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84E2A7-3F5F-4AAB-976E-39589CC03066}"/>
              </a:ext>
            </a:extLst>
          </p:cNvPr>
          <p:cNvSpPr/>
          <p:nvPr/>
        </p:nvSpPr>
        <p:spPr>
          <a:xfrm>
            <a:off x="3828364" y="3657724"/>
            <a:ext cx="3387355" cy="8331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E14A55F3-12E9-441C-9797-DA3C12263BA8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029349" y="1327547"/>
            <a:ext cx="6985388" cy="772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fr-CA" sz="2000" noProof="1">
                <a:latin typeface="Avenir Next LT Pro" panose="020B0504020202020204" pitchFamily="34" charset="0"/>
              </a:rPr>
              <a:t>HTCondor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56F9A954-FE4F-4430-B974-39CFC7693BD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776702" y="3654303"/>
            <a:ext cx="3387355" cy="83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buFontTx/>
              <a:buNone/>
            </a:pPr>
            <a:r>
              <a:rPr lang="en-CA" sz="2000">
                <a:latin typeface="Avenir Next LT Pro" panose="020B0504020202020204" pitchFamily="34" charset="0"/>
              </a:rPr>
              <a:t>File Conversion</a:t>
            </a:r>
          </a:p>
        </p:txBody>
      </p:sp>
      <p:sp>
        <p:nvSpPr>
          <p:cNvPr id="29" name="Flèche : bas 28">
            <a:extLst>
              <a:ext uri="{FF2B5EF4-FFF2-40B4-BE49-F238E27FC236}">
                <a16:creationId xmlns:a16="http://schemas.microsoft.com/office/drawing/2014/main" id="{78B2650A-8732-4FEA-8DC5-2372B0F2A30D}"/>
              </a:ext>
            </a:extLst>
          </p:cNvPr>
          <p:cNvSpPr/>
          <p:nvPr/>
        </p:nvSpPr>
        <p:spPr>
          <a:xfrm>
            <a:off x="5373953" y="1968616"/>
            <a:ext cx="325592" cy="813783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Flèche : demi-tour 29">
            <a:extLst>
              <a:ext uri="{FF2B5EF4-FFF2-40B4-BE49-F238E27FC236}">
                <a16:creationId xmlns:a16="http://schemas.microsoft.com/office/drawing/2014/main" id="{3CCE2790-4997-4DC9-8CB9-66BB871AE221}"/>
              </a:ext>
            </a:extLst>
          </p:cNvPr>
          <p:cNvSpPr/>
          <p:nvPr/>
        </p:nvSpPr>
        <p:spPr>
          <a:xfrm rot="5400000" flipH="1">
            <a:off x="7310499" y="3336551"/>
            <a:ext cx="4553589" cy="1153076"/>
          </a:xfrm>
          <a:prstGeom prst="uturnArrow">
            <a:avLst>
              <a:gd name="adj1" fmla="val 11992"/>
              <a:gd name="adj2" fmla="val 14391"/>
              <a:gd name="adj3" fmla="val 20395"/>
              <a:gd name="adj4" fmla="val 43750"/>
              <a:gd name="adj5" fmla="val 100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1" name="Espace réservé du texte 4">
            <a:extLst>
              <a:ext uri="{FF2B5EF4-FFF2-40B4-BE49-F238E27FC236}">
                <a16:creationId xmlns:a16="http://schemas.microsoft.com/office/drawing/2014/main" id="{6CB051CB-7F0A-458F-A13A-E7F4483437F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029349" y="2852609"/>
            <a:ext cx="2502569" cy="40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t"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en-CA" sz="2000">
                <a:latin typeface="Avenir Next LT Pro" panose="020B0504020202020204" pitchFamily="34" charset="0"/>
              </a:rPr>
              <a:t>Java Application</a:t>
            </a:r>
          </a:p>
        </p:txBody>
      </p:sp>
      <p:sp>
        <p:nvSpPr>
          <p:cNvPr id="32" name="Flèche : bas 31">
            <a:extLst>
              <a:ext uri="{FF2B5EF4-FFF2-40B4-BE49-F238E27FC236}">
                <a16:creationId xmlns:a16="http://schemas.microsoft.com/office/drawing/2014/main" id="{75A16B4B-7F6B-488E-AF7A-D87694FDD236}"/>
              </a:ext>
            </a:extLst>
          </p:cNvPr>
          <p:cNvSpPr/>
          <p:nvPr/>
        </p:nvSpPr>
        <p:spPr>
          <a:xfrm>
            <a:off x="5361765" y="2782399"/>
            <a:ext cx="349616" cy="864587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C6D44076-BDDD-4759-915B-38075F8C1064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83383" y="3098380"/>
            <a:ext cx="1580674" cy="249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t"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en-CA" sz="1200">
                <a:latin typeface="Avenir Next LT Pro" panose="020B0504020202020204" pitchFamily="34" charset="0"/>
              </a:rPr>
              <a:t>Validate input file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76A02630-6BB0-4E9B-9CB7-5F12D14F3C12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89073" y="4841091"/>
            <a:ext cx="1690147" cy="286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t"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buFontTx/>
              <a:buNone/>
            </a:pPr>
            <a:r>
              <a:rPr lang="en-CA" sz="1200">
                <a:latin typeface="Avenir Next LT Pro" panose="020B0504020202020204" pitchFamily="34" charset="0"/>
              </a:rPr>
              <a:t>Validate output file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343BBD93-559C-4B18-ADE1-9DAF6833320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536573" y="2208746"/>
            <a:ext cx="1493776" cy="468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t"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en-CA" sz="1200">
                <a:latin typeface="Avenir Next LT Pro" panose="020B0504020202020204" pitchFamily="34" charset="0"/>
              </a:rPr>
              <a:t>One instance per file to process</a:t>
            </a:r>
          </a:p>
        </p:txBody>
      </p:sp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22070284-E410-4B35-9DA8-6C191273C6C4}"/>
              </a:ext>
            </a:extLst>
          </p:cNvPr>
          <p:cNvSpPr/>
          <p:nvPr/>
        </p:nvSpPr>
        <p:spPr>
          <a:xfrm>
            <a:off x="5361765" y="4504033"/>
            <a:ext cx="346046" cy="994823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99131C1A-FC85-44BB-BEC8-34CA79382D81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029349" y="5917364"/>
            <a:ext cx="6985388" cy="485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buFontTx/>
              <a:buNone/>
            </a:pPr>
            <a:r>
              <a:rPr lang="en-CA" sz="2000">
                <a:latin typeface="Avenir Next LT Pro" panose="020B0504020202020204" pitchFamily="34" charset="0"/>
              </a:rPr>
              <a:t>Exit Code</a:t>
            </a:r>
          </a:p>
        </p:txBody>
      </p:sp>
      <p:sp>
        <p:nvSpPr>
          <p:cNvPr id="38" name="Flèche : bas 37">
            <a:extLst>
              <a:ext uri="{FF2B5EF4-FFF2-40B4-BE49-F238E27FC236}">
                <a16:creationId xmlns:a16="http://schemas.microsoft.com/office/drawing/2014/main" id="{C490BED3-231C-4305-930A-91A9E0506FEB}"/>
              </a:ext>
            </a:extLst>
          </p:cNvPr>
          <p:cNvSpPr/>
          <p:nvPr/>
        </p:nvSpPr>
        <p:spPr>
          <a:xfrm>
            <a:off x="5365335" y="5498856"/>
            <a:ext cx="346046" cy="427695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9590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fr-FR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Exit Codes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BE7420-9ADF-5445-824D-F2C5E2F434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60570" y="1581662"/>
            <a:ext cx="6301062" cy="462569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CA" sz="2000" dirty="0">
                <a:cs typeface="Arial" panose="020B0604020202020204" pitchFamily="34" charset="0"/>
              </a:rPr>
              <a:t>Using our own application allows us to define custom exit codes to send back to HTCondor:</a:t>
            </a:r>
          </a:p>
          <a:p>
            <a:pPr marL="0" indent="0">
              <a:buNone/>
            </a:pPr>
            <a:endParaRPr lang="en-CA" sz="2000" dirty="0"/>
          </a:p>
          <a:p>
            <a:pPr marL="0" indent="0">
              <a:buNone/>
            </a:pPr>
            <a:r>
              <a:rPr lang="en-CA" sz="2000" dirty="0"/>
              <a:t>1002 - ERROR_INVALID_INPUT_FILE</a:t>
            </a:r>
          </a:p>
          <a:p>
            <a:pPr marL="0" indent="0">
              <a:buNone/>
            </a:pPr>
            <a:r>
              <a:rPr lang="en-CA" sz="2000" dirty="0"/>
              <a:t>1003 - ERROR_MISSING_INPUT_FILE</a:t>
            </a:r>
          </a:p>
          <a:p>
            <a:pPr marL="0" indent="0">
              <a:buNone/>
            </a:pPr>
            <a:r>
              <a:rPr lang="en-CA" sz="2000" dirty="0"/>
              <a:t>1004 - ERROR_INVALID_OUTPUT_FILE</a:t>
            </a:r>
          </a:p>
          <a:p>
            <a:pPr marL="0" indent="0">
              <a:buNone/>
            </a:pPr>
            <a:r>
              <a:rPr lang="en-CA" sz="2000" dirty="0"/>
              <a:t>1005 - ERROR_MISSING_OUTPUT_FILE</a:t>
            </a:r>
          </a:p>
          <a:p>
            <a:pPr marL="0" indent="0">
              <a:buNone/>
            </a:pPr>
            <a:r>
              <a:rPr lang="en-CA" sz="2000" dirty="0"/>
              <a:t>1500 - SUCCESS_INFO_ALREADY_EXISTS</a:t>
            </a:r>
          </a:p>
          <a:p>
            <a:pPr marL="0" indent="0">
              <a:buNone/>
            </a:pPr>
            <a:r>
              <a:rPr lang="en-CA" sz="2000" dirty="0"/>
              <a:t>1501 - SUCCESS_INFO_PAGE_WITHOUT_TEXT</a:t>
            </a:r>
          </a:p>
          <a:p>
            <a:pPr marL="0" indent="0" algn="l">
              <a:buNone/>
            </a:pPr>
            <a:r>
              <a:rPr lang="en-CA" sz="2000" dirty="0">
                <a:latin typeface="Avenir Next LT Pro" panose="020B0504020202020204" pitchFamily="34" charset="77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0F466D3E-78A3-FC48-9C46-663BCC8BD826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74816C-462E-4BBE-BBA4-AEB2D95EF595}"/>
              </a:ext>
            </a:extLst>
          </p:cNvPr>
          <p:cNvSpPr txBox="1"/>
          <p:nvPr/>
        </p:nvSpPr>
        <p:spPr>
          <a:xfrm>
            <a:off x="6790945" y="6149440"/>
            <a:ext cx="402087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CA" sz="1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https://numerique.banq.qc.ca/patrimoine/details/52327/2980988</a:t>
            </a:r>
            <a:endParaRPr kumimoji="0" lang="fr-CA" sz="10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Avenir Next LT Pro" panose="020B05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A59489-9678-45DA-8BB8-7DB67970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22" y="1167970"/>
            <a:ext cx="3875652" cy="50028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C5438D5-EEF4-450E-9EA6-812527628A79}"/>
              </a:ext>
            </a:extLst>
          </p:cNvPr>
          <p:cNvSpPr txBox="1"/>
          <p:nvPr/>
        </p:nvSpPr>
        <p:spPr>
          <a:xfrm>
            <a:off x="10732652" y="1105563"/>
            <a:ext cx="1349620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CA" sz="10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Dans les bois </a:t>
            </a:r>
          </a:p>
          <a:p>
            <a:r>
              <a:rPr lang="en-CA" sz="10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(Music in the trees) : morceau de concert pour piano</a:t>
            </a:r>
          </a:p>
          <a:p>
            <a:r>
              <a:rPr kumimoji="0" lang="en-CA" sz="1000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Helvetica Neue"/>
              </a:rPr>
              <a:t>(between 1879-1884)</a:t>
            </a:r>
          </a:p>
        </p:txBody>
      </p:sp>
    </p:spTree>
    <p:extLst>
      <p:ext uri="{BB962C8B-B14F-4D97-AF65-F5344CB8AC3E}">
        <p14:creationId xmlns:p14="http://schemas.microsoft.com/office/powerpoint/2010/main" val="2328956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en-CA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Job Result Summary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0F466D3E-78A3-FC48-9C46-663BCC8BD826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29373F-5B57-49E7-A9A5-F16C7625E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73" y="2076281"/>
            <a:ext cx="3985649" cy="30166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Nos services">
            <a:extLst>
              <a:ext uri="{FF2B5EF4-FFF2-40B4-BE49-F238E27FC236}">
                <a16:creationId xmlns:a16="http://schemas.microsoft.com/office/drawing/2014/main" id="{1D8BAF13-9543-4F7E-B26B-8FDA2E1CFC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56933" y="5429679"/>
            <a:ext cx="356497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5600">
                <a:latin typeface="Roboto"/>
                <a:ea typeface="Roboto"/>
                <a:cs typeface="Roboto"/>
                <a:sym typeface="Roboto"/>
              </a:defRPr>
            </a:pPr>
            <a:r>
              <a:rPr lang="en-CA" sz="2400" b="0" dirty="0">
                <a:solidFill>
                  <a:schemeClr val="tx1"/>
                </a:solidFill>
                <a:latin typeface="Avenir Next LT Pro" panose="020B0504020202020204" pitchFamily="34" charset="0"/>
                <a:ea typeface="Arial"/>
                <a:cs typeface="Arial"/>
              </a:rPr>
              <a:t>Information read from the HTCondor job log</a:t>
            </a:r>
          </a:p>
        </p:txBody>
      </p:sp>
      <p:sp>
        <p:nvSpPr>
          <p:cNvPr id="3" name="Flèche : virage 2">
            <a:extLst>
              <a:ext uri="{FF2B5EF4-FFF2-40B4-BE49-F238E27FC236}">
                <a16:creationId xmlns:a16="http://schemas.microsoft.com/office/drawing/2014/main" id="{EA128109-E6B5-4E51-8B62-0714F77E125F}"/>
              </a:ext>
            </a:extLst>
          </p:cNvPr>
          <p:cNvSpPr/>
          <p:nvPr/>
        </p:nvSpPr>
        <p:spPr>
          <a:xfrm rot="5400000">
            <a:off x="3836780" y="4435950"/>
            <a:ext cx="1109709" cy="996991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C343A9-4FFF-49FF-BF30-0A73DDAE9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159" y="1160516"/>
            <a:ext cx="3760740" cy="510137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189A220-EDBC-4D39-B589-58599F23F9F9}"/>
              </a:ext>
            </a:extLst>
          </p:cNvPr>
          <p:cNvSpPr txBox="1"/>
          <p:nvPr/>
        </p:nvSpPr>
        <p:spPr>
          <a:xfrm>
            <a:off x="6839391" y="6300746"/>
            <a:ext cx="3994356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C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https://numerique.banq.qc.ca/patrimoine/details/52327/4204362</a:t>
            </a:r>
            <a:endParaRPr kumimoji="0" lang="fr-CA" sz="10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Avenir Next LT Pro" panose="020B05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14F280-681C-4D4B-B460-293CA8CC15E5}"/>
              </a:ext>
            </a:extLst>
          </p:cNvPr>
          <p:cNvSpPr txBox="1"/>
          <p:nvPr/>
        </p:nvSpPr>
        <p:spPr>
          <a:xfrm>
            <a:off x="10675439" y="1099556"/>
            <a:ext cx="1269591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Montreal weekly witness commercial review and family newspaper</a:t>
            </a:r>
          </a:p>
          <a:p>
            <a:r>
              <a:rPr lang="fr-C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Helvetica Neue"/>
              </a:rPr>
              <a:t>(1893)</a:t>
            </a:r>
            <a:endParaRPr kumimoji="0" lang="fr-CA" sz="10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Avenir Next LT Pro" panose="020B05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0231701D-5A9A-403C-AF12-FA01B12260E6}"/>
              </a:ext>
            </a:extLst>
          </p:cNvPr>
          <p:cNvSpPr txBox="1">
            <a:spLocks/>
          </p:cNvSpPr>
          <p:nvPr/>
        </p:nvSpPr>
        <p:spPr>
          <a:xfrm>
            <a:off x="673084" y="1236882"/>
            <a:ext cx="5959364" cy="707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000" dirty="0">
                <a:cs typeface="Arial" panose="020B0604020202020204" pitchFamily="34" charset="0"/>
              </a:rPr>
              <a:t>Once the job is completed, the web server builds a summary email to send to the job owner.</a:t>
            </a:r>
          </a:p>
        </p:txBody>
      </p:sp>
    </p:spTree>
    <p:extLst>
      <p:ext uri="{BB962C8B-B14F-4D97-AF65-F5344CB8AC3E}">
        <p14:creationId xmlns:p14="http://schemas.microsoft.com/office/powerpoint/2010/main" val="674662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en-CA" sz="3000" b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Additional Information in the Web Report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0F466D3E-78A3-FC48-9C46-663BCC8BD826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95B8FF-42ED-45D2-ACAE-D45128E9A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11" y="1306539"/>
            <a:ext cx="7535918" cy="4955476"/>
          </a:xfrm>
          <a:prstGeom prst="rect">
            <a:avLst/>
          </a:prstGeom>
        </p:spPr>
      </p:pic>
      <p:sp>
        <p:nvSpPr>
          <p:cNvPr id="6" name="Nos services">
            <a:extLst>
              <a:ext uri="{FF2B5EF4-FFF2-40B4-BE49-F238E27FC236}">
                <a16:creationId xmlns:a16="http://schemas.microsoft.com/office/drawing/2014/main" id="{7E541CC6-261C-467F-8B6E-A69F3DD801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425287" y="1849570"/>
            <a:ext cx="3227134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5600">
                <a:latin typeface="Roboto"/>
                <a:ea typeface="Roboto"/>
                <a:cs typeface="Roboto"/>
                <a:sym typeface="Roboto"/>
              </a:defRPr>
            </a:pPr>
            <a:r>
              <a:rPr lang="en-CA" sz="2800" dirty="0">
                <a:latin typeface="Avenir Next LT Pro" panose="020B0504020202020204" pitchFamily="34" charset="0"/>
                <a:ea typeface="Arial"/>
                <a:cs typeface="Arial"/>
              </a:rPr>
              <a:t>Information used in the initial submission form</a:t>
            </a:r>
            <a:endParaRPr lang="en-CA" sz="2800" b="0" dirty="0">
              <a:latin typeface="Avenir Next LT Pro" panose="020B0504020202020204" pitchFamily="34" charset="0"/>
              <a:ea typeface="Arial"/>
              <a:cs typeface="Arial"/>
            </a:endParaRPr>
          </a:p>
        </p:txBody>
      </p:sp>
      <p:sp>
        <p:nvSpPr>
          <p:cNvPr id="9" name="Flèche : virage 8">
            <a:extLst>
              <a:ext uri="{FF2B5EF4-FFF2-40B4-BE49-F238E27FC236}">
                <a16:creationId xmlns:a16="http://schemas.microsoft.com/office/drawing/2014/main" id="{89983D0C-F14D-497A-BE4B-8A09FFA01D5C}"/>
              </a:ext>
            </a:extLst>
          </p:cNvPr>
          <p:cNvSpPr/>
          <p:nvPr/>
        </p:nvSpPr>
        <p:spPr>
          <a:xfrm rot="5400000" flipH="1">
            <a:off x="8173472" y="3381861"/>
            <a:ext cx="1187218" cy="1281496"/>
          </a:xfrm>
          <a:prstGeom prst="bentArrow">
            <a:avLst>
              <a:gd name="adj1" fmla="val 22184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74211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en-CA" sz="3000" b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Additional Information in the Web Report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0F466D3E-78A3-FC48-9C46-663BCC8BD826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773427-B6AC-4061-91AB-BAA71F695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23" y="1307668"/>
            <a:ext cx="6552940" cy="4242663"/>
          </a:xfrm>
          <a:prstGeom prst="rect">
            <a:avLst/>
          </a:prstGeom>
        </p:spPr>
      </p:pic>
      <p:sp>
        <p:nvSpPr>
          <p:cNvPr id="8" name="Flèche : virage 7">
            <a:extLst>
              <a:ext uri="{FF2B5EF4-FFF2-40B4-BE49-F238E27FC236}">
                <a16:creationId xmlns:a16="http://schemas.microsoft.com/office/drawing/2014/main" id="{47EE3E3D-B50C-4A9F-ACC4-CFBC055598D4}"/>
              </a:ext>
            </a:extLst>
          </p:cNvPr>
          <p:cNvSpPr/>
          <p:nvPr/>
        </p:nvSpPr>
        <p:spPr>
          <a:xfrm rot="5400000">
            <a:off x="7132554" y="2711478"/>
            <a:ext cx="1204636" cy="1681913"/>
          </a:xfrm>
          <a:prstGeom prst="ben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Nos services">
            <a:extLst>
              <a:ext uri="{FF2B5EF4-FFF2-40B4-BE49-F238E27FC236}">
                <a16:creationId xmlns:a16="http://schemas.microsoft.com/office/drawing/2014/main" id="{C27BA870-90B2-413B-B8A0-393BAB6947D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26859" y="4196629"/>
            <a:ext cx="4097464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5600">
                <a:latin typeface="Roboto"/>
                <a:ea typeface="Roboto"/>
                <a:cs typeface="Roboto"/>
                <a:sym typeface="Roboto"/>
              </a:defRPr>
            </a:pPr>
            <a:r>
              <a:rPr lang="en-CA" sz="2800" b="0" dirty="0">
                <a:latin typeface="Avenir Next LT Pro" panose="020B0504020202020204" pitchFamily="34" charset="0"/>
                <a:ea typeface="Arial"/>
                <a:cs typeface="Arial"/>
              </a:rPr>
              <a:t>File path retrieved from the input list used for the submit file’s queue statement</a:t>
            </a:r>
          </a:p>
        </p:txBody>
      </p:sp>
    </p:spTree>
    <p:extLst>
      <p:ext uri="{BB962C8B-B14F-4D97-AF65-F5344CB8AC3E}">
        <p14:creationId xmlns:p14="http://schemas.microsoft.com/office/powerpoint/2010/main" val="423861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en-CA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Files Processed through HTCondor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0F466D3E-78A3-FC48-9C46-663BCC8BD826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6AE3934-4117-4108-AB10-8EDCE0DAB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14608"/>
              </p:ext>
            </p:extLst>
          </p:nvPr>
        </p:nvGraphicFramePr>
        <p:xfrm>
          <a:off x="660571" y="1301399"/>
          <a:ext cx="10843171" cy="48348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889878">
                  <a:extLst>
                    <a:ext uri="{9D8B030D-6E8A-4147-A177-3AD203B41FA5}">
                      <a16:colId xmlns:a16="http://schemas.microsoft.com/office/drawing/2014/main" val="2535673730"/>
                    </a:ext>
                  </a:extLst>
                </a:gridCol>
                <a:gridCol w="2677326">
                  <a:extLst>
                    <a:ext uri="{9D8B030D-6E8A-4147-A177-3AD203B41FA5}">
                      <a16:colId xmlns:a16="http://schemas.microsoft.com/office/drawing/2014/main" val="2567221663"/>
                    </a:ext>
                  </a:extLst>
                </a:gridCol>
                <a:gridCol w="3189168">
                  <a:extLst>
                    <a:ext uri="{9D8B030D-6E8A-4147-A177-3AD203B41FA5}">
                      <a16:colId xmlns:a16="http://schemas.microsoft.com/office/drawing/2014/main" val="541268358"/>
                    </a:ext>
                  </a:extLst>
                </a:gridCol>
                <a:gridCol w="3086799">
                  <a:extLst>
                    <a:ext uri="{9D8B030D-6E8A-4147-A177-3AD203B41FA5}">
                      <a16:colId xmlns:a16="http://schemas.microsoft.com/office/drawing/2014/main" val="630382315"/>
                    </a:ext>
                  </a:extLst>
                </a:gridCol>
              </a:tblGrid>
              <a:tr h="483484"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1" u="none" strike="noStrike" noProof="0">
                          <a:effectLst/>
                          <a:latin typeface="Avenir Next LT Pro" panose="020B05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  <a:endParaRPr lang="en-CA" sz="2000" b="1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1" u="none" strike="noStrike" noProof="0">
                          <a:effectLst/>
                          <a:latin typeface="Avenir Next LT Pro" panose="020B0504020202020204" pitchFamily="34" charset="0"/>
                          <a:cs typeface="Arial" panose="020B0604020202020204" pitchFamily="34" charset="0"/>
                        </a:rPr>
                        <a:t>File Analysis</a:t>
                      </a:r>
                      <a:endParaRPr lang="en-CA" sz="2000" b="1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1" u="none" strike="noStrike" noProof="0">
                          <a:effectLst/>
                          <a:latin typeface="Avenir Next LT Pro" panose="020B0504020202020204" pitchFamily="34" charset="0"/>
                          <a:cs typeface="Arial" panose="020B0604020202020204" pitchFamily="34" charset="0"/>
                        </a:rPr>
                        <a:t>Image Conversion</a:t>
                      </a:r>
                      <a:endParaRPr lang="en-CA" sz="2000" b="1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1" u="none" strike="noStrike" noProof="0">
                          <a:effectLst/>
                          <a:latin typeface="Avenir Next LT Pro" panose="020B0504020202020204" pitchFamily="34" charset="0"/>
                          <a:cs typeface="Arial" panose="020B0604020202020204" pitchFamily="34" charset="0"/>
                        </a:rPr>
                        <a:t>Text Recognition</a:t>
                      </a:r>
                      <a:endParaRPr lang="en-CA" sz="2000" b="1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686505"/>
                  </a:ext>
                </a:extLst>
              </a:tr>
              <a:tr h="483484"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2020-09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437 352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554 016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149 492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619843"/>
                  </a:ext>
                </a:extLst>
              </a:tr>
              <a:tr h="483484"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2020-10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566 407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549 047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52 090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957600"/>
                  </a:ext>
                </a:extLst>
              </a:tr>
              <a:tr h="483484"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2020-11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1 552 521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637 880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132 956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898790"/>
                  </a:ext>
                </a:extLst>
              </a:tr>
              <a:tr h="483484"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2020-12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611 869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555 984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518 376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339442"/>
                  </a:ext>
                </a:extLst>
              </a:tr>
              <a:tr h="483484"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2021-01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1 494 454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112 720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602 291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485835"/>
                  </a:ext>
                </a:extLst>
              </a:tr>
              <a:tr h="483484"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2021-02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208 337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163 443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413 959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0465414"/>
                  </a:ext>
                </a:extLst>
              </a:tr>
              <a:tr h="483484"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2021-03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711 328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30 779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387 251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469434"/>
                  </a:ext>
                </a:extLst>
              </a:tr>
              <a:tr h="483484"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2021-04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3 084 989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104 863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500 454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134023"/>
                  </a:ext>
                </a:extLst>
              </a:tr>
              <a:tr h="483484"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2021-05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1 670 445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>
                          <a:effectLst/>
                          <a:latin typeface="Avenir Next LT Pro" panose="020B0504020202020204" pitchFamily="34" charset="0"/>
                        </a:rPr>
                        <a:t>259 625</a:t>
                      </a:r>
                      <a:endParaRPr lang="en-CA" sz="2000" b="0" i="0" u="none" strike="noStrike" noProof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2000" u="none" strike="noStrike" noProof="0" dirty="0">
                          <a:effectLst/>
                          <a:latin typeface="Avenir Next LT Pro" panose="020B0504020202020204" pitchFamily="34" charset="0"/>
                        </a:rPr>
                        <a:t>97 315</a:t>
                      </a:r>
                      <a:endParaRPr lang="en-CA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80000" marT="9525" marB="10800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2143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792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fr-FR" sz="3000" b="1" dirty="0" err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HTCondor</a:t>
            </a:r>
            <a:r>
              <a:rPr lang="fr-FR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 in a </a:t>
            </a:r>
            <a:r>
              <a:rPr lang="fr-FR" sz="3000" b="1" dirty="0" err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Digitization</a:t>
            </a:r>
            <a:r>
              <a:rPr lang="fr-FR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 Workflow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BE7420-9ADF-5445-824D-F2C5E2F434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60572" y="2081534"/>
            <a:ext cx="5644358" cy="1941826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-CA" b="1" noProof="1">
                <a:latin typeface="Avenir Next LT Pro" panose="020B0504020202020204" pitchFamily="34" charset="77"/>
                <a:cs typeface="Arial" panose="020B0604020202020204" pitchFamily="34" charset="0"/>
              </a:rPr>
              <a:t>Thank you!</a:t>
            </a:r>
          </a:p>
          <a:p>
            <a:pPr marL="0" indent="0" algn="l">
              <a:spcBef>
                <a:spcPts val="0"/>
              </a:spcBef>
              <a:spcAft>
                <a:spcPts val="1000"/>
              </a:spcAft>
              <a:buNone/>
            </a:pPr>
            <a:endParaRPr lang="en-CA" b="1" noProof="1"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 marL="0" indent="0" algn="l">
              <a:spcBef>
                <a:spcPts val="0"/>
              </a:spcBef>
              <a:spcAft>
                <a:spcPts val="1000"/>
              </a:spcAft>
              <a:buNone/>
            </a:pPr>
            <a:endParaRPr lang="en-CA" sz="2000" b="1" noProof="1">
              <a:cs typeface="Arial" panose="020B0604020202020204" pitchFamily="34" charset="0"/>
            </a:endParaRPr>
          </a:p>
          <a:p>
            <a:pPr marL="0" indent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-CA" sz="2000" b="1" noProof="1">
                <a:latin typeface="Avenir Next LT Pro" panose="020B0504020202020204" pitchFamily="34" charset="77"/>
                <a:cs typeface="Arial" panose="020B0604020202020204" pitchFamily="34" charset="0"/>
              </a:rPr>
              <a:t>Questions?</a:t>
            </a:r>
            <a:endParaRPr lang="en-CA" sz="2000" noProof="1">
              <a:latin typeface="Avenir Next LT Pro" panose="020B0504020202020204" pitchFamily="34" charset="77"/>
              <a:cs typeface="Arial" panose="020B0604020202020204" pitchFamily="34" charset="0"/>
            </a:endParaRP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DE129EB2-E3F3-D448-A7D1-797CEC7C4FD1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7F7A6F-1AE6-4AB4-AB77-F9856FF41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532" y="1209973"/>
            <a:ext cx="6581688" cy="476723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12727BB-9944-464A-BB00-CCCB1406A5FD}"/>
              </a:ext>
            </a:extLst>
          </p:cNvPr>
          <p:cNvSpPr txBox="1"/>
          <p:nvPr/>
        </p:nvSpPr>
        <p:spPr>
          <a:xfrm>
            <a:off x="4023148" y="5977212"/>
            <a:ext cx="3994356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C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https://numerique.banq.qc.ca/patrimoine/details/52327/1996794</a:t>
            </a:r>
            <a:endParaRPr kumimoji="0" lang="fr-CA" sz="10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Avenir Next LT Pro" panose="020B05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A0C8708-6FF1-49E4-9881-AD54A997A648}"/>
              </a:ext>
            </a:extLst>
          </p:cNvPr>
          <p:cNvSpPr txBox="1"/>
          <p:nvPr/>
        </p:nvSpPr>
        <p:spPr>
          <a:xfrm>
            <a:off x="10641412" y="1158388"/>
            <a:ext cx="13799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View of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Louisbourg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in North America, taken from the light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Houfe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when that City was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beseiged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in 1758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(1760)</a:t>
            </a:r>
          </a:p>
        </p:txBody>
      </p:sp>
    </p:spTree>
    <p:extLst>
      <p:ext uri="{BB962C8B-B14F-4D97-AF65-F5344CB8AC3E}">
        <p14:creationId xmlns:p14="http://schemas.microsoft.com/office/powerpoint/2010/main" val="327899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CAAF6BC-3A26-FF4E-80B1-81525A54AC95}"/>
              </a:ext>
            </a:extLst>
          </p:cNvPr>
          <p:cNvSpPr/>
          <p:nvPr/>
        </p:nvSpPr>
        <p:spPr>
          <a:xfrm>
            <a:off x="0" y="-4018"/>
            <a:ext cx="12192000" cy="113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BE7420-9ADF-5445-824D-F2C5E2F43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571" y="1581662"/>
            <a:ext cx="2873461" cy="4658500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defRPr/>
            </a:pPr>
            <a:r>
              <a:rPr lang="fr-CA" altLang="fr-FR" sz="2000" b="1" noProof="1">
                <a:ea typeface="MS PGothic" panose="020B0600070205080204" pitchFamily="34" charset="-128"/>
                <a:cs typeface="Arial" panose="020B0604020202020204" pitchFamily="34" charset="0"/>
              </a:rPr>
              <a:t>banq.qc.ca</a:t>
            </a:r>
            <a:br>
              <a:rPr lang="fr-CA" altLang="fr-FR" sz="1200" b="1" noProof="1">
                <a:ea typeface="MS PGothic" panose="020B0600070205080204" pitchFamily="34" charset="-128"/>
                <a:cs typeface="Arial" panose="020B0604020202020204" pitchFamily="34" charset="0"/>
              </a:rPr>
            </a:br>
            <a:endParaRPr lang="fr-CA" altLang="fr-FR" sz="1200" b="1" noProof="1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CA" altLang="fr-FR" sz="1200" noProof="1">
                <a:ea typeface="MS PGothic" panose="020B0600070205080204" pitchFamily="34" charset="-128"/>
                <a:cs typeface="Arial" panose="020B0604020202020204" pitchFamily="34" charset="0"/>
              </a:rPr>
              <a:t>514 873-1100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CA" altLang="fr-FR" sz="1200" noProof="1">
                <a:ea typeface="MS PGothic" panose="020B0600070205080204" pitchFamily="34" charset="-128"/>
                <a:cs typeface="Arial" panose="020B0604020202020204" pitchFamily="34" charset="0"/>
              </a:rPr>
              <a:t>Sans frais, d’ailleurs au Québec :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CA" altLang="fr-FR" sz="1200" noProof="1">
                <a:ea typeface="MS PGothic" panose="020B0600070205080204" pitchFamily="34" charset="-128"/>
                <a:cs typeface="Arial" panose="020B0604020202020204" pitchFamily="34" charset="0"/>
              </a:rPr>
              <a:t>1 800 363-9028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fr-CA" altLang="fr-FR" sz="1200" noProof="1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CA" altLang="fr-FR" sz="1200" b="1" noProof="1">
                <a:ea typeface="MS PGothic" panose="020B0600070205080204" pitchFamily="34" charset="-128"/>
                <a:cs typeface="Arial" panose="020B0604020202020204" pitchFamily="34" charset="0"/>
              </a:rPr>
              <a:t>Bibliothèque nationale du Québec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CA" altLang="fr-FR" sz="1200" noProof="1">
                <a:ea typeface="MS PGothic" panose="020B0600070205080204" pitchFamily="34" charset="-128"/>
                <a:cs typeface="Arial" panose="020B0604020202020204" pitchFamily="34" charset="0"/>
              </a:rPr>
              <a:t>2275, rue Holt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CA" altLang="fr-FR" sz="1200" noProof="1">
                <a:ea typeface="MS PGothic" panose="020B0600070205080204" pitchFamily="34" charset="-128"/>
                <a:cs typeface="Arial" panose="020B0604020202020204" pitchFamily="34" charset="0"/>
              </a:rPr>
              <a:t>Montréal (Québec)  H2G 3H1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CA" altLang="fr-FR" sz="1200" noProof="1">
                <a:ea typeface="MS PGothic" panose="020B0600070205080204" pitchFamily="34" charset="-128"/>
                <a:cs typeface="Arial" panose="020B0604020202020204" pitchFamily="34" charset="0"/>
              </a:rPr>
              <a:t>Téléphone : 514 873-1100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fr-CA" altLang="fr-FR" sz="1200" b="1" noProof="1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CA" altLang="fr-FR" sz="1200" b="1" noProof="1">
                <a:ea typeface="MS PGothic" panose="020B0600070205080204" pitchFamily="34" charset="-128"/>
                <a:cs typeface="Arial" panose="020B0604020202020204" pitchFamily="34" charset="0"/>
              </a:rPr>
              <a:t>Grande Bibliothèque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CA" altLang="fr-FR" sz="1200" noProof="1">
                <a:ea typeface="MS PGothic" panose="020B0600070205080204" pitchFamily="34" charset="-128"/>
                <a:cs typeface="Arial" panose="020B0604020202020204" pitchFamily="34" charset="0"/>
              </a:rPr>
              <a:t>475, boulevard De Maisonneuve Est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CA" altLang="fr-FR" sz="1200" noProof="1">
                <a:ea typeface="MS PGothic" panose="020B0600070205080204" pitchFamily="34" charset="-128"/>
                <a:cs typeface="Arial" panose="020B0604020202020204" pitchFamily="34" charset="0"/>
              </a:rPr>
              <a:t>Montréal (Québec)  H2L 5C4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fr-CA" altLang="fr-FR" sz="1200" noProof="1">
                <a:ea typeface="MS PGothic" panose="020B0600070205080204" pitchFamily="34" charset="-128"/>
                <a:cs typeface="Arial" panose="020B0604020202020204" pitchFamily="34" charset="0"/>
              </a:rPr>
              <a:t>Téléphone : 514 873-1100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fr-CA" altLang="fr-FR" sz="1200" b="1" noProof="1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fr-CA" altLang="fr-FR" sz="1200" noProof="1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  <a:spcBef>
                <a:spcPts val="0"/>
              </a:spcBef>
              <a:defRPr/>
            </a:pPr>
            <a:endParaRPr lang="fr-CA" altLang="fr-FR" sz="1200" noProof="1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fr-CA" altLang="fr-FR" sz="1400" noProof="1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fr-CA" altLang="fr-FR" sz="1400" noProof="1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B42930-11D2-B047-9830-B1B299F25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230" y="1334503"/>
            <a:ext cx="3919537" cy="34956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75"/>
              </a:spcBef>
              <a:buSzPct val="9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endParaRPr lang="fr-FR" altLang="fr-FR" sz="1000" b="0" dirty="0">
              <a:latin typeface="Avenir Next" panose="020B0503020202020204" pitchFamily="34" charset="0"/>
              <a:ea typeface="MS PGothic" panose="020B0600070205080204" pitchFamily="34" charset="-128"/>
            </a:endParaRP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endParaRPr lang="fr-FR" altLang="fr-FR" sz="1000" b="0" dirty="0">
              <a:latin typeface="Avenir Next" panose="020B0503020202020204" pitchFamily="34" charset="0"/>
              <a:ea typeface="MS PGothic" panose="020B0600070205080204" pitchFamily="34" charset="-128"/>
            </a:endParaRP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endParaRPr lang="fr-FR" altLang="fr-FR" sz="1000" b="0" dirty="0">
              <a:ea typeface="MS PGothic" panose="020B0600070205080204" pitchFamily="34" charset="-128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2A82859-FD37-0642-BE09-A8FA6FA8D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5743" y="1593237"/>
            <a:ext cx="4437300" cy="484463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75"/>
              </a:spcBef>
              <a:buSzPct val="9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r>
              <a:rPr lang="fr-CA" altLang="fr-FR" sz="1200" b="1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Archives nationales du Québec à Rouyn-Noranda</a:t>
            </a: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27, rue du Terminus Ouest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Rouyn-Noranda (Québec)  J9X 2P3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Téléphone : 819 763-3484</a:t>
            </a: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endParaRPr lang="fr-CA" altLang="fr-FR" sz="1200" noProof="1">
              <a:latin typeface="Avenir Next LT Pro" panose="020B0504020202020204" pitchFamily="34" charset="77"/>
              <a:ea typeface="MS PGothic" panose="020B0600070205080204" pitchFamily="34" charset="-128"/>
            </a:endParaRP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r>
              <a:rPr lang="fr-CA" altLang="fr-FR" sz="1200" b="1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Archives nationales du Québec à Saguenay </a:t>
            </a: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930, rue Jacques-Cartier Est, </a:t>
            </a: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bureau C-103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Saguenay (Québec)  G7H 7K9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Téléphone : 418 698-3516</a:t>
            </a: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endParaRPr lang="fr-CA" altLang="fr-FR" sz="1200" noProof="1">
              <a:latin typeface="Avenir Next LT Pro" panose="020B0504020202020204" pitchFamily="34" charset="77"/>
              <a:ea typeface="MS PGothic" panose="020B0600070205080204" pitchFamily="34" charset="-128"/>
            </a:endParaRPr>
          </a:p>
          <a:p>
            <a:pPr defTabSz="914400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fr-CA" altLang="fr-FR" sz="1200" b="1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Archives nationales du Québec à Sept-Iles</a:t>
            </a:r>
          </a:p>
          <a:p>
            <a:pPr defTabSz="914400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700, boulevard Laure, bureau 190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Sept-Îles (Québec)  G4R 1Y1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Téléphone : 418 964-8434</a:t>
            </a: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endParaRPr lang="fr-CA" altLang="fr-FR" sz="1200" noProof="1">
              <a:latin typeface="Avenir Next LT Pro" panose="020B0504020202020204" pitchFamily="34" charset="77"/>
              <a:ea typeface="MS PGothic" panose="020B0600070205080204" pitchFamily="34" charset="-128"/>
            </a:endParaRP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r>
              <a:rPr lang="fr-CA" altLang="fr-FR" sz="1200" b="1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Archives nationales du Québec à Sherbrooke</a:t>
            </a: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225, rue Frontenac, bureau 401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Sherbrooke (Québec)  J1H 1K1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Téléphone : 819 820-3010</a:t>
            </a: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endParaRPr lang="fr-CA" altLang="fr-FR" sz="1200" noProof="1">
              <a:latin typeface="Avenir Next LT Pro" panose="020B0504020202020204" pitchFamily="34" charset="77"/>
              <a:ea typeface="MS PGothic" panose="020B0600070205080204" pitchFamily="34" charset="-128"/>
            </a:endParaRP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r>
              <a:rPr lang="fr-CA" altLang="fr-FR" sz="1200" b="1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Archives nationales du Québec à Trois-Rivières</a:t>
            </a: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225, rue des Forges, bureau 208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Trois-Rivières (Québec)  G9A 2G7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Téléphone : 819 371-6015</a:t>
            </a: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endParaRPr lang="fr-CA" altLang="fr-FR" sz="1000" b="0" noProof="1">
              <a:ea typeface="MS PGothic" panose="020B0600070205080204" pitchFamily="34" charset="-128"/>
            </a:endParaRPr>
          </a:p>
          <a:p>
            <a:pPr defTabSz="914400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fr-CA" altLang="fr-FR" sz="1000" b="0" noProof="1">
              <a:ea typeface="MS PGothic" panose="020B0600070205080204" pitchFamily="34" charset="-128"/>
            </a:endParaRP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endParaRPr lang="fr-CA" altLang="fr-FR" sz="1000" b="0" noProof="1">
              <a:ea typeface="MS PGothic" panose="020B0600070205080204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56180F-9F47-6F42-B860-3CD7CC649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244" y="1593236"/>
            <a:ext cx="3820500" cy="505066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75"/>
              </a:spcBef>
              <a:buSzPct val="95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b="1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Archives nationales du Québec à Montréal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535, avenue Viger Est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Montréal (Québec)  H2L 2P3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Téléphone : 514 873-1100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endParaRPr lang="fr-CA" altLang="fr-FR" sz="1200" noProof="1">
              <a:latin typeface="Avenir Next LT Pro" panose="020B0504020202020204" pitchFamily="34" charset="77"/>
              <a:ea typeface="MS PGothic" panose="020B0600070205080204" pitchFamily="34" charset="-128"/>
            </a:endParaRP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b="1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Archives nationales du Québec à Québec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Pavillon Louis-Jacques-Casault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Campus de l’Université Laval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1055, avenue du Séminaire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Québec (Québec)  G1V 4N1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Téléphone : 418 643-8904</a:t>
            </a:r>
          </a:p>
          <a:p>
            <a:pPr defTabSz="91440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fr-CA" altLang="fr-FR" sz="1200" noProof="1">
              <a:latin typeface="Avenir Next LT Pro" panose="020B0504020202020204" pitchFamily="34" charset="77"/>
              <a:ea typeface="MS PGothic" panose="020B0600070205080204" pitchFamily="34" charset="-128"/>
            </a:endParaRPr>
          </a:p>
          <a:p>
            <a:pPr defTabSz="91440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fr-CA" altLang="fr-FR" sz="1200" b="1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Archives nationales du Québec à Gaspé</a:t>
            </a:r>
          </a:p>
          <a:p>
            <a:pPr defTabSz="914400" eaLnBrk="1" hangingPunct="1">
              <a:spcBef>
                <a:spcPts val="0"/>
              </a:spcBef>
              <a:buFontTx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80, boulevard de Gaspé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Gaspé (Québec)  G4X 1A9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Téléphone : 418 727-3500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endParaRPr lang="fr-CA" altLang="fr-FR" sz="1200" noProof="1">
              <a:latin typeface="Avenir Next LT Pro" panose="020B0504020202020204" pitchFamily="34" charset="77"/>
              <a:ea typeface="MS PGothic" panose="020B0600070205080204" pitchFamily="34" charset="-128"/>
            </a:endParaRP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b="1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Archives nationales du Québec à Gatineau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855, boulevard de la Gappe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Gatineau (Québec)  J8T 8H9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Téléphone : 819 568-8798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endParaRPr lang="fr-CA" altLang="fr-FR" sz="1200" noProof="1">
              <a:latin typeface="Avenir Next LT Pro" panose="020B0504020202020204" pitchFamily="34" charset="77"/>
              <a:ea typeface="MS PGothic" panose="020B0600070205080204" pitchFamily="34" charset="-128"/>
            </a:endParaRPr>
          </a:p>
          <a:p>
            <a:pPr defTabSz="91440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fr-CA" altLang="fr-FR" sz="1200" b="1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Archives nationales du Québec à Rimouski</a:t>
            </a:r>
          </a:p>
          <a:p>
            <a:pPr defTabSz="914400" eaLnBrk="1" hangingPunct="1">
              <a:spcBef>
                <a:spcPts val="0"/>
              </a:spcBef>
              <a:buFont typeface="Wingdings 2" pitchFamily="2" charset="2"/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337, rue Moreault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Rimouski (Québec)  G5L 1P4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fr-CA" altLang="fr-FR" sz="1200" noProof="1">
                <a:latin typeface="Avenir Next LT Pro" panose="020B0504020202020204" pitchFamily="34" charset="77"/>
                <a:ea typeface="MS PGothic" panose="020B0600070205080204" pitchFamily="34" charset="-128"/>
              </a:rPr>
              <a:t>Téléphone : 418 727-3500</a:t>
            </a:r>
          </a:p>
          <a:p>
            <a:pPr defTabSz="914400" eaLnBrk="1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Wingdings 2" pitchFamily="2" charset="2"/>
              <a:buNone/>
              <a:defRPr/>
            </a:pPr>
            <a:endParaRPr lang="fr-CA" altLang="fr-FR" sz="1400" b="0" noProof="1">
              <a:ea typeface="MS PGothic" panose="020B0600070205080204" pitchFamily="34" charset="-128"/>
            </a:endParaRPr>
          </a:p>
          <a:p>
            <a:pPr defTabSz="914400" eaLnBrk="1" hangingPunct="1">
              <a:spcBef>
                <a:spcPts val="0"/>
              </a:spcBef>
              <a:spcAft>
                <a:spcPts val="200"/>
              </a:spcAft>
              <a:buFont typeface="Wingdings" pitchFamily="2" charset="2"/>
              <a:buNone/>
              <a:defRPr/>
            </a:pPr>
            <a:endParaRPr lang="fr-CA" altLang="fr-FR" sz="1400" b="0" noProof="1">
              <a:ea typeface="MS PGothic" panose="020B0600070205080204" pitchFamily="34" charset="-128"/>
            </a:endParaRPr>
          </a:p>
          <a:p>
            <a:pPr defTabSz="914400" eaLnBrk="1" hangingPunct="1">
              <a:lnSpc>
                <a:spcPct val="80000"/>
              </a:lnSpc>
              <a:buFont typeface="Wingdings 2" pitchFamily="2" charset="2"/>
              <a:buNone/>
              <a:defRPr/>
            </a:pPr>
            <a:endParaRPr lang="fr-CA" altLang="fr-FR" sz="1000" b="0" noProof="1">
              <a:ea typeface="MS PGothic" panose="020B0600070205080204" pitchFamily="34" charset="-128"/>
            </a:endParaRPr>
          </a:p>
        </p:txBody>
      </p:sp>
      <p:pic>
        <p:nvPicPr>
          <p:cNvPr id="16" name="Picture 37" descr="BANi2c">
            <a:extLst>
              <a:ext uri="{FF2B5EF4-FFF2-40B4-BE49-F238E27FC236}">
                <a16:creationId xmlns:a16="http://schemas.microsoft.com/office/drawing/2014/main" id="{62B27095-DDF3-2D47-8C54-7789ED81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39" y="6078101"/>
            <a:ext cx="1639027" cy="7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7">
            <a:extLst>
              <a:ext uri="{FF2B5EF4-FFF2-40B4-BE49-F238E27FC236}">
                <a16:creationId xmlns:a16="http://schemas.microsoft.com/office/drawing/2014/main" id="{22F037C2-5F7B-7C4F-99F4-0EB2F2446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21" y="245131"/>
            <a:ext cx="1577673" cy="6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35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BBE7420-9ADF-5445-824D-F2C5E2F434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60571" y="1581662"/>
            <a:ext cx="10870858" cy="1546549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-CA" b="1">
                <a:latin typeface="Avenir Next LT Pro" panose="020B0504020202020204" pitchFamily="34" charset="77"/>
                <a:cs typeface="Arial" panose="020B0604020202020204" pitchFamily="34" charset="0"/>
              </a:rPr>
              <a:t>National Library</a:t>
            </a:r>
          </a:p>
          <a:p>
            <a:pPr marL="342900" indent="-342900" algn="l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>
                <a:latin typeface="Avenir Next LT Pro" panose="020B0504020202020204" pitchFamily="34" charset="77"/>
                <a:cs typeface="Arial" panose="020B0604020202020204" pitchFamily="34" charset="0"/>
              </a:rPr>
              <a:t>All books, newspapers, magazines and more that are published in Québec.</a:t>
            </a:r>
          </a:p>
          <a:p>
            <a:pPr marL="342900" indent="-342900" algn="l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>
                <a:cs typeface="Arial" panose="020B0604020202020204" pitchFamily="34" charset="0"/>
              </a:rPr>
              <a:t>All materials relevant to Québec published outside the province.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DE129EB2-E3F3-D448-A7D1-797CEC7C4FD1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FB486177-CC8F-4FE5-98FF-5095D8FAEB67}"/>
              </a:ext>
            </a:extLst>
          </p:cNvPr>
          <p:cNvSpPr txBox="1">
            <a:spLocks/>
          </p:cNvSpPr>
          <p:nvPr/>
        </p:nvSpPr>
        <p:spPr>
          <a:xfrm>
            <a:off x="660570" y="3216442"/>
            <a:ext cx="10870858" cy="1546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CA" b="1">
                <a:cs typeface="Arial" panose="020B0604020202020204" pitchFamily="34" charset="0"/>
              </a:rPr>
              <a:t>National Archives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>
                <a:cs typeface="Arial" panose="020B0604020202020204" pitchFamily="34" charset="0"/>
              </a:rPr>
              <a:t>Archives from many sources : government, courts, civil archives, private archives, etc.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>
                <a:cs typeface="Arial" panose="020B0604020202020204" pitchFamily="34" charset="0"/>
              </a:rPr>
              <a:t>Ten archive facilities housing more than 67 linear kilometers of written and audiovisual documents.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1A14A11-3426-4EC0-817A-7DB23D52335B}"/>
              </a:ext>
            </a:extLst>
          </p:cNvPr>
          <p:cNvSpPr txBox="1">
            <a:spLocks/>
          </p:cNvSpPr>
          <p:nvPr/>
        </p:nvSpPr>
        <p:spPr>
          <a:xfrm>
            <a:off x="660569" y="4843202"/>
            <a:ext cx="10870858" cy="1122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CA" b="1">
                <a:cs typeface="Arial" panose="020B0604020202020204" pitchFamily="34" charset="0"/>
              </a:rPr>
              <a:t>Grande Bibliothèque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>
                <a:cs typeface="Arial" panose="020B0604020202020204" pitchFamily="34" charset="0"/>
              </a:rPr>
              <a:t>Vast public library in Montréal with over 6000 visitors per day.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EF87F4B-F4BE-4321-B6FA-CE5F5EA29620}"/>
              </a:ext>
            </a:extLst>
          </p:cNvPr>
          <p:cNvSpPr txBox="1">
            <a:spLocks/>
          </p:cNvSpPr>
          <p:nvPr/>
        </p:nvSpPr>
        <p:spPr>
          <a:xfrm>
            <a:off x="660571" y="0"/>
            <a:ext cx="10991850" cy="112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000" b="1" dirty="0" err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Bibliothèque</a:t>
            </a:r>
            <a:r>
              <a:rPr lang="en-CA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 et Archives </a:t>
            </a:r>
            <a:r>
              <a:rPr lang="en-CA" sz="3000" b="1" dirty="0" err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nationales</a:t>
            </a:r>
            <a:r>
              <a:rPr lang="en-CA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 du Québec (</a:t>
            </a:r>
            <a:r>
              <a:rPr lang="en-CA" sz="3000" b="1" dirty="0" err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BAnQ</a:t>
            </a:r>
            <a:r>
              <a:rPr lang="en-CA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106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91148F52-B735-3341-BCC7-CDF4A8F04E5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977AAD2B-8C4F-C945-938B-2BB10B919F7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AD82396-06A3-514D-8D59-8B08D9141553}"/>
              </a:ext>
            </a:extLst>
          </p:cNvPr>
          <p:cNvSpPr txBox="1"/>
          <p:nvPr/>
        </p:nvSpPr>
        <p:spPr>
          <a:xfrm>
            <a:off x="6709719" y="-58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0771CF24-2261-F44E-B0A2-0CC292F5DDB2}"/>
              </a:ext>
            </a:extLst>
          </p:cNvPr>
          <p:cNvSpPr txBox="1">
            <a:spLocks/>
          </p:cNvSpPr>
          <p:nvPr/>
        </p:nvSpPr>
        <p:spPr>
          <a:xfrm>
            <a:off x="660571" y="0"/>
            <a:ext cx="10991850" cy="112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Digitization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31EEF392-B4F7-C348-80B6-30B3436936A0}"/>
              </a:ext>
            </a:extLst>
          </p:cNvPr>
          <p:cNvSpPr txBox="1">
            <a:spLocks/>
          </p:cNvSpPr>
          <p:nvPr/>
        </p:nvSpPr>
        <p:spPr>
          <a:xfrm>
            <a:off x="660571" y="1581662"/>
            <a:ext cx="5435429" cy="46256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>
                <a:latin typeface="Avenir Next LT Pro" panose="020B0504020202020204" pitchFamily="34" charset="77"/>
                <a:cs typeface="Arial" panose="020B0604020202020204" pitchFamily="34" charset="0"/>
              </a:rPr>
              <a:t>We want to preserve the document forever in our vaults 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endParaRPr lang="en-CA" sz="2000"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>
                <a:latin typeface="Avenir Next LT Pro" panose="020B0504020202020204" pitchFamily="34" charset="77"/>
                <a:cs typeface="Arial" panose="020B0604020202020204" pitchFamily="34" charset="0"/>
              </a:rPr>
              <a:t>But we also want to make it available to the public…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endParaRPr lang="en-CA" sz="2000"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>
                <a:latin typeface="Avenir Next LT Pro" panose="020B0504020202020204" pitchFamily="34" charset="77"/>
                <a:cs typeface="Arial" panose="020B0604020202020204" pitchFamily="34" charset="0"/>
              </a:rPr>
              <a:t>Potentially fragile or damaged, might be the only chance to digitize the document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endParaRPr lang="en-CA" sz="2000"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>
                <a:latin typeface="Avenir Next LT Pro" panose="020B0504020202020204" pitchFamily="34" charset="77"/>
                <a:cs typeface="Arial" panose="020B0604020202020204" pitchFamily="34" charset="0"/>
              </a:rPr>
              <a:t>Preserving heritage materials means producing stable, high-quality files intended to last for decades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endParaRPr lang="en-CA" sz="2000"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>
                <a:latin typeface="Avenir Next LT Pro" panose="020B0504020202020204" pitchFamily="34" charset="77"/>
                <a:cs typeface="Arial" panose="020B0604020202020204" pitchFamily="34" charset="0"/>
              </a:rPr>
              <a:t>Capture as much information as possible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155DCA24-EEDE-D64F-9E36-D5D55CB33F2B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29313A-B3E7-4729-A6BC-4F2B50FA1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218" y="1163111"/>
            <a:ext cx="3268056" cy="484937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89C6D8B-01D7-43AD-A37D-505F5A50549E}"/>
              </a:ext>
            </a:extLst>
          </p:cNvPr>
          <p:cNvSpPr txBox="1"/>
          <p:nvPr/>
        </p:nvSpPr>
        <p:spPr>
          <a:xfrm>
            <a:off x="7034218" y="6053232"/>
            <a:ext cx="4233712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CA" sz="1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https://numerique.banq.qc.ca/patrimoine/archives/52327/3215060</a:t>
            </a:r>
            <a:endParaRPr kumimoji="0" lang="fr-CA" sz="10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Avenir Next LT Pro" panose="020B05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5E17FB8-F2DC-44D7-B0D4-524155D1998F}"/>
              </a:ext>
            </a:extLst>
          </p:cNvPr>
          <p:cNvSpPr txBox="1"/>
          <p:nvPr/>
        </p:nvSpPr>
        <p:spPr>
          <a:xfrm>
            <a:off x="10302274" y="1172053"/>
            <a:ext cx="1792190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C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Avis de parents pour la vente du fief </a:t>
            </a:r>
            <a:r>
              <a:rPr lang="fr-C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Pachot</a:t>
            </a:r>
            <a:r>
              <a:rPr lang="fr-C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par Charlotte Françoise </a:t>
            </a:r>
            <a:r>
              <a:rPr lang="fr-C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Juchereau</a:t>
            </a:r>
            <a:r>
              <a:rPr lang="fr-C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Comtesse de Saint-Laurent épouse de François de la Forest à René Lepage</a:t>
            </a:r>
            <a:endParaRPr kumimoji="0" lang="fr-CA" sz="10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Avenir Next LT Pro" panose="020B0504020202020204" pitchFamily="34" charset="0"/>
              <a:cs typeface="Arial" panose="020B0604020202020204" pitchFamily="34" charset="0"/>
              <a:sym typeface="Helvetica Neue"/>
            </a:endParaRPr>
          </a:p>
          <a:p>
            <a:r>
              <a:rPr lang="fr-C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Helvetica Neue"/>
              </a:rPr>
              <a:t>(1703)</a:t>
            </a:r>
            <a:endParaRPr kumimoji="0" lang="fr-CA" sz="10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Avenir Next LT Pro" panose="020B05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8948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en-CA" sz="3000" b="1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Digital Collections Team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BE7420-9ADF-5445-824D-F2C5E2F434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60571" y="1581662"/>
            <a:ext cx="5731437" cy="462569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CA" sz="2000" noProof="1">
                <a:latin typeface="Avenir Next LT Pro" panose="020B0504020202020204" pitchFamily="34" charset="77"/>
                <a:cs typeface="Arial" panose="020B0604020202020204" pitchFamily="34" charset="0"/>
              </a:rPr>
              <a:t>Team of 10 people</a:t>
            </a:r>
          </a:p>
          <a:p>
            <a:pPr marL="0" indent="0" algn="l">
              <a:buNone/>
            </a:pPr>
            <a:r>
              <a:rPr lang="en-CA" sz="2000" noProof="1">
                <a:cs typeface="Arial" panose="020B0604020202020204" pitchFamily="34" charset="0"/>
              </a:rPr>
              <a:t>Started using HTCondor in 2013</a:t>
            </a:r>
          </a:p>
          <a:p>
            <a:pPr marL="0" indent="0" algn="l">
              <a:buNone/>
            </a:pPr>
            <a:endParaRPr lang="en-CA" sz="2000" noProof="1"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CA" sz="2000" noProof="1">
                <a:cs typeface="Arial" panose="020B0604020202020204" pitchFamily="34" charset="0"/>
              </a:rPr>
              <a:t>50 employee workstations</a:t>
            </a:r>
          </a:p>
          <a:p>
            <a:r>
              <a:rPr lang="en-CA" sz="2000" noProof="1">
                <a:cs typeface="Arial" panose="020B0604020202020204" pitchFamily="34" charset="0"/>
              </a:rPr>
              <a:t>Cycle scavenging only</a:t>
            </a:r>
          </a:p>
          <a:p>
            <a:endParaRPr lang="en-CA" sz="2000" noProof="1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2000" noProof="1">
                <a:cs typeface="Arial" panose="020B0604020202020204" pitchFamily="34" charset="0"/>
              </a:rPr>
              <a:t>1 Unix server</a:t>
            </a:r>
          </a:p>
          <a:p>
            <a:r>
              <a:rPr lang="en-CA" sz="2000" noProof="1">
                <a:cs typeface="Arial" panose="020B0604020202020204" pitchFamily="34" charset="0"/>
              </a:rPr>
              <a:t>Central HTCondor server</a:t>
            </a:r>
          </a:p>
          <a:p>
            <a:r>
              <a:rPr lang="en-CA" sz="2000" noProof="1">
                <a:cs typeface="Arial" panose="020B0604020202020204" pitchFamily="34" charset="0"/>
              </a:rPr>
              <a:t>Apache Tomcat web server</a:t>
            </a:r>
          </a:p>
          <a:p>
            <a:pPr marL="0" indent="0" algn="l">
              <a:buNone/>
            </a:pPr>
            <a:endParaRPr lang="en-CA" sz="2000" noProof="1">
              <a:latin typeface="Avenir Next LT Pro" panose="020B0504020202020204" pitchFamily="34" charset="77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CA" sz="2000" noProof="1">
              <a:latin typeface="Avenir Next LT Pro" panose="020B0504020202020204" pitchFamily="34" charset="77"/>
              <a:cs typeface="Arial" panose="020B0604020202020204" pitchFamily="34" charset="0"/>
            </a:endParaRP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0F466D3E-78A3-FC48-9C46-663BCC8BD826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C257A12-C108-472A-8BFF-C9EE8A5AD038}"/>
              </a:ext>
            </a:extLst>
          </p:cNvPr>
          <p:cNvSpPr txBox="1"/>
          <p:nvPr/>
        </p:nvSpPr>
        <p:spPr>
          <a:xfrm>
            <a:off x="6524888" y="6224189"/>
            <a:ext cx="3955966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CA" sz="1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https://numerique.banq.qc.ca/patrimoine/details/52327/3466456</a:t>
            </a:r>
            <a:endParaRPr kumimoji="0" lang="fr-CA" sz="10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Avenir Next LT Pro" panose="020B05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D88B52-4B3D-4063-9FD3-1E89F8B40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937" y="1178893"/>
            <a:ext cx="3585926" cy="505209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A032754-4047-44A2-BEC2-56EDB60CE142}"/>
              </a:ext>
            </a:extLst>
          </p:cNvPr>
          <p:cNvSpPr txBox="1"/>
          <p:nvPr/>
        </p:nvSpPr>
        <p:spPr>
          <a:xfrm>
            <a:off x="10251043" y="1140730"/>
            <a:ext cx="1474530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C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Canadian </a:t>
            </a:r>
            <a:r>
              <a:rPr lang="fr-C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wild</a:t>
            </a:r>
            <a:r>
              <a:rPr lang="fr-C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r>
              <a:rPr lang="fr-C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flowers</a:t>
            </a:r>
            <a:endParaRPr lang="fr-CA" sz="1000" dirty="0">
              <a:solidFill>
                <a:schemeClr val="tx1">
                  <a:lumMod val="50000"/>
                  <a:lumOff val="50000"/>
                </a:schemeClr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endParaRPr lang="fr-CA" sz="1000" dirty="0">
              <a:solidFill>
                <a:schemeClr val="tx1">
                  <a:lumMod val="50000"/>
                  <a:lumOff val="50000"/>
                </a:schemeClr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r>
              <a:rPr lang="fr-C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Helvetica Neue"/>
              </a:rPr>
              <a:t>Traill</a:t>
            </a:r>
            <a:r>
              <a:rPr lang="fr-C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Helvetica Neue"/>
              </a:rPr>
              <a:t>, Catherine Parr</a:t>
            </a:r>
          </a:p>
          <a:p>
            <a:r>
              <a:rPr kumimoji="0" lang="fr-CA" sz="10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Helvetica Neue"/>
              </a:rPr>
              <a:t>Fitzgibbon</a:t>
            </a:r>
            <a:r>
              <a:rPr kumimoji="0" lang="fr-CA" sz="10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Helvetica Neue"/>
              </a:rPr>
              <a:t>, </a:t>
            </a:r>
            <a:r>
              <a:rPr kumimoji="0" lang="fr-CA" sz="10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Helvetica Neue"/>
              </a:rPr>
              <a:t>Agnes</a:t>
            </a:r>
            <a:endParaRPr lang="fr-CA" sz="1000" dirty="0">
              <a:solidFill>
                <a:schemeClr val="tx1">
                  <a:lumMod val="50000"/>
                  <a:lumOff val="50000"/>
                </a:schemeClr>
              </a:solidFill>
              <a:latin typeface="Avenir Next LT Pro" panose="020B0504020202020204" pitchFamily="34" charset="0"/>
              <a:cs typeface="Arial" panose="020B0604020202020204" pitchFamily="34" charset="0"/>
              <a:sym typeface="Helvetica Neue"/>
            </a:endParaRPr>
          </a:p>
          <a:p>
            <a:r>
              <a:rPr kumimoji="0" lang="fr-CA" sz="10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Avenir Next LT Pro" panose="020B0504020202020204" pitchFamily="34" charset="0"/>
                <a:cs typeface="Arial" panose="020B0604020202020204" pitchFamily="34" charset="0"/>
                <a:sym typeface="Helvetica Neue"/>
              </a:rPr>
              <a:t>(1869)</a:t>
            </a:r>
          </a:p>
        </p:txBody>
      </p:sp>
    </p:spTree>
    <p:extLst>
      <p:ext uri="{BB962C8B-B14F-4D97-AF65-F5344CB8AC3E}">
        <p14:creationId xmlns:p14="http://schemas.microsoft.com/office/powerpoint/2010/main" val="1843820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fr-FR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Workflow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0F466D3E-78A3-FC48-9C46-663BCC8BD826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E594D-4037-4E4F-BD48-5AB9901AC97A}"/>
              </a:ext>
            </a:extLst>
          </p:cNvPr>
          <p:cNvSpPr/>
          <p:nvPr/>
        </p:nvSpPr>
        <p:spPr>
          <a:xfrm>
            <a:off x="6774504" y="1286564"/>
            <a:ext cx="3508928" cy="41347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4FBEF7-3C0A-4CE2-934F-A43B4ED75A9D}"/>
              </a:ext>
            </a:extLst>
          </p:cNvPr>
          <p:cNvSpPr/>
          <p:nvPr/>
        </p:nvSpPr>
        <p:spPr>
          <a:xfrm>
            <a:off x="1510986" y="3168597"/>
            <a:ext cx="3243263" cy="2252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67DA7F39-F31C-44FD-9000-FA35ED69CA4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510987" y="3672687"/>
            <a:ext cx="3243262" cy="174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/>
              <a:t>TIFF Images</a:t>
            </a:r>
          </a:p>
          <a:p>
            <a:endParaRPr lang="en-CA" sz="2000"/>
          </a:p>
          <a:p>
            <a:r>
              <a:rPr lang="en-CA" sz="2000"/>
              <a:t>WAV Sound Recordings</a:t>
            </a:r>
          </a:p>
          <a:p>
            <a:endParaRPr lang="en-CA" sz="2000"/>
          </a:p>
          <a:p>
            <a:r>
              <a:rPr lang="en-CA" sz="2000"/>
              <a:t>MOV Video Recordings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CC7D7F6-3EC6-449E-B574-EB8E64807B57}"/>
              </a:ext>
            </a:extLst>
          </p:cNvPr>
          <p:cNvSpPr txBox="1"/>
          <p:nvPr/>
        </p:nvSpPr>
        <p:spPr>
          <a:xfrm>
            <a:off x="1510986" y="3165334"/>
            <a:ext cx="324326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000" b="1" i="1" strike="noStrike" cap="none" spc="0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Avenir Next"/>
                <a:ea typeface="Helvetica Neue"/>
                <a:cs typeface="Helvetica Neue"/>
                <a:sym typeface="Helvetica Neue"/>
              </a:rPr>
              <a:t>Preservation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060D59F-A89E-4BB3-858C-AB92397151BC}"/>
              </a:ext>
            </a:extLst>
          </p:cNvPr>
          <p:cNvSpPr txBox="1"/>
          <p:nvPr/>
        </p:nvSpPr>
        <p:spPr>
          <a:xfrm>
            <a:off x="6774503" y="1334658"/>
            <a:ext cx="3495249" cy="4178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000" b="1" i="1" strike="noStrike" cap="none" spc="0" normalizeH="0" baseline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Avenir Next"/>
                <a:ea typeface="Helvetica Neue"/>
                <a:cs typeface="Helvetica Neue"/>
                <a:sym typeface="Helvetica Neue"/>
              </a:rPr>
              <a:t>Dissemination</a:t>
            </a:r>
          </a:p>
        </p:txBody>
      </p:sp>
      <p:pic>
        <p:nvPicPr>
          <p:cNvPr id="19" name="Picture 2" descr="Une femme manipule du matériel de reprographie.">
            <a:extLst>
              <a:ext uri="{FF2B5EF4-FFF2-40B4-BE49-F238E27FC236}">
                <a16:creationId xmlns:a16="http://schemas.microsoft.com/office/drawing/2014/main" id="{B217E617-5FA4-4207-8BBE-F1BFA671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87" y="1286563"/>
            <a:ext cx="3243263" cy="162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C12B947-445A-4956-A45E-FCC2D206B1BC}"/>
              </a:ext>
            </a:extLst>
          </p:cNvPr>
          <p:cNvSpPr/>
          <p:nvPr/>
        </p:nvSpPr>
        <p:spPr>
          <a:xfrm>
            <a:off x="1513441" y="5739507"/>
            <a:ext cx="3240809" cy="6531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CE185973-FB75-49E6-BFF8-056BCCA1C60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513442" y="5904389"/>
            <a:ext cx="3240808" cy="451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63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Helvetica Neue"/>
              </a:defRPr>
            </a:lvl1pPr>
            <a:lvl2pPr marL="127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Helvetica Neue"/>
              </a:defRPr>
            </a:lvl2pPr>
            <a:lvl3pPr marL="190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Helvetica Neue"/>
              </a:defRPr>
            </a:lvl3pPr>
            <a:lvl4pPr marL="254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Helvetica Neue"/>
              </a:defRPr>
            </a:lvl4pPr>
            <a:lvl5pPr marL="317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buFontTx/>
              <a:buNone/>
            </a:pPr>
            <a:r>
              <a:rPr lang="en-CA" sz="2000" b="1" i="1" dirty="0">
                <a:latin typeface="Avenir Next"/>
              </a:rPr>
              <a:t>Long-Term Storage</a:t>
            </a:r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7190AF24-34E6-407D-81E5-5FC164E8B2CE}"/>
              </a:ext>
            </a:extLst>
          </p:cNvPr>
          <p:cNvSpPr/>
          <p:nvPr/>
        </p:nvSpPr>
        <p:spPr>
          <a:xfrm>
            <a:off x="1805639" y="5265706"/>
            <a:ext cx="436462" cy="653158"/>
          </a:xfrm>
          <a:prstGeom prst="downArrow">
            <a:avLst/>
          </a:prstGeom>
          <a:solidFill>
            <a:schemeClr val="tx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C4AAA3D7-F11F-425A-ABDD-B103E9F71AE8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349094" y="2017990"/>
            <a:ext cx="2920659" cy="3338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endParaRPr lang="en-CA" sz="1900" dirty="0"/>
          </a:p>
          <a:p>
            <a:pPr algn="l">
              <a:lnSpc>
                <a:spcPct val="70000"/>
              </a:lnSpc>
            </a:pPr>
            <a:r>
              <a:rPr lang="en-CA" sz="1900" dirty="0"/>
              <a:t>PDF Files</a:t>
            </a:r>
          </a:p>
          <a:p>
            <a:pPr algn="l">
              <a:lnSpc>
                <a:spcPct val="70000"/>
              </a:lnSpc>
            </a:pPr>
            <a:endParaRPr lang="en-CA" sz="1900" dirty="0"/>
          </a:p>
          <a:p>
            <a:pPr algn="l">
              <a:lnSpc>
                <a:spcPct val="70000"/>
              </a:lnSpc>
            </a:pPr>
            <a:r>
              <a:rPr lang="en-CA" sz="1900" dirty="0"/>
              <a:t>JPEG Images</a:t>
            </a:r>
          </a:p>
          <a:p>
            <a:pPr algn="l">
              <a:lnSpc>
                <a:spcPct val="70000"/>
              </a:lnSpc>
            </a:pPr>
            <a:endParaRPr lang="en-CA" sz="1900" dirty="0"/>
          </a:p>
          <a:p>
            <a:pPr algn="l">
              <a:lnSpc>
                <a:spcPct val="70000"/>
              </a:lnSpc>
            </a:pPr>
            <a:r>
              <a:rPr lang="en-CA" sz="1900" dirty="0"/>
              <a:t>Thumbnails</a:t>
            </a:r>
          </a:p>
          <a:p>
            <a:pPr algn="l">
              <a:lnSpc>
                <a:spcPct val="70000"/>
              </a:lnSpc>
            </a:pPr>
            <a:endParaRPr lang="en-CA" sz="1900" dirty="0"/>
          </a:p>
          <a:p>
            <a:pPr algn="l">
              <a:lnSpc>
                <a:spcPct val="70000"/>
              </a:lnSpc>
            </a:pPr>
            <a:r>
              <a:rPr lang="en-CA" sz="1900" dirty="0"/>
              <a:t>M4A</a:t>
            </a:r>
          </a:p>
          <a:p>
            <a:pPr algn="l">
              <a:lnSpc>
                <a:spcPct val="70000"/>
              </a:lnSpc>
            </a:pPr>
            <a:endParaRPr lang="en-CA" sz="1900" dirty="0"/>
          </a:p>
          <a:p>
            <a:pPr algn="l">
              <a:lnSpc>
                <a:spcPct val="70000"/>
              </a:lnSpc>
            </a:pPr>
            <a:r>
              <a:rPr lang="en-CA" sz="1900" dirty="0"/>
              <a:t>MP4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6EC132-0462-49EE-8A2C-8575C813311E}"/>
              </a:ext>
            </a:extLst>
          </p:cNvPr>
          <p:cNvSpPr/>
          <p:nvPr/>
        </p:nvSpPr>
        <p:spPr>
          <a:xfrm>
            <a:off x="6774504" y="5736582"/>
            <a:ext cx="3508928" cy="6531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69E3FBE9-D917-44FB-BD02-4C8186A7FED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796398" y="5933169"/>
            <a:ext cx="3495249" cy="37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2500"/>
          </a:bodyPr>
          <a:lstStyle>
            <a:lvl1pPr marL="63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Helvetica Neue"/>
              </a:defRPr>
            </a:lvl1pPr>
            <a:lvl2pPr marL="127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Helvetica Neue"/>
              </a:defRPr>
            </a:lvl2pPr>
            <a:lvl3pPr marL="190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Helvetica Neue"/>
              </a:defRPr>
            </a:lvl3pPr>
            <a:lvl4pPr marL="254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Helvetica Neue"/>
              </a:defRPr>
            </a:lvl4pPr>
            <a:lvl5pPr marL="317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fr-CA" sz="1800" b="1" i="1" dirty="0">
                <a:latin typeface="Avenir Next LT Pro" panose="020B0504020202020204" pitchFamily="34" charset="0"/>
              </a:rPr>
              <a:t>https://numerique.banq.qc.ca/</a:t>
            </a:r>
          </a:p>
        </p:txBody>
      </p:sp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7DEA57B8-39F3-43A3-8CF7-043A0D7D4883}"/>
              </a:ext>
            </a:extLst>
          </p:cNvPr>
          <p:cNvSpPr/>
          <p:nvPr/>
        </p:nvSpPr>
        <p:spPr>
          <a:xfrm>
            <a:off x="7462649" y="5267930"/>
            <a:ext cx="436462" cy="653158"/>
          </a:xfrm>
          <a:prstGeom prst="downArrow">
            <a:avLst/>
          </a:prstGeom>
          <a:solidFill>
            <a:schemeClr val="tx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FB8AEE8E-D835-409E-AAC1-25C686FF5324}"/>
              </a:ext>
            </a:extLst>
          </p:cNvPr>
          <p:cNvSpPr/>
          <p:nvPr/>
        </p:nvSpPr>
        <p:spPr>
          <a:xfrm rot="20839647">
            <a:off x="4597896" y="3222260"/>
            <a:ext cx="2673512" cy="42797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fr-CA" sz="140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4621631F-3F9B-41E6-9192-EF31D3A2B9C9}"/>
              </a:ext>
            </a:extLst>
          </p:cNvPr>
          <p:cNvSpPr/>
          <p:nvPr/>
        </p:nvSpPr>
        <p:spPr>
          <a:xfrm>
            <a:off x="4609495" y="3513859"/>
            <a:ext cx="2628551" cy="42797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D48B7A02-F55C-47EF-95F0-17AA5531AE18}"/>
              </a:ext>
            </a:extLst>
          </p:cNvPr>
          <p:cNvSpPr/>
          <p:nvPr/>
        </p:nvSpPr>
        <p:spPr>
          <a:xfrm>
            <a:off x="4600029" y="4249764"/>
            <a:ext cx="2638017" cy="42797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2DE5187D-2672-4C02-B9F8-A157265AFED4}"/>
              </a:ext>
            </a:extLst>
          </p:cNvPr>
          <p:cNvSpPr/>
          <p:nvPr/>
        </p:nvSpPr>
        <p:spPr>
          <a:xfrm>
            <a:off x="4589635" y="4891100"/>
            <a:ext cx="2638017" cy="42797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9D889F2C-725F-448A-8B33-50F376E93A40}"/>
              </a:ext>
            </a:extLst>
          </p:cNvPr>
          <p:cNvSpPr/>
          <p:nvPr/>
        </p:nvSpPr>
        <p:spPr>
          <a:xfrm rot="20044278">
            <a:off x="4503821" y="2861028"/>
            <a:ext cx="2891098" cy="42797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98E9D942-64E1-4FF6-8E6C-7B6E6EC819D7}"/>
              </a:ext>
            </a:extLst>
          </p:cNvPr>
          <p:cNvSpPr/>
          <p:nvPr/>
        </p:nvSpPr>
        <p:spPr>
          <a:xfrm rot="20044278">
            <a:off x="4500879" y="2866890"/>
            <a:ext cx="2891098" cy="42797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A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HTCondor</a:t>
            </a:r>
          </a:p>
        </p:txBody>
      </p:sp>
      <p:sp>
        <p:nvSpPr>
          <p:cNvPr id="39" name="Flèche : gauche 38">
            <a:extLst>
              <a:ext uri="{FF2B5EF4-FFF2-40B4-BE49-F238E27FC236}">
                <a16:creationId xmlns:a16="http://schemas.microsoft.com/office/drawing/2014/main" id="{DFFD0F9D-CD5B-436E-8277-F5D61B6AF371}"/>
              </a:ext>
            </a:extLst>
          </p:cNvPr>
          <p:cNvSpPr/>
          <p:nvPr/>
        </p:nvSpPr>
        <p:spPr>
          <a:xfrm rot="16200000">
            <a:off x="1358995" y="2761728"/>
            <a:ext cx="1318846" cy="45323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00" dirty="0"/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CB2E7799-1968-47C8-B9DA-0301D50DCA22}"/>
              </a:ext>
            </a:extLst>
          </p:cNvPr>
          <p:cNvSpPr/>
          <p:nvPr/>
        </p:nvSpPr>
        <p:spPr>
          <a:xfrm rot="16200000">
            <a:off x="1356060" y="2758798"/>
            <a:ext cx="1318846" cy="45323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/>
              <a:t>HTCondor</a:t>
            </a: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7395EBA6-1B9C-4005-896E-A81019EEED53}"/>
              </a:ext>
            </a:extLst>
          </p:cNvPr>
          <p:cNvSpPr/>
          <p:nvPr/>
        </p:nvSpPr>
        <p:spPr>
          <a:xfrm rot="20839647">
            <a:off x="4604016" y="3210449"/>
            <a:ext cx="2673512" cy="42797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r>
              <a:rPr lang="fr-CA" sz="1400" dirty="0">
                <a:solidFill>
                  <a:srgbClr val="FFFFFF"/>
                </a:solidFill>
                <a:sym typeface="Helvetica Neue Medium"/>
              </a:rPr>
              <a:t>HTCondor</a:t>
            </a:r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C142008B-FB59-4B81-B550-0992D5145116}"/>
              </a:ext>
            </a:extLst>
          </p:cNvPr>
          <p:cNvSpPr/>
          <p:nvPr/>
        </p:nvSpPr>
        <p:spPr>
          <a:xfrm>
            <a:off x="4606554" y="3510614"/>
            <a:ext cx="2628551" cy="42797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A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HTCondor</a:t>
            </a:r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672D5EF0-C4E9-4BB9-A958-7AF5C90AC39D}"/>
              </a:ext>
            </a:extLst>
          </p:cNvPr>
          <p:cNvSpPr/>
          <p:nvPr/>
        </p:nvSpPr>
        <p:spPr>
          <a:xfrm>
            <a:off x="4597087" y="4246834"/>
            <a:ext cx="2638017" cy="42797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A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HTCondor</a:t>
            </a: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34084309-4729-4B18-A0F3-AF8E0C47B097}"/>
              </a:ext>
            </a:extLst>
          </p:cNvPr>
          <p:cNvSpPr/>
          <p:nvPr/>
        </p:nvSpPr>
        <p:spPr>
          <a:xfrm>
            <a:off x="4597087" y="4887837"/>
            <a:ext cx="2638017" cy="42797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A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HTCondor</a:t>
            </a:r>
          </a:p>
        </p:txBody>
      </p:sp>
    </p:spTree>
    <p:extLst>
      <p:ext uri="{BB962C8B-B14F-4D97-AF65-F5344CB8AC3E}">
        <p14:creationId xmlns:p14="http://schemas.microsoft.com/office/powerpoint/2010/main" val="82398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" grpId="0" animBg="1"/>
      <p:bldP spid="32" grpId="0" animBg="1"/>
      <p:bldP spid="31" grpId="0" animBg="1"/>
      <p:bldP spid="30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fr-FR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Workflow - Tools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BE7420-9ADF-5445-824D-F2C5E2F434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60572" y="1581662"/>
            <a:ext cx="5644358" cy="1273833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-CA" b="1" noProof="1">
                <a:latin typeface="Avenir Next LT Pro" panose="020B0504020202020204" pitchFamily="34" charset="77"/>
                <a:cs typeface="Arial" panose="020B0604020202020204" pitchFamily="34" charset="0"/>
              </a:rPr>
              <a:t>File analysis for quality control</a:t>
            </a:r>
          </a:p>
          <a:p>
            <a:pPr marL="342900" indent="-342900" algn="l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 noProof="1">
                <a:latin typeface="Avenir Next LT Pro" panose="020B0504020202020204" pitchFamily="34" charset="77"/>
                <a:cs typeface="Arial" panose="020B0604020202020204" pitchFamily="34" charset="0"/>
              </a:rPr>
              <a:t>JHOVE, DROID, Tika, Ghostscript, MediaInfo 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DE129EB2-E3F3-D448-A7D1-797CEC7C4FD1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A2DD1-E9FB-4DCC-94D3-E2CC7DC79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224" y="1428223"/>
            <a:ext cx="5430907" cy="4313912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33BD54DC-9CB7-42BF-B523-3B427DDD19B0}"/>
              </a:ext>
            </a:extLst>
          </p:cNvPr>
          <p:cNvSpPr txBox="1">
            <a:spLocks/>
          </p:cNvSpPr>
          <p:nvPr/>
        </p:nvSpPr>
        <p:spPr>
          <a:xfrm>
            <a:off x="660572" y="2791474"/>
            <a:ext cx="5607756" cy="1273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CA" b="1" noProof="1">
                <a:cs typeface="Arial" panose="020B0604020202020204" pitchFamily="34" charset="0"/>
              </a:rPr>
              <a:t>Image and PDF conversion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 noProof="1">
                <a:cs typeface="Arial" panose="020B0604020202020204" pitchFamily="34" charset="0"/>
              </a:rPr>
              <a:t>ImageMagick, Ghostscript 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2B1436A3-8D0D-4CB7-AFF0-D9CE97F76AE0}"/>
              </a:ext>
            </a:extLst>
          </p:cNvPr>
          <p:cNvSpPr txBox="1">
            <a:spLocks/>
          </p:cNvSpPr>
          <p:nvPr/>
        </p:nvSpPr>
        <p:spPr>
          <a:xfrm>
            <a:off x="660571" y="4026568"/>
            <a:ext cx="5607756" cy="1273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CA" b="1" noProof="1">
                <a:cs typeface="Arial" panose="020B0604020202020204" pitchFamily="34" charset="0"/>
              </a:rPr>
              <a:t>Audio and video conversion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 noProof="1">
                <a:cs typeface="Arial" panose="020B0604020202020204" pitchFamily="34" charset="0"/>
              </a:rPr>
              <a:t>FFmpeg 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F9A519D0-C7DC-41E6-97FC-C162030BBBD7}"/>
              </a:ext>
            </a:extLst>
          </p:cNvPr>
          <p:cNvSpPr txBox="1">
            <a:spLocks/>
          </p:cNvSpPr>
          <p:nvPr/>
        </p:nvSpPr>
        <p:spPr>
          <a:xfrm>
            <a:off x="660571" y="5236380"/>
            <a:ext cx="5644358" cy="1273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CA" b="1" noProof="1">
                <a:cs typeface="Arial" panose="020B0604020202020204" pitchFamily="34" charset="0"/>
              </a:rPr>
              <a:t>Optical character recognition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 noProof="1">
                <a:cs typeface="Arial" panose="020B0604020202020204" pitchFamily="34" charset="0"/>
              </a:rPr>
              <a:t>ImageJ, Tesseract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D4694F-C30C-4DC9-A6C8-EE156D2C2991}"/>
              </a:ext>
            </a:extLst>
          </p:cNvPr>
          <p:cNvSpPr txBox="1"/>
          <p:nvPr/>
        </p:nvSpPr>
        <p:spPr>
          <a:xfrm>
            <a:off x="7912607" y="5792068"/>
            <a:ext cx="393552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C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https://numerique.banq.qc.ca/patrimoine/details/52327/3659261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America with those known parts in that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unknowne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worlde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both people and manner of buildings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(1676)</a:t>
            </a:r>
          </a:p>
        </p:txBody>
      </p:sp>
    </p:spTree>
    <p:extLst>
      <p:ext uri="{BB962C8B-B14F-4D97-AF65-F5344CB8AC3E}">
        <p14:creationId xmlns:p14="http://schemas.microsoft.com/office/powerpoint/2010/main" val="3835422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en-CA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Job Submission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0F466D3E-78A3-FC48-9C46-663BCC8BD826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0E3E4D-EEAF-4836-9E0F-875EEAC87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71" y="1365186"/>
            <a:ext cx="6198105" cy="48381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892115-99F1-492E-BEA4-C6AC5BC17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435" y="3667837"/>
            <a:ext cx="3771185" cy="25285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243C91E-5167-48F6-95BF-644DE4B2D1FB}"/>
              </a:ext>
            </a:extLst>
          </p:cNvPr>
          <p:cNvSpPr txBox="1"/>
          <p:nvPr/>
        </p:nvSpPr>
        <p:spPr>
          <a:xfrm>
            <a:off x="8223183" y="5879368"/>
            <a:ext cx="216599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A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59249B47-E5E9-4520-8BB6-ED13FF4D4D2B}"/>
              </a:ext>
            </a:extLst>
          </p:cNvPr>
          <p:cNvSpPr/>
          <p:nvPr/>
        </p:nvSpPr>
        <p:spPr>
          <a:xfrm>
            <a:off x="6288611" y="4657889"/>
            <a:ext cx="1140130" cy="377407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Nos services">
            <a:extLst>
              <a:ext uri="{FF2B5EF4-FFF2-40B4-BE49-F238E27FC236}">
                <a16:creationId xmlns:a16="http://schemas.microsoft.com/office/drawing/2014/main" id="{CA475089-BE34-4E29-9686-7EEFB35B73D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23938" y="1820390"/>
            <a:ext cx="4241887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5600">
                <a:latin typeface="Roboto"/>
                <a:ea typeface="Roboto"/>
                <a:cs typeface="Roboto"/>
                <a:sym typeface="Roboto"/>
              </a:defRPr>
            </a:pPr>
            <a:r>
              <a:rPr lang="en-CA" sz="2800" dirty="0">
                <a:latin typeface="Avenir Next LT Pro" panose="020B0504020202020204" pitchFamily="34" charset="0"/>
                <a:ea typeface="Arial"/>
                <a:cs typeface="Arial"/>
              </a:rPr>
              <a:t>Choice of pre-configured set of routine operations:</a:t>
            </a:r>
            <a:endParaRPr lang="en-CA" sz="2800" b="0" dirty="0">
              <a:latin typeface="Avenir Next LT Pro" panose="020B0504020202020204" pitchFamily="34" charset="0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5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0DE15-2A26-0F46-AFCF-CC76329C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71" y="0"/>
            <a:ext cx="10991850" cy="1122363"/>
          </a:xfrm>
        </p:spPr>
        <p:txBody>
          <a:bodyPr anchor="ctr">
            <a:normAutofit/>
          </a:bodyPr>
          <a:lstStyle/>
          <a:p>
            <a:pPr algn="l"/>
            <a:r>
              <a:rPr lang="fr-FR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Job Progress Dashboard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5B9721D1-8EA2-6A40-ADC7-839D2EDD4D2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0F466D3E-78A3-FC48-9C46-663BCC8BD826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734DBE-A0BE-4E70-8D6B-B66DBA76D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773" y="1509488"/>
            <a:ext cx="9884453" cy="40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3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91148F52-B735-3341-BCC7-CDF4A8F04E5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977AAD2B-8C4F-C945-938B-2BB10B919F7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1238535" y="6454514"/>
            <a:ext cx="585787" cy="314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3E5DA76-45CC-4E36-8D5B-274B13CC9E9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CA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AD82396-06A3-514D-8D59-8B08D9141553}"/>
              </a:ext>
            </a:extLst>
          </p:cNvPr>
          <p:cNvSpPr txBox="1"/>
          <p:nvPr/>
        </p:nvSpPr>
        <p:spPr>
          <a:xfrm>
            <a:off x="6709719" y="-58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0771CF24-2261-F44E-B0A2-0CC292F5DDB2}"/>
              </a:ext>
            </a:extLst>
          </p:cNvPr>
          <p:cNvSpPr txBox="1">
            <a:spLocks/>
          </p:cNvSpPr>
          <p:nvPr/>
        </p:nvSpPr>
        <p:spPr>
          <a:xfrm>
            <a:off x="660571" y="0"/>
            <a:ext cx="10991850" cy="112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000" b="1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File Conversion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31EEF392-B4F7-C348-80B6-30B3436936A0}"/>
              </a:ext>
            </a:extLst>
          </p:cNvPr>
          <p:cNvSpPr txBox="1">
            <a:spLocks/>
          </p:cNvSpPr>
          <p:nvPr/>
        </p:nvSpPr>
        <p:spPr>
          <a:xfrm>
            <a:off x="2344991" y="5247312"/>
            <a:ext cx="7665282" cy="896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CA" b="1" dirty="0">
                <a:latin typeface="Avenir Next LT Pro" panose="020B0504020202020204" pitchFamily="34" charset="77"/>
                <a:cs typeface="Arial" panose="020B0604020202020204" pitchFamily="34" charset="0"/>
              </a:rPr>
              <a:t>Are the published specifications of the file format respected: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 dirty="0">
                <a:latin typeface="Avenir Next LT Pro" panose="020B0504020202020204" pitchFamily="34" charset="77"/>
                <a:cs typeface="Arial" panose="020B0604020202020204" pitchFamily="34" charset="0"/>
              </a:rPr>
              <a:t>By the input file? 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CA" sz="2000" dirty="0">
                <a:latin typeface="Avenir Next LT Pro" panose="020B0504020202020204" pitchFamily="34" charset="77"/>
                <a:cs typeface="Arial" panose="020B0604020202020204" pitchFamily="34" charset="0"/>
              </a:rPr>
              <a:t>By the output file?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155DCA24-EEDE-D64F-9E36-D5D55CB33F2B}"/>
              </a:ext>
            </a:extLst>
          </p:cNvPr>
          <p:cNvSpPr txBox="1">
            <a:spLocks/>
          </p:cNvSpPr>
          <p:nvPr/>
        </p:nvSpPr>
        <p:spPr>
          <a:xfrm>
            <a:off x="660571" y="6446192"/>
            <a:ext cx="3243263" cy="234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575"/>
              </a:spcBef>
              <a:buSzPct val="9500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F5F5F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CA" altLang="fr-FR" sz="1000" dirty="0">
                <a:solidFill>
                  <a:srgbClr val="4D4D4D"/>
                </a:solidFill>
                <a:latin typeface="Avenir Next LT Pro" panose="020B0504020202020204" pitchFamily="34" charset="77"/>
                <a:ea typeface="MS PGothic" panose="020B0600070205080204" pitchFamily="34" charset="-128"/>
              </a:rPr>
              <a:t>Bibliothèque et Archives nationales du Québec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82CF53-FECC-4AEB-8A65-D854ADE2B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70" y="1342554"/>
            <a:ext cx="4338773" cy="307082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E4513A-8913-4938-957B-1A7B04E40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706" y="1342553"/>
            <a:ext cx="6132715" cy="3070821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F266A7B7-481F-44B6-AC01-CCE26D421170}"/>
              </a:ext>
            </a:extLst>
          </p:cNvPr>
          <p:cNvSpPr/>
          <p:nvPr/>
        </p:nvSpPr>
        <p:spPr>
          <a:xfrm>
            <a:off x="3754099" y="2586752"/>
            <a:ext cx="3140351" cy="731661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Nos services">
            <a:extLst>
              <a:ext uri="{FF2B5EF4-FFF2-40B4-BE49-F238E27FC236}">
                <a16:creationId xmlns:a16="http://schemas.microsoft.com/office/drawing/2014/main" id="{AFF3E649-D1B9-4F39-A6B4-C66B4DBB1FF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05960" y="4368881"/>
            <a:ext cx="83454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5600">
                <a:latin typeface="Roboto"/>
                <a:ea typeface="Roboto"/>
                <a:cs typeface="Roboto"/>
                <a:sym typeface="Roboto"/>
              </a:defRPr>
            </a:pPr>
            <a:r>
              <a:rPr lang="en-CA" sz="1200" b="0" dirty="0">
                <a:latin typeface="Avenir Next LT Pro" panose="020B0504020202020204" pitchFamily="34" charset="0"/>
                <a:ea typeface="Arial"/>
                <a:cs typeface="Arial"/>
              </a:rPr>
              <a:t>Input file</a:t>
            </a:r>
          </a:p>
        </p:txBody>
      </p:sp>
      <p:sp>
        <p:nvSpPr>
          <p:cNvPr id="15" name="Nos services">
            <a:extLst>
              <a:ext uri="{FF2B5EF4-FFF2-40B4-BE49-F238E27FC236}">
                <a16:creationId xmlns:a16="http://schemas.microsoft.com/office/drawing/2014/main" id="{C901F81F-0177-49B4-99ED-C7D91DDB87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505926" y="4425940"/>
            <a:ext cx="216027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5600">
                <a:latin typeface="Roboto"/>
                <a:ea typeface="Roboto"/>
                <a:cs typeface="Roboto"/>
                <a:sym typeface="Roboto"/>
              </a:defRPr>
            </a:pPr>
            <a:r>
              <a:rPr lang="en-CA" sz="1200" b="0" dirty="0">
                <a:latin typeface="Avenir Next LT Pro" panose="020B0504020202020204" pitchFamily="34" charset="0"/>
                <a:ea typeface="Arial"/>
                <a:cs typeface="Arial"/>
              </a:rPr>
              <a:t>Output file</a:t>
            </a:r>
          </a:p>
          <a:p>
            <a:pPr algn="ctr">
              <a:defRPr sz="5600">
                <a:latin typeface="Roboto"/>
                <a:ea typeface="Roboto"/>
                <a:cs typeface="Roboto"/>
                <a:sym typeface="Roboto"/>
              </a:defRPr>
            </a:pPr>
            <a:r>
              <a:rPr lang="en-CA" sz="1200" b="0" i="1" dirty="0">
                <a:latin typeface="Avenir Next LT Pro" panose="020B0504020202020204" pitchFamily="34" charset="0"/>
                <a:ea typeface="Arial"/>
                <a:cs typeface="Arial"/>
              </a:rPr>
              <a:t>Something went wrong!</a:t>
            </a:r>
          </a:p>
        </p:txBody>
      </p:sp>
    </p:spTree>
    <p:extLst>
      <p:ext uri="{BB962C8B-B14F-4D97-AF65-F5344CB8AC3E}">
        <p14:creationId xmlns:p14="http://schemas.microsoft.com/office/powerpoint/2010/main" val="264238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1153</Words>
  <Application>Microsoft Office PowerPoint</Application>
  <PresentationFormat>Grand écran</PresentationFormat>
  <Paragraphs>284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Avenir Next</vt:lpstr>
      <vt:lpstr>Avenir Next LT Pro</vt:lpstr>
      <vt:lpstr>Calibri</vt:lpstr>
      <vt:lpstr>Helvetica Neue</vt:lpstr>
      <vt:lpstr>Wingdings</vt:lpstr>
      <vt:lpstr>Wingdings 2</vt:lpstr>
      <vt:lpstr>Thème Office</vt:lpstr>
      <vt:lpstr>Présentation PowerPoint</vt:lpstr>
      <vt:lpstr>Présentation PowerPoint</vt:lpstr>
      <vt:lpstr>Présentation PowerPoint</vt:lpstr>
      <vt:lpstr>Digital Collections Team</vt:lpstr>
      <vt:lpstr>Workflow</vt:lpstr>
      <vt:lpstr>Workflow - Tools</vt:lpstr>
      <vt:lpstr>Job Submission</vt:lpstr>
      <vt:lpstr>Job Progress Dashboard</vt:lpstr>
      <vt:lpstr>Présentation PowerPoint</vt:lpstr>
      <vt:lpstr>File Conversion – Adding Safeguards</vt:lpstr>
      <vt:lpstr>Exit Codes</vt:lpstr>
      <vt:lpstr>Job Result Summary</vt:lpstr>
      <vt:lpstr>Additional Information in the Web Report</vt:lpstr>
      <vt:lpstr>Additional Information in the Web Report</vt:lpstr>
      <vt:lpstr>Files Processed through HTCondor</vt:lpstr>
      <vt:lpstr>HTCondor in a Digitization Workflow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HTCondor in a Digitization Workflow</dc:title>
  <dc:creator/>
  <cp:lastModifiedBy>Lamarche, David</cp:lastModifiedBy>
  <cp:revision>65</cp:revision>
  <dcterms:created xsi:type="dcterms:W3CDTF">2021-03-09T17:24:43Z</dcterms:created>
  <dcterms:modified xsi:type="dcterms:W3CDTF">2021-05-24T00:44:10Z</dcterms:modified>
</cp:coreProperties>
</file>