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3" r:id="rId1"/>
  </p:sldMasterIdLst>
  <p:notesMasterIdLst>
    <p:notesMasterId r:id="rId23"/>
  </p:notesMasterIdLst>
  <p:sldIdLst>
    <p:sldId id="256" r:id="rId2"/>
    <p:sldId id="263" r:id="rId3"/>
    <p:sldId id="257" r:id="rId4"/>
    <p:sldId id="277" r:id="rId5"/>
    <p:sldId id="264" r:id="rId6"/>
    <p:sldId id="258" r:id="rId7"/>
    <p:sldId id="265" r:id="rId8"/>
    <p:sldId id="259" r:id="rId9"/>
    <p:sldId id="274" r:id="rId10"/>
    <p:sldId id="273" r:id="rId11"/>
    <p:sldId id="269" r:id="rId12"/>
    <p:sldId id="276" r:id="rId13"/>
    <p:sldId id="266" r:id="rId14"/>
    <p:sldId id="260" r:id="rId15"/>
    <p:sldId id="267" r:id="rId16"/>
    <p:sldId id="261" r:id="rId17"/>
    <p:sldId id="268" r:id="rId18"/>
    <p:sldId id="262" r:id="rId19"/>
    <p:sldId id="275" r:id="rId20"/>
    <p:sldId id="271" r:id="rId21"/>
    <p:sldId id="272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875"/>
    <p:restoredTop sz="95635"/>
  </p:normalViewPr>
  <p:slideViewPr>
    <p:cSldViewPr snapToGrid="0" snapToObjects="1">
      <p:cViewPr varScale="1">
        <p:scale>
          <a:sx n="101" d="100"/>
          <a:sy n="101" d="100"/>
        </p:scale>
        <p:origin x="208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A8471D-9D77-FD4B-8332-4275F9C70207}" type="datetimeFigureOut">
              <a:rPr lang="en-US" smtClean="0"/>
              <a:t>5/24/21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22B2E8-C8CE-7742-992D-57F085B76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87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Icon credits: </a:t>
            </a:r>
          </a:p>
          <a:p>
            <a:r>
              <a:rPr lang="en-US" dirty="0"/>
              <a:t>stand by Gan </a:t>
            </a:r>
            <a:r>
              <a:rPr lang="en-US" dirty="0" err="1"/>
              <a:t>Khoon</a:t>
            </a:r>
            <a:r>
              <a:rPr lang="en-US" dirty="0"/>
              <a:t> Lay from the Noun Project</a:t>
            </a:r>
          </a:p>
          <a:p>
            <a:r>
              <a:rPr lang="en-US" dirty="0"/>
              <a:t>welcome by Gan </a:t>
            </a:r>
            <a:r>
              <a:rPr lang="en-US" dirty="0" err="1"/>
              <a:t>Khoon</a:t>
            </a:r>
            <a:r>
              <a:rPr lang="en-US" dirty="0"/>
              <a:t> Lay from the Noun Project</a:t>
            </a:r>
          </a:p>
          <a:p>
            <a:r>
              <a:rPr lang="en-US" dirty="0"/>
              <a:t>People Model by Gan </a:t>
            </a:r>
            <a:r>
              <a:rPr lang="en-US" dirty="0" err="1"/>
              <a:t>Khoon</a:t>
            </a:r>
            <a:r>
              <a:rPr lang="en-US" dirty="0"/>
              <a:t> Lay from the Noun Project</a:t>
            </a:r>
          </a:p>
          <a:p>
            <a:r>
              <a:rPr lang="en-US" dirty="0"/>
              <a:t>People Greeting by Gan </a:t>
            </a:r>
            <a:r>
              <a:rPr lang="en-US" dirty="0" err="1"/>
              <a:t>Khoon</a:t>
            </a:r>
            <a:r>
              <a:rPr lang="en-US" dirty="0"/>
              <a:t> Lay from the Noun Project</a:t>
            </a:r>
          </a:p>
          <a:p>
            <a:r>
              <a:rPr lang="en-US" dirty="0"/>
              <a:t>People Scratching Head by Gan </a:t>
            </a:r>
            <a:r>
              <a:rPr lang="en-US" dirty="0" err="1"/>
              <a:t>Khoon</a:t>
            </a:r>
            <a:r>
              <a:rPr lang="en-US" dirty="0"/>
              <a:t> Lay from the Noun Project</a:t>
            </a:r>
          </a:p>
          <a:p>
            <a:r>
              <a:rPr lang="en-US" dirty="0"/>
              <a:t>People Modeling Pose by Gan </a:t>
            </a:r>
            <a:r>
              <a:rPr lang="en-US" dirty="0" err="1"/>
              <a:t>Khoon</a:t>
            </a:r>
            <a:r>
              <a:rPr lang="en-US" dirty="0"/>
              <a:t> Lay from the Noun Project</a:t>
            </a:r>
          </a:p>
          <a:p>
            <a:r>
              <a:rPr lang="en-US" dirty="0"/>
              <a:t>People Obedient by Gan </a:t>
            </a:r>
            <a:r>
              <a:rPr lang="en-US" dirty="0" err="1"/>
              <a:t>Khoon</a:t>
            </a:r>
            <a:r>
              <a:rPr lang="en-US" dirty="0"/>
              <a:t> Lay from the Noun Project</a:t>
            </a:r>
          </a:p>
          <a:p>
            <a:r>
              <a:rPr lang="en-US" dirty="0"/>
              <a:t>People Modeling by Gan </a:t>
            </a:r>
            <a:r>
              <a:rPr lang="en-US" dirty="0" err="1"/>
              <a:t>Khoon</a:t>
            </a:r>
            <a:r>
              <a:rPr lang="en-US" dirty="0"/>
              <a:t> Lay from the Noun Project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22B2E8-C8CE-7742-992D-57F085B7687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227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B7424-1E86-3D43-B9CD-1BB065B63B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5A274B-1E25-2F44-A090-3A70D07A9E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8175B7-E954-2543-9A15-923CD4C934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D67062-4B76-A145-BCDC-66E08BBF3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3E18EF-E3DF-F743-8353-8A6BE845B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F0D6E2-F26A-CC43-90C8-073EE57DD11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3E25A9D-902D-8E46-8D48-251A44110FF7}"/>
              </a:ext>
            </a:extLst>
          </p:cNvPr>
          <p:cNvSpPr txBox="1">
            <a:spLocks/>
          </p:cNvSpPr>
          <p:nvPr userDrawn="1"/>
        </p:nvSpPr>
        <p:spPr>
          <a:xfrm>
            <a:off x="4038600" y="6381064"/>
            <a:ext cx="411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HTCondor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Week 2021</a:t>
            </a:r>
          </a:p>
        </p:txBody>
      </p:sp>
    </p:spTree>
    <p:extLst>
      <p:ext uri="{BB962C8B-B14F-4D97-AF65-F5344CB8AC3E}">
        <p14:creationId xmlns:p14="http://schemas.microsoft.com/office/powerpoint/2010/main" val="4003923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A9401-0C53-104F-9156-68A253628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B4D298-7990-BE46-9A1B-A063CCC4FF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265F6C-9B27-9D4E-81FC-07BECFDABD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8BC42B-E970-8A49-A501-462B730C7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084193-C4E7-994A-A666-CC67EA0F5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F0D6E2-F26A-CC43-90C8-073EE57DD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27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3CE56F-A79E-F24A-9EF4-21AC3852D8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3F8FEF-A2C6-0847-8EEF-1811F4EF7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01967F-D8B7-CF4B-9A51-86D75C0E8A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50C2C9-8E1F-3647-A7E3-6D462CDE0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E9FE78-68B6-694D-A62E-1B1345B69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F0D6E2-F26A-CC43-90C8-073EE57DD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974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6812F-A9C0-2C45-B03D-F2F30C73B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41927D-1E41-C547-BF07-D1C28AEFF7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CF3BA2-9ABF-5D44-AD52-D48A524F433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algn="ctr"/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4D1003-37EE-E440-AE0C-25D003454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err="1"/>
              <a:t>HTCondor</a:t>
            </a:r>
            <a:r>
              <a:rPr lang="en-US" dirty="0"/>
              <a:t> Week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596D89-CE4E-D742-92D7-34FAE9DE0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F0D6E2-F26A-CC43-90C8-073EE57DD11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94E73403-B6FC-0142-81F0-9F83F741FB02}"/>
              </a:ext>
            </a:extLst>
          </p:cNvPr>
          <p:cNvSpPr txBox="1">
            <a:spLocks/>
          </p:cNvSpPr>
          <p:nvPr userDrawn="1"/>
        </p:nvSpPr>
        <p:spPr>
          <a:xfrm>
            <a:off x="4038600" y="6381064"/>
            <a:ext cx="411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HTCondor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Week 2021</a:t>
            </a:r>
          </a:p>
        </p:txBody>
      </p:sp>
    </p:spTree>
    <p:extLst>
      <p:ext uri="{BB962C8B-B14F-4D97-AF65-F5344CB8AC3E}">
        <p14:creationId xmlns:p14="http://schemas.microsoft.com/office/powerpoint/2010/main" val="1569746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8815A-4FFB-184F-8C62-FF3D4314A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AA32F6-9122-6047-A479-81AA111FAC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A1CC92-CC63-0441-B388-11A2E30059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F2DA86-6DDA-3042-AA2B-5CAFEE166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err="1"/>
              <a:t>HTCondor</a:t>
            </a:r>
            <a:r>
              <a:rPr lang="en-US" dirty="0"/>
              <a:t> Week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557C4D-7519-6644-A785-76794979F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F0D6E2-F26A-CC43-90C8-073EE57DD11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0A4C19C-1745-6443-BABB-2F9617827E43}"/>
              </a:ext>
            </a:extLst>
          </p:cNvPr>
          <p:cNvSpPr txBox="1">
            <a:spLocks/>
          </p:cNvSpPr>
          <p:nvPr userDrawn="1"/>
        </p:nvSpPr>
        <p:spPr>
          <a:xfrm>
            <a:off x="4038600" y="6381064"/>
            <a:ext cx="411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HTCondor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Week 2021</a:t>
            </a:r>
          </a:p>
        </p:txBody>
      </p:sp>
    </p:spTree>
    <p:extLst>
      <p:ext uri="{BB962C8B-B14F-4D97-AF65-F5344CB8AC3E}">
        <p14:creationId xmlns:p14="http://schemas.microsoft.com/office/powerpoint/2010/main" val="1499642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BC8DE-BAF7-5D43-BDDA-17C65C309B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F2668B-F3EA-6B4D-AEF7-5D340F4FE7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6561C0-C32B-8347-ACFE-A753C43D8E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03FBAF-F6A1-F34F-8947-CC1D05D3576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862F17-38A1-634F-8C17-B41710A4C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C38913-6E6B-A94F-BA10-14A65875C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F0D6E2-F26A-CC43-90C8-073EE57DD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534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FC903-39EA-EC44-8D02-C475EC09E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2C5C1D-99CC-494C-9E6A-AB3B4F75F0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75FF0D-5A61-D342-9926-4EAE5722AD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ADFC26-9798-D64D-B67D-4FF8B635C1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638C52-147D-A34C-923E-1F1CC50715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8D971B-F557-B643-BD58-C9A50C805F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4730F7-5120-2840-9508-48FB2A4B8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DAB90B-C2B0-EF4D-BA78-167163BBE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F0D6E2-F26A-CC43-90C8-073EE57DD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465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FF9C1-00DF-334A-BA5D-2258AB86A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351913-53C1-FB47-9629-F01DA3A871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A5909C-A7E7-ED4E-B0E1-E52A097BE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BE5696-A2F1-FA49-8A30-95E538E24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F0D6E2-F26A-CC43-90C8-073EE57DD11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C3277F1-8DEC-9A49-855E-731C5AC8580D}"/>
              </a:ext>
            </a:extLst>
          </p:cNvPr>
          <p:cNvSpPr txBox="1">
            <a:spLocks/>
          </p:cNvSpPr>
          <p:nvPr userDrawn="1"/>
        </p:nvSpPr>
        <p:spPr>
          <a:xfrm>
            <a:off x="4038600" y="6381064"/>
            <a:ext cx="411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HTCondor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Week 2021</a:t>
            </a:r>
          </a:p>
        </p:txBody>
      </p:sp>
    </p:spTree>
    <p:extLst>
      <p:ext uri="{BB962C8B-B14F-4D97-AF65-F5344CB8AC3E}">
        <p14:creationId xmlns:p14="http://schemas.microsoft.com/office/powerpoint/2010/main" val="3402235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20480F-C498-EA43-8F59-A07E005C05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algn="ctr"/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A9E7DD-49F4-314E-A966-B2DDC89DD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HTCondor Week 2021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8670A6-8C12-8648-BBAB-D7B8EC7DA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F0D6E2-F26A-CC43-90C8-073EE57DD11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AED76B3-8929-FA44-B362-A89ABA3E3E66}"/>
              </a:ext>
            </a:extLst>
          </p:cNvPr>
          <p:cNvSpPr txBox="1">
            <a:spLocks/>
          </p:cNvSpPr>
          <p:nvPr userDrawn="1"/>
        </p:nvSpPr>
        <p:spPr>
          <a:xfrm>
            <a:off x="4038600" y="6381064"/>
            <a:ext cx="411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HTCondor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Week 2021</a:t>
            </a:r>
          </a:p>
        </p:txBody>
      </p:sp>
    </p:spTree>
    <p:extLst>
      <p:ext uri="{BB962C8B-B14F-4D97-AF65-F5344CB8AC3E}">
        <p14:creationId xmlns:p14="http://schemas.microsoft.com/office/powerpoint/2010/main" val="1999951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1F481-A78F-A942-B32B-29A418B9E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1724E3-162F-3A4D-90E5-CEBBEFFF00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8746CD-699B-CA4E-A983-E1A24B85ED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2E0D50-B6D0-E045-A7D7-81E7F51389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AAF215-2BDC-F64F-8F13-8D306195A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856939-0211-FF4B-AAF2-180FCF939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F0D6E2-F26A-CC43-90C8-073EE57DD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549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04352-81BD-CC4F-B0DB-7E8AD141D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930E7A-67D8-B949-BE1B-1FD6F7121E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AE5D40-DF46-1A48-9B82-9A483A3885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C58727-38FE-F84E-A9C0-2E480521CF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algn="ctr"/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3E1B41-CC8C-714D-AF5A-588826BD1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F8B9D5-7E3C-794E-B269-7EF7D6D69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F0D6E2-F26A-CC43-90C8-073EE57DD1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521726"/>
      </p:ext>
    </p:extLst>
  </p:cSld>
  <p:clrMapOvr>
    <a:masterClrMapping/>
  </p:clrMapOvr>
  <p:hf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865B1D-43FF-B943-80E0-0577D4E98D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6793" y="1825625"/>
            <a:ext cx="1117450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709B3E1-F1FD-DF4F-A831-EF296F2F3BF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b="20582"/>
          <a:stretch/>
        </p:blipFill>
        <p:spPr>
          <a:xfrm>
            <a:off x="496793" y="6324600"/>
            <a:ext cx="1061552" cy="253314"/>
          </a:xfrm>
          <a:prstGeom prst="rect">
            <a:avLst/>
          </a:prstGeom>
        </p:spPr>
      </p:pic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B49D9E2-8AF7-C941-8E42-0073726532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3060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4BA6B-E442-4C4B-838D-772BFD207F6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E6B6BAD2-E3F6-2348-BFA0-FE442E395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793" y="365125"/>
            <a:ext cx="1117450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52040122-8457-0940-A20D-2D3B015FB3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/>
              <a:t>HTCondor</a:t>
            </a:r>
            <a:r>
              <a:rPr lang="en-US" dirty="0"/>
              <a:t> Week 2021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8E2D285-3A52-1D4F-821E-6A4C835470E5}"/>
              </a:ext>
            </a:extLst>
          </p:cNvPr>
          <p:cNvSpPr txBox="1">
            <a:spLocks/>
          </p:cNvSpPr>
          <p:nvPr userDrawn="1"/>
        </p:nvSpPr>
        <p:spPr>
          <a:xfrm>
            <a:off x="4038600" y="6381064"/>
            <a:ext cx="411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HTCondor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Week 2021</a:t>
            </a:r>
          </a:p>
        </p:txBody>
      </p:sp>
    </p:spTree>
    <p:extLst>
      <p:ext uri="{BB962C8B-B14F-4D97-AF65-F5344CB8AC3E}">
        <p14:creationId xmlns:p14="http://schemas.microsoft.com/office/powerpoint/2010/main" val="3449716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htcondor.readthedocs.io/en/latest/users-manual/self-checkpointing-applications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htcondor.readthedocs.io/en/latest/man-pages/condor_evicted_files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htcondor.readthedocs.io/en/latest/apis/python-bindings/api/dags.html" TargetMode="External"/><Relationship Id="rId2" Type="http://schemas.openxmlformats.org/officeDocument/2006/relationships/hyperlink" Target="https://htcondor.readthedocs.io/en/latest/apis/python-bindings/api/htchirp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ithub.com/htcondor/htcondor-python-bindings-tutorials/blob/master/README.md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sf.gov/div/index.jsp?div=OAC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path-cc.io/" TargetMode="External"/><Relationship Id="rId4" Type="http://schemas.openxmlformats.org/officeDocument/2006/relationships/hyperlink" Target="https://www.nsf.gov/awardsearch/showAward?AWD_ID=2030508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htcondor.readthedocs.io/en/latest/users-manual/submitting-a-job.html#jobs-that-require-credentials" TargetMode="External"/><Relationship Id="rId2" Type="http://schemas.openxmlformats.org/officeDocument/2006/relationships/hyperlink" Target="https://htcondor.readthedocs.io/en/latest/users-manual/file-transfer.html#file-transfer-using-a-ur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88256-4B58-4247-B113-F88AF998F7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"Why to convince your local administrator to upgrade </a:t>
            </a:r>
            <a:r>
              <a:rPr lang="en-US" dirty="0" err="1"/>
              <a:t>HTCondor</a:t>
            </a:r>
            <a:r>
              <a:rPr lang="en-US" dirty="0"/>
              <a:t>."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E3E2A0-30BC-104A-B24A-AE0DA8FE938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New Features for Users in </a:t>
            </a:r>
            <a:r>
              <a:rPr lang="en-US" dirty="0" err="1"/>
              <a:t>HTCondor</a:t>
            </a:r>
            <a:r>
              <a:rPr lang="en-US" dirty="0"/>
              <a:t> 9.0+</a:t>
            </a:r>
          </a:p>
          <a:p>
            <a:endParaRPr lang="en-US" dirty="0"/>
          </a:p>
          <a:p>
            <a:r>
              <a:rPr lang="en-US" dirty="0"/>
              <a:t>Christina Koch</a:t>
            </a:r>
          </a:p>
          <a:p>
            <a:r>
              <a:rPr lang="en-US" dirty="0"/>
              <a:t>Center for High Throughput Computing</a:t>
            </a:r>
          </a:p>
        </p:txBody>
      </p:sp>
    </p:spTree>
    <p:extLst>
      <p:ext uri="{BB962C8B-B14F-4D97-AF65-F5344CB8AC3E}">
        <p14:creationId xmlns:p14="http://schemas.microsoft.com/office/powerpoint/2010/main" val="242521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A3DD7D-8508-E84F-A2F7-018A98BE7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5F0D6E2-F26A-CC43-90C8-073EE57DD11A}" type="slidenum">
              <a:rPr lang="en-US" smtClean="0"/>
              <a:t>10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F69D9D-D7AA-BE4B-BC03-3CB38570061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803398" y="1183061"/>
            <a:ext cx="4298950" cy="16002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I'd like to do more with my self-checkpointing jobs.</a:t>
            </a:r>
          </a:p>
        </p:txBody>
      </p:sp>
      <p:pic>
        <p:nvPicPr>
          <p:cNvPr id="7" name="Picture 6" descr="Shape&#10;&#10;Description automatically generated with low confidence">
            <a:extLst>
              <a:ext uri="{FF2B5EF4-FFF2-40B4-BE49-F238E27FC236}">
                <a16:creationId xmlns:a16="http://schemas.microsoft.com/office/drawing/2014/main" id="{48404C61-68C2-5946-976B-6B62380F0E8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3337"/>
          <a:stretch/>
        </p:blipFill>
        <p:spPr>
          <a:xfrm>
            <a:off x="8382503" y="3402104"/>
            <a:ext cx="2950200" cy="2556736"/>
          </a:xfrm>
          <a:prstGeom prst="rect">
            <a:avLst/>
          </a:prstGeom>
        </p:spPr>
      </p:pic>
      <p:sp>
        <p:nvSpPr>
          <p:cNvPr id="8" name="Cloud 7">
            <a:extLst>
              <a:ext uri="{FF2B5EF4-FFF2-40B4-BE49-F238E27FC236}">
                <a16:creationId xmlns:a16="http://schemas.microsoft.com/office/drawing/2014/main" id="{C958CCD6-4CDC-614C-A035-58E97039834A}"/>
              </a:ext>
            </a:extLst>
          </p:cNvPr>
          <p:cNvSpPr/>
          <p:nvPr/>
        </p:nvSpPr>
        <p:spPr>
          <a:xfrm>
            <a:off x="5077326" y="564218"/>
            <a:ext cx="5751095" cy="2950199"/>
          </a:xfrm>
          <a:prstGeom prst="cloud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5221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C1289-3F1B-1D4C-8B29-C2C9BA6FE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793" y="365125"/>
            <a:ext cx="10857007" cy="1325563"/>
          </a:xfrm>
        </p:spPr>
        <p:txBody>
          <a:bodyPr/>
          <a:lstStyle/>
          <a:p>
            <a:r>
              <a:rPr lang="en-US" dirty="0"/>
              <a:t>Checkpointing Job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DEBA3F-3BE7-0741-9365-B715C18959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Force jobs to transfer their checkpoint files at specific intervals by exiting with a pre-determined exit code. 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Jobs will automatically remain in the queue and keep running after exiting with this code, until they finish </a:t>
            </a:r>
            <a:r>
              <a:rPr lang="en-US"/>
              <a:t>and exit normally. </a:t>
            </a:r>
            <a:endParaRPr lang="en-US" dirty="0"/>
          </a:p>
          <a:p>
            <a:pPr lvl="1"/>
            <a:r>
              <a:rPr lang="en-US" dirty="0"/>
              <a:t>Full details in the manual: </a:t>
            </a:r>
            <a:r>
              <a:rPr lang="en-US" dirty="0">
                <a:hlinkClick r:id="rId2"/>
              </a:rPr>
              <a:t>https://htcondor.readthedocs.io/en/latest/users-manual/self-checkpointing-applications.html</a:t>
            </a:r>
            <a:r>
              <a:rPr lang="en-US" dirty="0"/>
              <a:t>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FEA9F7-894B-084F-BA83-61E7022CC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D6E2-F26A-CC43-90C8-073EE57DD11A}" type="slidenum">
              <a:rPr lang="en-US" smtClean="0"/>
              <a:t>11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8F88CB-472A-3D4D-9189-92C043173B8B}"/>
              </a:ext>
            </a:extLst>
          </p:cNvPr>
          <p:cNvSpPr txBox="1"/>
          <p:nvPr/>
        </p:nvSpPr>
        <p:spPr>
          <a:xfrm>
            <a:off x="1422400" y="2822714"/>
            <a:ext cx="9029700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checkpoint_exit_code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= 85 </a:t>
            </a:r>
          </a:p>
          <a:p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transfer_checkpoint_files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example.checkpoint,sandbox.files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4449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C1289-3F1B-1D4C-8B29-C2C9BA6FE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793" y="365125"/>
            <a:ext cx="10857007" cy="1325563"/>
          </a:xfrm>
        </p:spPr>
        <p:txBody>
          <a:bodyPr/>
          <a:lstStyle/>
          <a:p>
            <a:r>
              <a:rPr lang="en-US" dirty="0"/>
              <a:t>Checkpointing Job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DEBA3F-3BE7-0741-9365-B715C18959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New tool: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condor_evicted_files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dirty="0"/>
              <a:t>Use to examine the SPOOL (job sandbox files) of a previously evicted job.</a:t>
            </a:r>
          </a:p>
          <a:p>
            <a:pPr lvl="1"/>
            <a:r>
              <a:rPr lang="en-US" dirty="0"/>
              <a:t>Manual page: </a:t>
            </a:r>
            <a:r>
              <a:rPr lang="en-US" dirty="0">
                <a:hlinkClick r:id="rId2"/>
              </a:rPr>
              <a:t>https://htcondor.readthedocs.io/en/latest/man-pages/condor_evicted_files.html</a:t>
            </a:r>
            <a:r>
              <a:rPr lang="en-US" dirty="0"/>
              <a:t>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FEA9F7-894B-084F-BA83-61E7022CC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D6E2-F26A-CC43-90C8-073EE57DD11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1801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257EE6-FC9D-4140-AA04-B0DDE2C8E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5F0D6E2-F26A-CC43-90C8-073EE57DD11A}" type="slidenum">
              <a:rPr lang="en-US" smtClean="0"/>
              <a:t>13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3A90E3-7206-5441-8B26-594DB78FDBA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611524" y="815339"/>
            <a:ext cx="3932238" cy="16002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I want to test my container jobs interactively.</a:t>
            </a:r>
          </a:p>
        </p:txBody>
      </p:sp>
      <p:pic>
        <p:nvPicPr>
          <p:cNvPr id="7" name="Picture 6" descr="Shape&#10;&#10;Description automatically generated with low confidence">
            <a:extLst>
              <a:ext uri="{FF2B5EF4-FFF2-40B4-BE49-F238E27FC236}">
                <a16:creationId xmlns:a16="http://schemas.microsoft.com/office/drawing/2014/main" id="{52B8F212-F4DA-794B-AB1F-ED4932600CB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2962"/>
          <a:stretch/>
        </p:blipFill>
        <p:spPr>
          <a:xfrm>
            <a:off x="1670749" y="2674807"/>
            <a:ext cx="2950167" cy="2567754"/>
          </a:xfrm>
          <a:prstGeom prst="rect">
            <a:avLst/>
          </a:prstGeom>
        </p:spPr>
      </p:pic>
      <p:sp>
        <p:nvSpPr>
          <p:cNvPr id="8" name="Cloud 7">
            <a:extLst>
              <a:ext uri="{FF2B5EF4-FFF2-40B4-BE49-F238E27FC236}">
                <a16:creationId xmlns:a16="http://schemas.microsoft.com/office/drawing/2014/main" id="{072964C2-7177-9447-B5AF-1702BD6FDC1E}"/>
              </a:ext>
            </a:extLst>
          </p:cNvPr>
          <p:cNvSpPr/>
          <p:nvPr/>
        </p:nvSpPr>
        <p:spPr>
          <a:xfrm>
            <a:off x="2603500" y="148256"/>
            <a:ext cx="5918200" cy="2950166"/>
          </a:xfrm>
          <a:prstGeom prst="cloud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2B4FB469-2195-184B-B5A5-AD9C5DCD51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6336" y="1427715"/>
            <a:ext cx="655462" cy="655462"/>
          </a:xfrm>
          <a:prstGeom prst="rect">
            <a:avLst/>
          </a:prstGeom>
        </p:spPr>
      </p:pic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D54E5BA8-C86E-BC41-8DC7-64DD681D5C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77193" y="967879"/>
            <a:ext cx="775984" cy="556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5168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B411A-257C-0D4B-9185-E61EFF3AD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793" y="365125"/>
            <a:ext cx="10857007" cy="1325563"/>
          </a:xfrm>
        </p:spPr>
        <p:txBody>
          <a:bodyPr/>
          <a:lstStyle/>
          <a:p>
            <a:r>
              <a:rPr lang="en-US" dirty="0"/>
              <a:t>Container Jobs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2B425-A4AB-5343-9D38-4D2826A3C0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Reminder: Jobs can be containers.</a:t>
            </a:r>
          </a:p>
          <a:p>
            <a:pPr lvl="1"/>
            <a:r>
              <a:rPr lang="en-US" dirty="0"/>
              <a:t>Example submit file: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Can now run container jobs interactively.</a:t>
            </a:r>
          </a:p>
          <a:p>
            <a:pPr lvl="1"/>
            <a:r>
              <a:rPr lang="en-US" dirty="0"/>
              <a:t>Start a container interactively: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condor_submit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–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i="1" dirty="0" err="1">
                <a:latin typeface="Consolas" panose="020B0609020204030204" pitchFamily="49" charset="0"/>
                <a:cs typeface="Consolas" panose="020B0609020204030204" pitchFamily="49" charset="0"/>
              </a:rPr>
              <a:t>submit.file</a:t>
            </a:r>
            <a:endParaRPr lang="en-US" i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dirty="0"/>
              <a:t>Connect to a running container: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condor_ssh_to_job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i="1" dirty="0" err="1">
                <a:latin typeface="Consolas" panose="020B0609020204030204" pitchFamily="49" charset="0"/>
                <a:cs typeface="Consolas" panose="020B0609020204030204" pitchFamily="49" charset="0"/>
              </a:rPr>
              <a:t>JobID</a:t>
            </a:r>
            <a:endParaRPr lang="en-US" i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72B5D1-4DD6-364E-9804-129BA72CE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D6E2-F26A-CC43-90C8-073EE57DD11A}" type="slidenum">
              <a:rPr lang="en-US" smtClean="0"/>
              <a:t>14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AD260E-A135-AE45-8C7F-14700CB103C2}"/>
              </a:ext>
            </a:extLst>
          </p:cNvPr>
          <p:cNvSpPr txBox="1"/>
          <p:nvPr/>
        </p:nvSpPr>
        <p:spPr>
          <a:xfrm>
            <a:off x="1244600" y="2833469"/>
            <a:ext cx="3852337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universe = docker</a:t>
            </a:r>
          </a:p>
          <a:p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docker_image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debian:slim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7637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BC2E58-0F11-6046-99DE-C742A65B5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5F0D6E2-F26A-CC43-90C8-073EE57DD11A}" type="slidenum">
              <a:rPr lang="en-US" smtClean="0"/>
              <a:t>15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13A2F6-02AA-034B-9DDC-4D6D56A2A20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326603" y="1153944"/>
            <a:ext cx="3932237" cy="16002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I love Python and want to submit </a:t>
            </a:r>
            <a:r>
              <a:rPr lang="en-US" dirty="0" err="1"/>
              <a:t>DAGMan</a:t>
            </a:r>
            <a:r>
              <a:rPr lang="en-US" dirty="0"/>
              <a:t> workflows.</a:t>
            </a:r>
          </a:p>
        </p:txBody>
      </p:sp>
      <p:pic>
        <p:nvPicPr>
          <p:cNvPr id="7" name="Picture 6" descr="Shape&#10;&#10;Description automatically generated with low confidence">
            <a:extLst>
              <a:ext uri="{FF2B5EF4-FFF2-40B4-BE49-F238E27FC236}">
                <a16:creationId xmlns:a16="http://schemas.microsoft.com/office/drawing/2014/main" id="{A14F916B-477B-304A-A33E-AEF27636F11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4178"/>
          <a:stretch/>
        </p:blipFill>
        <p:spPr>
          <a:xfrm>
            <a:off x="2915228" y="2604415"/>
            <a:ext cx="3411375" cy="2927706"/>
          </a:xfrm>
          <a:prstGeom prst="rect">
            <a:avLst/>
          </a:prstGeom>
        </p:spPr>
      </p:pic>
      <p:sp>
        <p:nvSpPr>
          <p:cNvPr id="8" name="Cloud 7">
            <a:extLst>
              <a:ext uri="{FF2B5EF4-FFF2-40B4-BE49-F238E27FC236}">
                <a16:creationId xmlns:a16="http://schemas.microsoft.com/office/drawing/2014/main" id="{C5F4CBFE-81C1-0242-BF13-048567AB4E38}"/>
              </a:ext>
            </a:extLst>
          </p:cNvPr>
          <p:cNvSpPr/>
          <p:nvPr/>
        </p:nvSpPr>
        <p:spPr>
          <a:xfrm>
            <a:off x="5470281" y="140571"/>
            <a:ext cx="4900940" cy="3703147"/>
          </a:xfrm>
          <a:prstGeom prst="cloud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0269062F-5628-FA42-BF8F-3B1334B17B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4222" y="2055295"/>
            <a:ext cx="840305" cy="840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7524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6C9F5-EB8C-2F4A-8DCE-A80646C96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793" y="365125"/>
            <a:ext cx="10857007" cy="1325563"/>
          </a:xfrm>
        </p:spPr>
        <p:txBody>
          <a:bodyPr/>
          <a:lstStyle/>
          <a:p>
            <a:r>
              <a:rPr lang="en-US" dirty="0" err="1"/>
              <a:t>HTCondor</a:t>
            </a:r>
            <a:r>
              <a:rPr lang="en-US" dirty="0"/>
              <a:t> Python Bindings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7B10AD-C173-8B4D-8921-C41343F643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improvements to the Python bindings, including new bindings for </a:t>
            </a:r>
            <a:r>
              <a:rPr lang="en-US" dirty="0" err="1"/>
              <a:t>DAGMan</a:t>
            </a:r>
            <a:r>
              <a:rPr lang="en-US" dirty="0"/>
              <a:t> and chirp.</a:t>
            </a:r>
          </a:p>
          <a:p>
            <a:r>
              <a:rPr lang="en-US" dirty="0"/>
              <a:t>Now supports Python 3.x.</a:t>
            </a:r>
          </a:p>
          <a:p>
            <a:r>
              <a:rPr lang="en-US" dirty="0"/>
              <a:t>Resources</a:t>
            </a:r>
          </a:p>
          <a:p>
            <a:pPr lvl="1"/>
            <a:r>
              <a:rPr lang="en-US" dirty="0">
                <a:hlinkClick r:id="rId2"/>
              </a:rPr>
              <a:t>htcondor.htchirp in the manual</a:t>
            </a:r>
            <a:endParaRPr lang="en-US" dirty="0"/>
          </a:p>
          <a:p>
            <a:pPr lvl="1" algn="just"/>
            <a:r>
              <a:rPr lang="en-US" dirty="0">
                <a:hlinkClick r:id="rId3"/>
              </a:rPr>
              <a:t>htcondor.dags in the manual</a:t>
            </a:r>
            <a:endParaRPr lang="en-US" dirty="0"/>
          </a:p>
          <a:p>
            <a:pPr lvl="1" algn="just"/>
            <a:r>
              <a:rPr lang="en-US" dirty="0">
                <a:hlinkClick r:id="rId4"/>
              </a:rPr>
              <a:t>Python Bindings Tutorials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ABC6BF-F214-B744-9021-4D63CBB87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D6E2-F26A-CC43-90C8-073EE57DD11A}" type="slidenum">
              <a:rPr lang="en-US" smtClean="0"/>
              <a:t>16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A27B1C-9C9C-D640-831A-86DAB2B668F9}"/>
              </a:ext>
            </a:extLst>
          </p:cNvPr>
          <p:cNvSpPr txBox="1"/>
          <p:nvPr/>
        </p:nvSpPr>
        <p:spPr>
          <a:xfrm>
            <a:off x="6096000" y="2760643"/>
            <a:ext cx="5883342" cy="341632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dag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dags.DAG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tile_layer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dag.layer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 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name = 'tile', 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submit_description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tile_description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vars =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tile_vars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montage_layer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tile_layer.child_layer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 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name = 'montage', 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submit_description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montage_description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559775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9D04B1-B6A8-AC4A-A01D-DF3E8CD93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5F0D6E2-F26A-CC43-90C8-073EE57DD11A}" type="slidenum">
              <a:rPr lang="en-US" smtClean="0"/>
              <a:t>17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10392B95-DC01-CE47-8282-7BADCAAB96B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816100" y="1094866"/>
            <a:ext cx="4678363" cy="2156333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I use </a:t>
            </a:r>
            <a:r>
              <a:rPr lang="en-US" dirty="0" err="1"/>
              <a:t>DAGMan</a:t>
            </a:r>
            <a:r>
              <a:rPr lang="en-US" dirty="0"/>
              <a:t> and want to use one file to define my workflow.</a:t>
            </a:r>
          </a:p>
        </p:txBody>
      </p:sp>
      <p:pic>
        <p:nvPicPr>
          <p:cNvPr id="9" name="Picture 8" descr="Shape&#10;&#10;Description automatically generated with low confidence">
            <a:extLst>
              <a:ext uri="{FF2B5EF4-FFF2-40B4-BE49-F238E27FC236}">
                <a16:creationId xmlns:a16="http://schemas.microsoft.com/office/drawing/2014/main" id="{0EA5D1D8-1BCB-D547-B550-3854C52EB64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2697"/>
          <a:stretch/>
        </p:blipFill>
        <p:spPr>
          <a:xfrm>
            <a:off x="4994548" y="3081489"/>
            <a:ext cx="3267115" cy="2852294"/>
          </a:xfrm>
          <a:prstGeom prst="rect">
            <a:avLst/>
          </a:prstGeom>
        </p:spPr>
      </p:pic>
      <p:sp>
        <p:nvSpPr>
          <p:cNvPr id="10" name="Cloud 9">
            <a:extLst>
              <a:ext uri="{FF2B5EF4-FFF2-40B4-BE49-F238E27FC236}">
                <a16:creationId xmlns:a16="http://schemas.microsoft.com/office/drawing/2014/main" id="{94E7E587-F047-FA4C-9238-61C4A8D4CBD9}"/>
              </a:ext>
            </a:extLst>
          </p:cNvPr>
          <p:cNvSpPr/>
          <p:nvPr/>
        </p:nvSpPr>
        <p:spPr>
          <a:xfrm>
            <a:off x="1348873" y="435330"/>
            <a:ext cx="5438274" cy="3412770"/>
          </a:xfrm>
          <a:prstGeom prst="cloud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2896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5F87D-DD55-0F43-B315-2C178210F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793" y="365125"/>
            <a:ext cx="10857007" cy="1325563"/>
          </a:xfrm>
        </p:spPr>
        <p:txBody>
          <a:bodyPr/>
          <a:lstStyle/>
          <a:p>
            <a:r>
              <a:rPr lang="en-US" dirty="0" err="1"/>
              <a:t>DAGMan</a:t>
            </a:r>
            <a:r>
              <a:rPr lang="en-US" dirty="0"/>
              <a:t> Workflows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FFA577-BE34-A242-A1E9-A863945526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Job submit descriptions can now be included inline in the DAG file, removing the need for an additional submit file.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Coming soon: use the same inline submit description across multiple JOB nodes.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EB91C6-922D-3646-AAB6-E46078B52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D6E2-F26A-CC43-90C8-073EE57DD11A}" type="slidenum">
              <a:rPr lang="en-US" smtClean="0"/>
              <a:t>18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AF23C07-2F9C-8242-9073-F016217FEBED}"/>
              </a:ext>
            </a:extLst>
          </p:cNvPr>
          <p:cNvSpPr txBox="1"/>
          <p:nvPr/>
        </p:nvSpPr>
        <p:spPr>
          <a:xfrm>
            <a:off x="1244600" y="2833469"/>
            <a:ext cx="4557658" cy="163121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JOB HelloWorld {</a:t>
            </a:r>
            <a:b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    executable = /bin/echo</a:t>
            </a:r>
            <a:b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    arguments = "Hello, world!"</a:t>
            </a:r>
            <a:b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    output =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helloworld.out</a:t>
            </a:r>
            <a:b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065980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5F87D-DD55-0F43-B315-2C178210F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793" y="365125"/>
            <a:ext cx="10857007" cy="1325563"/>
          </a:xfrm>
        </p:spPr>
        <p:txBody>
          <a:bodyPr/>
          <a:lstStyle/>
          <a:p>
            <a:r>
              <a:rPr lang="en-US" dirty="0" err="1"/>
              <a:t>DAGMan</a:t>
            </a:r>
            <a:r>
              <a:rPr lang="en-US" dirty="0"/>
              <a:t> Workflows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FFA577-BE34-A242-A1E9-A863945526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DAGMan</a:t>
            </a:r>
            <a:r>
              <a:rPr lang="en-US" dirty="0"/>
              <a:t> can now optionally run a script when a job goes on hold.</a:t>
            </a:r>
          </a:p>
          <a:p>
            <a:pPr lvl="1"/>
            <a:r>
              <a:rPr lang="en-US" dirty="0"/>
              <a:t>For example: email when jobs go on hold</a:t>
            </a:r>
          </a:p>
          <a:p>
            <a:pPr lvl="1"/>
            <a:r>
              <a:rPr lang="en-US" dirty="0"/>
              <a:t>Coming soon: DAGs will be able to submit jobs on hold. </a:t>
            </a:r>
          </a:p>
          <a:p>
            <a:r>
              <a:rPr lang="en-US" dirty="0"/>
              <a:t>You may now change some </a:t>
            </a:r>
            <a:r>
              <a:rPr lang="en-US" dirty="0" err="1"/>
              <a:t>DAGMan</a:t>
            </a:r>
            <a:r>
              <a:rPr lang="en-US" dirty="0"/>
              <a:t> throttles while the DAG is running.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EB91C6-922D-3646-AAB6-E46078B52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D6E2-F26A-CC43-90C8-073EE57DD11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283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AE957E-CD20-2249-B085-795711934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5F0D6E2-F26A-CC43-90C8-073EE57DD11A}" type="slidenum">
              <a:rPr lang="en-US" smtClean="0"/>
              <a:t>2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5535AA4-7F66-4340-94EB-42BBBAB8221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832100" y="974337"/>
            <a:ext cx="3932238" cy="16002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/>
              <a:t>I have data in the "cloud." </a:t>
            </a:r>
          </a:p>
        </p:txBody>
      </p:sp>
      <p:pic>
        <p:nvPicPr>
          <p:cNvPr id="16" name="Picture 15" descr="Shape&#10;&#10;Description automatically generated with low confidence">
            <a:extLst>
              <a:ext uri="{FF2B5EF4-FFF2-40B4-BE49-F238E27FC236}">
                <a16:creationId xmlns:a16="http://schemas.microsoft.com/office/drawing/2014/main" id="{8442B006-ACF4-0744-9B0B-497536E5DEC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4" r="44" b="12696"/>
          <a:stretch/>
        </p:blipFill>
        <p:spPr>
          <a:xfrm>
            <a:off x="4609390" y="4022337"/>
            <a:ext cx="2238291" cy="1954126"/>
          </a:xfrm>
          <a:prstGeom prst="rect">
            <a:avLst/>
          </a:prstGeom>
        </p:spPr>
      </p:pic>
      <p:sp>
        <p:nvSpPr>
          <p:cNvPr id="26" name="Cloud 25">
            <a:extLst>
              <a:ext uri="{FF2B5EF4-FFF2-40B4-BE49-F238E27FC236}">
                <a16:creationId xmlns:a16="http://schemas.microsoft.com/office/drawing/2014/main" id="{B6A609DC-01A1-2C4E-8728-951C14668538}"/>
              </a:ext>
            </a:extLst>
          </p:cNvPr>
          <p:cNvSpPr/>
          <p:nvPr/>
        </p:nvSpPr>
        <p:spPr>
          <a:xfrm>
            <a:off x="2031686" y="355052"/>
            <a:ext cx="5093014" cy="3632748"/>
          </a:xfrm>
          <a:prstGeom prst="cloud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8B2EE9E4-D86B-1342-A28D-D970886710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2101" y="2409140"/>
            <a:ext cx="928670" cy="499160"/>
          </a:xfrm>
          <a:prstGeom prst="rect">
            <a:avLst/>
          </a:prstGeom>
        </p:spPr>
      </p:pic>
      <p:pic>
        <p:nvPicPr>
          <p:cNvPr id="8" name="Picture 7" descr="Shape&#10;&#10;Description automatically generated">
            <a:extLst>
              <a:ext uri="{FF2B5EF4-FFF2-40B4-BE49-F238E27FC236}">
                <a16:creationId xmlns:a16="http://schemas.microsoft.com/office/drawing/2014/main" id="{1BC2CEBB-9F19-C643-84CD-57F841421C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14751" y="2658720"/>
            <a:ext cx="694639" cy="618663"/>
          </a:xfrm>
          <a:prstGeom prst="rect">
            <a:avLst/>
          </a:prstGeom>
        </p:spPr>
      </p:pic>
      <p:pic>
        <p:nvPicPr>
          <p:cNvPr id="10" name="Picture 9" descr="A picture containing logo&#10;&#10;Description automatically generated">
            <a:extLst>
              <a:ext uri="{FF2B5EF4-FFF2-40B4-BE49-F238E27FC236}">
                <a16:creationId xmlns:a16="http://schemas.microsoft.com/office/drawing/2014/main" id="{B6E581A0-8575-D145-9C7E-1EB51AC90CA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32168" y="2466955"/>
            <a:ext cx="2060287" cy="710444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00318235-AB66-3349-835E-663C55DD900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525878" y="1697038"/>
            <a:ext cx="1282700" cy="855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7402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5537E-D807-0F47-A1C6-1CF8BC260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35574A-8A3A-9D47-90F7-EFE6BE0FA61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8B8D73-BF3C-174A-956D-7A937849A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D6E2-F26A-CC43-90C8-073EE57DD11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9271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B5EEA-8D8C-214C-9F3A-A5EC07639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7C9297-E7EA-2B4C-8CAC-2A33D6334D6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work is supported by </a:t>
            </a:r>
            <a:r>
              <a:rPr lang="en-US" dirty="0">
                <a:hlinkClick r:id="rId3"/>
              </a:rPr>
              <a:t>NSF</a:t>
            </a:r>
            <a:r>
              <a:rPr lang="en-US" dirty="0"/>
              <a:t> under Cooperative Agreement </a:t>
            </a:r>
            <a:r>
              <a:rPr lang="en-US" dirty="0">
                <a:hlinkClick r:id="rId4"/>
              </a:rPr>
              <a:t>OAC-2030508</a:t>
            </a:r>
            <a:r>
              <a:rPr lang="en-US" dirty="0"/>
              <a:t> as part of the </a:t>
            </a:r>
            <a:r>
              <a:rPr lang="en-US" dirty="0">
                <a:hlinkClick r:id="rId5"/>
              </a:rPr>
              <a:t>PATh Project</a:t>
            </a:r>
            <a:r>
              <a:rPr lang="en-US" dirty="0"/>
              <a:t>.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9A75CD-B7B4-A349-90EE-F01A58026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D6E2-F26A-CC43-90C8-073EE57DD11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768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4F771-ADD8-3545-849E-8F5C52508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793" y="365125"/>
            <a:ext cx="10857007" cy="1325563"/>
          </a:xfrm>
        </p:spPr>
        <p:txBody>
          <a:bodyPr/>
          <a:lstStyle/>
          <a:p>
            <a:r>
              <a:rPr lang="en-US" dirty="0"/>
              <a:t>New File Transfer Plugins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E489DA-DE65-D64D-BDF5-21B870AE29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Improved curl, https, Box, Amazon S3, and Google Drive file transfer plugins supporting uploads and authentication. </a:t>
            </a:r>
          </a:p>
          <a:p>
            <a:r>
              <a:rPr lang="en-US" dirty="0"/>
              <a:t>Enables greater flexibility for job data staging</a:t>
            </a:r>
          </a:p>
          <a:p>
            <a:pPr lvl="1"/>
            <a:r>
              <a:rPr lang="en-US" dirty="0"/>
              <a:t>Not limited by an access point with little storage space</a:t>
            </a:r>
          </a:p>
          <a:p>
            <a:pPr lvl="1"/>
            <a:r>
              <a:rPr lang="en-US" dirty="0"/>
              <a:t>Access just what you need from a full dataset without extra data movement</a:t>
            </a:r>
          </a:p>
          <a:p>
            <a:pPr lvl="1"/>
            <a:r>
              <a:rPr lang="en-US" dirty="0"/>
              <a:t>Fetch or put data into shared locations.</a:t>
            </a:r>
          </a:p>
          <a:p>
            <a:r>
              <a:rPr lang="en-US" dirty="0"/>
              <a:t>Relevant Manual pages: </a:t>
            </a:r>
          </a:p>
          <a:p>
            <a:pPr lvl="1"/>
            <a:r>
              <a:rPr lang="en-US" dirty="0">
                <a:hlinkClick r:id="rId2"/>
              </a:rPr>
              <a:t>File transfer using a URL</a:t>
            </a:r>
            <a:endParaRPr lang="en-US" dirty="0">
              <a:hlinkClick r:id="rId3"/>
            </a:endParaRPr>
          </a:p>
          <a:p>
            <a:pPr lvl="1"/>
            <a:r>
              <a:rPr lang="en-US" dirty="0">
                <a:hlinkClick r:id="rId3"/>
              </a:rPr>
              <a:t>Jobs that require credentials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F29272-6AD3-234D-A13B-DFBCAD50B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D6E2-F26A-CC43-90C8-073EE57DD11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426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4F771-ADD8-3545-849E-8F5C52508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793" y="365125"/>
            <a:ext cx="10857007" cy="1325563"/>
          </a:xfrm>
        </p:spPr>
        <p:txBody>
          <a:bodyPr/>
          <a:lstStyle/>
          <a:p>
            <a:r>
              <a:rPr lang="en-US" dirty="0"/>
              <a:t>New File Transfer Plugins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E489DA-DE65-D64D-BDF5-21B870AE29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Sample submit file syntax for an existing plugin: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BYOP: Bring your own plugin! </a:t>
            </a:r>
          </a:p>
          <a:p>
            <a:pPr lvl="1"/>
            <a:r>
              <a:rPr lang="en-US" dirty="0"/>
              <a:t>Users can now include their own file transfer plugin as a job specification and use it as the file transfer mechanism for other files.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F29272-6AD3-234D-A13B-DFBCAD50B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D6E2-F26A-CC43-90C8-073EE57DD11A}" type="slidenum">
              <a:rPr lang="en-US" smtClean="0"/>
              <a:t>4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E318570-129A-4844-9B29-BB36BDF4A980}"/>
              </a:ext>
            </a:extLst>
          </p:cNvPr>
          <p:cNvSpPr txBox="1"/>
          <p:nvPr/>
        </p:nvSpPr>
        <p:spPr>
          <a:xfrm>
            <a:off x="1155700" y="2413337"/>
            <a:ext cx="7454900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use_oauth_services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= box</a:t>
            </a:r>
          </a:p>
          <a:p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box_oauth_permissions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= read:/public/</a:t>
            </a:r>
          </a:p>
          <a:p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transfer_input_files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= box://foo/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bar.txt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F3F24A0-E92C-F44F-B97C-97D21A42A63C}"/>
              </a:ext>
            </a:extLst>
          </p:cNvPr>
          <p:cNvSpPr txBox="1"/>
          <p:nvPr/>
        </p:nvSpPr>
        <p:spPr>
          <a:xfrm>
            <a:off x="1155700" y="4808476"/>
            <a:ext cx="7454900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transfer_plugins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myplugin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my_custom_plugin.py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transfer_input_files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myplugin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://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foo.txt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017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8E7620-C479-0C4A-AAF3-4E866A971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5F0D6E2-F26A-CC43-90C8-073EE57DD11A}" type="slidenum">
              <a:rPr lang="en-US" smtClean="0"/>
              <a:t>5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E09060-D212-6242-AFCD-EDBA32707A5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541963" y="1266115"/>
            <a:ext cx="3932237" cy="16002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I want to know more about my job's GPU usage.</a:t>
            </a:r>
          </a:p>
        </p:txBody>
      </p:sp>
      <p:sp>
        <p:nvSpPr>
          <p:cNvPr id="8" name="Cloud 7">
            <a:extLst>
              <a:ext uri="{FF2B5EF4-FFF2-40B4-BE49-F238E27FC236}">
                <a16:creationId xmlns:a16="http://schemas.microsoft.com/office/drawing/2014/main" id="{FFAC06D1-112B-494F-8578-84B52811539F}"/>
              </a:ext>
            </a:extLst>
          </p:cNvPr>
          <p:cNvSpPr/>
          <p:nvPr/>
        </p:nvSpPr>
        <p:spPr>
          <a:xfrm>
            <a:off x="4940300" y="591198"/>
            <a:ext cx="5232399" cy="3111500"/>
          </a:xfrm>
          <a:prstGeom prst="cloud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Shape&#10;&#10;Description automatically generated with low confidence">
            <a:extLst>
              <a:ext uri="{FF2B5EF4-FFF2-40B4-BE49-F238E27FC236}">
                <a16:creationId xmlns:a16="http://schemas.microsoft.com/office/drawing/2014/main" id="{C26622F4-F414-DE43-A063-B03CBDE7B66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2177"/>
          <a:stretch/>
        </p:blipFill>
        <p:spPr>
          <a:xfrm>
            <a:off x="7978165" y="3121038"/>
            <a:ext cx="3231266" cy="2837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9717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67334-D3D0-8341-AF35-CBBE24EB1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793" y="365125"/>
            <a:ext cx="10857007" cy="1325563"/>
          </a:xfrm>
        </p:spPr>
        <p:txBody>
          <a:bodyPr/>
          <a:lstStyle/>
          <a:p>
            <a:r>
              <a:rPr lang="en-US" dirty="0"/>
              <a:t>GPU Support Improvements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9D652-E4BC-874B-8456-C1E733188A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sz="3200" dirty="0"/>
              <a:t>Added information about GPU utilization in the job log file.</a:t>
            </a:r>
          </a:p>
          <a:p>
            <a:pPr>
              <a:lnSpc>
                <a:spcPct val="110000"/>
              </a:lnSpc>
            </a:pPr>
            <a:endParaRPr lang="en-US" sz="3200" dirty="0"/>
          </a:p>
          <a:p>
            <a:pPr>
              <a:lnSpc>
                <a:spcPct val="110000"/>
              </a:lnSpc>
            </a:pPr>
            <a:endParaRPr lang="en-US" sz="3200" dirty="0"/>
          </a:p>
          <a:p>
            <a:pPr>
              <a:lnSpc>
                <a:spcPct val="110000"/>
              </a:lnSpc>
            </a:pPr>
            <a:r>
              <a:rPr lang="en-US" sz="3200" dirty="0"/>
              <a:t>Added GPU utilization attributes to the </a:t>
            </a:r>
            <a:r>
              <a:rPr lang="en-US" sz="3200" dirty="0" err="1"/>
              <a:t>JobAd</a:t>
            </a:r>
            <a:r>
              <a:rPr lang="en-US" sz="3200" dirty="0"/>
              <a:t>.</a:t>
            </a:r>
          </a:p>
          <a:p>
            <a:pPr lvl="1">
              <a:lnSpc>
                <a:spcPct val="110000"/>
              </a:lnSpc>
            </a:pPr>
            <a:r>
              <a:rPr lang="en-US" dirty="0" err="1"/>
              <a:t>GPUsAverageUsage</a:t>
            </a:r>
            <a:r>
              <a:rPr lang="en-US" dirty="0"/>
              <a:t> – GPU utilization</a:t>
            </a:r>
          </a:p>
          <a:p>
            <a:pPr lvl="1">
              <a:lnSpc>
                <a:spcPct val="110000"/>
              </a:lnSpc>
            </a:pPr>
            <a:r>
              <a:rPr lang="en-US" dirty="0" err="1"/>
              <a:t>GPUsMemoryUsage</a:t>
            </a:r>
            <a:r>
              <a:rPr lang="en-US" dirty="0"/>
              <a:t> – GPU memory utilization</a:t>
            </a:r>
            <a:endParaRPr lang="en-US" sz="2800" dirty="0"/>
          </a:p>
          <a:p>
            <a:pPr>
              <a:lnSpc>
                <a:spcPct val="110000"/>
              </a:lnSpc>
            </a:pPr>
            <a:r>
              <a:rPr lang="en-US" sz="3200" dirty="0"/>
              <a:t>GPUs work with containers now (Docker + Singularity).</a:t>
            </a:r>
          </a:p>
          <a:p>
            <a:pPr>
              <a:lnSpc>
                <a:spcPct val="110000"/>
              </a:lnSpc>
            </a:pPr>
            <a:r>
              <a:rPr lang="en-US" sz="3200" dirty="0"/>
              <a:t>More improvements coming!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CC0C0F-3BE5-A44C-A292-BBAC48FEE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D6E2-F26A-CC43-90C8-073EE57DD11A}" type="slidenum">
              <a:rPr lang="en-US" smtClean="0"/>
              <a:t>6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01E3155-78EE-C549-8537-1CD5542FA2FE}"/>
              </a:ext>
            </a:extLst>
          </p:cNvPr>
          <p:cNvSpPr txBox="1"/>
          <p:nvPr/>
        </p:nvSpPr>
        <p:spPr>
          <a:xfrm>
            <a:off x="1439477" y="2505670"/>
            <a:ext cx="8542723" cy="92333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Partitionable Resources : Usage  Request Allocated Assigned</a:t>
            </a:r>
          </a:p>
          <a:p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Gpus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(Average)       :     0.95        1         1 "GPU-fe797bae"</a:t>
            </a:r>
          </a:p>
          <a:p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GpusMemory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(MB)      :    10902                       </a:t>
            </a:r>
          </a:p>
        </p:txBody>
      </p:sp>
    </p:spTree>
    <p:extLst>
      <p:ext uri="{BB962C8B-B14F-4D97-AF65-F5344CB8AC3E}">
        <p14:creationId xmlns:p14="http://schemas.microsoft.com/office/powerpoint/2010/main" val="1073771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57751B-3744-9045-8C88-3245320C8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5F0D6E2-F26A-CC43-90C8-073EE57DD11A}" type="slidenum">
              <a:rPr lang="en-US" smtClean="0"/>
              <a:t>7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21F571-920B-CC49-8EA3-3FC44AC054A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670927" y="1112577"/>
            <a:ext cx="3932238" cy="16002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I wish I could have more real-time updates about </a:t>
            </a:r>
            <a:br>
              <a:rPr lang="en-US" dirty="0"/>
            </a:br>
            <a:r>
              <a:rPr lang="en-US" dirty="0"/>
              <a:t>my jobs.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pic>
        <p:nvPicPr>
          <p:cNvPr id="7" name="Picture 6" descr="Shape&#10;&#10;Description automatically generated with low confidence">
            <a:extLst>
              <a:ext uri="{FF2B5EF4-FFF2-40B4-BE49-F238E27FC236}">
                <a16:creationId xmlns:a16="http://schemas.microsoft.com/office/drawing/2014/main" id="{63425050-3919-3241-B1B0-AA22194724E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2821"/>
          <a:stretch/>
        </p:blipFill>
        <p:spPr>
          <a:xfrm>
            <a:off x="1667045" y="3402137"/>
            <a:ext cx="2950167" cy="2571943"/>
          </a:xfrm>
          <a:prstGeom prst="rect">
            <a:avLst/>
          </a:prstGeom>
        </p:spPr>
      </p:pic>
      <p:sp>
        <p:nvSpPr>
          <p:cNvPr id="9" name="Cloud 8">
            <a:extLst>
              <a:ext uri="{FF2B5EF4-FFF2-40B4-BE49-F238E27FC236}">
                <a16:creationId xmlns:a16="http://schemas.microsoft.com/office/drawing/2014/main" id="{65A8BDC9-F43B-9F40-98CA-34FA5D4DAAC2}"/>
              </a:ext>
            </a:extLst>
          </p:cNvPr>
          <p:cNvSpPr/>
          <p:nvPr/>
        </p:nvSpPr>
        <p:spPr>
          <a:xfrm>
            <a:off x="3014162" y="75136"/>
            <a:ext cx="5245769" cy="3675083"/>
          </a:xfrm>
          <a:prstGeom prst="cloud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342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0B470-A630-F745-A681-EF7AEA500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793" y="365125"/>
            <a:ext cx="10857007" cy="1325563"/>
          </a:xfrm>
        </p:spPr>
        <p:txBody>
          <a:bodyPr/>
          <a:lstStyle/>
          <a:p>
            <a:r>
              <a:rPr lang="en-US" dirty="0"/>
              <a:t>Tools for Job Monitoring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64351-41FB-0144-959E-896D006039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New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condor_watch_q</a:t>
            </a:r>
            <a:r>
              <a:rPr lang="en-US" dirty="0"/>
              <a:t> tool that efficiently provides live job status updates.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130E42-DD46-514D-9A5F-4949B98D6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D6E2-F26A-CC43-90C8-073EE57DD11A}" type="slidenum">
              <a:rPr lang="en-US" smtClean="0"/>
              <a:t>8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6B0A06-F180-B74B-8380-C1E4A8AED285}"/>
              </a:ext>
            </a:extLst>
          </p:cNvPr>
          <p:cNvSpPr txBox="1"/>
          <p:nvPr/>
        </p:nvSpPr>
        <p:spPr>
          <a:xfrm>
            <a:off x="989542" y="2822932"/>
            <a:ext cx="10189008" cy="2585323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 </a:t>
            </a:r>
            <a:r>
              <a:rPr lang="en-US" b="1" dirty="0" err="1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condor_watch_q</a:t>
            </a:r>
            <a:r>
              <a:rPr lang="en-US" b="1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</a:p>
          <a:p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BATCH        IDLE  RUN  DONE  TOTAL  JOB_IDS</a:t>
            </a:r>
          </a:p>
          <a:p>
            <a:r>
              <a:rPr lang="en-US" dirty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ID: 8906504     2    5     3     10  8906504.3 ... 8906504.9</a:t>
            </a:r>
          </a:p>
          <a:p>
            <a:endParaRPr lang="en-US" dirty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#######################</a:t>
            </a:r>
            <a:r>
              <a:rPr lang="en-US" dirty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=======================================</a:t>
            </a:r>
            <a:r>
              <a:rPr lang="en-US" dirty="0">
                <a:solidFill>
                  <a:schemeClr val="accent4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---------------</a:t>
            </a:r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  <a:b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endParaRPr lang="en-US" dirty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Total: 10 jobs; 3 completed, 2 idle, 5 running</a:t>
            </a:r>
            <a:b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endParaRPr lang="en-US" dirty="0">
              <a:solidFill>
                <a:schemeClr val="bg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Updated at 2021-05-24 08:57:38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ABFD83-6FD9-C041-8960-DF097CDC83E0}"/>
              </a:ext>
            </a:extLst>
          </p:cNvPr>
          <p:cNvSpPr txBox="1"/>
          <p:nvPr/>
        </p:nvSpPr>
        <p:spPr>
          <a:xfrm>
            <a:off x="1536700" y="5607943"/>
            <a:ext cx="8747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Manual page</a:t>
            </a:r>
            <a:r>
              <a:rPr lang="en-US" dirty="0"/>
              <a:t>: https://</a:t>
            </a:r>
            <a:r>
              <a:rPr lang="en-US" dirty="0" err="1"/>
              <a:t>htcondor.readthedocs.io</a:t>
            </a:r>
            <a:r>
              <a:rPr lang="en-US" dirty="0"/>
              <a:t>/</a:t>
            </a:r>
            <a:r>
              <a:rPr lang="en-US" dirty="0" err="1"/>
              <a:t>en</a:t>
            </a:r>
            <a:r>
              <a:rPr lang="en-US" dirty="0"/>
              <a:t>/latest/man-pages/</a:t>
            </a:r>
            <a:r>
              <a:rPr lang="en-US" dirty="0" err="1"/>
              <a:t>condor_watch_q.html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8830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0B470-A630-F745-A681-EF7AEA500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Tools for Job Monitoring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64351-41FB-0144-959E-896D006039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File transfer times are now recorded in the job log.</a:t>
            </a:r>
          </a:p>
          <a:p>
            <a:pPr lvl="1"/>
            <a:r>
              <a:rPr lang="en-US" dirty="0"/>
              <a:t>Input transfer: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Output transfer: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130E42-DD46-514D-9A5F-4949B98D6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D6E2-F26A-CC43-90C8-073EE57DD11A}" type="slidenum">
              <a:rPr lang="en-US" smtClean="0"/>
              <a:t>9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42882A-35BE-1E48-8C03-19D230D251DF}"/>
              </a:ext>
            </a:extLst>
          </p:cNvPr>
          <p:cNvSpPr txBox="1"/>
          <p:nvPr/>
        </p:nvSpPr>
        <p:spPr>
          <a:xfrm>
            <a:off x="1266561" y="2759670"/>
            <a:ext cx="9871339" cy="92333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040 (9834570.074.000) 2021-05-20 12:03:41 Started transferring input files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        Transferring to host: &lt;10.5.197.84:36059&amp;alias=e0000.chtc.wisc.edu&gt;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040 (9834570.074.000) 2021-05-20 12:03:52 Finished transferring input files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50DC2F2-E4CC-934C-A508-C7C0C6ADFA2E}"/>
              </a:ext>
            </a:extLst>
          </p:cNvPr>
          <p:cNvSpPr txBox="1"/>
          <p:nvPr/>
        </p:nvSpPr>
        <p:spPr>
          <a:xfrm>
            <a:off x="1245792" y="4321770"/>
            <a:ext cx="9871339" cy="92333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040 (9834570.074.000) 2021-05-20 12:04:02 Started transferring output files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...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040 (9834570.074.000) 2021-05-20 12:04:02 Finished transferring output files</a:t>
            </a:r>
          </a:p>
        </p:txBody>
      </p:sp>
    </p:spTree>
    <p:extLst>
      <p:ext uri="{BB962C8B-B14F-4D97-AF65-F5344CB8AC3E}">
        <p14:creationId xmlns:p14="http://schemas.microsoft.com/office/powerpoint/2010/main" val="1505017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9485</TotalTime>
  <Words>1068</Words>
  <Application>Microsoft Macintosh PowerPoint</Application>
  <PresentationFormat>Widescreen</PresentationFormat>
  <Paragraphs>156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Consolas</vt:lpstr>
      <vt:lpstr>Office Theme</vt:lpstr>
      <vt:lpstr>"Why to convince your local administrator to upgrade HTCondor."</vt:lpstr>
      <vt:lpstr>I have data in the "cloud." </vt:lpstr>
      <vt:lpstr>New File Transfer Plugins</vt:lpstr>
      <vt:lpstr>New File Transfer Plugins</vt:lpstr>
      <vt:lpstr>I want to know more about my job's GPU usage.</vt:lpstr>
      <vt:lpstr>GPU Support Improvements</vt:lpstr>
      <vt:lpstr>I wish I could have more real-time updates about  my jobs.</vt:lpstr>
      <vt:lpstr>Tools for Job Monitoring</vt:lpstr>
      <vt:lpstr>Tools for Job Monitoring</vt:lpstr>
      <vt:lpstr>I'd like to do more with my self-checkpointing jobs.</vt:lpstr>
      <vt:lpstr>Checkpointing Job Support</vt:lpstr>
      <vt:lpstr>Checkpointing Job Support</vt:lpstr>
      <vt:lpstr>I want to test my container jobs interactively.</vt:lpstr>
      <vt:lpstr>Container Jobs</vt:lpstr>
      <vt:lpstr>I love Python and want to submit DAGMan workflows.</vt:lpstr>
      <vt:lpstr>HTCondor Python Bindings</vt:lpstr>
      <vt:lpstr>I use DAGMan and want to use one file to define my workflow.</vt:lpstr>
      <vt:lpstr>DAGMan Workflows</vt:lpstr>
      <vt:lpstr>DAGMan Workflows</vt:lpstr>
      <vt:lpstr>Questions</vt:lpstr>
      <vt:lpstr>Acknowledgements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Submitting Multiple Jobs</dc:title>
  <dc:creator>Christina Koch</dc:creator>
  <cp:lastModifiedBy>Christina Koch</cp:lastModifiedBy>
  <cp:revision>260</cp:revision>
  <dcterms:created xsi:type="dcterms:W3CDTF">2020-05-13T19:40:58Z</dcterms:created>
  <dcterms:modified xsi:type="dcterms:W3CDTF">2021-05-24T16:48:17Z</dcterms:modified>
</cp:coreProperties>
</file>