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2"/>
  </p:notes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72" r:id="rId14"/>
    <p:sldId id="274" r:id="rId15"/>
    <p:sldId id="273" r:id="rId16"/>
    <p:sldId id="275" r:id="rId17"/>
    <p:sldId id="267" r:id="rId18"/>
    <p:sldId id="268" r:id="rId19"/>
    <p:sldId id="269" r:id="rId20"/>
    <p:sldId id="270" r:id="rId21"/>
  </p:sldIdLst>
  <p:sldSz cx="12192000" cy="6858000"/>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8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8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8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8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8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8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8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8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0036"/>
    <a:srgbClr val="FF9933"/>
    <a:srgbClr val="FF0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6382" autoAdjust="0"/>
  </p:normalViewPr>
  <p:slideViewPr>
    <p:cSldViewPr snapToGrid="0">
      <p:cViewPr varScale="1">
        <p:scale>
          <a:sx n="87" d="100"/>
          <a:sy n="87" d="100"/>
        </p:scale>
        <p:origin x="336" y="33"/>
      </p:cViewPr>
      <p:guideLst/>
    </p:cSldViewPr>
  </p:slideViewPr>
  <p:outlineViewPr>
    <p:cViewPr>
      <p:scale>
        <a:sx n="33" d="100"/>
        <a:sy n="33" d="100"/>
      </p:scale>
      <p:origin x="0" y="-7518"/>
    </p:cViewPr>
  </p:outlineViewPr>
  <p:notesTextViewPr>
    <p:cViewPr>
      <p:scale>
        <a:sx n="1" d="1"/>
        <a:sy n="1" d="1"/>
      </p:scale>
      <p:origin x="0" y="0"/>
    </p:cViewPr>
  </p:notesTextViewPr>
  <p:sorterViewPr>
    <p:cViewPr>
      <p:scale>
        <a:sx n="100" d="100"/>
        <a:sy n="100" d="100"/>
      </p:scale>
      <p:origin x="0" y="-5130"/>
    </p:cViewPr>
  </p:sorterViewPr>
  <p:notesViewPr>
    <p:cSldViewPr snapToGrid="0">
      <p:cViewPr>
        <p:scale>
          <a:sx n="100" d="100"/>
          <a:sy n="100" d="100"/>
        </p:scale>
        <p:origin x="2289" y="-30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03C4B088-25E5-4B8D-8B65-4E4D5136B3A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talk will be laid out as two mini-talks.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a:t>
            </a:fld>
            <a:endParaRPr lang="en-US" altLang="en-US"/>
          </a:p>
        </p:txBody>
      </p:sp>
    </p:spTree>
    <p:extLst>
      <p:ext uri="{BB962C8B-B14F-4D97-AF65-F5344CB8AC3E}">
        <p14:creationId xmlns:p14="http://schemas.microsoft.com/office/powerpoint/2010/main" val="2712132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Three main issues –</a:t>
            </a:r>
          </a:p>
          <a:p>
            <a:pPr marL="628650" lvl="1" indent="-171450">
              <a:buFont typeface="Arial" panose="020B0604020202020204" pitchFamily="34" charset="0"/>
              <a:buChar char="•"/>
            </a:pPr>
            <a:r>
              <a:rPr lang="en-US" dirty="0"/>
              <a:t>the links go to the appropriate section of the instructions</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11</a:t>
            </a:fld>
            <a:endParaRPr lang="en-US" altLang="en-US"/>
          </a:p>
        </p:txBody>
      </p:sp>
    </p:spTree>
    <p:extLst>
      <p:ext uri="{BB962C8B-B14F-4D97-AF65-F5344CB8AC3E}">
        <p14:creationId xmlns:p14="http://schemas.microsoft.com/office/powerpoint/2010/main" val="3012939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you were already using SSL, GSI, Kerberos, or other non-host-based methods, you can just remove the new configuration file and carry on.</a:t>
            </a:r>
          </a:p>
          <a:p>
            <a:pPr marL="171450" indent="-171450">
              <a:buFont typeface="Arial" panose="020B0604020202020204" pitchFamily="34" charset="0"/>
              <a:buChar char="•"/>
            </a:pPr>
            <a:r>
              <a:rPr lang="en-US" dirty="0"/>
              <a:t>If you don’t reinstall from scratch… ALLOW_DAEMON no longer inherits from ALLOW_WRITE, but without it being set, daemons can’t advertise to the collector.</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12</a:t>
            </a:fld>
            <a:endParaRPr lang="en-US" altLang="en-US"/>
          </a:p>
        </p:txBody>
      </p:sp>
    </p:spTree>
    <p:extLst>
      <p:ext uri="{BB962C8B-B14F-4D97-AF65-F5344CB8AC3E}">
        <p14:creationId xmlns:p14="http://schemas.microsoft.com/office/powerpoint/2010/main" val="160326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Kind of like reinstalling Windows instead of just upgrading it, back from when Microsoft used to actually release new versions of Windows: starting over from a fresh, new, well-known and understood starting point should make it easier for you and for us.</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13</a:t>
            </a:fld>
            <a:endParaRPr lang="en-US" altLang="en-US"/>
          </a:p>
        </p:txBody>
      </p:sp>
    </p:spTree>
    <p:extLst>
      <p:ext uri="{BB962C8B-B14F-4D97-AF65-F5344CB8AC3E}">
        <p14:creationId xmlns:p14="http://schemas.microsoft.com/office/powerpoint/2010/main" val="3309154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15</a:t>
            </a:fld>
            <a:endParaRPr lang="en-US" altLang="en-US"/>
          </a:p>
        </p:txBody>
      </p:sp>
    </p:spTree>
    <p:extLst>
      <p:ext uri="{BB962C8B-B14F-4D97-AF65-F5344CB8AC3E}">
        <p14:creationId xmlns:p14="http://schemas.microsoft.com/office/powerpoint/2010/main" val="3223111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Generally speaking, if you used </a:t>
            </a:r>
            <a:r>
              <a:rPr lang="en-US" i="1" dirty="0" err="1"/>
              <a:t>condor_store_cred</a:t>
            </a:r>
            <a:r>
              <a:rPr lang="en-US" dirty="0"/>
              <a:t> to create the signing key, you’ll be fine.</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17</a:t>
            </a:fld>
            <a:endParaRPr lang="en-US" altLang="en-US"/>
          </a:p>
        </p:txBody>
      </p:sp>
    </p:spTree>
    <p:extLst>
      <p:ext uri="{BB962C8B-B14F-4D97-AF65-F5344CB8AC3E}">
        <p14:creationId xmlns:p14="http://schemas.microsoft.com/office/powerpoint/2010/main" val="2450476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9.0 release of </a:t>
            </a:r>
            <a:r>
              <a:rPr lang="en-US" dirty="0" err="1"/>
              <a:t>HTCondor</a:t>
            </a:r>
            <a:r>
              <a:rPr lang="en-US" dirty="0"/>
              <a:t> is compatible with 8.8 and 8.9 (except for the IDTOKENS issue), but the upgrade changes the security configuration, which has a good chance of fragmenting your pool. It may be less confusing to put jobs on hold before the upgrade process.</a:t>
            </a:r>
          </a:p>
          <a:p>
            <a:pPr marL="171450" indent="-171450">
              <a:buFont typeface="Arial" panose="020B0604020202020204" pitchFamily="34" charset="0"/>
              <a:buChar char="•"/>
            </a:pPr>
            <a:r>
              <a:rPr lang="en-US" dirty="0"/>
              <a:t>(Compatible both on the wire and on-disk: back up your SPOOL directory (to be safe) and 9.0 will read it just fine.</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18</a:t>
            </a:fld>
            <a:endParaRPr lang="en-US" altLang="en-US"/>
          </a:p>
        </p:txBody>
      </p:sp>
    </p:spTree>
    <p:extLst>
      <p:ext uri="{BB962C8B-B14F-4D97-AF65-F5344CB8AC3E}">
        <p14:creationId xmlns:p14="http://schemas.microsoft.com/office/powerpoint/2010/main" val="358983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 may have users who run tools which use the system </a:t>
            </a:r>
            <a:r>
              <a:rPr lang="en-US" dirty="0" err="1"/>
              <a:t>HTCondor</a:t>
            </a:r>
            <a:r>
              <a:rPr lang="en-US" dirty="0"/>
              <a:t> configuration but not the system </a:t>
            </a:r>
            <a:r>
              <a:rPr lang="en-US" dirty="0" err="1"/>
              <a:t>HTCondor</a:t>
            </a:r>
            <a:r>
              <a:rPr lang="en-US" dirty="0"/>
              <a:t> binaries.  This will usually but not always be a Python environment with an old version of the </a:t>
            </a:r>
            <a:r>
              <a:rPr lang="en-US" dirty="0" err="1"/>
              <a:t>HTCondor</a:t>
            </a:r>
            <a:r>
              <a:rPr lang="en-US" dirty="0"/>
              <a:t> bindings installed.</a:t>
            </a:r>
          </a:p>
          <a:p>
            <a:pPr marL="171450" indent="-171450">
              <a:buFont typeface="Arial" panose="020B0604020202020204" pitchFamily="34" charset="0"/>
              <a:buChar char="•"/>
            </a:pPr>
            <a:r>
              <a:rPr lang="en-US" dirty="0" err="1"/>
              <a:t>HTCondor</a:t>
            </a:r>
            <a:r>
              <a:rPr lang="en-US" dirty="0"/>
              <a:t> releases before 8.9.11 or so don’t recognize the use security : recommended_v9_0 knob and will fail.</a:t>
            </a:r>
          </a:p>
          <a:p>
            <a:pPr marL="171450" indent="-171450">
              <a:buFont typeface="Arial" panose="020B0604020202020204" pitchFamily="34" charset="0"/>
              <a:buChar char="•"/>
            </a:pPr>
            <a:r>
              <a:rPr lang="en-US" dirty="0"/>
              <a:t>If you comment out the </a:t>
            </a:r>
            <a:r>
              <a:rPr lang="en-US" dirty="0" err="1"/>
              <a:t>metaknob</a:t>
            </a:r>
            <a:r>
              <a:rPr lang="en-US" dirty="0"/>
              <a:t> but paste its values back in, everything will work, but you won’t automatically upgrade along with everyone else when we change the recommendations.</a:t>
            </a:r>
          </a:p>
          <a:p>
            <a:pPr marL="171450" indent="-171450">
              <a:buFont typeface="Arial" panose="020B0604020202020204" pitchFamily="34" charset="0"/>
              <a:buChar char="•"/>
            </a:pPr>
            <a:r>
              <a:rPr lang="en-US" dirty="0"/>
              <a:t>If you make the configuration conditional on version, your user may see different results depending on if they use the CLI or Python, for example, especially if they need to do something other than FS authentication.  This could be very confusing.</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20</a:t>
            </a:fld>
            <a:endParaRPr lang="en-US" altLang="en-US"/>
          </a:p>
        </p:txBody>
      </p:sp>
    </p:spTree>
    <p:extLst>
      <p:ext uri="{BB962C8B-B14F-4D97-AF65-F5344CB8AC3E}">
        <p14:creationId xmlns:p14="http://schemas.microsoft.com/office/powerpoint/2010/main" val="264840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Start out at the downloads page, proceed to the “getting </a:t>
            </a:r>
            <a:r>
              <a:rPr lang="en-US" dirty="0" err="1"/>
              <a:t>HTCondor</a:t>
            </a:r>
            <a:r>
              <a:rPr lang="en-US" dirty="0"/>
              <a:t>” page.</a:t>
            </a:r>
          </a:p>
          <a:p>
            <a:pPr marL="171450" indent="-171450">
              <a:buFont typeface="Arial" panose="020B0604020202020204" pitchFamily="34" charset="0"/>
              <a:buChar char="•"/>
            </a:pPr>
            <a:r>
              <a:rPr lang="en-US" dirty="0"/>
              <a:t>New look for the downloads page.</a:t>
            </a:r>
          </a:p>
          <a:p>
            <a:pPr marL="171450" indent="-171450">
              <a:buFont typeface="Arial" panose="020B0604020202020204" pitchFamily="34" charset="0"/>
              <a:buChar char="•"/>
            </a:pPr>
            <a:r>
              <a:rPr lang="en-US" dirty="0"/>
              <a:t>New terminology, about which we’ll try to be consistent.</a:t>
            </a:r>
          </a:p>
          <a:p>
            <a:pPr marL="171450" indent="-171450">
              <a:buFont typeface="Arial" panose="020B0604020202020204" pitchFamily="34" charset="0"/>
              <a:buChar char="•"/>
            </a:pPr>
            <a:r>
              <a:rPr lang="en-US" dirty="0"/>
              <a:t>New instructions for getting </a:t>
            </a:r>
            <a:r>
              <a:rPr lang="en-US" dirty="0" err="1"/>
              <a:t>HTCondor</a:t>
            </a:r>
            <a:r>
              <a:rPr lang="en-US" dirty="0"/>
              <a:t>…</a:t>
            </a:r>
          </a:p>
          <a:p>
            <a:pPr marL="171450" indent="-171450">
              <a:buFont typeface="Arial" panose="020B0604020202020204" pitchFamily="34" charset="0"/>
              <a:buChar char="•"/>
            </a:pPr>
            <a:r>
              <a:rPr lang="en-US" dirty="0"/>
              <a:t>… I’ve been saying “getting” rather “installing” </a:t>
            </a:r>
            <a:r>
              <a:rPr lang="en-US" dirty="0" err="1"/>
              <a:t>HTCondor</a:t>
            </a:r>
            <a:r>
              <a:rPr lang="en-US" dirty="0"/>
              <a:t> because we want to emphasize that you don’t have to install </a:t>
            </a:r>
            <a:r>
              <a:rPr lang="en-US" dirty="0" err="1"/>
              <a:t>HTCondor</a:t>
            </a:r>
            <a:r>
              <a:rPr lang="en-US" dirty="0"/>
              <a:t> in order to use it anymore.</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2</a:t>
            </a:fld>
            <a:endParaRPr lang="en-US" altLang="en-US"/>
          </a:p>
        </p:txBody>
      </p:sp>
    </p:spTree>
    <p:extLst>
      <p:ext uri="{BB962C8B-B14F-4D97-AF65-F5344CB8AC3E}">
        <p14:creationId xmlns:p14="http://schemas.microsoft.com/office/powerpoint/2010/main" val="92679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 and doing that was one of the reasons for changing the website up.</a:t>
            </a:r>
          </a:p>
          <a:p>
            <a:pPr marL="171450" indent="-171450">
              <a:buFont typeface="Arial" panose="020B0604020202020204" pitchFamily="34" charset="0"/>
              <a:buChar char="•"/>
            </a:pPr>
            <a:r>
              <a:rPr lang="en-US" dirty="0"/>
              <a:t>We also wanted to make installing </a:t>
            </a:r>
            <a:r>
              <a:rPr lang="en-US" dirty="0" err="1"/>
              <a:t>HTCondor</a:t>
            </a:r>
            <a:r>
              <a:rPr lang="en-US" dirty="0"/>
              <a:t> easier, simpler, and more secure; and for that we had to write a new tool.</a:t>
            </a:r>
          </a:p>
          <a:p>
            <a:pPr marL="628650" lvl="1" indent="-171450">
              <a:buFont typeface="Arial" panose="020B0604020202020204" pitchFamily="34" charset="0"/>
              <a:buChar char="•"/>
            </a:pPr>
            <a:r>
              <a:rPr lang="en-US" dirty="0"/>
              <a:t>To be clear, it is not a command-line tool.</a:t>
            </a:r>
          </a:p>
          <a:p>
            <a:pPr marL="628650" lvl="1" indent="-171450">
              <a:buFont typeface="Arial" panose="020B0604020202020204" pitchFamily="34" charset="0"/>
              <a:buChar char="•"/>
            </a:pPr>
            <a:r>
              <a:rPr lang="en-US" dirty="0"/>
              <a:t>The Windows installer will probably be ready to go for the next 9.1.x release, but we have more work to do on the code.</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3</a:t>
            </a:fld>
            <a:endParaRPr lang="en-US" altLang="en-US"/>
          </a:p>
        </p:txBody>
      </p:sp>
    </p:spTree>
    <p:extLst>
      <p:ext uri="{BB962C8B-B14F-4D97-AF65-F5344CB8AC3E}">
        <p14:creationId xmlns:p14="http://schemas.microsoft.com/office/powerpoint/2010/main" val="2146463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 be clear, starting from the beginning –</a:t>
            </a:r>
          </a:p>
          <a:p>
            <a:pPr marL="171450" indent="-171450">
              <a:buFont typeface="Arial" panose="020B0604020202020204" pitchFamily="34" charset="0"/>
              <a:buChar char="•"/>
            </a:pPr>
            <a:r>
              <a:rPr lang="en-US" dirty="0"/>
              <a:t>…</a:t>
            </a:r>
          </a:p>
          <a:p>
            <a:pPr marL="171450" indent="-171450">
              <a:buFont typeface="Arial" panose="020B0604020202020204" pitchFamily="34" charset="0"/>
              <a:buChar char="•"/>
            </a:pPr>
            <a:r>
              <a:rPr lang="en-US" dirty="0"/>
              <a:t>Changed the </a:t>
            </a:r>
            <a:r>
              <a:rPr lang="en-US" dirty="0" err="1"/>
              <a:t>tarball</a:t>
            </a:r>
            <a:r>
              <a:rPr lang="en-US" dirty="0"/>
              <a:t> experience a little, hopefully it’s better, please let us know if you’re actually doing it. :)</a:t>
            </a:r>
          </a:p>
          <a:p>
            <a:pPr marL="171450" indent="-171450">
              <a:buFont typeface="Arial" panose="020B0604020202020204" pitchFamily="34" charset="0"/>
              <a:buChar char="•"/>
            </a:pPr>
            <a:r>
              <a:rPr lang="en-US" dirty="0"/>
              <a:t>Of course, we still offer and document our RPM repositories, but if you’re really starting from scratch, there’s no reason to use them directly.</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4</a:t>
            </a:fld>
            <a:endParaRPr lang="en-US" altLang="en-US"/>
          </a:p>
        </p:txBody>
      </p:sp>
    </p:spTree>
    <p:extLst>
      <p:ext uri="{BB962C8B-B14F-4D97-AF65-F5344CB8AC3E}">
        <p14:creationId xmlns:p14="http://schemas.microsoft.com/office/powerpoint/2010/main" val="373601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you run </a:t>
            </a:r>
            <a:r>
              <a:rPr lang="en-US" i="1" dirty="0" err="1"/>
              <a:t>get_htcondor</a:t>
            </a:r>
            <a:r>
              <a:rPr lang="en-US" i="0" dirty="0"/>
              <a:t> without the –no-dry-run option, and it can run as user nobody or any other unprivileged user, it will instead print out what it’s going to do;</a:t>
            </a:r>
          </a:p>
          <a:p>
            <a:pPr marL="628650" lvl="1" indent="-171450">
              <a:buFont typeface="Arial" panose="020B0604020202020204" pitchFamily="34" charset="0"/>
              <a:buChar char="•"/>
            </a:pPr>
            <a:r>
              <a:rPr lang="en-US" i="0" dirty="0"/>
              <a:t>you can copy, inspect, and if the results meet your approval, paste them to perform the installation.</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i="0" dirty="0"/>
              <a:t>You can also just visit that URL to inspect the script itself, if you prefer.</a:t>
            </a:r>
          </a:p>
          <a:p>
            <a:pPr marL="628650" lvl="1" indent="-171450">
              <a:buFont typeface="Arial" panose="020B0604020202020204" pitchFamily="34" charset="0"/>
              <a:buChar char="•"/>
            </a:pPr>
            <a:endParaRPr lang="en-US" i="0" dirty="0"/>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5</a:t>
            </a:fld>
            <a:endParaRPr lang="en-US" altLang="en-US"/>
          </a:p>
        </p:txBody>
      </p:sp>
    </p:spTree>
    <p:extLst>
      <p:ext uri="{BB962C8B-B14F-4D97-AF65-F5344CB8AC3E}">
        <p14:creationId xmlns:p14="http://schemas.microsoft.com/office/powerpoint/2010/main" val="1942385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i="0" dirty="0"/>
              <a:t>The password is the basis of the pool’s security, so make sure it’s a good one – no particular limit on length, so a half-dozen randomly-chosen words will work just fine.</a:t>
            </a:r>
          </a:p>
          <a:p>
            <a:pPr marL="171450" lvl="0" indent="-171450">
              <a:buFont typeface="Arial" panose="020B0604020202020204" pitchFamily="34" charset="0"/>
              <a:buChar char="•"/>
            </a:pPr>
            <a:r>
              <a:rPr lang="en-US" i="0" dirty="0"/>
              <a:t>The password will be used to generate the IDTOKENS signing key.</a:t>
            </a:r>
          </a:p>
          <a:p>
            <a:pPr marL="171450" lvl="0" indent="-171450">
              <a:buFont typeface="Arial" panose="020B0604020202020204" pitchFamily="34" charset="0"/>
              <a:buChar char="•"/>
            </a:pPr>
            <a:r>
              <a:rPr lang="en-US" i="0" dirty="0"/>
              <a:t>The central manager name is either a DNS name (if that works everywhere) or an IP address.</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6</a:t>
            </a:fld>
            <a:endParaRPr lang="en-US" altLang="en-US"/>
          </a:p>
        </p:txBody>
      </p:sp>
    </p:spTree>
    <p:extLst>
      <p:ext uri="{BB962C8B-B14F-4D97-AF65-F5344CB8AC3E}">
        <p14:creationId xmlns:p14="http://schemas.microsoft.com/office/powerpoint/2010/main" val="914356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stand-alone installation does not communicate over the network, so we’re generally not too worried about authentication or privacy.</a:t>
            </a:r>
          </a:p>
          <a:p>
            <a:pPr marL="171450" indent="-171450">
              <a:buFont typeface="Arial" panose="020B0604020202020204" pitchFamily="34" charset="0"/>
              <a:buChar char="•"/>
            </a:pPr>
            <a:r>
              <a:rPr lang="en-US" dirty="0"/>
              <a:t>Read-only over the network is not encrypted because </a:t>
            </a:r>
            <a:r>
              <a:rPr lang="en-US" dirty="0" err="1"/>
              <a:t>HTCondor</a:t>
            </a:r>
            <a:r>
              <a:rPr lang="en-US" dirty="0"/>
              <a:t> requires authentication to do encryption.  However, we didn’t want to issue an IDTOKEN to every user on the system in the </a:t>
            </a:r>
            <a:r>
              <a:rPr lang="en-US" i="1" dirty="0" err="1"/>
              <a:t>get_htcondor</a:t>
            </a:r>
            <a:r>
              <a:rPr lang="en-US" i="0" dirty="0"/>
              <a:t> script</a:t>
            </a:r>
            <a:r>
              <a:rPr lang="en-US" dirty="0"/>
              <a:t> – what if your user database is your corporate LDAP, with 50,000 entries, only thirty of whom are actually allowed to log in?</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7</a:t>
            </a:fld>
            <a:endParaRPr lang="en-US" altLang="en-US"/>
          </a:p>
        </p:txBody>
      </p:sp>
    </p:spTree>
    <p:extLst>
      <p:ext uri="{BB962C8B-B14F-4D97-AF65-F5344CB8AC3E}">
        <p14:creationId xmlns:p14="http://schemas.microsoft.com/office/powerpoint/2010/main" val="3948390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For simplicity, all authenticated users are authorized, so we didn’t want to try and guess which of the users listed in your password file, or in your organization’s LDAP server, or whatever, you actually wanted to be able to submit jobs.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8</a:t>
            </a:fld>
            <a:endParaRPr lang="en-US" altLang="en-US"/>
          </a:p>
        </p:txBody>
      </p:sp>
    </p:spTree>
    <p:extLst>
      <p:ext uri="{BB962C8B-B14F-4D97-AF65-F5344CB8AC3E}">
        <p14:creationId xmlns:p14="http://schemas.microsoft.com/office/powerpoint/2010/main" val="365952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Sadly, we needed to write two different sets of instructions for the upgrade to 9.0, depending on which version of </a:t>
            </a:r>
            <a:r>
              <a:rPr lang="en-US" dirty="0" err="1"/>
              <a:t>HTCondor</a:t>
            </a:r>
            <a:r>
              <a:rPr lang="en-US" dirty="0"/>
              <a:t> you’re upgrading from.</a:t>
            </a:r>
          </a:p>
          <a:p>
            <a:pPr marL="171450" indent="-171450">
              <a:buFont typeface="Arial" panose="020B0604020202020204" pitchFamily="34" charset="0"/>
              <a:buChar char="•"/>
            </a:pPr>
            <a:r>
              <a:rPr lang="en-US" dirty="0"/>
              <a:t>The instructions are pretty detailed – much more so than usual for an </a:t>
            </a:r>
            <a:r>
              <a:rPr lang="en-US" dirty="0" err="1"/>
              <a:t>HTCondor</a:t>
            </a:r>
            <a:r>
              <a:rPr lang="en-US" dirty="0"/>
              <a:t> upgrade – so I’m going to spend the rest of this talk giving you an idea of what to expect.</a:t>
            </a:r>
          </a:p>
        </p:txBody>
      </p:sp>
      <p:sp>
        <p:nvSpPr>
          <p:cNvPr id="4" name="Slide Number Placeholder 3"/>
          <p:cNvSpPr>
            <a:spLocks noGrp="1"/>
          </p:cNvSpPr>
          <p:nvPr>
            <p:ph type="sldNum" sz="quarter" idx="5"/>
          </p:nvPr>
        </p:nvSpPr>
        <p:spPr/>
        <p:txBody>
          <a:bodyPr/>
          <a:lstStyle/>
          <a:p>
            <a:fld id="{03C4B088-25E5-4B8D-8B65-4E4D5136B3A0}" type="slidenum">
              <a:rPr lang="en-US" altLang="en-US" smtClean="0"/>
              <a:pPr/>
              <a:t>10</a:t>
            </a:fld>
            <a:endParaRPr lang="en-US" altLang="en-US"/>
          </a:p>
        </p:txBody>
      </p:sp>
    </p:spTree>
    <p:extLst>
      <p:ext uri="{BB962C8B-B14F-4D97-AF65-F5344CB8AC3E}">
        <p14:creationId xmlns:p14="http://schemas.microsoft.com/office/powerpoint/2010/main" val="34352856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7" descr="CHTC_logo_color_vert.jpg"/>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788408" y="582613"/>
            <a:ext cx="2615184" cy="14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C:\Users\vmuser\Desktop\HTCondor_red_blk_notag.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42688" y="2066989"/>
            <a:ext cx="2707695" cy="639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6402" name="Rectangle 2"/>
          <p:cNvSpPr>
            <a:spLocks noGrp="1" noChangeArrowheads="1"/>
          </p:cNvSpPr>
          <p:nvPr>
            <p:ph type="ctrTitle"/>
          </p:nvPr>
        </p:nvSpPr>
        <p:spPr>
          <a:xfrm>
            <a:off x="914400" y="3110107"/>
            <a:ext cx="10363200" cy="2438400"/>
          </a:xfrm>
        </p:spPr>
        <p:txBody>
          <a:bodyPr/>
          <a:lstStyle>
            <a:lvl1pPr>
              <a:defRPr/>
            </a:lvl1pPr>
          </a:lstStyle>
          <a:p>
            <a:pPr lvl="0"/>
            <a:r>
              <a:rPr lang="en-US" noProof="0"/>
              <a:t>Click to edit Master title style</a:t>
            </a:r>
          </a:p>
        </p:txBody>
      </p:sp>
    </p:spTree>
    <p:extLst>
      <p:ext uri="{BB962C8B-B14F-4D97-AF65-F5344CB8AC3E}">
        <p14:creationId xmlns:p14="http://schemas.microsoft.com/office/powerpoint/2010/main" val="261953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fld id="{DFF61365-E3D1-425E-BF49-DF7C7388E7D3}" type="slidenum">
              <a:rPr lang="en-US" altLang="en-US"/>
              <a:pPr/>
              <a:t>‹#›</a:t>
            </a:fld>
            <a:endParaRPr lang="en-US" altLang="en-US"/>
          </a:p>
        </p:txBody>
      </p:sp>
    </p:spTree>
    <p:extLst>
      <p:ext uri="{BB962C8B-B14F-4D97-AF65-F5344CB8AC3E}">
        <p14:creationId xmlns:p14="http://schemas.microsoft.com/office/powerpoint/2010/main" val="230673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fld id="{586B4667-D209-4660-B5A2-173A01679EA4}" type="slidenum">
              <a:rPr lang="en-US" altLang="en-US"/>
              <a:pPr/>
              <a:t>‹#›</a:t>
            </a:fld>
            <a:endParaRPr lang="en-US" altLang="en-US"/>
          </a:p>
        </p:txBody>
      </p:sp>
    </p:spTree>
    <p:extLst>
      <p:ext uri="{BB962C8B-B14F-4D97-AF65-F5344CB8AC3E}">
        <p14:creationId xmlns:p14="http://schemas.microsoft.com/office/powerpoint/2010/main" val="166121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lstStyle/>
          <a:p>
            <a:r>
              <a:rPr lang="en-US"/>
              <a:t>Click to edit Master title style</a:t>
            </a:r>
          </a:p>
        </p:txBody>
      </p:sp>
      <p:sp>
        <p:nvSpPr>
          <p:cNvPr id="4" name="Slide Number Placeholder 1"/>
          <p:cNvSpPr>
            <a:spLocks noGrp="1"/>
          </p:cNvSpPr>
          <p:nvPr>
            <p:ph type="sldNum" sz="quarter" idx="10"/>
          </p:nvPr>
        </p:nvSpPr>
        <p:spPr/>
        <p:txBody>
          <a:bodyPr/>
          <a:lstStyle>
            <a:lvl1pPr>
              <a:defRPr/>
            </a:lvl1pPr>
          </a:lstStyle>
          <a:p>
            <a:fld id="{A112ED7D-98F8-4F4F-A793-74ECB7F395DA}" type="slidenum">
              <a:rPr lang="en-US" altLang="en-US"/>
              <a:pPr/>
              <a:t>‹#›</a:t>
            </a:fld>
            <a:endParaRPr lang="en-US" altLang="en-US" dirty="0"/>
          </a:p>
        </p:txBody>
      </p:sp>
    </p:spTree>
    <p:extLst>
      <p:ext uri="{BB962C8B-B14F-4D97-AF65-F5344CB8AC3E}">
        <p14:creationId xmlns:p14="http://schemas.microsoft.com/office/powerpoint/2010/main" val="16251326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10"/>
          </p:nvPr>
        </p:nvSpPr>
        <p:spPr/>
        <p:txBody>
          <a:bodyPr/>
          <a:lstStyle>
            <a:lvl1pPr>
              <a:defRPr/>
            </a:lvl1pPr>
          </a:lstStyle>
          <a:p>
            <a:fld id="{D10469D7-1015-4FED-8446-77ED6DA8F092}" type="slidenum">
              <a:rPr lang="en-US" altLang="en-US"/>
              <a:pPr/>
              <a:t>‹#›</a:t>
            </a:fld>
            <a:endParaRPr lang="en-US" altLang="en-US"/>
          </a:p>
        </p:txBody>
      </p:sp>
    </p:spTree>
    <p:extLst>
      <p:ext uri="{BB962C8B-B14F-4D97-AF65-F5344CB8AC3E}">
        <p14:creationId xmlns:p14="http://schemas.microsoft.com/office/powerpoint/2010/main" val="325926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00238"/>
            <a:ext cx="508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00238"/>
            <a:ext cx="5080000" cy="373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xfrm>
            <a:off x="9956800" y="6248400"/>
            <a:ext cx="1320800" cy="457200"/>
          </a:xfrm>
        </p:spPr>
        <p:txBody>
          <a:bodyPr/>
          <a:lstStyle>
            <a:lvl1pPr>
              <a:defRPr/>
            </a:lvl1pPr>
          </a:lstStyle>
          <a:p>
            <a:fld id="{59406ACC-1ABF-4FD7-A7C6-60EC0F162726}" type="slidenum">
              <a:rPr lang="en-US" altLang="en-US"/>
              <a:pPr/>
              <a:t>‹#›</a:t>
            </a:fld>
            <a:endParaRPr lang="en-US" altLang="en-US"/>
          </a:p>
        </p:txBody>
      </p:sp>
    </p:spTree>
    <p:extLst>
      <p:ext uri="{BB962C8B-B14F-4D97-AF65-F5344CB8AC3E}">
        <p14:creationId xmlns:p14="http://schemas.microsoft.com/office/powerpoint/2010/main" val="7515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
        <p:nvSpPr>
          <p:cNvPr id="7" name="Slide Number Placeholder 1"/>
          <p:cNvSpPr>
            <a:spLocks noGrp="1"/>
          </p:cNvSpPr>
          <p:nvPr>
            <p:ph type="sldNum" sz="quarter" idx="10"/>
          </p:nvPr>
        </p:nvSpPr>
        <p:spPr/>
        <p:txBody>
          <a:bodyPr/>
          <a:lstStyle>
            <a:lvl1pPr>
              <a:defRPr/>
            </a:lvl1pPr>
          </a:lstStyle>
          <a:p>
            <a:fld id="{0ADA5ABD-C121-4FCB-ACC5-F1D637EDE9BC}" type="slidenum">
              <a:rPr lang="en-US" altLang="en-US"/>
              <a:pPr/>
              <a:t>‹#›</a:t>
            </a:fld>
            <a:endParaRPr lang="en-US" altLang="en-US"/>
          </a:p>
        </p:txBody>
      </p:sp>
    </p:spTree>
    <p:extLst>
      <p:ext uri="{BB962C8B-B14F-4D97-AF65-F5344CB8AC3E}">
        <p14:creationId xmlns:p14="http://schemas.microsoft.com/office/powerpoint/2010/main" val="415840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fld id="{296919AD-8CC6-4D3E-873A-09FDF857086C}" type="slidenum">
              <a:rPr lang="en-US" altLang="en-US"/>
              <a:pPr/>
              <a:t>‹#›</a:t>
            </a:fld>
            <a:endParaRPr lang="en-US" altLang="en-US"/>
          </a:p>
        </p:txBody>
      </p:sp>
    </p:spTree>
    <p:extLst>
      <p:ext uri="{BB962C8B-B14F-4D97-AF65-F5344CB8AC3E}">
        <p14:creationId xmlns:p14="http://schemas.microsoft.com/office/powerpoint/2010/main" val="407079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377B610-C23B-4654-9A9B-90E751C4D594}" type="slidenum">
              <a:rPr lang="en-US" altLang="en-US"/>
              <a:pPr/>
              <a:t>‹#›</a:t>
            </a:fld>
            <a:endParaRPr lang="en-US" altLang="en-US"/>
          </a:p>
        </p:txBody>
      </p:sp>
    </p:spTree>
    <p:extLst>
      <p:ext uri="{BB962C8B-B14F-4D97-AF65-F5344CB8AC3E}">
        <p14:creationId xmlns:p14="http://schemas.microsoft.com/office/powerpoint/2010/main" val="1011377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fld id="{9F760E29-F06A-40D6-A318-8DED73A00E81}" type="slidenum">
              <a:rPr lang="en-US" altLang="en-US"/>
              <a:pPr/>
              <a:t>‹#›</a:t>
            </a:fld>
            <a:endParaRPr lang="en-US" altLang="en-US"/>
          </a:p>
        </p:txBody>
      </p:sp>
    </p:spTree>
    <p:extLst>
      <p:ext uri="{BB962C8B-B14F-4D97-AF65-F5344CB8AC3E}">
        <p14:creationId xmlns:p14="http://schemas.microsoft.com/office/powerpoint/2010/main" val="273597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fld id="{1868C85E-C72D-4615-9825-0A07FFE50E82}" type="slidenum">
              <a:rPr lang="en-US" altLang="en-US"/>
              <a:pPr/>
              <a:t>‹#›</a:t>
            </a:fld>
            <a:endParaRPr lang="en-US" altLang="en-US"/>
          </a:p>
        </p:txBody>
      </p:sp>
    </p:spTree>
    <p:extLst>
      <p:ext uri="{BB962C8B-B14F-4D97-AF65-F5344CB8AC3E}">
        <p14:creationId xmlns:p14="http://schemas.microsoft.com/office/powerpoint/2010/main" val="297029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bwMode="auto">
          <a:xfrm>
            <a:off x="0" y="0"/>
            <a:ext cx="1219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485379" name="Rectangle 3"/>
          <p:cNvSpPr>
            <a:spLocks noGrp="1" noChangeArrowheads="1"/>
          </p:cNvSpPr>
          <p:nvPr>
            <p:ph type="body" idx="1"/>
          </p:nvPr>
        </p:nvSpPr>
        <p:spPr bwMode="auto">
          <a:xfrm>
            <a:off x="429685" y="1355726"/>
            <a:ext cx="11199283"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 name="Straight Connector 3"/>
          <p:cNvCxnSpPr/>
          <p:nvPr/>
        </p:nvCxnSpPr>
        <p:spPr bwMode="auto">
          <a:xfrm>
            <a:off x="0" y="6254750"/>
            <a:ext cx="1219200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Slide Number Placeholder 1"/>
          <p:cNvSpPr>
            <a:spLocks noGrp="1"/>
          </p:cNvSpPr>
          <p:nvPr>
            <p:ph type="sldNum" sz="quarter" idx="4"/>
          </p:nvPr>
        </p:nvSpPr>
        <p:spPr>
          <a:xfrm>
            <a:off x="4673600" y="6492880"/>
            <a:ext cx="2844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defRPr>
            </a:lvl1pPr>
          </a:lstStyle>
          <a:p>
            <a:fld id="{DCC3D3B6-6FB5-4946-B030-0DFF06AB1739}" type="slidenum">
              <a:rPr lang="en-US" altLang="en-US"/>
              <a:pPr/>
              <a:t>‹#›</a:t>
            </a:fld>
            <a:endParaRPr lang="en-US" altLang="en-US"/>
          </a:p>
        </p:txBody>
      </p:sp>
      <p:pic>
        <p:nvPicPr>
          <p:cNvPr id="9" name="Picture 1" descr="CHTC_logo_color_horiz.jpg">
            <a:extLst>
              <a:ext uri="{FF2B5EF4-FFF2-40B4-BE49-F238E27FC236}">
                <a16:creationId xmlns:a16="http://schemas.microsoft.com/office/drawing/2014/main" id="{55C38989-08EF-4F7B-8DB6-286349DC8BE6}"/>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275388"/>
            <a:ext cx="27622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C:\Users\vmuser\Desktop\HTCondor_red_blk_notag.png">
            <a:extLst>
              <a:ext uri="{FF2B5EF4-FFF2-40B4-BE49-F238E27FC236}">
                <a16:creationId xmlns:a16="http://schemas.microsoft.com/office/drawing/2014/main" id="{BB7CC627-2E79-4CF7-BD67-DA017FFE8F1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482328" y="6181729"/>
            <a:ext cx="270827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29" r:id="rId2"/>
    <p:sldLayoutId id="2147483730" r:id="rId3"/>
    <p:sldLayoutId id="2147483739"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rtl="0" eaLnBrk="1" fontAlgn="base" hangingPunct="1">
        <a:spcBef>
          <a:spcPct val="0"/>
        </a:spcBef>
        <a:spcAft>
          <a:spcPct val="0"/>
        </a:spcAft>
        <a:defRPr sz="4400" b="1">
          <a:solidFill>
            <a:srgbClr val="C60036"/>
          </a:solidFill>
          <a:latin typeface="+mj-lt"/>
          <a:ea typeface="MS PGothic" pitchFamily="34" charset="-128"/>
          <a:cs typeface="ＭＳ Ｐゴシック" charset="0"/>
        </a:defRPr>
      </a:lvl1pPr>
      <a:lvl2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2pPr>
      <a:lvl3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3pPr>
      <a:lvl4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4pPr>
      <a:lvl5pPr algn="ctr" rtl="0" eaLnBrk="1" fontAlgn="base" hangingPunct="1">
        <a:spcBef>
          <a:spcPct val="0"/>
        </a:spcBef>
        <a:spcAft>
          <a:spcPct val="0"/>
        </a:spcAft>
        <a:defRPr sz="4400" b="1">
          <a:solidFill>
            <a:srgbClr val="C60036"/>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6pPr>
      <a:lvl7pPr marL="9144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7pPr>
      <a:lvl8pPr marL="13716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8pPr>
      <a:lvl9pPr marL="1828800" algn="ctr" rtl="0" eaLnBrk="1" fontAlgn="base" hangingPunct="1">
        <a:spcBef>
          <a:spcPct val="0"/>
        </a:spcBef>
        <a:spcAft>
          <a:spcPct val="0"/>
        </a:spcAft>
        <a:defRPr sz="4400" b="1">
          <a:solidFill>
            <a:srgbClr val="3333CC"/>
          </a:solidFill>
          <a:latin typeface="Comic Sans MS" charset="0"/>
          <a:ea typeface="ＭＳ Ｐゴシック" charset="0"/>
          <a:cs typeface="Arial" charset="0"/>
        </a:defRPr>
      </a:lvl9pPr>
    </p:titleStyle>
    <p:bodyStyle>
      <a:lvl1pPr marL="342900" indent="-342900" algn="l" rtl="0" eaLnBrk="1" fontAlgn="base" hangingPunct="1">
        <a:spcBef>
          <a:spcPct val="20000"/>
        </a:spcBef>
        <a:spcAft>
          <a:spcPct val="0"/>
        </a:spcAft>
        <a:buClr>
          <a:srgbClr val="808000"/>
        </a:buClr>
        <a:buSzPct val="120000"/>
        <a:buChar char="›"/>
        <a:defRPr sz="3200">
          <a:solidFill>
            <a:schemeClr val="tx1"/>
          </a:solidFill>
          <a:latin typeface="+mn-lt"/>
          <a:ea typeface="MS PGothic" pitchFamily="34" charset="-128"/>
          <a:cs typeface="MS PGothic" pitchFamily="34" charset="-128"/>
        </a:defRPr>
      </a:lvl1pPr>
      <a:lvl2pPr marL="742950" indent="-285750" algn="l" rtl="0" eaLnBrk="1" fontAlgn="base" hangingPunct="1">
        <a:spcBef>
          <a:spcPct val="20000"/>
        </a:spcBef>
        <a:spcAft>
          <a:spcPct val="0"/>
        </a:spcAft>
        <a:buSzPct val="90000"/>
        <a:buFont typeface="Marlett" pitchFamily="2" charset="2"/>
        <a:buChar char="h"/>
        <a:defRPr sz="2800">
          <a:solidFill>
            <a:schemeClr val="tx1"/>
          </a:solidFill>
          <a:latin typeface="+mn-lt"/>
          <a:ea typeface="MS PGothic" pitchFamily="34" charset="-128"/>
          <a:cs typeface="Arial" charset="0"/>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Arial" charset="0"/>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Arial" charset="0"/>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Arial" charset="0"/>
        </a:defRPr>
      </a:lvl5pPr>
      <a:lvl6pPr marL="2514600" indent="-228600" algn="l" rtl="0" eaLnBrk="1" fontAlgn="base" hangingPunct="1">
        <a:spcBef>
          <a:spcPct val="20000"/>
        </a:spcBef>
        <a:spcAft>
          <a:spcPct val="0"/>
        </a:spcAft>
        <a:buChar char="»"/>
        <a:defRPr sz="2000">
          <a:solidFill>
            <a:schemeClr val="tx1"/>
          </a:solidFill>
          <a:latin typeface="+mn-lt"/>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tcondor.readthedocs.io/en/v9_0/version-history/upgrading-from-88-to-90-seri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htcondor-wiki.cs.wisc.edu/index.cgi/wiki?p=UpgradingToEightNineThirteen" TargetMode="External"/><Relationship Id="rId4" Type="http://schemas.openxmlformats.org/officeDocument/2006/relationships/hyperlink" Target="https://htcondor.readthedocs.io/en/latest/getting-htcondor/from-our-repositorie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htcondor.readthedocs.io/en/v9_0/version-history/upgrading-from-88-to-90-series.html#step-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tcondor.readthedocs.io/en/v9_0/version-history/upgrading-from-88-to-90-series.html#step-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htcondor.readthedocs.io/en/v9_0/version-history/upgrading-from-88-to-90-series.html#step-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htcondor.readthedocs.io/en/v9_0/version-history/upgrading-from-88-to-90-serie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htcondor-wiki.cs.wisc.edu/index.cgi/wiki?p=UpgradingToEightNineThirteen"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htcondor-admin@cs.wis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tcondor.org/downloa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htcondor.readthedocs.io/en/latest/getting-htcondo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et.htcondor.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tcondor.readthedocs.io/en/latest/getting-htcondor/install-linux-as-roo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htcondor.readthedocs.io/en/latest/getting-htcondor/admin-quick-start.html" TargetMode="External"/><Relationship Id="rId4" Type="http://schemas.openxmlformats.org/officeDocument/2006/relationships/hyperlink" Target="https://get.htcondor.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tcondor.readthedocs.io/en/latest/man-pages/condor_token_creat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tcondor.readthedocs.io/en/latest/getting-htcondor/" TargetMode="External"/><Relationship Id="rId2" Type="http://schemas.openxmlformats.org/officeDocument/2006/relationships/hyperlink" Target="https://htcondor.org/downloa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CC83-8930-4790-9195-2E986F6D973A}"/>
              </a:ext>
            </a:extLst>
          </p:cNvPr>
          <p:cNvSpPr>
            <a:spLocks noGrp="1"/>
          </p:cNvSpPr>
          <p:nvPr>
            <p:ph type="ctrTitle"/>
          </p:nvPr>
        </p:nvSpPr>
        <p:spPr/>
        <p:txBody>
          <a:bodyPr/>
          <a:lstStyle/>
          <a:p>
            <a:r>
              <a:rPr lang="en-US" dirty="0"/>
              <a:t>Getting </a:t>
            </a:r>
            <a:r>
              <a:rPr lang="en-US" dirty="0" err="1"/>
              <a:t>HTCondor</a:t>
            </a:r>
            <a:br>
              <a:rPr lang="en-US" dirty="0"/>
            </a:br>
            <a:r>
              <a:rPr lang="en-US" dirty="0"/>
              <a:t>Upgrading to </a:t>
            </a:r>
            <a:r>
              <a:rPr lang="en-US" dirty="0" err="1"/>
              <a:t>HTCondor</a:t>
            </a:r>
            <a:r>
              <a:rPr lang="en-US" dirty="0"/>
              <a:t> 9.0</a:t>
            </a:r>
          </a:p>
        </p:txBody>
      </p:sp>
    </p:spTree>
    <p:extLst>
      <p:ext uri="{BB962C8B-B14F-4D97-AF65-F5344CB8AC3E}">
        <p14:creationId xmlns:p14="http://schemas.microsoft.com/office/powerpoint/2010/main" val="1733480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B0A0FA-D8A1-48B0-86FA-43727758089A}"/>
              </a:ext>
            </a:extLst>
          </p:cNvPr>
          <p:cNvSpPr>
            <a:spLocks noGrp="1"/>
          </p:cNvSpPr>
          <p:nvPr>
            <p:ph idx="1"/>
          </p:nvPr>
        </p:nvSpPr>
        <p:spPr/>
        <p:txBody>
          <a:bodyPr/>
          <a:lstStyle/>
          <a:p>
            <a:r>
              <a:rPr lang="en-US" dirty="0">
                <a:hlinkClick r:id="rId3"/>
              </a:rPr>
              <a:t>Upgrading from 8.8</a:t>
            </a:r>
            <a:endParaRPr lang="en-US" dirty="0"/>
          </a:p>
          <a:p>
            <a:pPr lvl="1"/>
            <a:r>
              <a:rPr lang="en-US" dirty="0"/>
              <a:t>Reminder: no automatic upgrades between stable series.</a:t>
            </a:r>
          </a:p>
          <a:p>
            <a:pPr lvl="1"/>
            <a:r>
              <a:rPr lang="en-US" dirty="0"/>
              <a:t>See </a:t>
            </a:r>
            <a:r>
              <a:rPr lang="en-US" dirty="0">
                <a:hlinkClick r:id="rId4"/>
              </a:rPr>
              <a:t>the instructions</a:t>
            </a:r>
            <a:r>
              <a:rPr lang="en-US" dirty="0"/>
              <a:t>.</a:t>
            </a:r>
          </a:p>
          <a:p>
            <a:r>
              <a:rPr lang="en-US" dirty="0">
                <a:hlinkClick r:id="rId5"/>
              </a:rPr>
              <a:t>Upgrading from 8.9</a:t>
            </a:r>
            <a:endParaRPr lang="en-US" dirty="0"/>
          </a:p>
          <a:p>
            <a:endParaRPr lang="en-US" dirty="0"/>
          </a:p>
        </p:txBody>
      </p:sp>
      <p:sp>
        <p:nvSpPr>
          <p:cNvPr id="3" name="Title 2">
            <a:extLst>
              <a:ext uri="{FF2B5EF4-FFF2-40B4-BE49-F238E27FC236}">
                <a16:creationId xmlns:a16="http://schemas.microsoft.com/office/drawing/2014/main" id="{F0C4448F-5C65-407F-B9BA-7BEB43D35B9F}"/>
              </a:ext>
            </a:extLst>
          </p:cNvPr>
          <p:cNvSpPr>
            <a:spLocks noGrp="1"/>
          </p:cNvSpPr>
          <p:nvPr>
            <p:ph type="title"/>
          </p:nvPr>
        </p:nvSpPr>
        <p:spPr/>
        <p:txBody>
          <a:bodyPr/>
          <a:lstStyle/>
          <a:p>
            <a:r>
              <a:rPr lang="en-US" dirty="0"/>
              <a:t>Upgrading </a:t>
            </a:r>
            <a:r>
              <a:rPr lang="en-US" dirty="0" err="1"/>
              <a:t>HTCondor</a:t>
            </a:r>
            <a:r>
              <a:rPr lang="en-US" dirty="0"/>
              <a:t> 9.0</a:t>
            </a:r>
          </a:p>
        </p:txBody>
      </p:sp>
      <p:sp>
        <p:nvSpPr>
          <p:cNvPr id="4" name="Slide Number Placeholder 3">
            <a:extLst>
              <a:ext uri="{FF2B5EF4-FFF2-40B4-BE49-F238E27FC236}">
                <a16:creationId xmlns:a16="http://schemas.microsoft.com/office/drawing/2014/main" id="{06C7B7D9-DC4E-492B-BCFD-46FDEA4C2142}"/>
              </a:ext>
            </a:extLst>
          </p:cNvPr>
          <p:cNvSpPr>
            <a:spLocks noGrp="1"/>
          </p:cNvSpPr>
          <p:nvPr>
            <p:ph type="sldNum" sz="quarter" idx="10"/>
          </p:nvPr>
        </p:nvSpPr>
        <p:spPr/>
        <p:txBody>
          <a:bodyPr/>
          <a:lstStyle/>
          <a:p>
            <a:fld id="{A112ED7D-98F8-4F4F-A793-74ECB7F395DA}" type="slidenum">
              <a:rPr lang="en-US" altLang="en-US" smtClean="0"/>
              <a:pPr/>
              <a:t>10</a:t>
            </a:fld>
            <a:endParaRPr lang="en-US" altLang="en-US"/>
          </a:p>
        </p:txBody>
      </p:sp>
    </p:spTree>
    <p:extLst>
      <p:ext uri="{BB962C8B-B14F-4D97-AF65-F5344CB8AC3E}">
        <p14:creationId xmlns:p14="http://schemas.microsoft.com/office/powerpoint/2010/main" val="193373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A47283-08C9-44BE-A899-AE89FD401E45}"/>
              </a:ext>
            </a:extLst>
          </p:cNvPr>
          <p:cNvSpPr>
            <a:spLocks noGrp="1"/>
          </p:cNvSpPr>
          <p:nvPr>
            <p:ph idx="1"/>
          </p:nvPr>
        </p:nvSpPr>
        <p:spPr/>
        <p:txBody>
          <a:bodyPr/>
          <a:lstStyle/>
          <a:p>
            <a:r>
              <a:rPr lang="en-US" dirty="0">
                <a:hlinkClick r:id="rId3"/>
              </a:rPr>
              <a:t>Security</a:t>
            </a:r>
            <a:endParaRPr lang="en-US" dirty="0"/>
          </a:p>
          <a:p>
            <a:r>
              <a:rPr lang="en-US" dirty="0"/>
              <a:t>IDTOKENS (only if you’re already using them in 8.9)</a:t>
            </a:r>
          </a:p>
          <a:p>
            <a:r>
              <a:rPr lang="en-US" dirty="0"/>
              <a:t>(mostly 8.8) </a:t>
            </a:r>
            <a:r>
              <a:rPr lang="en-US" dirty="0">
                <a:hlinkClick r:id="rId4"/>
              </a:rPr>
              <a:t>Other changes</a:t>
            </a:r>
            <a:endParaRPr lang="en-US" dirty="0"/>
          </a:p>
          <a:p>
            <a:endParaRPr lang="en-US" dirty="0"/>
          </a:p>
        </p:txBody>
      </p:sp>
      <p:sp>
        <p:nvSpPr>
          <p:cNvPr id="3" name="Title 2">
            <a:extLst>
              <a:ext uri="{FF2B5EF4-FFF2-40B4-BE49-F238E27FC236}">
                <a16:creationId xmlns:a16="http://schemas.microsoft.com/office/drawing/2014/main" id="{6F633AAD-C538-4D1E-8AB2-F8EEC8125BCC}"/>
              </a:ext>
            </a:extLst>
          </p:cNvPr>
          <p:cNvSpPr>
            <a:spLocks noGrp="1"/>
          </p:cNvSpPr>
          <p:nvPr>
            <p:ph type="title"/>
          </p:nvPr>
        </p:nvSpPr>
        <p:spPr/>
        <p:txBody>
          <a:bodyPr/>
          <a:lstStyle/>
          <a:p>
            <a:r>
              <a:rPr lang="en-US" dirty="0"/>
              <a:t>Overview of Issues</a:t>
            </a:r>
          </a:p>
        </p:txBody>
      </p:sp>
      <p:sp>
        <p:nvSpPr>
          <p:cNvPr id="4" name="Slide Number Placeholder 3">
            <a:extLst>
              <a:ext uri="{FF2B5EF4-FFF2-40B4-BE49-F238E27FC236}">
                <a16:creationId xmlns:a16="http://schemas.microsoft.com/office/drawing/2014/main" id="{6E10128B-E54E-419E-BD0E-1A9EC50E7AD1}"/>
              </a:ext>
            </a:extLst>
          </p:cNvPr>
          <p:cNvSpPr>
            <a:spLocks noGrp="1"/>
          </p:cNvSpPr>
          <p:nvPr>
            <p:ph type="sldNum" sz="quarter" idx="10"/>
          </p:nvPr>
        </p:nvSpPr>
        <p:spPr/>
        <p:txBody>
          <a:bodyPr/>
          <a:lstStyle/>
          <a:p>
            <a:fld id="{A112ED7D-98F8-4F4F-A793-74ECB7F395DA}" type="slidenum">
              <a:rPr lang="en-US" altLang="en-US" smtClean="0"/>
              <a:pPr/>
              <a:t>11</a:t>
            </a:fld>
            <a:endParaRPr lang="en-US" altLang="en-US"/>
          </a:p>
        </p:txBody>
      </p:sp>
    </p:spTree>
    <p:extLst>
      <p:ext uri="{BB962C8B-B14F-4D97-AF65-F5344CB8AC3E}">
        <p14:creationId xmlns:p14="http://schemas.microsoft.com/office/powerpoint/2010/main" val="313520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62DBA3-03A0-4ADB-9163-6C25402F4008}"/>
              </a:ext>
            </a:extLst>
          </p:cNvPr>
          <p:cNvSpPr>
            <a:spLocks noGrp="1"/>
          </p:cNvSpPr>
          <p:nvPr>
            <p:ph idx="1"/>
          </p:nvPr>
        </p:nvSpPr>
        <p:spPr>
          <a:xfrm>
            <a:off x="429685" y="1355726"/>
            <a:ext cx="11199283" cy="4797424"/>
          </a:xfrm>
        </p:spPr>
        <p:txBody>
          <a:bodyPr/>
          <a:lstStyle/>
          <a:p>
            <a:r>
              <a:rPr lang="en-US" dirty="0"/>
              <a:t>The default configuration is no longer host-based.  THIS MAY BREAK YOUR CONFIGURATION.  Options:</a:t>
            </a:r>
          </a:p>
          <a:p>
            <a:pPr lvl="1"/>
            <a:r>
              <a:rPr lang="en-US" dirty="0"/>
              <a:t>Reinstall from scratch</a:t>
            </a:r>
          </a:p>
          <a:p>
            <a:pPr lvl="1"/>
            <a:r>
              <a:rPr lang="en-US" dirty="0"/>
              <a:t>Reconfigure</a:t>
            </a:r>
          </a:p>
          <a:p>
            <a:pPr lvl="1"/>
            <a:r>
              <a:rPr lang="en-US" dirty="0"/>
              <a:t>Revert to host-based security</a:t>
            </a:r>
          </a:p>
          <a:p>
            <a:pPr lvl="1"/>
            <a:r>
              <a:rPr lang="en-US" dirty="0"/>
              <a:t>Retain strong security</a:t>
            </a:r>
          </a:p>
          <a:p>
            <a:r>
              <a:rPr lang="en-US" dirty="0"/>
              <a:t>Update obsolete configuration (if preserved).</a:t>
            </a:r>
          </a:p>
          <a:p>
            <a:r>
              <a:rPr lang="en-US" dirty="0"/>
              <a:t>Read </a:t>
            </a:r>
            <a:r>
              <a:rPr lang="en-US" dirty="0">
                <a:hlinkClick r:id="rId3"/>
              </a:rPr>
              <a:t>the instructions</a:t>
            </a:r>
            <a:r>
              <a:rPr lang="en-US" dirty="0"/>
              <a:t> for details!</a:t>
            </a:r>
          </a:p>
          <a:p>
            <a:endParaRPr lang="en-US" dirty="0"/>
          </a:p>
        </p:txBody>
      </p:sp>
      <p:sp>
        <p:nvSpPr>
          <p:cNvPr id="3" name="Title 2">
            <a:extLst>
              <a:ext uri="{FF2B5EF4-FFF2-40B4-BE49-F238E27FC236}">
                <a16:creationId xmlns:a16="http://schemas.microsoft.com/office/drawing/2014/main" id="{00ED12B3-4664-4E5D-813C-BF4CADAA17C2}"/>
              </a:ext>
            </a:extLst>
          </p:cNvPr>
          <p:cNvSpPr>
            <a:spLocks noGrp="1"/>
          </p:cNvSpPr>
          <p:nvPr>
            <p:ph type="title"/>
          </p:nvPr>
        </p:nvSpPr>
        <p:spPr/>
        <p:txBody>
          <a:bodyPr/>
          <a:lstStyle/>
          <a:p>
            <a:r>
              <a:rPr lang="en-US" dirty="0"/>
              <a:t>Security Changes</a:t>
            </a:r>
          </a:p>
        </p:txBody>
      </p:sp>
      <p:sp>
        <p:nvSpPr>
          <p:cNvPr id="4" name="Slide Number Placeholder 3">
            <a:extLst>
              <a:ext uri="{FF2B5EF4-FFF2-40B4-BE49-F238E27FC236}">
                <a16:creationId xmlns:a16="http://schemas.microsoft.com/office/drawing/2014/main" id="{45DE2A89-F45E-4EEE-9B2F-9F729F00E870}"/>
              </a:ext>
            </a:extLst>
          </p:cNvPr>
          <p:cNvSpPr>
            <a:spLocks noGrp="1"/>
          </p:cNvSpPr>
          <p:nvPr>
            <p:ph type="sldNum" sz="quarter" idx="10"/>
          </p:nvPr>
        </p:nvSpPr>
        <p:spPr/>
        <p:txBody>
          <a:bodyPr/>
          <a:lstStyle/>
          <a:p>
            <a:fld id="{A112ED7D-98F8-4F4F-A793-74ECB7F395DA}" type="slidenum">
              <a:rPr lang="en-US" altLang="en-US" smtClean="0"/>
              <a:pPr/>
              <a:t>12</a:t>
            </a:fld>
            <a:endParaRPr lang="en-US" altLang="en-US"/>
          </a:p>
        </p:txBody>
      </p:sp>
    </p:spTree>
    <p:extLst>
      <p:ext uri="{BB962C8B-B14F-4D97-AF65-F5344CB8AC3E}">
        <p14:creationId xmlns:p14="http://schemas.microsoft.com/office/powerpoint/2010/main" val="61698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5128BE-3361-404C-8C36-47EF64B04326}"/>
              </a:ext>
            </a:extLst>
          </p:cNvPr>
          <p:cNvSpPr>
            <a:spLocks noGrp="1"/>
          </p:cNvSpPr>
          <p:nvPr>
            <p:ph idx="1"/>
          </p:nvPr>
        </p:nvSpPr>
        <p:spPr/>
        <p:txBody>
          <a:bodyPr/>
          <a:lstStyle/>
          <a:p>
            <a:r>
              <a:rPr lang="en-US" dirty="0"/>
              <a:t>Before upgrading, maybe run and save the output from</a:t>
            </a:r>
          </a:p>
          <a:p>
            <a:pPr marL="457200" lvl="1" indent="0">
              <a:buNone/>
            </a:pPr>
            <a:r>
              <a:rPr lang="en-US" dirty="0" err="1">
                <a:latin typeface="Consolas" panose="020B0609020204030204" pitchFamily="49" charset="0"/>
              </a:rPr>
              <a:t>condor_config_val</a:t>
            </a:r>
            <a:r>
              <a:rPr lang="en-US" dirty="0">
                <a:latin typeface="Consolas" panose="020B0609020204030204" pitchFamily="49" charset="0"/>
              </a:rPr>
              <a:t> –summary</a:t>
            </a:r>
          </a:p>
          <a:p>
            <a:r>
              <a:rPr lang="en-US" dirty="0"/>
              <a:t>Back up your SPOOL</a:t>
            </a:r>
          </a:p>
          <a:p>
            <a:r>
              <a:rPr lang="en-US" dirty="0"/>
              <a:t>Uninstall </a:t>
            </a:r>
            <a:r>
              <a:rPr lang="en-US" dirty="0" err="1"/>
              <a:t>HTCondor</a:t>
            </a:r>
            <a:r>
              <a:rPr lang="en-US" dirty="0"/>
              <a:t>, remove configuration</a:t>
            </a:r>
          </a:p>
          <a:p>
            <a:r>
              <a:rPr lang="en-US" dirty="0"/>
              <a:t>(see the previous talk)</a:t>
            </a:r>
          </a:p>
          <a:p>
            <a:r>
              <a:rPr lang="en-US" dirty="0"/>
              <a:t>Copy non-security configuration back.</a:t>
            </a:r>
          </a:p>
          <a:p>
            <a:endParaRPr lang="en-US" dirty="0"/>
          </a:p>
        </p:txBody>
      </p:sp>
      <p:sp>
        <p:nvSpPr>
          <p:cNvPr id="3" name="Title 2">
            <a:extLst>
              <a:ext uri="{FF2B5EF4-FFF2-40B4-BE49-F238E27FC236}">
                <a16:creationId xmlns:a16="http://schemas.microsoft.com/office/drawing/2014/main" id="{FD4A0A9D-4211-4DB4-8ED8-CAC5BA51449B}"/>
              </a:ext>
            </a:extLst>
          </p:cNvPr>
          <p:cNvSpPr>
            <a:spLocks noGrp="1"/>
          </p:cNvSpPr>
          <p:nvPr>
            <p:ph type="title"/>
          </p:nvPr>
        </p:nvSpPr>
        <p:spPr/>
        <p:txBody>
          <a:bodyPr/>
          <a:lstStyle/>
          <a:p>
            <a:r>
              <a:rPr lang="en-US" dirty="0"/>
              <a:t>Reinstall</a:t>
            </a:r>
          </a:p>
        </p:txBody>
      </p:sp>
      <p:sp>
        <p:nvSpPr>
          <p:cNvPr id="4" name="Slide Number Placeholder 3">
            <a:extLst>
              <a:ext uri="{FF2B5EF4-FFF2-40B4-BE49-F238E27FC236}">
                <a16:creationId xmlns:a16="http://schemas.microsoft.com/office/drawing/2014/main" id="{534BC5F3-2E1A-4A8B-BE49-E88C8F3E9D40}"/>
              </a:ext>
            </a:extLst>
          </p:cNvPr>
          <p:cNvSpPr>
            <a:spLocks noGrp="1"/>
          </p:cNvSpPr>
          <p:nvPr>
            <p:ph type="sldNum" sz="quarter" idx="10"/>
          </p:nvPr>
        </p:nvSpPr>
        <p:spPr/>
        <p:txBody>
          <a:bodyPr/>
          <a:lstStyle/>
          <a:p>
            <a:fld id="{A112ED7D-98F8-4F4F-A793-74ECB7F395DA}" type="slidenum">
              <a:rPr lang="en-US" altLang="en-US" smtClean="0"/>
              <a:pPr/>
              <a:t>13</a:t>
            </a:fld>
            <a:endParaRPr lang="en-US" altLang="en-US" dirty="0"/>
          </a:p>
        </p:txBody>
      </p:sp>
    </p:spTree>
    <p:extLst>
      <p:ext uri="{BB962C8B-B14F-4D97-AF65-F5344CB8AC3E}">
        <p14:creationId xmlns:p14="http://schemas.microsoft.com/office/powerpoint/2010/main" val="2852094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AA582D-7D06-4902-8EB6-98E784CE2B5B}"/>
              </a:ext>
            </a:extLst>
          </p:cNvPr>
          <p:cNvSpPr>
            <a:spLocks noGrp="1"/>
          </p:cNvSpPr>
          <p:nvPr>
            <p:ph idx="1"/>
          </p:nvPr>
        </p:nvSpPr>
        <p:spPr/>
        <p:txBody>
          <a:bodyPr/>
          <a:lstStyle/>
          <a:p>
            <a:r>
              <a:rPr lang="en-US" dirty="0"/>
              <a:t>Remove other security settings.</a:t>
            </a:r>
          </a:p>
          <a:p>
            <a:r>
              <a:rPr lang="en-US" dirty="0"/>
              <a:t>On all machines:</a:t>
            </a:r>
          </a:p>
          <a:p>
            <a:pPr lvl="1"/>
            <a:r>
              <a:rPr lang="en-US" dirty="0"/>
              <a:t>create signing key</a:t>
            </a:r>
          </a:p>
          <a:p>
            <a:pPr lvl="1"/>
            <a:r>
              <a:rPr lang="en-US" dirty="0"/>
              <a:t>and use it to create an IDTOKEN.</a:t>
            </a:r>
          </a:p>
        </p:txBody>
      </p:sp>
      <p:sp>
        <p:nvSpPr>
          <p:cNvPr id="3" name="Title 2">
            <a:extLst>
              <a:ext uri="{FF2B5EF4-FFF2-40B4-BE49-F238E27FC236}">
                <a16:creationId xmlns:a16="http://schemas.microsoft.com/office/drawing/2014/main" id="{7EF6045C-3463-40DE-87E4-0B72A9D84A73}"/>
              </a:ext>
            </a:extLst>
          </p:cNvPr>
          <p:cNvSpPr>
            <a:spLocks noGrp="1"/>
          </p:cNvSpPr>
          <p:nvPr>
            <p:ph type="title"/>
          </p:nvPr>
        </p:nvSpPr>
        <p:spPr/>
        <p:txBody>
          <a:bodyPr/>
          <a:lstStyle/>
          <a:p>
            <a:r>
              <a:rPr lang="en-US" dirty="0"/>
              <a:t>Reconfigure</a:t>
            </a:r>
          </a:p>
        </p:txBody>
      </p:sp>
      <p:sp>
        <p:nvSpPr>
          <p:cNvPr id="4" name="Slide Number Placeholder 3">
            <a:extLst>
              <a:ext uri="{FF2B5EF4-FFF2-40B4-BE49-F238E27FC236}">
                <a16:creationId xmlns:a16="http://schemas.microsoft.com/office/drawing/2014/main" id="{56CD1F18-08BA-4BE7-9D8C-73A561A4255C}"/>
              </a:ext>
            </a:extLst>
          </p:cNvPr>
          <p:cNvSpPr>
            <a:spLocks noGrp="1"/>
          </p:cNvSpPr>
          <p:nvPr>
            <p:ph type="sldNum" sz="quarter" idx="10"/>
          </p:nvPr>
        </p:nvSpPr>
        <p:spPr/>
        <p:txBody>
          <a:bodyPr/>
          <a:lstStyle/>
          <a:p>
            <a:fld id="{A112ED7D-98F8-4F4F-A793-74ECB7F395DA}" type="slidenum">
              <a:rPr lang="en-US" altLang="en-US" smtClean="0"/>
              <a:pPr/>
              <a:t>14</a:t>
            </a:fld>
            <a:endParaRPr lang="en-US" altLang="en-US" dirty="0"/>
          </a:p>
        </p:txBody>
      </p:sp>
    </p:spTree>
    <p:extLst>
      <p:ext uri="{BB962C8B-B14F-4D97-AF65-F5344CB8AC3E}">
        <p14:creationId xmlns:p14="http://schemas.microsoft.com/office/powerpoint/2010/main" val="2110519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5D2E72-1369-438E-91B4-E5C2C1D1DA16}"/>
              </a:ext>
            </a:extLst>
          </p:cNvPr>
          <p:cNvSpPr>
            <a:spLocks noGrp="1"/>
          </p:cNvSpPr>
          <p:nvPr>
            <p:ph idx="1"/>
          </p:nvPr>
        </p:nvSpPr>
        <p:spPr/>
        <p:txBody>
          <a:bodyPr/>
          <a:lstStyle/>
          <a:p>
            <a:r>
              <a:rPr lang="en-US" dirty="0">
                <a:latin typeface="+mj-lt"/>
              </a:rPr>
              <a:t>Read </a:t>
            </a:r>
            <a:r>
              <a:rPr lang="en-US" sz="2800" dirty="0">
                <a:latin typeface="Consolas" panose="020B0609020204030204" pitchFamily="49" charset="0"/>
              </a:rPr>
              <a:t>/</a:t>
            </a:r>
            <a:r>
              <a:rPr lang="en-US" sz="2800" dirty="0" err="1">
                <a:latin typeface="Consolas" panose="020B0609020204030204" pitchFamily="49" charset="0"/>
              </a:rPr>
              <a:t>etc</a:t>
            </a:r>
            <a:r>
              <a:rPr lang="en-US" sz="2800" dirty="0">
                <a:latin typeface="Consolas" panose="020B0609020204030204" pitchFamily="49" charset="0"/>
              </a:rPr>
              <a:t>/condor/</a:t>
            </a:r>
            <a:r>
              <a:rPr lang="en-US" sz="2800" dirty="0" err="1">
                <a:latin typeface="Consolas" panose="020B0609020204030204" pitchFamily="49" charset="0"/>
              </a:rPr>
              <a:t>config.d</a:t>
            </a:r>
            <a:r>
              <a:rPr lang="en-US" sz="2800" dirty="0">
                <a:latin typeface="Consolas" panose="020B0609020204030204" pitchFamily="49" charset="0"/>
              </a:rPr>
              <a:t>/00-htcondor-9.0.config</a:t>
            </a:r>
          </a:p>
          <a:p>
            <a:pPr lvl="1"/>
            <a:r>
              <a:rPr lang="en-US" dirty="0">
                <a:latin typeface="+mj-lt"/>
              </a:rPr>
              <a:t>Will be reinstalled if missing, so don’t delete it!</a:t>
            </a:r>
          </a:p>
          <a:p>
            <a:r>
              <a:rPr lang="en-US" dirty="0">
                <a:latin typeface="+mj-lt"/>
              </a:rPr>
              <a:t>Comment out </a:t>
            </a:r>
            <a:r>
              <a:rPr lang="en-US" dirty="0">
                <a:latin typeface="Consolas" panose="020B0609020204030204" pitchFamily="49" charset="0"/>
              </a:rPr>
              <a:t>use security:recommended_v9_0</a:t>
            </a:r>
          </a:p>
          <a:p>
            <a:r>
              <a:rPr lang="en-US" dirty="0">
                <a:latin typeface="+mj-lt"/>
              </a:rPr>
              <a:t>Uncomment </a:t>
            </a:r>
            <a:r>
              <a:rPr lang="en-US" dirty="0">
                <a:latin typeface="Consolas" panose="020B0609020204030204" pitchFamily="49" charset="0"/>
              </a:rPr>
              <a:t>use </a:t>
            </a:r>
            <a:r>
              <a:rPr lang="en-US" dirty="0" err="1">
                <a:latin typeface="Consolas" panose="020B0609020204030204" pitchFamily="49" charset="0"/>
              </a:rPr>
              <a:t>security:host_based</a:t>
            </a:r>
            <a:endParaRPr lang="en-US" dirty="0">
              <a:latin typeface="Consolas" panose="020B0609020204030204" pitchFamily="49" charset="0"/>
            </a:endParaRPr>
          </a:p>
          <a:p>
            <a:r>
              <a:rPr lang="en-US" dirty="0">
                <a:latin typeface="+mj-lt"/>
              </a:rPr>
              <a:t>Don’t forget to update obsolete configuration:</a:t>
            </a:r>
          </a:p>
          <a:p>
            <a:pPr lvl="1"/>
            <a:r>
              <a:rPr lang="en-US" dirty="0"/>
              <a:t>Set (if necessary) </a:t>
            </a:r>
            <a:r>
              <a:rPr lang="en-US" dirty="0">
                <a:latin typeface="Consolas" panose="020B0609020204030204" pitchFamily="49" charset="0"/>
              </a:rPr>
              <a:t>ALLOW_DAEMON </a:t>
            </a:r>
            <a:r>
              <a:rPr lang="en-US" dirty="0"/>
              <a:t>(instead of </a:t>
            </a:r>
            <a:r>
              <a:rPr lang="en-US" dirty="0">
                <a:latin typeface="Consolas" panose="020B0609020204030204" pitchFamily="49" charset="0"/>
              </a:rPr>
              <a:t>ALLOW_WRITE</a:t>
            </a:r>
            <a:r>
              <a:rPr lang="en-US" dirty="0"/>
              <a:t>)</a:t>
            </a:r>
          </a:p>
          <a:p>
            <a:pPr lvl="1"/>
            <a:r>
              <a:rPr lang="en-US" dirty="0"/>
              <a:t>Replace (if necessary) </a:t>
            </a:r>
            <a:r>
              <a:rPr lang="en-US" dirty="0">
                <a:latin typeface="Consolas" panose="020B0609020204030204" pitchFamily="49" charset="0"/>
              </a:rPr>
              <a:t>HOSTALLOW</a:t>
            </a:r>
            <a:r>
              <a:rPr lang="en-US" dirty="0"/>
              <a:t>, </a:t>
            </a:r>
            <a:r>
              <a:rPr lang="en-US" dirty="0">
                <a:latin typeface="Consolas" panose="020B0609020204030204" pitchFamily="49" charset="0"/>
              </a:rPr>
              <a:t>HOSTDENY</a:t>
            </a:r>
            <a:endParaRPr lang="en-US" dirty="0">
              <a:latin typeface="+mj-lt"/>
            </a:endParaRPr>
          </a:p>
          <a:p>
            <a:pPr marL="0" indent="0">
              <a:buNone/>
            </a:pPr>
            <a:endParaRPr lang="en-US" dirty="0">
              <a:latin typeface="Consolas" panose="020B0609020204030204" pitchFamily="49" charset="0"/>
            </a:endParaRPr>
          </a:p>
        </p:txBody>
      </p:sp>
      <p:sp>
        <p:nvSpPr>
          <p:cNvPr id="3" name="Title 2">
            <a:extLst>
              <a:ext uri="{FF2B5EF4-FFF2-40B4-BE49-F238E27FC236}">
                <a16:creationId xmlns:a16="http://schemas.microsoft.com/office/drawing/2014/main" id="{FF1B3252-0B6D-4F73-89F0-B42E65A36E1F}"/>
              </a:ext>
            </a:extLst>
          </p:cNvPr>
          <p:cNvSpPr>
            <a:spLocks noGrp="1"/>
          </p:cNvSpPr>
          <p:nvPr>
            <p:ph type="title"/>
          </p:nvPr>
        </p:nvSpPr>
        <p:spPr/>
        <p:txBody>
          <a:bodyPr/>
          <a:lstStyle/>
          <a:p>
            <a:r>
              <a:rPr lang="en-US" dirty="0"/>
              <a:t>Revert</a:t>
            </a:r>
          </a:p>
        </p:txBody>
      </p:sp>
      <p:sp>
        <p:nvSpPr>
          <p:cNvPr id="4" name="Slide Number Placeholder 3">
            <a:extLst>
              <a:ext uri="{FF2B5EF4-FFF2-40B4-BE49-F238E27FC236}">
                <a16:creationId xmlns:a16="http://schemas.microsoft.com/office/drawing/2014/main" id="{595C5DD9-3A4C-492C-9BAC-310B984763BC}"/>
              </a:ext>
            </a:extLst>
          </p:cNvPr>
          <p:cNvSpPr>
            <a:spLocks noGrp="1"/>
          </p:cNvSpPr>
          <p:nvPr>
            <p:ph type="sldNum" sz="quarter" idx="10"/>
          </p:nvPr>
        </p:nvSpPr>
        <p:spPr/>
        <p:txBody>
          <a:bodyPr/>
          <a:lstStyle/>
          <a:p>
            <a:fld id="{A112ED7D-98F8-4F4F-A793-74ECB7F395DA}" type="slidenum">
              <a:rPr lang="en-US" altLang="en-US" smtClean="0"/>
              <a:pPr/>
              <a:t>15</a:t>
            </a:fld>
            <a:endParaRPr lang="en-US" altLang="en-US" dirty="0"/>
          </a:p>
        </p:txBody>
      </p:sp>
    </p:spTree>
    <p:extLst>
      <p:ext uri="{BB962C8B-B14F-4D97-AF65-F5344CB8AC3E}">
        <p14:creationId xmlns:p14="http://schemas.microsoft.com/office/powerpoint/2010/main" val="305730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D3D4C-425D-44EA-8CE3-3DD88BA44826}"/>
              </a:ext>
            </a:extLst>
          </p:cNvPr>
          <p:cNvSpPr>
            <a:spLocks noGrp="1"/>
          </p:cNvSpPr>
          <p:nvPr>
            <p:ph idx="1"/>
          </p:nvPr>
        </p:nvSpPr>
        <p:spPr/>
        <p:txBody>
          <a:bodyPr/>
          <a:lstStyle/>
          <a:p>
            <a:r>
              <a:rPr lang="en-US" dirty="0">
                <a:latin typeface="+mj-lt"/>
              </a:rPr>
              <a:t>Empty </a:t>
            </a:r>
            <a:r>
              <a:rPr lang="en-US" sz="2800" dirty="0">
                <a:latin typeface="Consolas" panose="020B0609020204030204" pitchFamily="49" charset="0"/>
              </a:rPr>
              <a:t>/</a:t>
            </a:r>
            <a:r>
              <a:rPr lang="en-US" sz="2800" dirty="0" err="1">
                <a:latin typeface="Consolas" panose="020B0609020204030204" pitchFamily="49" charset="0"/>
              </a:rPr>
              <a:t>etc</a:t>
            </a:r>
            <a:r>
              <a:rPr lang="en-US" sz="2800" dirty="0">
                <a:latin typeface="Consolas" panose="020B0609020204030204" pitchFamily="49" charset="0"/>
              </a:rPr>
              <a:t>/condor/</a:t>
            </a:r>
            <a:r>
              <a:rPr lang="en-US" sz="2800" dirty="0" err="1">
                <a:latin typeface="Consolas" panose="020B0609020204030204" pitchFamily="49" charset="0"/>
              </a:rPr>
              <a:t>config.d</a:t>
            </a:r>
            <a:r>
              <a:rPr lang="en-US" sz="2800" dirty="0">
                <a:latin typeface="Consolas" panose="020B0609020204030204" pitchFamily="49" charset="0"/>
              </a:rPr>
              <a:t>/00-htcondor-9.0.config</a:t>
            </a:r>
          </a:p>
          <a:p>
            <a:pPr lvl="1"/>
            <a:r>
              <a:rPr lang="en-US" dirty="0">
                <a:latin typeface="+mj-lt"/>
              </a:rPr>
              <a:t>Will be reinstalled if missing, so don’t delete it!</a:t>
            </a:r>
            <a:endParaRPr lang="en-US" dirty="0"/>
          </a:p>
          <a:p>
            <a:r>
              <a:rPr lang="en-US" dirty="0">
                <a:latin typeface="+mj-lt"/>
              </a:rPr>
              <a:t>Don’t forget to update obsolete configuration:</a:t>
            </a:r>
          </a:p>
          <a:p>
            <a:pPr lvl="1"/>
            <a:r>
              <a:rPr lang="en-US" dirty="0"/>
              <a:t>Set (if necessary) </a:t>
            </a:r>
            <a:r>
              <a:rPr lang="en-US" dirty="0">
                <a:latin typeface="Consolas" panose="020B0609020204030204" pitchFamily="49" charset="0"/>
              </a:rPr>
              <a:t>ALLOW_DAEMON </a:t>
            </a:r>
            <a:r>
              <a:rPr lang="en-US" dirty="0"/>
              <a:t>(instead of </a:t>
            </a:r>
            <a:r>
              <a:rPr lang="en-US" dirty="0">
                <a:latin typeface="Consolas" panose="020B0609020204030204" pitchFamily="49" charset="0"/>
              </a:rPr>
              <a:t>ALLOW_WRITE</a:t>
            </a:r>
            <a:r>
              <a:rPr lang="en-US" dirty="0"/>
              <a:t>)</a:t>
            </a:r>
          </a:p>
          <a:p>
            <a:pPr lvl="1"/>
            <a:r>
              <a:rPr lang="en-US" dirty="0"/>
              <a:t>Replace (if necessary) </a:t>
            </a:r>
            <a:r>
              <a:rPr lang="en-US" dirty="0">
                <a:latin typeface="Consolas" panose="020B0609020204030204" pitchFamily="49" charset="0"/>
              </a:rPr>
              <a:t>HOSTALLOW</a:t>
            </a:r>
            <a:r>
              <a:rPr lang="en-US" dirty="0"/>
              <a:t>, </a:t>
            </a:r>
            <a:r>
              <a:rPr lang="en-US" dirty="0">
                <a:latin typeface="Consolas" panose="020B0609020204030204" pitchFamily="49" charset="0"/>
              </a:rPr>
              <a:t>HOSTDENY</a:t>
            </a:r>
            <a:endParaRPr lang="en-US" dirty="0">
              <a:latin typeface="+mj-lt"/>
            </a:endParaRPr>
          </a:p>
          <a:p>
            <a:endParaRPr lang="en-US" dirty="0"/>
          </a:p>
        </p:txBody>
      </p:sp>
      <p:sp>
        <p:nvSpPr>
          <p:cNvPr id="3" name="Title 2">
            <a:extLst>
              <a:ext uri="{FF2B5EF4-FFF2-40B4-BE49-F238E27FC236}">
                <a16:creationId xmlns:a16="http://schemas.microsoft.com/office/drawing/2014/main" id="{3AD72B50-63C9-4C38-9623-61E47B06F310}"/>
              </a:ext>
            </a:extLst>
          </p:cNvPr>
          <p:cNvSpPr>
            <a:spLocks noGrp="1"/>
          </p:cNvSpPr>
          <p:nvPr>
            <p:ph type="title"/>
          </p:nvPr>
        </p:nvSpPr>
        <p:spPr/>
        <p:txBody>
          <a:bodyPr/>
          <a:lstStyle/>
          <a:p>
            <a:r>
              <a:rPr lang="en-US" dirty="0"/>
              <a:t>Retain</a:t>
            </a:r>
          </a:p>
        </p:txBody>
      </p:sp>
      <p:sp>
        <p:nvSpPr>
          <p:cNvPr id="4" name="Slide Number Placeholder 3">
            <a:extLst>
              <a:ext uri="{FF2B5EF4-FFF2-40B4-BE49-F238E27FC236}">
                <a16:creationId xmlns:a16="http://schemas.microsoft.com/office/drawing/2014/main" id="{68A09E34-7BA2-4911-A3AF-ECA0D26C5F35}"/>
              </a:ext>
            </a:extLst>
          </p:cNvPr>
          <p:cNvSpPr>
            <a:spLocks noGrp="1"/>
          </p:cNvSpPr>
          <p:nvPr>
            <p:ph type="sldNum" sz="quarter" idx="10"/>
          </p:nvPr>
        </p:nvSpPr>
        <p:spPr/>
        <p:txBody>
          <a:bodyPr/>
          <a:lstStyle/>
          <a:p>
            <a:fld id="{A112ED7D-98F8-4F4F-A793-74ECB7F395DA}" type="slidenum">
              <a:rPr lang="en-US" altLang="en-US" smtClean="0"/>
              <a:pPr/>
              <a:t>16</a:t>
            </a:fld>
            <a:endParaRPr lang="en-US" altLang="en-US" dirty="0"/>
          </a:p>
        </p:txBody>
      </p:sp>
    </p:spTree>
    <p:extLst>
      <p:ext uri="{BB962C8B-B14F-4D97-AF65-F5344CB8AC3E}">
        <p14:creationId xmlns:p14="http://schemas.microsoft.com/office/powerpoint/2010/main" val="2671715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5A41FF-7400-427A-AB59-0371F5055D75}"/>
              </a:ext>
            </a:extLst>
          </p:cNvPr>
          <p:cNvSpPr>
            <a:spLocks noGrp="1"/>
          </p:cNvSpPr>
          <p:nvPr>
            <p:ph idx="1"/>
          </p:nvPr>
        </p:nvSpPr>
        <p:spPr/>
        <p:txBody>
          <a:bodyPr/>
          <a:lstStyle/>
          <a:p>
            <a:pPr marL="0" indent="0">
              <a:buNone/>
            </a:pPr>
            <a:r>
              <a:rPr lang="en-US" dirty="0"/>
              <a:t>We fixed a bug in 8.9.13 with how IDTOKENS reads its signing key(s).</a:t>
            </a:r>
          </a:p>
          <a:p>
            <a:r>
              <a:rPr lang="en-US" dirty="0"/>
              <a:t>Some signing keys will be read differently as a result.</a:t>
            </a:r>
          </a:p>
          <a:p>
            <a:pPr lvl="1"/>
            <a:r>
              <a:rPr lang="en-US" dirty="0"/>
              <a:t>An IDTOKEN signed by such a key will no longer work.</a:t>
            </a:r>
          </a:p>
          <a:p>
            <a:pPr lvl="1"/>
            <a:r>
              <a:rPr lang="en-US" dirty="0"/>
              <a:t>Use </a:t>
            </a:r>
            <a:r>
              <a:rPr lang="en-US" i="1" dirty="0" err="1"/>
              <a:t>condor_check_password</a:t>
            </a:r>
            <a:r>
              <a:rPr lang="en-US" dirty="0"/>
              <a:t> </a:t>
            </a:r>
            <a:r>
              <a:rPr lang="en-US"/>
              <a:t>to look </a:t>
            </a:r>
            <a:r>
              <a:rPr lang="en-US" dirty="0"/>
              <a:t>for this kind of key.</a:t>
            </a:r>
          </a:p>
          <a:p>
            <a:pPr lvl="1"/>
            <a:r>
              <a:rPr lang="en-US" dirty="0"/>
              <a:t>You can either truncate the key (making it more vulnerable to a brute-force attack) or make a new key and issue new tokens.</a:t>
            </a:r>
          </a:p>
        </p:txBody>
      </p:sp>
      <p:sp>
        <p:nvSpPr>
          <p:cNvPr id="3" name="Title 2">
            <a:extLst>
              <a:ext uri="{FF2B5EF4-FFF2-40B4-BE49-F238E27FC236}">
                <a16:creationId xmlns:a16="http://schemas.microsoft.com/office/drawing/2014/main" id="{507957B8-7A49-49A8-B221-AF02078FAFD7}"/>
              </a:ext>
            </a:extLst>
          </p:cNvPr>
          <p:cNvSpPr>
            <a:spLocks noGrp="1"/>
          </p:cNvSpPr>
          <p:nvPr>
            <p:ph type="title"/>
          </p:nvPr>
        </p:nvSpPr>
        <p:spPr/>
        <p:txBody>
          <a:bodyPr/>
          <a:lstStyle/>
          <a:p>
            <a:r>
              <a:rPr lang="en-US" dirty="0"/>
              <a:t>Upgrading from 8.9</a:t>
            </a:r>
          </a:p>
        </p:txBody>
      </p:sp>
      <p:sp>
        <p:nvSpPr>
          <p:cNvPr id="4" name="Slide Number Placeholder 3">
            <a:extLst>
              <a:ext uri="{FF2B5EF4-FFF2-40B4-BE49-F238E27FC236}">
                <a16:creationId xmlns:a16="http://schemas.microsoft.com/office/drawing/2014/main" id="{9E9121B8-CDD9-49CF-8C6D-0F23762A8584}"/>
              </a:ext>
            </a:extLst>
          </p:cNvPr>
          <p:cNvSpPr>
            <a:spLocks noGrp="1"/>
          </p:cNvSpPr>
          <p:nvPr>
            <p:ph type="sldNum" sz="quarter" idx="10"/>
          </p:nvPr>
        </p:nvSpPr>
        <p:spPr/>
        <p:txBody>
          <a:bodyPr/>
          <a:lstStyle/>
          <a:p>
            <a:fld id="{A112ED7D-98F8-4F4F-A793-74ECB7F395DA}" type="slidenum">
              <a:rPr lang="en-US" altLang="en-US" smtClean="0"/>
              <a:pPr/>
              <a:t>17</a:t>
            </a:fld>
            <a:endParaRPr lang="en-US" altLang="en-US"/>
          </a:p>
        </p:txBody>
      </p:sp>
    </p:spTree>
    <p:extLst>
      <p:ext uri="{BB962C8B-B14F-4D97-AF65-F5344CB8AC3E}">
        <p14:creationId xmlns:p14="http://schemas.microsoft.com/office/powerpoint/2010/main" val="192392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11223F-6A5A-42A3-9E64-25D808A149E3}"/>
              </a:ext>
            </a:extLst>
          </p:cNvPr>
          <p:cNvSpPr>
            <a:spLocks noGrp="1"/>
          </p:cNvSpPr>
          <p:nvPr>
            <p:ph idx="1"/>
          </p:nvPr>
        </p:nvSpPr>
        <p:spPr/>
        <p:txBody>
          <a:bodyPr/>
          <a:lstStyle/>
          <a:p>
            <a:r>
              <a:rPr lang="en-US" dirty="0"/>
              <a:t>Please read the documentation </a:t>
            </a:r>
            <a:r>
              <a:rPr lang="en-US" i="1" dirty="0"/>
              <a:t>before</a:t>
            </a:r>
            <a:r>
              <a:rPr lang="en-US" dirty="0"/>
              <a:t> you upgrade!</a:t>
            </a:r>
          </a:p>
          <a:p>
            <a:endParaRPr lang="en-US" dirty="0"/>
          </a:p>
          <a:p>
            <a:r>
              <a:rPr lang="en-US" dirty="0">
                <a:hlinkClick r:id="rId3"/>
              </a:rPr>
              <a:t>Upgrading from 8.8</a:t>
            </a:r>
            <a:endParaRPr lang="en-US" dirty="0"/>
          </a:p>
          <a:p>
            <a:r>
              <a:rPr lang="en-US" dirty="0">
                <a:hlinkClick r:id="rId4"/>
              </a:rPr>
              <a:t>Upgrading from 8.9</a:t>
            </a:r>
            <a:endParaRPr lang="en-US" dirty="0"/>
          </a:p>
          <a:p>
            <a:endParaRPr lang="en-US" dirty="0"/>
          </a:p>
          <a:p>
            <a:r>
              <a:rPr lang="en-US" dirty="0"/>
              <a:t>Consider putting jobs on hold before the upgrade process.</a:t>
            </a:r>
          </a:p>
        </p:txBody>
      </p:sp>
      <p:sp>
        <p:nvSpPr>
          <p:cNvPr id="3" name="Title 2">
            <a:extLst>
              <a:ext uri="{FF2B5EF4-FFF2-40B4-BE49-F238E27FC236}">
                <a16:creationId xmlns:a16="http://schemas.microsoft.com/office/drawing/2014/main" id="{045D6347-C854-434C-BACD-69BC9F8E11E4}"/>
              </a:ext>
            </a:extLst>
          </p:cNvPr>
          <p:cNvSpPr>
            <a:spLocks noGrp="1"/>
          </p:cNvSpPr>
          <p:nvPr>
            <p:ph type="title"/>
          </p:nvPr>
        </p:nvSpPr>
        <p:spPr/>
        <p:txBody>
          <a:bodyPr/>
          <a:lstStyle/>
          <a:p>
            <a:r>
              <a:rPr lang="en-US" dirty="0"/>
              <a:t>Closing</a:t>
            </a:r>
          </a:p>
        </p:txBody>
      </p:sp>
      <p:sp>
        <p:nvSpPr>
          <p:cNvPr id="4" name="Slide Number Placeholder 3">
            <a:extLst>
              <a:ext uri="{FF2B5EF4-FFF2-40B4-BE49-F238E27FC236}">
                <a16:creationId xmlns:a16="http://schemas.microsoft.com/office/drawing/2014/main" id="{4E7F0332-FBD3-4169-B50A-0F750D3C054E}"/>
              </a:ext>
            </a:extLst>
          </p:cNvPr>
          <p:cNvSpPr>
            <a:spLocks noGrp="1"/>
          </p:cNvSpPr>
          <p:nvPr>
            <p:ph type="sldNum" sz="quarter" idx="10"/>
          </p:nvPr>
        </p:nvSpPr>
        <p:spPr/>
        <p:txBody>
          <a:bodyPr/>
          <a:lstStyle/>
          <a:p>
            <a:fld id="{A112ED7D-98F8-4F4F-A793-74ECB7F395DA}" type="slidenum">
              <a:rPr lang="en-US" altLang="en-US" smtClean="0"/>
              <a:pPr/>
              <a:t>18</a:t>
            </a:fld>
            <a:endParaRPr lang="en-US" altLang="en-US"/>
          </a:p>
        </p:txBody>
      </p:sp>
    </p:spTree>
    <p:extLst>
      <p:ext uri="{BB962C8B-B14F-4D97-AF65-F5344CB8AC3E}">
        <p14:creationId xmlns:p14="http://schemas.microsoft.com/office/powerpoint/2010/main" val="2705080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842CDA-B8C3-4236-82E2-05AA47B85C3E}"/>
              </a:ext>
            </a:extLst>
          </p:cNvPr>
          <p:cNvSpPr>
            <a:spLocks noGrp="1"/>
          </p:cNvSpPr>
          <p:nvPr>
            <p:ph idx="1"/>
          </p:nvPr>
        </p:nvSpPr>
        <p:spPr/>
        <p:txBody>
          <a:bodyPr/>
          <a:lstStyle/>
          <a:p>
            <a:pPr marL="0" indent="0">
              <a:buNone/>
            </a:pPr>
            <a:r>
              <a:rPr lang="en-US" dirty="0">
                <a:hlinkClick r:id="rId2"/>
              </a:rPr>
              <a:t>htcondor-admin@cs.wisc.edu</a:t>
            </a:r>
            <a:endParaRPr lang="en-US" dirty="0"/>
          </a:p>
          <a:p>
            <a:pPr marL="0" indent="0">
              <a:buNone/>
            </a:pPr>
            <a:endParaRPr lang="en-US" dirty="0"/>
          </a:p>
          <a:p>
            <a:pPr marL="0" indent="0">
              <a:buNone/>
            </a:pPr>
            <a:r>
              <a:rPr lang="en-US" dirty="0"/>
              <a:t>Office hours later today!</a:t>
            </a:r>
          </a:p>
        </p:txBody>
      </p:sp>
      <p:sp>
        <p:nvSpPr>
          <p:cNvPr id="3" name="Title 2">
            <a:extLst>
              <a:ext uri="{FF2B5EF4-FFF2-40B4-BE49-F238E27FC236}">
                <a16:creationId xmlns:a16="http://schemas.microsoft.com/office/drawing/2014/main" id="{BE1CE297-02F8-4A43-8551-7362D1BDEA12}"/>
              </a:ext>
            </a:extLst>
          </p:cNvPr>
          <p:cNvSpPr>
            <a:spLocks noGrp="1"/>
          </p:cNvSpPr>
          <p:nvPr>
            <p:ph type="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B84E83A8-1A59-44E8-9C51-B946FA09C4D9}"/>
              </a:ext>
            </a:extLst>
          </p:cNvPr>
          <p:cNvSpPr>
            <a:spLocks noGrp="1"/>
          </p:cNvSpPr>
          <p:nvPr>
            <p:ph type="sldNum" sz="quarter" idx="10"/>
          </p:nvPr>
        </p:nvSpPr>
        <p:spPr/>
        <p:txBody>
          <a:bodyPr/>
          <a:lstStyle/>
          <a:p>
            <a:fld id="{A112ED7D-98F8-4F4F-A793-74ECB7F395DA}" type="slidenum">
              <a:rPr lang="en-US" altLang="en-US" smtClean="0"/>
              <a:pPr/>
              <a:t>19</a:t>
            </a:fld>
            <a:endParaRPr lang="en-US" altLang="en-US"/>
          </a:p>
        </p:txBody>
      </p:sp>
    </p:spTree>
    <p:extLst>
      <p:ext uri="{BB962C8B-B14F-4D97-AF65-F5344CB8AC3E}">
        <p14:creationId xmlns:p14="http://schemas.microsoft.com/office/powerpoint/2010/main" val="139899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5134EC-B1E9-4AB0-9980-2EA368DBE2BF}"/>
              </a:ext>
            </a:extLst>
          </p:cNvPr>
          <p:cNvSpPr>
            <a:spLocks noGrp="1"/>
          </p:cNvSpPr>
          <p:nvPr>
            <p:ph idx="1"/>
          </p:nvPr>
        </p:nvSpPr>
        <p:spPr/>
        <p:txBody>
          <a:bodyPr/>
          <a:lstStyle/>
          <a:p>
            <a:r>
              <a:rPr lang="en-US" dirty="0">
                <a:hlinkClick r:id="rId3"/>
              </a:rPr>
              <a:t>https://htcondor.org/downloads</a:t>
            </a:r>
            <a:endParaRPr lang="en-US" dirty="0"/>
          </a:p>
          <a:p>
            <a:endParaRPr lang="en-US" dirty="0"/>
          </a:p>
          <a:p>
            <a:endParaRPr lang="en-US" dirty="0"/>
          </a:p>
          <a:p>
            <a:endParaRPr lang="en-US" dirty="0"/>
          </a:p>
          <a:p>
            <a:endParaRPr lang="en-US" dirty="0"/>
          </a:p>
          <a:p>
            <a:endParaRPr lang="en-US" dirty="0"/>
          </a:p>
          <a:p>
            <a:r>
              <a:rPr lang="en-US" dirty="0">
                <a:hlinkClick r:id="rId4"/>
              </a:rPr>
              <a:t>https://htcondor.readthedocs.io/en/latest/getting-htcondor/</a:t>
            </a:r>
            <a:endParaRPr lang="en-US" dirty="0"/>
          </a:p>
        </p:txBody>
      </p:sp>
      <p:sp>
        <p:nvSpPr>
          <p:cNvPr id="3" name="Title 2">
            <a:extLst>
              <a:ext uri="{FF2B5EF4-FFF2-40B4-BE49-F238E27FC236}">
                <a16:creationId xmlns:a16="http://schemas.microsoft.com/office/drawing/2014/main" id="{D76076B6-9BDD-49A6-A1C3-6904C1D48CC0}"/>
              </a:ext>
            </a:extLst>
          </p:cNvPr>
          <p:cNvSpPr>
            <a:spLocks noGrp="1"/>
          </p:cNvSpPr>
          <p:nvPr>
            <p:ph type="title"/>
          </p:nvPr>
        </p:nvSpPr>
        <p:spPr/>
        <p:txBody>
          <a:bodyPr/>
          <a:lstStyle/>
          <a:p>
            <a:r>
              <a:rPr lang="en-US" dirty="0"/>
              <a:t>Getting </a:t>
            </a:r>
            <a:r>
              <a:rPr lang="en-US" dirty="0" err="1"/>
              <a:t>HTCondor</a:t>
            </a:r>
            <a:endParaRPr lang="en-US" dirty="0"/>
          </a:p>
        </p:txBody>
      </p:sp>
      <p:sp>
        <p:nvSpPr>
          <p:cNvPr id="4" name="Slide Number Placeholder 3">
            <a:extLst>
              <a:ext uri="{FF2B5EF4-FFF2-40B4-BE49-F238E27FC236}">
                <a16:creationId xmlns:a16="http://schemas.microsoft.com/office/drawing/2014/main" id="{9EF36C0C-AE3F-434B-82A9-9BEE74B45806}"/>
              </a:ext>
            </a:extLst>
          </p:cNvPr>
          <p:cNvSpPr>
            <a:spLocks noGrp="1"/>
          </p:cNvSpPr>
          <p:nvPr>
            <p:ph type="sldNum" sz="quarter" idx="10"/>
          </p:nvPr>
        </p:nvSpPr>
        <p:spPr/>
        <p:txBody>
          <a:bodyPr/>
          <a:lstStyle/>
          <a:p>
            <a:fld id="{A112ED7D-98F8-4F4F-A793-74ECB7F395DA}" type="slidenum">
              <a:rPr lang="en-US" altLang="en-US" smtClean="0"/>
              <a:pPr/>
              <a:t>2</a:t>
            </a:fld>
            <a:endParaRPr lang="en-US" altLang="en-US"/>
          </a:p>
        </p:txBody>
      </p:sp>
      <p:pic>
        <p:nvPicPr>
          <p:cNvPr id="6" name="Picture 5" descr="Graphical user interface, text, application, email&#10;&#10;Description automatically generated">
            <a:extLst>
              <a:ext uri="{FF2B5EF4-FFF2-40B4-BE49-F238E27FC236}">
                <a16:creationId xmlns:a16="http://schemas.microsoft.com/office/drawing/2014/main" id="{F4B51A22-558E-40C0-ACA8-3D3C66211B1C}"/>
              </a:ext>
            </a:extLst>
          </p:cNvPr>
          <p:cNvPicPr>
            <a:picLocks noChangeAspect="1"/>
          </p:cNvPicPr>
          <p:nvPr/>
        </p:nvPicPr>
        <p:blipFill rotWithShape="1">
          <a:blip r:embed="rId5"/>
          <a:srcRect b="5149"/>
          <a:stretch/>
        </p:blipFill>
        <p:spPr>
          <a:xfrm>
            <a:off x="426086" y="1982936"/>
            <a:ext cx="5603240" cy="2743200"/>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51F038AE-CF86-42E0-B101-CE2CAB1EF53C}"/>
              </a:ext>
            </a:extLst>
          </p:cNvPr>
          <p:cNvPicPr>
            <a:picLocks noChangeAspect="1"/>
          </p:cNvPicPr>
          <p:nvPr/>
        </p:nvPicPr>
        <p:blipFill rotWithShape="1">
          <a:blip r:embed="rId6"/>
          <a:srcRect t="1" b="22605"/>
          <a:stretch/>
        </p:blipFill>
        <p:spPr>
          <a:xfrm>
            <a:off x="6162676" y="1982936"/>
            <a:ext cx="5603240" cy="2743200"/>
          </a:xfrm>
          <a:prstGeom prst="rect">
            <a:avLst/>
          </a:prstGeom>
        </p:spPr>
      </p:pic>
    </p:spTree>
    <p:extLst>
      <p:ext uri="{BB962C8B-B14F-4D97-AF65-F5344CB8AC3E}">
        <p14:creationId xmlns:p14="http://schemas.microsoft.com/office/powerpoint/2010/main" val="2670828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D89FBA-1A6A-4B48-8EDD-8EA8B4366D4E}"/>
              </a:ext>
            </a:extLst>
          </p:cNvPr>
          <p:cNvSpPr>
            <a:spLocks noGrp="1"/>
          </p:cNvSpPr>
          <p:nvPr>
            <p:ph idx="1"/>
          </p:nvPr>
        </p:nvSpPr>
        <p:spPr/>
        <p:txBody>
          <a:bodyPr/>
          <a:lstStyle/>
          <a:p>
            <a:r>
              <a:rPr lang="en-US" dirty="0"/>
              <a:t>For example, old Python bindings in a </a:t>
            </a:r>
            <a:r>
              <a:rPr lang="en-US" dirty="0" err="1"/>
              <a:t>virtualenv</a:t>
            </a:r>
            <a:r>
              <a:rPr lang="en-US" dirty="0"/>
              <a:t>.</a:t>
            </a:r>
          </a:p>
          <a:p>
            <a:r>
              <a:rPr lang="en-US" dirty="0"/>
              <a:t>Old clients don’t understand the new default configuration.</a:t>
            </a:r>
          </a:p>
          <a:p>
            <a:r>
              <a:rPr lang="en-US" dirty="0"/>
              <a:t>Two choices:</a:t>
            </a:r>
          </a:p>
          <a:p>
            <a:pPr lvl="1"/>
            <a:r>
              <a:rPr lang="en-US" dirty="0"/>
              <a:t>Comment out, paste in results of</a:t>
            </a:r>
          </a:p>
          <a:p>
            <a:pPr marL="914400" lvl="2" indent="0">
              <a:buNone/>
            </a:pPr>
            <a:r>
              <a:rPr lang="en-US" dirty="0" err="1">
                <a:latin typeface="Consolas" panose="020B0609020204030204" pitchFamily="49" charset="0"/>
              </a:rPr>
              <a:t>condor_config_val</a:t>
            </a:r>
            <a:r>
              <a:rPr lang="en-US" dirty="0">
                <a:latin typeface="Consolas" panose="020B0609020204030204" pitchFamily="49" charset="0"/>
              </a:rPr>
              <a:t> use security:recommended_v9_0</a:t>
            </a:r>
          </a:p>
          <a:p>
            <a:pPr lvl="1"/>
            <a:r>
              <a:rPr lang="en-US" dirty="0"/>
              <a:t>Make conditional on </a:t>
            </a:r>
            <a:r>
              <a:rPr lang="en-US" dirty="0" err="1"/>
              <a:t>HTCondor</a:t>
            </a:r>
            <a:r>
              <a:rPr lang="en-US" dirty="0"/>
              <a:t> version:</a:t>
            </a:r>
          </a:p>
          <a:p>
            <a:pPr marL="914400" lvl="2" indent="0">
              <a:buNone/>
            </a:pPr>
            <a:r>
              <a:rPr lang="en-US" dirty="0">
                <a:latin typeface="Consolas" panose="020B0609020204030204" pitchFamily="49" charset="0"/>
              </a:rPr>
              <a:t>if version &gt; 9.0.0</a:t>
            </a:r>
          </a:p>
          <a:p>
            <a:pPr marL="914400" lvl="2" indent="0">
              <a:buNone/>
            </a:pPr>
            <a:r>
              <a:rPr lang="en-US" dirty="0">
                <a:latin typeface="Consolas" panose="020B0609020204030204" pitchFamily="49" charset="0"/>
              </a:rPr>
              <a:t>    use security:recommended_v9_0</a:t>
            </a:r>
          </a:p>
          <a:p>
            <a:pPr marL="914400" lvl="2" indent="0">
              <a:buNone/>
            </a:pPr>
            <a:r>
              <a:rPr lang="en-US" dirty="0">
                <a:latin typeface="Consolas" panose="020B0609020204030204" pitchFamily="49" charset="0"/>
              </a:rPr>
              <a:t>endif</a:t>
            </a:r>
          </a:p>
        </p:txBody>
      </p:sp>
      <p:sp>
        <p:nvSpPr>
          <p:cNvPr id="3" name="Title 2">
            <a:extLst>
              <a:ext uri="{FF2B5EF4-FFF2-40B4-BE49-F238E27FC236}">
                <a16:creationId xmlns:a16="http://schemas.microsoft.com/office/drawing/2014/main" id="{08ECCA2E-F98F-4960-949B-F86CE30B549C}"/>
              </a:ext>
            </a:extLst>
          </p:cNvPr>
          <p:cNvSpPr>
            <a:spLocks noGrp="1"/>
          </p:cNvSpPr>
          <p:nvPr>
            <p:ph type="title"/>
          </p:nvPr>
        </p:nvSpPr>
        <p:spPr/>
        <p:txBody>
          <a:bodyPr/>
          <a:lstStyle/>
          <a:p>
            <a:r>
              <a:rPr lang="en-US" dirty="0"/>
              <a:t>New Configuration for Old Clients</a:t>
            </a:r>
          </a:p>
        </p:txBody>
      </p:sp>
      <p:sp>
        <p:nvSpPr>
          <p:cNvPr id="4" name="Slide Number Placeholder 3">
            <a:extLst>
              <a:ext uri="{FF2B5EF4-FFF2-40B4-BE49-F238E27FC236}">
                <a16:creationId xmlns:a16="http://schemas.microsoft.com/office/drawing/2014/main" id="{C5FB5998-E341-4282-90A2-2399DFFAEA2B}"/>
              </a:ext>
            </a:extLst>
          </p:cNvPr>
          <p:cNvSpPr>
            <a:spLocks noGrp="1"/>
          </p:cNvSpPr>
          <p:nvPr>
            <p:ph type="sldNum" sz="quarter" idx="10"/>
          </p:nvPr>
        </p:nvSpPr>
        <p:spPr/>
        <p:txBody>
          <a:bodyPr/>
          <a:lstStyle/>
          <a:p>
            <a:fld id="{A112ED7D-98F8-4F4F-A793-74ECB7F395DA}" type="slidenum">
              <a:rPr lang="en-US" altLang="en-US" smtClean="0"/>
              <a:pPr/>
              <a:t>20</a:t>
            </a:fld>
            <a:endParaRPr lang="en-US" altLang="en-US"/>
          </a:p>
        </p:txBody>
      </p:sp>
    </p:spTree>
    <p:extLst>
      <p:ext uri="{BB962C8B-B14F-4D97-AF65-F5344CB8AC3E}">
        <p14:creationId xmlns:p14="http://schemas.microsoft.com/office/powerpoint/2010/main" val="74906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784473-D902-46C4-8A5F-7407BC199694}"/>
              </a:ext>
            </a:extLst>
          </p:cNvPr>
          <p:cNvSpPr>
            <a:spLocks noGrp="1"/>
          </p:cNvSpPr>
          <p:nvPr>
            <p:ph idx="1"/>
          </p:nvPr>
        </p:nvSpPr>
        <p:spPr/>
        <p:txBody>
          <a:bodyPr/>
          <a:lstStyle/>
          <a:p>
            <a:r>
              <a:rPr lang="en-US" dirty="0"/>
              <a:t>Document the ways to get </a:t>
            </a:r>
            <a:r>
              <a:rPr lang="en-US" dirty="0" err="1"/>
              <a:t>HTCondor</a:t>
            </a:r>
            <a:r>
              <a:rPr lang="en-US" dirty="0"/>
              <a:t> without installing</a:t>
            </a:r>
          </a:p>
          <a:p>
            <a:pPr marL="457200" lvl="1" indent="0">
              <a:buNone/>
            </a:pPr>
            <a:r>
              <a:rPr lang="en-US" dirty="0"/>
              <a:t>• Docker (and Singularity) • the cloud • Kubernetes</a:t>
            </a:r>
          </a:p>
          <a:p>
            <a:r>
              <a:rPr lang="en-US" dirty="0"/>
              <a:t>Simplify installing </a:t>
            </a:r>
            <a:r>
              <a:rPr lang="en-US" dirty="0" err="1"/>
              <a:t>HTCondor</a:t>
            </a:r>
            <a:r>
              <a:rPr lang="en-US" dirty="0"/>
              <a:t>, make it easier to create secure pools.</a:t>
            </a:r>
          </a:p>
          <a:p>
            <a:pPr lvl="1"/>
            <a:r>
              <a:rPr lang="en-US" dirty="0"/>
              <a:t>A new tool for Linux, </a:t>
            </a:r>
            <a:r>
              <a:rPr lang="en-US" i="1" dirty="0" err="1"/>
              <a:t>get_htcondor</a:t>
            </a:r>
            <a:r>
              <a:rPr lang="en-US" dirty="0"/>
              <a:t>.</a:t>
            </a:r>
          </a:p>
          <a:p>
            <a:pPr lvl="1"/>
            <a:r>
              <a:rPr lang="en-US" dirty="0"/>
              <a:t>Windows improvements in progress.</a:t>
            </a:r>
          </a:p>
          <a:p>
            <a:endParaRPr lang="en-US" dirty="0"/>
          </a:p>
          <a:p>
            <a:pPr marL="457200" lvl="1" indent="0">
              <a:buNone/>
            </a:pPr>
            <a:endParaRPr lang="en-US" dirty="0"/>
          </a:p>
        </p:txBody>
      </p:sp>
      <p:sp>
        <p:nvSpPr>
          <p:cNvPr id="3" name="Title 2">
            <a:extLst>
              <a:ext uri="{FF2B5EF4-FFF2-40B4-BE49-F238E27FC236}">
                <a16:creationId xmlns:a16="http://schemas.microsoft.com/office/drawing/2014/main" id="{5D8A988E-ED14-4F91-996C-118E01C41FC7}"/>
              </a:ext>
            </a:extLst>
          </p:cNvPr>
          <p:cNvSpPr>
            <a:spLocks noGrp="1"/>
          </p:cNvSpPr>
          <p:nvPr>
            <p:ph type="title"/>
          </p:nvPr>
        </p:nvSpPr>
        <p:spPr/>
        <p:txBody>
          <a:bodyPr/>
          <a:lstStyle/>
          <a:p>
            <a:r>
              <a:rPr lang="en-US" dirty="0"/>
              <a:t>Motivation</a:t>
            </a:r>
          </a:p>
        </p:txBody>
      </p:sp>
      <p:sp>
        <p:nvSpPr>
          <p:cNvPr id="4" name="Slide Number Placeholder 3">
            <a:extLst>
              <a:ext uri="{FF2B5EF4-FFF2-40B4-BE49-F238E27FC236}">
                <a16:creationId xmlns:a16="http://schemas.microsoft.com/office/drawing/2014/main" id="{FC3C0312-BD73-42B1-AF76-3FC1CF91FCD8}"/>
              </a:ext>
            </a:extLst>
          </p:cNvPr>
          <p:cNvSpPr>
            <a:spLocks noGrp="1"/>
          </p:cNvSpPr>
          <p:nvPr>
            <p:ph type="sldNum" sz="quarter" idx="10"/>
          </p:nvPr>
        </p:nvSpPr>
        <p:spPr/>
        <p:txBody>
          <a:bodyPr/>
          <a:lstStyle/>
          <a:p>
            <a:fld id="{A112ED7D-98F8-4F4F-A793-74ECB7F395DA}" type="slidenum">
              <a:rPr lang="en-US" altLang="en-US" smtClean="0"/>
              <a:pPr/>
              <a:t>3</a:t>
            </a:fld>
            <a:endParaRPr lang="en-US" altLang="en-US"/>
          </a:p>
        </p:txBody>
      </p:sp>
    </p:spTree>
    <p:extLst>
      <p:ext uri="{BB962C8B-B14F-4D97-AF65-F5344CB8AC3E}">
        <p14:creationId xmlns:p14="http://schemas.microsoft.com/office/powerpoint/2010/main" val="181775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7D6FD6-C075-464D-A3BF-D18C78721925}"/>
              </a:ext>
            </a:extLst>
          </p:cNvPr>
          <p:cNvSpPr>
            <a:spLocks noGrp="1"/>
          </p:cNvSpPr>
          <p:nvPr>
            <p:ph idx="1"/>
          </p:nvPr>
        </p:nvSpPr>
        <p:spPr/>
        <p:txBody>
          <a:bodyPr/>
          <a:lstStyle/>
          <a:p>
            <a:r>
              <a:rPr lang="en-US" dirty="0"/>
              <a:t>Pick the method appropriate for the service you’re using.</a:t>
            </a:r>
          </a:p>
          <a:p>
            <a:pPr lvl="1"/>
            <a:r>
              <a:rPr lang="en-US" dirty="0"/>
              <a:t>Usually works for both privileged and unprivileged users.</a:t>
            </a:r>
          </a:p>
          <a:p>
            <a:r>
              <a:rPr lang="en-US" dirty="0"/>
              <a:t>Otherwise, if you’re not using a service and are root, or you’re using a service but starting with an existing image, use </a:t>
            </a:r>
            <a:r>
              <a:rPr lang="en-US" i="1" dirty="0" err="1"/>
              <a:t>get_htcondor</a:t>
            </a:r>
            <a:r>
              <a:rPr lang="en-US" dirty="0"/>
              <a:t>.</a:t>
            </a:r>
          </a:p>
          <a:p>
            <a:r>
              <a:rPr lang="en-US" dirty="0"/>
              <a:t>Otherwise, use the </a:t>
            </a:r>
            <a:r>
              <a:rPr lang="en-US" dirty="0" err="1"/>
              <a:t>tarball</a:t>
            </a:r>
            <a:r>
              <a:rPr lang="en-US" dirty="0"/>
              <a:t>.</a:t>
            </a:r>
          </a:p>
        </p:txBody>
      </p:sp>
      <p:sp>
        <p:nvSpPr>
          <p:cNvPr id="3" name="Title 2">
            <a:extLst>
              <a:ext uri="{FF2B5EF4-FFF2-40B4-BE49-F238E27FC236}">
                <a16:creationId xmlns:a16="http://schemas.microsoft.com/office/drawing/2014/main" id="{A2FDFE75-7877-49AB-B004-02F5036465B6}"/>
              </a:ext>
            </a:extLst>
          </p:cNvPr>
          <p:cNvSpPr>
            <a:spLocks noGrp="1"/>
          </p:cNvSpPr>
          <p:nvPr>
            <p:ph type="title"/>
          </p:nvPr>
        </p:nvSpPr>
        <p:spPr/>
        <p:txBody>
          <a:bodyPr/>
          <a:lstStyle/>
          <a:p>
            <a:r>
              <a:rPr lang="en-US" i="1" dirty="0"/>
              <a:t>Ab Initio</a:t>
            </a:r>
          </a:p>
        </p:txBody>
      </p:sp>
      <p:sp>
        <p:nvSpPr>
          <p:cNvPr id="4" name="Slide Number Placeholder 3">
            <a:extLst>
              <a:ext uri="{FF2B5EF4-FFF2-40B4-BE49-F238E27FC236}">
                <a16:creationId xmlns:a16="http://schemas.microsoft.com/office/drawing/2014/main" id="{B0D1B4DB-E06C-4540-A3D6-EE233B44915F}"/>
              </a:ext>
            </a:extLst>
          </p:cNvPr>
          <p:cNvSpPr>
            <a:spLocks noGrp="1"/>
          </p:cNvSpPr>
          <p:nvPr>
            <p:ph type="sldNum" sz="quarter" idx="10"/>
          </p:nvPr>
        </p:nvSpPr>
        <p:spPr/>
        <p:txBody>
          <a:bodyPr/>
          <a:lstStyle/>
          <a:p>
            <a:fld id="{A112ED7D-98F8-4F4F-A793-74ECB7F395DA}" type="slidenum">
              <a:rPr lang="en-US" altLang="en-US" smtClean="0"/>
              <a:pPr/>
              <a:t>4</a:t>
            </a:fld>
            <a:endParaRPr lang="en-US" altLang="en-US"/>
          </a:p>
        </p:txBody>
      </p:sp>
    </p:spTree>
    <p:extLst>
      <p:ext uri="{BB962C8B-B14F-4D97-AF65-F5344CB8AC3E}">
        <p14:creationId xmlns:p14="http://schemas.microsoft.com/office/powerpoint/2010/main" val="3425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BEF424-1368-4494-AE85-47ABEE5D6169}"/>
              </a:ext>
            </a:extLst>
          </p:cNvPr>
          <p:cNvSpPr>
            <a:spLocks noGrp="1"/>
          </p:cNvSpPr>
          <p:nvPr>
            <p:ph idx="1"/>
          </p:nvPr>
        </p:nvSpPr>
        <p:spPr>
          <a:xfrm>
            <a:off x="429685" y="1355726"/>
            <a:ext cx="11199283" cy="4772024"/>
          </a:xfrm>
        </p:spPr>
        <p:txBody>
          <a:bodyPr/>
          <a:lstStyle/>
          <a:p>
            <a:r>
              <a:rPr lang="en-US" dirty="0"/>
              <a:t>On the web, for new Linux installations only.</a:t>
            </a:r>
          </a:p>
          <a:p>
            <a:pPr marL="0" indent="0">
              <a:buNone/>
            </a:pPr>
            <a:endParaRPr lang="en-US" sz="1600" dirty="0">
              <a:latin typeface="Consolas" panose="020B0609020204030204" pitchFamily="49" charset="0"/>
            </a:endParaRPr>
          </a:p>
          <a:p>
            <a:pPr marL="0" indent="0">
              <a:buNone/>
            </a:pPr>
            <a:r>
              <a:rPr lang="en-US" sz="1600" dirty="0">
                <a:latin typeface="Consolas" panose="020B0609020204030204" pitchFamily="49" charset="0"/>
              </a:rPr>
              <a:t>$ curl -</a:t>
            </a:r>
            <a:r>
              <a:rPr lang="en-US" sz="1600" dirty="0" err="1">
                <a:latin typeface="Consolas" panose="020B0609020204030204" pitchFamily="49" charset="0"/>
              </a:rPr>
              <a:t>fsSL</a:t>
            </a:r>
            <a:r>
              <a:rPr lang="en-US" sz="1600" dirty="0">
                <a:latin typeface="Consolas" panose="020B0609020204030204" pitchFamily="49" charset="0"/>
              </a:rPr>
              <a:t> </a:t>
            </a:r>
            <a:r>
              <a:rPr lang="en-US" sz="1600" dirty="0">
                <a:latin typeface="Consolas" panose="020B0609020204030204" pitchFamily="49" charset="0"/>
                <a:hlinkClick r:id="rId3"/>
              </a:rPr>
              <a:t>https://get.htcondor.com</a:t>
            </a:r>
            <a:r>
              <a:rPr lang="en-US" sz="1600" dirty="0">
                <a:latin typeface="Consolas" panose="020B0609020204030204" pitchFamily="49" charset="0"/>
              </a:rPr>
              <a:t> | /bin/bash -s --</a:t>
            </a:r>
          </a:p>
          <a:p>
            <a:pPr marL="0" indent="0">
              <a:buNone/>
            </a:pPr>
            <a:r>
              <a:rPr lang="en-US" sz="1600" dirty="0">
                <a:latin typeface="Consolas" panose="020B0609020204030204" pitchFamily="49" charset="0"/>
              </a:rPr>
              <a:t># Installing mini </a:t>
            </a:r>
            <a:r>
              <a:rPr lang="en-US" sz="1600" dirty="0" err="1">
                <a:latin typeface="Consolas" panose="020B0609020204030204" pitchFamily="49" charset="0"/>
              </a:rPr>
              <a:t>HTCondor</a:t>
            </a:r>
            <a:r>
              <a:rPr lang="en-US" sz="1600" dirty="0">
                <a:latin typeface="Consolas" panose="020B0609020204030204" pitchFamily="49" charset="0"/>
              </a:rPr>
              <a:t> for Ubuntu focal</a:t>
            </a:r>
          </a:p>
          <a:p>
            <a:pPr marL="0" indent="0">
              <a:buNone/>
            </a:pPr>
            <a:endParaRPr lang="en-US" sz="1600" dirty="0">
              <a:latin typeface="Consolas" panose="020B0609020204030204" pitchFamily="49" charset="0"/>
            </a:endParaRPr>
          </a:p>
          <a:p>
            <a:pPr marL="0" indent="0">
              <a:buNone/>
            </a:pPr>
            <a:r>
              <a:rPr lang="en-US" sz="1600" dirty="0">
                <a:latin typeface="Consolas" panose="020B0609020204030204" pitchFamily="49" charset="0"/>
              </a:rPr>
              <a:t># Adding our repository</a:t>
            </a:r>
          </a:p>
          <a:p>
            <a:pPr marL="0" indent="0">
              <a:buNone/>
            </a:pPr>
            <a:r>
              <a:rPr lang="en-US" sz="1600" dirty="0">
                <a:latin typeface="Consolas" panose="020B0609020204030204" pitchFamily="49" charset="0"/>
              </a:rPr>
              <a:t>apt-get update</a:t>
            </a:r>
          </a:p>
          <a:p>
            <a:pPr marL="0" indent="0">
              <a:buNone/>
            </a:pPr>
            <a:r>
              <a:rPr lang="en-US" sz="1600" dirty="0">
                <a:latin typeface="Consolas" panose="020B0609020204030204" pitchFamily="49" charset="0"/>
              </a:rPr>
              <a:t>apt-get install -y </a:t>
            </a:r>
            <a:r>
              <a:rPr lang="en-US" sz="1600" dirty="0" err="1">
                <a:latin typeface="Consolas" panose="020B0609020204030204" pitchFamily="49" charset="0"/>
              </a:rPr>
              <a:t>gnupg</a:t>
            </a:r>
            <a:endParaRPr lang="en-US" sz="1600" dirty="0">
              <a:latin typeface="Consolas" panose="020B0609020204030204" pitchFamily="49" charset="0"/>
            </a:endParaRPr>
          </a:p>
          <a:p>
            <a:pPr marL="0" indent="0">
              <a:buNone/>
            </a:pPr>
            <a:r>
              <a:rPr lang="en-US" sz="1600" dirty="0">
                <a:latin typeface="Consolas" panose="020B0609020204030204" pitchFamily="49" charset="0"/>
              </a:rPr>
              <a:t>curl -</a:t>
            </a:r>
            <a:r>
              <a:rPr lang="en-US" sz="1600" dirty="0" err="1">
                <a:latin typeface="Consolas" panose="020B0609020204030204" pitchFamily="49" charset="0"/>
              </a:rPr>
              <a:t>fsSL</a:t>
            </a:r>
            <a:r>
              <a:rPr lang="en-US" sz="1600" dirty="0">
                <a:latin typeface="Consolas" panose="020B0609020204030204" pitchFamily="49" charset="0"/>
              </a:rPr>
              <a:t> https://research.cs.wisc.edu/htcondor/repo/keys/HTCondor-current-Key | apt-key add -</a:t>
            </a:r>
          </a:p>
          <a:p>
            <a:pPr marL="0" indent="0">
              <a:buNone/>
            </a:pPr>
            <a:r>
              <a:rPr lang="en-US" sz="1600" dirty="0">
                <a:latin typeface="Consolas" panose="020B0609020204030204" pitchFamily="49" charset="0"/>
              </a:rPr>
              <a:t>echo "deb [arch=amd64] https://research.cs.wisc.edu/htcondor/repo/ubuntu/current focal main" \</a:t>
            </a:r>
          </a:p>
          <a:p>
            <a:pPr marL="0" indent="0">
              <a:buNone/>
            </a:pPr>
            <a:r>
              <a:rPr lang="en-US" sz="1600" dirty="0">
                <a:latin typeface="Consolas" panose="020B0609020204030204" pitchFamily="49" charset="0"/>
              </a:rPr>
              <a:t>    &gt; /</a:t>
            </a:r>
            <a:r>
              <a:rPr lang="en-US" sz="1600" dirty="0" err="1">
                <a:latin typeface="Consolas" panose="020B0609020204030204" pitchFamily="49" charset="0"/>
              </a:rPr>
              <a:t>etc</a:t>
            </a:r>
            <a:r>
              <a:rPr lang="en-US" sz="1600" dirty="0">
                <a:latin typeface="Consolas" panose="020B0609020204030204" pitchFamily="49" charset="0"/>
              </a:rPr>
              <a:t>/apt/</a:t>
            </a:r>
            <a:r>
              <a:rPr lang="en-US" sz="1600" dirty="0" err="1">
                <a:latin typeface="Consolas" panose="020B0609020204030204" pitchFamily="49" charset="0"/>
              </a:rPr>
              <a:t>sources.list.d</a:t>
            </a:r>
            <a:r>
              <a:rPr lang="en-US" sz="1600" dirty="0">
                <a:latin typeface="Consolas" panose="020B0609020204030204" pitchFamily="49" charset="0"/>
              </a:rPr>
              <a:t>/</a:t>
            </a:r>
            <a:r>
              <a:rPr lang="en-US" sz="1600" dirty="0" err="1">
                <a:latin typeface="Consolas" panose="020B0609020204030204" pitchFamily="49" charset="0"/>
              </a:rPr>
              <a:t>htcondor.list</a:t>
            </a:r>
            <a:endParaRPr lang="en-US" sz="1600" dirty="0">
              <a:latin typeface="Consolas" panose="020B0609020204030204" pitchFamily="49" charset="0"/>
            </a:endParaRPr>
          </a:p>
          <a:p>
            <a:pPr marL="0" indent="0">
              <a:buNone/>
            </a:pPr>
            <a:r>
              <a:rPr lang="en-US" sz="1600" dirty="0">
                <a:latin typeface="Consolas" panose="020B0609020204030204" pitchFamily="49" charset="0"/>
              </a:rPr>
              <a:t>echo "deb-</a:t>
            </a:r>
            <a:r>
              <a:rPr lang="en-US" sz="1600" dirty="0" err="1">
                <a:latin typeface="Consolas" panose="020B0609020204030204" pitchFamily="49" charset="0"/>
              </a:rPr>
              <a:t>src</a:t>
            </a:r>
            <a:r>
              <a:rPr lang="en-US" sz="1600" dirty="0">
                <a:latin typeface="Consolas" panose="020B0609020204030204" pitchFamily="49" charset="0"/>
              </a:rPr>
              <a:t> https://research.cs.wisc.edu/htcondor/repo/ubuntu/current focal main" \</a:t>
            </a:r>
          </a:p>
          <a:p>
            <a:pPr marL="0" indent="0">
              <a:buNone/>
            </a:pPr>
            <a:r>
              <a:rPr lang="en-US" sz="1600" dirty="0">
                <a:latin typeface="Consolas" panose="020B0609020204030204" pitchFamily="49" charset="0"/>
              </a:rPr>
              <a:t>    &gt;&gt; /</a:t>
            </a:r>
            <a:r>
              <a:rPr lang="en-US" sz="1600" dirty="0" err="1">
                <a:latin typeface="Consolas" panose="020B0609020204030204" pitchFamily="49" charset="0"/>
              </a:rPr>
              <a:t>etc</a:t>
            </a:r>
            <a:r>
              <a:rPr lang="en-US" sz="1600" dirty="0">
                <a:latin typeface="Consolas" panose="020B0609020204030204" pitchFamily="49" charset="0"/>
              </a:rPr>
              <a:t>/apt/</a:t>
            </a:r>
            <a:r>
              <a:rPr lang="en-US" sz="1600" dirty="0" err="1">
                <a:latin typeface="Consolas" panose="020B0609020204030204" pitchFamily="49" charset="0"/>
              </a:rPr>
              <a:t>sources.list.d</a:t>
            </a:r>
            <a:r>
              <a:rPr lang="en-US" sz="1600" dirty="0">
                <a:latin typeface="Consolas" panose="020B0609020204030204" pitchFamily="49" charset="0"/>
              </a:rPr>
              <a:t>/</a:t>
            </a:r>
            <a:r>
              <a:rPr lang="en-US" sz="1600" dirty="0" err="1">
                <a:latin typeface="Consolas" panose="020B0609020204030204" pitchFamily="49" charset="0"/>
              </a:rPr>
              <a:t>htcondor.list</a:t>
            </a:r>
            <a:endParaRPr lang="en-US" sz="1600" dirty="0">
              <a:latin typeface="Consolas" panose="020B0609020204030204" pitchFamily="49" charset="0"/>
            </a:endParaRPr>
          </a:p>
          <a:p>
            <a:pPr marL="0" indent="0">
              <a:buNone/>
            </a:pPr>
            <a:endParaRPr lang="en-US" sz="1600" dirty="0">
              <a:latin typeface="Consolas" panose="020B0609020204030204" pitchFamily="49" charset="0"/>
            </a:endParaRPr>
          </a:p>
          <a:p>
            <a:pPr marL="0" indent="0">
              <a:buNone/>
            </a:pPr>
            <a:r>
              <a:rPr lang="en-US" sz="1600" dirty="0">
                <a:latin typeface="Consolas" panose="020B0609020204030204" pitchFamily="49" charset="0"/>
              </a:rPr>
              <a:t>…</a:t>
            </a:r>
            <a:endParaRPr lang="en-US" dirty="0"/>
          </a:p>
          <a:p>
            <a:pPr marL="0" indent="0">
              <a:buNone/>
            </a:pPr>
            <a:endParaRPr lang="en-US" dirty="0"/>
          </a:p>
        </p:txBody>
      </p:sp>
      <p:sp>
        <p:nvSpPr>
          <p:cNvPr id="3" name="Title 2">
            <a:extLst>
              <a:ext uri="{FF2B5EF4-FFF2-40B4-BE49-F238E27FC236}">
                <a16:creationId xmlns:a16="http://schemas.microsoft.com/office/drawing/2014/main" id="{71200D08-5AD0-4AF6-8719-B2C36428C160}"/>
              </a:ext>
            </a:extLst>
          </p:cNvPr>
          <p:cNvSpPr>
            <a:spLocks noGrp="1"/>
          </p:cNvSpPr>
          <p:nvPr>
            <p:ph type="title"/>
          </p:nvPr>
        </p:nvSpPr>
        <p:spPr/>
        <p:txBody>
          <a:bodyPr/>
          <a:lstStyle/>
          <a:p>
            <a:r>
              <a:rPr lang="en-US" i="1" dirty="0" err="1"/>
              <a:t>get_htcondor</a:t>
            </a:r>
            <a:endParaRPr lang="en-US" i="1" dirty="0"/>
          </a:p>
        </p:txBody>
      </p:sp>
      <p:sp>
        <p:nvSpPr>
          <p:cNvPr id="4" name="Slide Number Placeholder 3">
            <a:extLst>
              <a:ext uri="{FF2B5EF4-FFF2-40B4-BE49-F238E27FC236}">
                <a16:creationId xmlns:a16="http://schemas.microsoft.com/office/drawing/2014/main" id="{62405AC1-315D-4B19-A9D9-A3AC3E80D16A}"/>
              </a:ext>
            </a:extLst>
          </p:cNvPr>
          <p:cNvSpPr>
            <a:spLocks noGrp="1"/>
          </p:cNvSpPr>
          <p:nvPr>
            <p:ph type="sldNum" sz="quarter" idx="10"/>
          </p:nvPr>
        </p:nvSpPr>
        <p:spPr/>
        <p:txBody>
          <a:bodyPr/>
          <a:lstStyle/>
          <a:p>
            <a:fld id="{A112ED7D-98F8-4F4F-A793-74ECB7F395DA}" type="slidenum">
              <a:rPr lang="en-US" altLang="en-US" smtClean="0"/>
              <a:pPr/>
              <a:t>5</a:t>
            </a:fld>
            <a:endParaRPr lang="en-US" altLang="en-US" dirty="0"/>
          </a:p>
        </p:txBody>
      </p:sp>
    </p:spTree>
    <p:extLst>
      <p:ext uri="{BB962C8B-B14F-4D97-AF65-F5344CB8AC3E}">
        <p14:creationId xmlns:p14="http://schemas.microsoft.com/office/powerpoint/2010/main" val="402305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84EA88-76A9-4C1A-A0DE-5894C6DECA5D}"/>
              </a:ext>
            </a:extLst>
          </p:cNvPr>
          <p:cNvSpPr>
            <a:spLocks noGrp="1"/>
          </p:cNvSpPr>
          <p:nvPr>
            <p:ph idx="1"/>
          </p:nvPr>
        </p:nvSpPr>
        <p:spPr>
          <a:xfrm>
            <a:off x="429685" y="1355726"/>
            <a:ext cx="11199283" cy="5394324"/>
          </a:xfrm>
        </p:spPr>
        <p:txBody>
          <a:bodyPr/>
          <a:lstStyle/>
          <a:p>
            <a:r>
              <a:rPr lang="en-US" dirty="0">
                <a:hlinkClick r:id="rId3"/>
              </a:rPr>
              <a:t>stand-alone installation</a:t>
            </a:r>
            <a:r>
              <a:rPr lang="en-US" dirty="0"/>
              <a:t>:</a:t>
            </a:r>
          </a:p>
          <a:p>
            <a:pPr lvl="1"/>
            <a:r>
              <a:rPr lang="en-US" sz="2000" b="1" dirty="0">
                <a:latin typeface="Consolas" panose="020B0609020204030204" pitchFamily="49" charset="0"/>
              </a:rPr>
              <a:t>curl -</a:t>
            </a:r>
            <a:r>
              <a:rPr lang="en-US" sz="2000" b="1" dirty="0" err="1">
                <a:latin typeface="Consolas" panose="020B0609020204030204" pitchFamily="49" charset="0"/>
              </a:rPr>
              <a:t>fsSL</a:t>
            </a:r>
            <a:r>
              <a:rPr lang="en-US" sz="2000" b="1" dirty="0">
                <a:latin typeface="Consolas" panose="020B0609020204030204" pitchFamily="49" charset="0"/>
              </a:rPr>
              <a:t> </a:t>
            </a:r>
            <a:r>
              <a:rPr lang="en-US" sz="2000" b="1" dirty="0">
                <a:latin typeface="Consolas" panose="020B0609020204030204" pitchFamily="49" charset="0"/>
                <a:hlinkClick r:id="rId4"/>
              </a:rPr>
              <a:t>https://get.htcondor.com</a:t>
            </a:r>
            <a:r>
              <a:rPr lang="en-US" sz="2000" b="1" dirty="0">
                <a:latin typeface="Consolas" panose="020B0609020204030204" pitchFamily="49" charset="0"/>
              </a:rPr>
              <a:t> | </a:t>
            </a:r>
            <a:r>
              <a:rPr lang="en-US" sz="2000" b="1" dirty="0" err="1">
                <a:latin typeface="Consolas" panose="020B0609020204030204" pitchFamily="49" charset="0"/>
              </a:rPr>
              <a:t>sudo</a:t>
            </a:r>
            <a:r>
              <a:rPr lang="en-US" sz="2000" b="1" dirty="0">
                <a:latin typeface="Consolas" panose="020B0609020204030204" pitchFamily="49" charset="0"/>
              </a:rPr>
              <a:t> /bin/bash -s -- --no-dry-run</a:t>
            </a:r>
          </a:p>
          <a:p>
            <a:r>
              <a:rPr lang="en-US" dirty="0"/>
              <a:t>multi-machine installation:</a:t>
            </a:r>
          </a:p>
          <a:p>
            <a:pPr lvl="1"/>
            <a:r>
              <a:rPr lang="en-US" sz="2000" dirty="0">
                <a:hlinkClick r:id="rId5"/>
              </a:rPr>
              <a:t>introduction to the three roles</a:t>
            </a:r>
            <a:endParaRPr lang="en-US" sz="2000" dirty="0"/>
          </a:p>
          <a:p>
            <a:pPr lvl="1"/>
            <a:r>
              <a:rPr lang="en-US" sz="2000" dirty="0">
                <a:latin typeface="Consolas" panose="020B0609020204030204" pitchFamily="49" charset="0"/>
              </a:rPr>
              <a:t>curl -</a:t>
            </a:r>
            <a:r>
              <a:rPr lang="en-US" sz="2000" dirty="0" err="1">
                <a:latin typeface="Consolas" panose="020B0609020204030204" pitchFamily="49" charset="0"/>
              </a:rPr>
              <a:t>fsSL</a:t>
            </a:r>
            <a:r>
              <a:rPr lang="en-US" sz="2000" dirty="0">
                <a:latin typeface="Consolas" panose="020B0609020204030204" pitchFamily="49" charset="0"/>
              </a:rPr>
              <a:t> </a:t>
            </a:r>
            <a:r>
              <a:rPr lang="en-US" sz="2000" dirty="0">
                <a:latin typeface="Consolas" panose="020B0609020204030204" pitchFamily="49" charset="0"/>
                <a:hlinkClick r:id="rId4"/>
              </a:rPr>
              <a:t>https://get.htcondor.com</a:t>
            </a:r>
            <a:r>
              <a:rPr lang="en-US" sz="2000" dirty="0">
                <a:latin typeface="Consolas" panose="020B0609020204030204" pitchFamily="49" charset="0"/>
              </a:rPr>
              <a:t> | GET_HTCONDOR_PASSWORD="$</a:t>
            </a:r>
            <a:r>
              <a:rPr lang="en-US" sz="2000" dirty="0" err="1">
                <a:latin typeface="Consolas" panose="020B0609020204030204" pitchFamily="49" charset="0"/>
              </a:rPr>
              <a:t>htcondor_password</a:t>
            </a:r>
            <a:r>
              <a:rPr lang="en-US" sz="2000" dirty="0">
                <a:latin typeface="Consolas" panose="020B0609020204030204" pitchFamily="49" charset="0"/>
              </a:rPr>
              <a:t>" </a:t>
            </a:r>
            <a:r>
              <a:rPr lang="en-US" sz="2000" dirty="0" err="1">
                <a:latin typeface="Consolas" panose="020B0609020204030204" pitchFamily="49" charset="0"/>
              </a:rPr>
              <a:t>sudo</a:t>
            </a:r>
            <a:r>
              <a:rPr lang="en-US" sz="2000" dirty="0">
                <a:latin typeface="Consolas" panose="020B0609020204030204" pitchFamily="49" charset="0"/>
              </a:rPr>
              <a:t> /bin/bash -s -- --no-dry-run --</a:t>
            </a:r>
            <a:r>
              <a:rPr lang="en-US" sz="2000" dirty="0">
                <a:solidFill>
                  <a:srgbClr val="FF0000"/>
                </a:solidFill>
                <a:latin typeface="Consolas" panose="020B0609020204030204" pitchFamily="49" charset="0"/>
              </a:rPr>
              <a:t>central-manager</a:t>
            </a:r>
            <a:r>
              <a:rPr lang="en-US" sz="2000" dirty="0">
                <a:latin typeface="Consolas" panose="020B0609020204030204" pitchFamily="49" charset="0"/>
              </a:rPr>
              <a:t> $</a:t>
            </a:r>
            <a:r>
              <a:rPr lang="en-US" sz="2000" dirty="0" err="1">
                <a:latin typeface="Consolas" panose="020B0609020204030204" pitchFamily="49" charset="0"/>
              </a:rPr>
              <a:t>central_manager_name</a:t>
            </a:r>
            <a:endParaRPr lang="en-US" sz="2000" dirty="0">
              <a:latin typeface="Consolas" panose="020B0609020204030204" pitchFamily="49" charset="0"/>
            </a:endParaRPr>
          </a:p>
          <a:p>
            <a:pPr lvl="1"/>
            <a:r>
              <a:rPr lang="en-US" sz="2000" dirty="0">
                <a:latin typeface="Consolas" panose="020B0609020204030204" pitchFamily="49" charset="0"/>
              </a:rPr>
              <a:t>curl -</a:t>
            </a:r>
            <a:r>
              <a:rPr lang="en-US" sz="2000" dirty="0" err="1">
                <a:latin typeface="Consolas" panose="020B0609020204030204" pitchFamily="49" charset="0"/>
              </a:rPr>
              <a:t>fsSL</a:t>
            </a:r>
            <a:r>
              <a:rPr lang="en-US" sz="2000" dirty="0">
                <a:latin typeface="Consolas" panose="020B0609020204030204" pitchFamily="49" charset="0"/>
              </a:rPr>
              <a:t> </a:t>
            </a:r>
            <a:r>
              <a:rPr lang="en-US" sz="2000" dirty="0">
                <a:latin typeface="Consolas" panose="020B0609020204030204" pitchFamily="49" charset="0"/>
                <a:hlinkClick r:id="rId4"/>
              </a:rPr>
              <a:t>https://get.htcondor.com</a:t>
            </a:r>
            <a:r>
              <a:rPr lang="en-US" sz="2000" dirty="0">
                <a:latin typeface="Consolas" panose="020B0609020204030204" pitchFamily="49" charset="0"/>
              </a:rPr>
              <a:t> | GET_HTCONDOR_PASSWORD="$</a:t>
            </a:r>
            <a:r>
              <a:rPr lang="en-US" sz="2000" dirty="0" err="1">
                <a:latin typeface="Consolas" panose="020B0609020204030204" pitchFamily="49" charset="0"/>
              </a:rPr>
              <a:t>htcondor_password</a:t>
            </a:r>
            <a:r>
              <a:rPr lang="en-US" sz="2000" dirty="0">
                <a:latin typeface="Consolas" panose="020B0609020204030204" pitchFamily="49" charset="0"/>
              </a:rPr>
              <a:t>" </a:t>
            </a:r>
            <a:r>
              <a:rPr lang="en-US" sz="2000" dirty="0" err="1">
                <a:latin typeface="Consolas" panose="020B0609020204030204" pitchFamily="49" charset="0"/>
              </a:rPr>
              <a:t>sudo</a:t>
            </a:r>
            <a:r>
              <a:rPr lang="en-US" sz="2000" dirty="0">
                <a:latin typeface="Consolas" panose="020B0609020204030204" pitchFamily="49" charset="0"/>
              </a:rPr>
              <a:t> /bin/bash -s -- --no-dry-run --</a:t>
            </a:r>
            <a:r>
              <a:rPr lang="en-US" sz="2000" dirty="0">
                <a:solidFill>
                  <a:srgbClr val="FF0000"/>
                </a:solidFill>
                <a:latin typeface="Consolas" panose="020B0609020204030204" pitchFamily="49" charset="0"/>
              </a:rPr>
              <a:t>submit</a:t>
            </a:r>
            <a:r>
              <a:rPr lang="en-US" sz="2000" dirty="0">
                <a:latin typeface="Consolas" panose="020B0609020204030204" pitchFamily="49" charset="0"/>
              </a:rPr>
              <a:t> $</a:t>
            </a:r>
            <a:r>
              <a:rPr lang="en-US" sz="2000" dirty="0" err="1">
                <a:latin typeface="Consolas" panose="020B0609020204030204" pitchFamily="49" charset="0"/>
              </a:rPr>
              <a:t>central_manager_name</a:t>
            </a:r>
            <a:endParaRPr lang="en-US" sz="2000" dirty="0">
              <a:latin typeface="Consolas" panose="020B0609020204030204" pitchFamily="49" charset="0"/>
            </a:endParaRPr>
          </a:p>
          <a:p>
            <a:pPr lvl="1"/>
            <a:r>
              <a:rPr lang="en-US" sz="2000" dirty="0">
                <a:latin typeface="Consolas" panose="020B0609020204030204" pitchFamily="49" charset="0"/>
              </a:rPr>
              <a:t>curl -</a:t>
            </a:r>
            <a:r>
              <a:rPr lang="en-US" sz="2000" dirty="0" err="1">
                <a:latin typeface="Consolas" panose="020B0609020204030204" pitchFamily="49" charset="0"/>
              </a:rPr>
              <a:t>fsSL</a:t>
            </a:r>
            <a:r>
              <a:rPr lang="en-US" sz="2000" dirty="0">
                <a:latin typeface="Consolas" panose="020B0609020204030204" pitchFamily="49" charset="0"/>
              </a:rPr>
              <a:t> </a:t>
            </a:r>
            <a:r>
              <a:rPr lang="en-US" sz="2000" dirty="0">
                <a:latin typeface="Consolas" panose="020B0609020204030204" pitchFamily="49" charset="0"/>
                <a:hlinkClick r:id="rId4"/>
              </a:rPr>
              <a:t>https://get.htcondor.com</a:t>
            </a:r>
            <a:r>
              <a:rPr lang="en-US" sz="2000" dirty="0">
                <a:latin typeface="Consolas" panose="020B0609020204030204" pitchFamily="49" charset="0"/>
              </a:rPr>
              <a:t> | GET_HTCONDOR_PASSWORD="</a:t>
            </a:r>
            <a:r>
              <a:rPr lang="en-US" sz="2000" dirty="0" err="1">
                <a:latin typeface="Consolas" panose="020B0609020204030204" pitchFamily="49" charset="0"/>
              </a:rPr>
              <a:t>htcondor_password</a:t>
            </a:r>
            <a:r>
              <a:rPr lang="en-US" sz="2000" dirty="0">
                <a:latin typeface="Consolas" panose="020B0609020204030204" pitchFamily="49" charset="0"/>
              </a:rPr>
              <a:t>" </a:t>
            </a:r>
            <a:r>
              <a:rPr lang="en-US" sz="2000" dirty="0" err="1">
                <a:latin typeface="Consolas" panose="020B0609020204030204" pitchFamily="49" charset="0"/>
              </a:rPr>
              <a:t>sudo</a:t>
            </a:r>
            <a:r>
              <a:rPr lang="en-US" sz="2000" dirty="0">
                <a:latin typeface="Consolas" panose="020B0609020204030204" pitchFamily="49" charset="0"/>
              </a:rPr>
              <a:t> /bin/bash -s -- --no-dry-run --</a:t>
            </a:r>
            <a:r>
              <a:rPr lang="en-US" sz="2000" dirty="0">
                <a:solidFill>
                  <a:srgbClr val="FF0000"/>
                </a:solidFill>
                <a:latin typeface="Consolas" panose="020B0609020204030204" pitchFamily="49" charset="0"/>
              </a:rPr>
              <a:t>execute</a:t>
            </a:r>
            <a:r>
              <a:rPr lang="en-US" sz="2000" dirty="0">
                <a:latin typeface="Consolas" panose="020B0609020204030204" pitchFamily="49" charset="0"/>
              </a:rPr>
              <a:t> $</a:t>
            </a:r>
            <a:r>
              <a:rPr lang="en-US" sz="2000" dirty="0" err="1">
                <a:latin typeface="Consolas" panose="020B0609020204030204" pitchFamily="49" charset="0"/>
              </a:rPr>
              <a:t>central_manager_name</a:t>
            </a:r>
            <a:endParaRPr lang="en-US" sz="2000" dirty="0">
              <a:latin typeface="Consolas" panose="020B0609020204030204" pitchFamily="49" charset="0"/>
            </a:endParaRPr>
          </a:p>
          <a:p>
            <a:pPr lvl="1"/>
            <a:endParaRPr lang="en-US" sz="2000" dirty="0">
              <a:latin typeface="Consolas" panose="020B0609020204030204" pitchFamily="49" charset="0"/>
            </a:endParaRPr>
          </a:p>
          <a:p>
            <a:pPr lvl="1"/>
            <a:endParaRPr lang="en-US" dirty="0"/>
          </a:p>
          <a:p>
            <a:pPr lvl="1"/>
            <a:endParaRPr lang="en-US" dirty="0"/>
          </a:p>
        </p:txBody>
      </p:sp>
      <p:sp>
        <p:nvSpPr>
          <p:cNvPr id="3" name="Title 2">
            <a:extLst>
              <a:ext uri="{FF2B5EF4-FFF2-40B4-BE49-F238E27FC236}">
                <a16:creationId xmlns:a16="http://schemas.microsoft.com/office/drawing/2014/main" id="{658E4DFD-6A53-48F9-B7E9-BC6C91E1A887}"/>
              </a:ext>
            </a:extLst>
          </p:cNvPr>
          <p:cNvSpPr>
            <a:spLocks noGrp="1"/>
          </p:cNvSpPr>
          <p:nvPr>
            <p:ph type="title"/>
          </p:nvPr>
        </p:nvSpPr>
        <p:spPr/>
        <p:txBody>
          <a:bodyPr/>
          <a:lstStyle/>
          <a:p>
            <a:r>
              <a:rPr lang="en-US" i="1" dirty="0" err="1"/>
              <a:t>get_htcondor</a:t>
            </a:r>
            <a:endParaRPr lang="en-US" i="1" dirty="0"/>
          </a:p>
        </p:txBody>
      </p:sp>
      <p:sp>
        <p:nvSpPr>
          <p:cNvPr id="4" name="Slide Number Placeholder 3">
            <a:extLst>
              <a:ext uri="{FF2B5EF4-FFF2-40B4-BE49-F238E27FC236}">
                <a16:creationId xmlns:a16="http://schemas.microsoft.com/office/drawing/2014/main" id="{AD8A17C3-F9F5-4051-ABC6-EECFB300CE97}"/>
              </a:ext>
            </a:extLst>
          </p:cNvPr>
          <p:cNvSpPr>
            <a:spLocks noGrp="1"/>
          </p:cNvSpPr>
          <p:nvPr>
            <p:ph type="sldNum" sz="quarter" idx="10"/>
          </p:nvPr>
        </p:nvSpPr>
        <p:spPr/>
        <p:txBody>
          <a:bodyPr/>
          <a:lstStyle/>
          <a:p>
            <a:fld id="{A112ED7D-98F8-4F4F-A793-74ECB7F395DA}" type="slidenum">
              <a:rPr lang="en-US" altLang="en-US" smtClean="0"/>
              <a:pPr/>
              <a:t>6</a:t>
            </a:fld>
            <a:endParaRPr lang="en-US" altLang="en-US"/>
          </a:p>
        </p:txBody>
      </p:sp>
    </p:spTree>
    <p:extLst>
      <p:ext uri="{BB962C8B-B14F-4D97-AF65-F5344CB8AC3E}">
        <p14:creationId xmlns:p14="http://schemas.microsoft.com/office/powerpoint/2010/main" val="2481652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1ED518-B41C-4897-826E-054DEF957923}"/>
              </a:ext>
            </a:extLst>
          </p:cNvPr>
          <p:cNvSpPr>
            <a:spLocks noGrp="1"/>
          </p:cNvSpPr>
          <p:nvPr>
            <p:ph idx="1"/>
          </p:nvPr>
        </p:nvSpPr>
        <p:spPr/>
        <p:txBody>
          <a:bodyPr/>
          <a:lstStyle/>
          <a:p>
            <a:r>
              <a:rPr lang="en-US" dirty="0"/>
              <a:t>stand-alone installation: loopback only</a:t>
            </a:r>
          </a:p>
          <a:p>
            <a:r>
              <a:rPr lang="en-US" dirty="0"/>
              <a:t>multi-machine installation</a:t>
            </a:r>
          </a:p>
          <a:p>
            <a:pPr lvl="1"/>
            <a:r>
              <a:rPr lang="en-US" dirty="0"/>
              <a:t>authentication: FS or IDTOKENS</a:t>
            </a:r>
          </a:p>
          <a:p>
            <a:pPr lvl="1"/>
            <a:r>
              <a:rPr lang="en-US" dirty="0"/>
              <a:t>authorization: by FS or single IDTOKENS ‘condor’ user</a:t>
            </a:r>
          </a:p>
          <a:p>
            <a:pPr lvl="1"/>
            <a:r>
              <a:rPr lang="en-US" dirty="0"/>
              <a:t>privacy: all daemon-to-daemon communication is encrypted.  All tool-to-daemon communication is encrypted except for read-only connections over the network, e.g., </a:t>
            </a:r>
            <a:r>
              <a:rPr lang="en-US" i="1" dirty="0" err="1"/>
              <a:t>condor_status</a:t>
            </a:r>
            <a:endParaRPr lang="en-US" dirty="0"/>
          </a:p>
        </p:txBody>
      </p:sp>
      <p:sp>
        <p:nvSpPr>
          <p:cNvPr id="3" name="Title 2">
            <a:extLst>
              <a:ext uri="{FF2B5EF4-FFF2-40B4-BE49-F238E27FC236}">
                <a16:creationId xmlns:a16="http://schemas.microsoft.com/office/drawing/2014/main" id="{80E88E57-CC7C-4D4B-A157-9FE817B7521A}"/>
              </a:ext>
            </a:extLst>
          </p:cNvPr>
          <p:cNvSpPr>
            <a:spLocks noGrp="1"/>
          </p:cNvSpPr>
          <p:nvPr>
            <p:ph type="title"/>
          </p:nvPr>
        </p:nvSpPr>
        <p:spPr/>
        <p:txBody>
          <a:bodyPr/>
          <a:lstStyle/>
          <a:p>
            <a:r>
              <a:rPr lang="en-US" dirty="0"/>
              <a:t>Authentication and Privacy</a:t>
            </a:r>
          </a:p>
        </p:txBody>
      </p:sp>
      <p:sp>
        <p:nvSpPr>
          <p:cNvPr id="4" name="Slide Number Placeholder 3">
            <a:extLst>
              <a:ext uri="{FF2B5EF4-FFF2-40B4-BE49-F238E27FC236}">
                <a16:creationId xmlns:a16="http://schemas.microsoft.com/office/drawing/2014/main" id="{D8BFBBF5-A275-4E9C-95AB-9B12895CC896}"/>
              </a:ext>
            </a:extLst>
          </p:cNvPr>
          <p:cNvSpPr>
            <a:spLocks noGrp="1"/>
          </p:cNvSpPr>
          <p:nvPr>
            <p:ph type="sldNum" sz="quarter" idx="10"/>
          </p:nvPr>
        </p:nvSpPr>
        <p:spPr/>
        <p:txBody>
          <a:bodyPr/>
          <a:lstStyle/>
          <a:p>
            <a:fld id="{A112ED7D-98F8-4F4F-A793-74ECB7F395DA}" type="slidenum">
              <a:rPr lang="en-US" altLang="en-US" smtClean="0"/>
              <a:pPr/>
              <a:t>7</a:t>
            </a:fld>
            <a:endParaRPr lang="en-US" altLang="en-US"/>
          </a:p>
        </p:txBody>
      </p:sp>
    </p:spTree>
    <p:extLst>
      <p:ext uri="{BB962C8B-B14F-4D97-AF65-F5344CB8AC3E}">
        <p14:creationId xmlns:p14="http://schemas.microsoft.com/office/powerpoint/2010/main" val="124856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F45BEC-9AF2-4B66-BE10-AC4B77E126B4}"/>
              </a:ext>
            </a:extLst>
          </p:cNvPr>
          <p:cNvSpPr>
            <a:spLocks noGrp="1"/>
          </p:cNvSpPr>
          <p:nvPr>
            <p:ph idx="1"/>
          </p:nvPr>
        </p:nvSpPr>
        <p:spPr/>
        <p:txBody>
          <a:bodyPr/>
          <a:lstStyle/>
          <a:p>
            <a:r>
              <a:rPr lang="en-US" dirty="0"/>
              <a:t>Issue an IDTOKEN for each user</a:t>
            </a:r>
          </a:p>
          <a:p>
            <a:pPr lvl="1"/>
            <a:r>
              <a:rPr lang="en-US" dirty="0"/>
              <a:t>Use </a:t>
            </a:r>
            <a:r>
              <a:rPr lang="en-US" dirty="0" err="1">
                <a:latin typeface="Consolas" panose="020B0609020204030204" pitchFamily="49" charset="0"/>
                <a:hlinkClick r:id="rId3"/>
              </a:rPr>
              <a:t>condor_token_create</a:t>
            </a:r>
            <a:r>
              <a:rPr lang="en-US" dirty="0">
                <a:latin typeface="Consolas" panose="020B0609020204030204" pitchFamily="49" charset="0"/>
              </a:rPr>
              <a:t> -identity</a:t>
            </a:r>
          </a:p>
          <a:p>
            <a:r>
              <a:rPr lang="en-US" dirty="0"/>
              <a:t>Issue an IDTOKEN to a remote pool (flock in)</a:t>
            </a:r>
          </a:p>
          <a:p>
            <a:pPr lvl="1"/>
            <a:r>
              <a:rPr lang="en-US" dirty="0"/>
              <a:t>Create a token, add its identity to </a:t>
            </a:r>
            <a:r>
              <a:rPr lang="en-US" dirty="0">
                <a:latin typeface="Consolas" panose="020B0609020204030204" pitchFamily="49" charset="0"/>
              </a:rPr>
              <a:t>FLOCK_FROM</a:t>
            </a:r>
            <a:r>
              <a:rPr lang="en-US" dirty="0"/>
              <a:t>.</a:t>
            </a:r>
          </a:p>
          <a:p>
            <a:r>
              <a:rPr lang="en-US" dirty="0"/>
              <a:t>Use an IDTOKEN for a remote pool (flock out)</a:t>
            </a:r>
          </a:p>
          <a:p>
            <a:pPr lvl="1"/>
            <a:r>
              <a:rPr lang="en-US" dirty="0"/>
              <a:t>Copy token to </a:t>
            </a:r>
            <a:r>
              <a:rPr lang="en-US" dirty="0">
                <a:latin typeface="Consolas" panose="020B0609020204030204" pitchFamily="49" charset="0"/>
              </a:rPr>
              <a:t>/</a:t>
            </a:r>
            <a:r>
              <a:rPr lang="en-US" dirty="0" err="1">
                <a:latin typeface="Consolas" panose="020B0609020204030204" pitchFamily="49" charset="0"/>
              </a:rPr>
              <a:t>etc</a:t>
            </a:r>
            <a:r>
              <a:rPr lang="en-US" dirty="0">
                <a:latin typeface="Consolas" panose="020B0609020204030204" pitchFamily="49" charset="0"/>
              </a:rPr>
              <a:t>/condor/</a:t>
            </a:r>
            <a:r>
              <a:rPr lang="en-US" dirty="0" err="1">
                <a:latin typeface="Consolas" panose="020B0609020204030204" pitchFamily="49" charset="0"/>
              </a:rPr>
              <a:t>tokens.d</a:t>
            </a:r>
            <a:r>
              <a:rPr lang="en-US" dirty="0"/>
              <a:t>.</a:t>
            </a:r>
          </a:p>
          <a:p>
            <a:pPr lvl="1"/>
            <a:r>
              <a:rPr lang="en-US" dirty="0"/>
              <a:t>Add its central manager to </a:t>
            </a:r>
            <a:r>
              <a:rPr lang="en-US" dirty="0">
                <a:latin typeface="Consolas" panose="020B0609020204030204" pitchFamily="49" charset="0"/>
              </a:rPr>
              <a:t>FLOCK_TO</a:t>
            </a:r>
            <a:r>
              <a:rPr lang="en-US" dirty="0"/>
              <a:t>.</a:t>
            </a:r>
          </a:p>
        </p:txBody>
      </p:sp>
      <p:sp>
        <p:nvSpPr>
          <p:cNvPr id="3" name="Title 2">
            <a:extLst>
              <a:ext uri="{FF2B5EF4-FFF2-40B4-BE49-F238E27FC236}">
                <a16:creationId xmlns:a16="http://schemas.microsoft.com/office/drawing/2014/main" id="{67DE8E28-283D-4464-9D85-01E69132D996}"/>
              </a:ext>
            </a:extLst>
          </p:cNvPr>
          <p:cNvSpPr>
            <a:spLocks noGrp="1"/>
          </p:cNvSpPr>
          <p:nvPr>
            <p:ph type="title"/>
          </p:nvPr>
        </p:nvSpPr>
        <p:spPr/>
        <p:txBody>
          <a:bodyPr/>
          <a:lstStyle/>
          <a:p>
            <a:r>
              <a:rPr lang="en-US" dirty="0"/>
              <a:t>Extensions</a:t>
            </a:r>
          </a:p>
        </p:txBody>
      </p:sp>
      <p:sp>
        <p:nvSpPr>
          <p:cNvPr id="4" name="Slide Number Placeholder 3">
            <a:extLst>
              <a:ext uri="{FF2B5EF4-FFF2-40B4-BE49-F238E27FC236}">
                <a16:creationId xmlns:a16="http://schemas.microsoft.com/office/drawing/2014/main" id="{881C2014-D609-493A-AC56-7A4C28DCC4B5}"/>
              </a:ext>
            </a:extLst>
          </p:cNvPr>
          <p:cNvSpPr>
            <a:spLocks noGrp="1"/>
          </p:cNvSpPr>
          <p:nvPr>
            <p:ph type="sldNum" sz="quarter" idx="10"/>
          </p:nvPr>
        </p:nvSpPr>
        <p:spPr/>
        <p:txBody>
          <a:bodyPr/>
          <a:lstStyle/>
          <a:p>
            <a:fld id="{A112ED7D-98F8-4F4F-A793-74ECB7F395DA}" type="slidenum">
              <a:rPr lang="en-US" altLang="en-US" smtClean="0"/>
              <a:pPr/>
              <a:t>8</a:t>
            </a:fld>
            <a:endParaRPr lang="en-US" altLang="en-US"/>
          </a:p>
        </p:txBody>
      </p:sp>
    </p:spTree>
    <p:extLst>
      <p:ext uri="{BB962C8B-B14F-4D97-AF65-F5344CB8AC3E}">
        <p14:creationId xmlns:p14="http://schemas.microsoft.com/office/powerpoint/2010/main" val="47823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5F345F-E1D4-48A5-B389-9F62EDC6F4A5}"/>
              </a:ext>
            </a:extLst>
          </p:cNvPr>
          <p:cNvSpPr>
            <a:spLocks noGrp="1"/>
          </p:cNvSpPr>
          <p:nvPr>
            <p:ph idx="1"/>
          </p:nvPr>
        </p:nvSpPr>
        <p:spPr/>
        <p:txBody>
          <a:bodyPr/>
          <a:lstStyle/>
          <a:p>
            <a:r>
              <a:rPr lang="en-US" dirty="0">
                <a:hlinkClick r:id="rId2"/>
              </a:rPr>
              <a:t>https://htcondor.org/downloads</a:t>
            </a:r>
            <a:endParaRPr lang="en-US" dirty="0"/>
          </a:p>
          <a:p>
            <a:r>
              <a:rPr lang="en-US" dirty="0">
                <a:hlinkClick r:id="rId3"/>
              </a:rPr>
              <a:t>https://htcondor.readthedocs.io/en/latest/getting-htcondor/</a:t>
            </a:r>
            <a:endParaRPr lang="en-US" dirty="0"/>
          </a:p>
          <a:p>
            <a:endParaRPr lang="en-US" dirty="0"/>
          </a:p>
          <a:p>
            <a:r>
              <a:rPr lang="en-US" dirty="0"/>
              <a:t>Please send feedback!  &lt;htcondor-admin@cs.wisc.edu&gt;</a:t>
            </a:r>
          </a:p>
          <a:p>
            <a:endParaRPr lang="en-US" dirty="0"/>
          </a:p>
        </p:txBody>
      </p:sp>
      <p:sp>
        <p:nvSpPr>
          <p:cNvPr id="3" name="Title 2">
            <a:extLst>
              <a:ext uri="{FF2B5EF4-FFF2-40B4-BE49-F238E27FC236}">
                <a16:creationId xmlns:a16="http://schemas.microsoft.com/office/drawing/2014/main" id="{C1F4A71C-21A9-4574-A08C-6C8996B49D5C}"/>
              </a:ext>
            </a:extLst>
          </p:cNvPr>
          <p:cNvSpPr>
            <a:spLocks noGrp="1"/>
          </p:cNvSpPr>
          <p:nvPr>
            <p:ph type="title"/>
          </p:nvPr>
        </p:nvSpPr>
        <p:spPr/>
        <p:txBody>
          <a:bodyPr/>
          <a:lstStyle/>
          <a:p>
            <a:r>
              <a:rPr lang="en-US" dirty="0"/>
              <a:t>Closing</a:t>
            </a:r>
          </a:p>
        </p:txBody>
      </p:sp>
      <p:sp>
        <p:nvSpPr>
          <p:cNvPr id="4" name="Slide Number Placeholder 3">
            <a:extLst>
              <a:ext uri="{FF2B5EF4-FFF2-40B4-BE49-F238E27FC236}">
                <a16:creationId xmlns:a16="http://schemas.microsoft.com/office/drawing/2014/main" id="{DC6968F6-E20B-4CCB-97A7-0A6491349BB9}"/>
              </a:ext>
            </a:extLst>
          </p:cNvPr>
          <p:cNvSpPr>
            <a:spLocks noGrp="1"/>
          </p:cNvSpPr>
          <p:nvPr>
            <p:ph type="sldNum" sz="quarter" idx="10"/>
          </p:nvPr>
        </p:nvSpPr>
        <p:spPr/>
        <p:txBody>
          <a:bodyPr/>
          <a:lstStyle/>
          <a:p>
            <a:fld id="{A112ED7D-98F8-4F4F-A793-74ECB7F395DA}" type="slidenum">
              <a:rPr lang="en-US" altLang="en-US" smtClean="0"/>
              <a:pPr/>
              <a:t>9</a:t>
            </a:fld>
            <a:endParaRPr lang="en-US" altLang="en-US"/>
          </a:p>
        </p:txBody>
      </p:sp>
    </p:spTree>
    <p:extLst>
      <p:ext uri="{BB962C8B-B14F-4D97-AF65-F5344CB8AC3E}">
        <p14:creationId xmlns:p14="http://schemas.microsoft.com/office/powerpoint/2010/main" val="3877276896"/>
      </p:ext>
    </p:extLst>
  </p:cSld>
  <p:clrMapOvr>
    <a:masterClrMapping/>
  </p:clrMapOvr>
</p:sld>
</file>

<file path=ppt/theme/theme1.xml><?xml version="1.0" encoding="utf-8"?>
<a:theme xmlns:a="http://schemas.openxmlformats.org/drawingml/2006/main" name="CHTC-Presentation-Template-4">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3_Condor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Condor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Condor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Condor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Condor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Condor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Condor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TCondor-4x3-Template.potx" id="{3F24B453-F1F3-4B22-9566-80793020DA36}" vid="{6DF94F03-60B5-4825-80B9-AFDA3EF831D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HTCondor-16x9-Template</Template>
  <TotalTime>17184</TotalTime>
  <Words>2004</Words>
  <Application>Microsoft Office PowerPoint</Application>
  <PresentationFormat>Widescreen</PresentationFormat>
  <Paragraphs>206</Paragraphs>
  <Slides>20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Comic Sans MS</vt:lpstr>
      <vt:lpstr>Consolas</vt:lpstr>
      <vt:lpstr>Marlett</vt:lpstr>
      <vt:lpstr>Times New Roman</vt:lpstr>
      <vt:lpstr>CHTC-Presentation-Template-4</vt:lpstr>
      <vt:lpstr>Getting HTCondor Upgrading to HTCondor 9.0</vt:lpstr>
      <vt:lpstr>Getting HTCondor</vt:lpstr>
      <vt:lpstr>Motivation</vt:lpstr>
      <vt:lpstr>Ab Initio</vt:lpstr>
      <vt:lpstr>get_htcondor</vt:lpstr>
      <vt:lpstr>get_htcondor</vt:lpstr>
      <vt:lpstr>Authentication and Privacy</vt:lpstr>
      <vt:lpstr>Extensions</vt:lpstr>
      <vt:lpstr>Closing</vt:lpstr>
      <vt:lpstr>Upgrading HTCondor 9.0</vt:lpstr>
      <vt:lpstr>Overview of Issues</vt:lpstr>
      <vt:lpstr>Security Changes</vt:lpstr>
      <vt:lpstr>Reinstall</vt:lpstr>
      <vt:lpstr>Reconfigure</vt:lpstr>
      <vt:lpstr>Revert</vt:lpstr>
      <vt:lpstr>Retain</vt:lpstr>
      <vt:lpstr>Upgrading from 8.9</vt:lpstr>
      <vt:lpstr>Closing</vt:lpstr>
      <vt:lpstr>Questions?</vt:lpstr>
      <vt:lpstr>New Configuration for Old Clients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HTCondor Upgrading HTCondor</dc:title>
  <dc:creator>_Quinn</dc:creator>
  <cp:lastModifiedBy>_Quinn</cp:lastModifiedBy>
  <cp:revision>39</cp:revision>
  <dcterms:created xsi:type="dcterms:W3CDTF">2021-05-14T17:10:32Z</dcterms:created>
  <dcterms:modified xsi:type="dcterms:W3CDTF">2021-05-28T16:09:01Z</dcterms:modified>
</cp:coreProperties>
</file>