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vsdx" ContentType="application/vnd.ms-visio.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73" r:id="rId3"/>
    <p:sldId id="291" r:id="rId4"/>
    <p:sldId id="287" r:id="rId5"/>
    <p:sldId id="294" r:id="rId6"/>
    <p:sldId id="295" r:id="rId7"/>
    <p:sldId id="293" r:id="rId8"/>
    <p:sldId id="300" r:id="rId9"/>
    <p:sldId id="290" r:id="rId10"/>
    <p:sldId id="296" r:id="rId11"/>
    <p:sldId id="298" r:id="rId12"/>
    <p:sldId id="297" r:id="rId13"/>
    <p:sldId id="299" r:id="rId14"/>
    <p:sldId id="303" r:id="rId15"/>
    <p:sldId id="304" r:id="rId16"/>
    <p:sldId id="305" r:id="rId17"/>
  </p:sldIdLst>
  <p:sldSz cx="9906000" cy="6858000" type="A4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2"/>
    <p:restoredTop sz="94674"/>
  </p:normalViewPr>
  <p:slideViewPr>
    <p:cSldViewPr snapToGrid="0">
      <p:cViewPr>
        <p:scale>
          <a:sx n="110" d="100"/>
          <a:sy n="110" d="100"/>
        </p:scale>
        <p:origin x="1576" y="4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B23617-9585-47B1-9611-B01B1AF5FFAB}" type="datetimeFigureOut">
              <a:rPr lang="zh-CN" altLang="en-US"/>
              <a:pPr>
                <a:defRPr/>
              </a:pPr>
              <a:t>2021/5/27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91D0B1-29E6-46E5-8A1C-E583DD5EDD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1D0B1-29E6-46E5-8A1C-E583DD5EDD6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4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77788"/>
            <a:ext cx="1641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 userDrawn="1"/>
        </p:nvCxnSpPr>
        <p:spPr>
          <a:xfrm>
            <a:off x="1561199" y="3244129"/>
            <a:ext cx="7440188" cy="42209"/>
          </a:xfrm>
          <a:prstGeom prst="line">
            <a:avLst/>
          </a:prstGeom>
          <a:ln w="63500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331788" y="3873500"/>
            <a:ext cx="1712912" cy="2287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 rot="19372238">
            <a:off x="1298575" y="-14288"/>
            <a:ext cx="7299325" cy="675322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 rot="19380000">
            <a:off x="463550" y="1227138"/>
            <a:ext cx="2195513" cy="209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075613" y="1014413"/>
            <a:ext cx="1000125" cy="12922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622300" y="4795838"/>
            <a:ext cx="463550" cy="6286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0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0" y="1154906"/>
            <a:ext cx="6435165" cy="0"/>
          </a:xfrm>
          <a:prstGeom prst="line">
            <a:avLst/>
          </a:prstGeom>
          <a:ln w="15875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77788"/>
            <a:ext cx="1641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95958" y="296901"/>
            <a:ext cx="7956670" cy="649287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文本占位符 2"/>
          <p:cNvSpPr>
            <a:spLocks noGrp="1"/>
          </p:cNvSpPr>
          <p:nvPr>
            <p:ph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DCD90C-A1BC-4CC8-B015-02BB3E05D616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2998F05-79B6-45E8-84CF-518DAFFEB00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1154906"/>
            <a:ext cx="6435165" cy="0"/>
          </a:xfrm>
          <a:prstGeom prst="line">
            <a:avLst/>
          </a:prstGeom>
          <a:ln w="15875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95958" y="296901"/>
            <a:ext cx="7956670" cy="649287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4400" b="1" kern="1200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 bwMode="auto">
          <a:xfrm>
            <a:off x="406400" y="14986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CBEC7C-9585-4C10-9ADD-248821D975DC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2C3EF79-2F39-4910-9A22-71955A2985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6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55C8-44EA-4837-AEB2-41F07462E5DF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928F-1A23-4D2D-853D-FD64820EDC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7E0D-A53E-46D2-B784-FFABCC520E5D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79F6-9ED6-4E48-8591-695FBBA6C2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29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A8B157-DB21-46F7-9C99-F1002FB45EFE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7526446-0C90-4971-A65C-603E0A2522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2" r:id="rId4"/>
    <p:sldLayoutId id="2147483793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1.vsdx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9"/>
          <p:cNvSpPr txBox="1">
            <a:spLocks noChangeArrowheads="1"/>
          </p:cNvSpPr>
          <p:nvPr/>
        </p:nvSpPr>
        <p:spPr bwMode="auto">
          <a:xfrm>
            <a:off x="1655805" y="3808155"/>
            <a:ext cx="62895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 err="1">
                <a:solidFill>
                  <a:srgbClr val="595959"/>
                </a:solidFill>
                <a:latin typeface="Arial" panose="020B0604020202020204" pitchFamily="34" charset="0"/>
              </a:rPr>
              <a:t>Jingyan</a:t>
            </a: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 Shi, </a:t>
            </a:r>
            <a:r>
              <a:rPr lang="en-US" altLang="zh-CN" sz="2000" dirty="0" err="1">
                <a:solidFill>
                  <a:srgbClr val="595959"/>
                </a:solidFill>
                <a:latin typeface="Arial" panose="020B0604020202020204" pitchFamily="34" charset="0"/>
              </a:rPr>
              <a:t>Xiaowei</a:t>
            </a: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 Jiang, Ran 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0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6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595959"/>
                </a:solidFill>
                <a:latin typeface="Arial" panose="020B0604020202020204" pitchFamily="34" charset="0"/>
              </a:rPr>
              <a:t>Institute of High Energy Physics, Chinese Academy of 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595959"/>
                </a:solidFill>
                <a:latin typeface="Arial" panose="020B0604020202020204" pitchFamily="34" charset="0"/>
              </a:rPr>
              <a:t>(IHEP, CC)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6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595959"/>
                </a:solidFill>
                <a:latin typeface="Arial" panose="020B0604020202020204" pitchFamily="34" charset="0"/>
              </a:rPr>
              <a:t>shijy@ihep.ac.cn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595959"/>
                </a:solidFill>
                <a:latin typeface="Arial" panose="020B0604020202020204" pitchFamily="34" charset="0"/>
              </a:rPr>
              <a:t>jiangxw@ihep.ac.cn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595959"/>
                </a:solidFill>
                <a:latin typeface="Arial" panose="020B0604020202020204" pitchFamily="34" charset="0"/>
              </a:rPr>
              <a:t>duran@ihep.ac.cn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文本框 7"/>
          <p:cNvSpPr txBox="1">
            <a:spLocks noChangeArrowheads="1"/>
          </p:cNvSpPr>
          <p:nvPr/>
        </p:nvSpPr>
        <p:spPr bwMode="auto">
          <a:xfrm>
            <a:off x="2063750" y="2266950"/>
            <a:ext cx="6283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dHTC</a:t>
            </a:r>
            <a:r>
              <a:rPr lang="en-US" altLang="zh-CN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for LHAASO Exp.</a:t>
            </a:r>
            <a:endParaRPr lang="zh-CN" altLang="en-US" sz="4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7" y="296863"/>
            <a:ext cx="8380577" cy="64928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latin typeface="Gulim" panose="020B0600000101010101" pitchFamily="34" charset="-127"/>
              </a:rPr>
              <a:t>Case 2: Dongguan Data </a:t>
            </a:r>
            <a:r>
              <a:rPr lang="en-US" dirty="0" smtClean="0">
                <a:latin typeface="Gulim" panose="020B0600000101010101" pitchFamily="34" charset="-127"/>
              </a:rPr>
              <a:t>Center (1)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114419" y="910524"/>
            <a:ext cx="10072729" cy="2663949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Two </a:t>
            </a:r>
            <a:r>
              <a:rPr lang="en-US" altLang="zh-CN" dirty="0" err="1">
                <a:latin typeface="Gill Sans MT" panose="020B0502020104020203" pitchFamily="34" charset="0"/>
              </a:rPr>
              <a:t>Slurm</a:t>
            </a:r>
            <a:r>
              <a:rPr lang="en-US" altLang="zh-CN" dirty="0">
                <a:latin typeface="Gill Sans MT" panose="020B0502020104020203" pitchFamily="34" charset="0"/>
              </a:rPr>
              <a:t> clusters are </a:t>
            </a:r>
            <a:r>
              <a:rPr lang="en-US" altLang="zh-CN" dirty="0" err="1" smtClean="0">
                <a:latin typeface="Gill Sans MT" panose="020B0502020104020203" pitchFamily="34" charset="0"/>
              </a:rPr>
              <a:t>runing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in the federation mode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serve for MPI jobs and corporate with Huawei  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Heterogeneous resources:  Intel x86 CPUs,  Arm CPUs and GPU cards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No access to worker nodes directly from outside</a:t>
            </a:r>
          </a:p>
          <a:p>
            <a:pPr lvl="2">
              <a:defRPr/>
            </a:pPr>
            <a:r>
              <a:rPr lang="en-US" altLang="zh-CN" dirty="0" smtClean="0">
                <a:latin typeface="Gill Sans MT" panose="020B0502020104020203" pitchFamily="34" charset="0"/>
              </a:rPr>
              <a:t>Worker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nodes can be </a:t>
            </a:r>
            <a:r>
              <a:rPr lang="en-US" altLang="zh-CN" dirty="0" smtClean="0">
                <a:latin typeface="Gill Sans MT" panose="020B0502020104020203" pitchFamily="34" charset="0"/>
              </a:rPr>
              <a:t>access outside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zh-CN" dirty="0" smtClean="0">
                <a:latin typeface="Gill Sans MT" panose="020B0502020104020203" pitchFamily="34" charset="0"/>
              </a:rPr>
              <a:t>10 </a:t>
            </a:r>
            <a:r>
              <a:rPr lang="en-US" altLang="zh-CN" dirty="0" err="1" smtClean="0">
                <a:latin typeface="Gill Sans MT" panose="020B0502020104020203" pitchFamily="34" charset="0"/>
              </a:rPr>
              <a:t>Gbps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Network connection 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Site Storage is available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3 PB disk storage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Not for persistent data file </a:t>
            </a:r>
            <a:r>
              <a:rPr lang="en-US" altLang="zh-CN" dirty="0" smtClean="0">
                <a:latin typeface="Gill Sans MT" panose="020B0502020104020203" pitchFamily="34" charset="0"/>
              </a:rPr>
              <a:t>storage  -- Data created needs to be transferred to IHEP at last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14776"/>
              </p:ext>
            </p:extLst>
          </p:nvPr>
        </p:nvGraphicFramePr>
        <p:xfrm>
          <a:off x="1923573" y="3359217"/>
          <a:ext cx="6058854" cy="349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Visio" r:id="rId3" imgW="10728676" imgH="6568329" progId="Visio.Drawing.15">
                  <p:embed/>
                </p:oleObj>
              </mc:Choice>
              <mc:Fallback>
                <p:oleObj name="Visio" r:id="rId3" imgW="10728676" imgH="656832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3573" y="3359217"/>
                        <a:ext cx="6058854" cy="349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6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>
                <a:latin typeface="Gulim" panose="020B0600000101010101" pitchFamily="34" charset="-127"/>
              </a:rPr>
              <a:t>Run LHAASO Jobs at Dongguan Data Center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268425" y="1147706"/>
            <a:ext cx="9222086" cy="293115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Network would be a bottleneck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10 Gbps Network connection but 10K job slots available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</a:t>
            </a:r>
            <a:r>
              <a:rPr lang="en-US" altLang="zh-CN" dirty="0" smtClean="0">
                <a:latin typeface="Gill Sans MT" panose="020B0502020104020203" pitchFamily="34" charset="0"/>
              </a:rPr>
              <a:t>uitable </a:t>
            </a:r>
            <a:r>
              <a:rPr lang="en-US" altLang="zh-CN" dirty="0">
                <a:latin typeface="Gill Sans MT" panose="020B0502020104020203" pitchFamily="34" charset="0"/>
              </a:rPr>
              <a:t>jobs should be those with small input and output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Choose WCDA, one detector of LHAASO, data processing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5 types of </a:t>
            </a:r>
            <a:r>
              <a:rPr lang="en-US" altLang="zh-CN" dirty="0" smtClean="0">
                <a:latin typeface="Gill Sans MT" panose="020B0502020104020203" pitchFamily="34" charset="0"/>
              </a:rPr>
              <a:t>jobs from WCDA:  </a:t>
            </a:r>
            <a:r>
              <a:rPr lang="en-US" altLang="zh-CN" dirty="0" err="1">
                <a:latin typeface="Gill Sans MT" panose="020B0502020104020203" pitchFamily="34" charset="0"/>
              </a:rPr>
              <a:t>Corsika</a:t>
            </a:r>
            <a:r>
              <a:rPr lang="en-US" altLang="zh-CN" dirty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  <a:sym typeface="Wingdings" panose="05000000000000000000" pitchFamily="2" charset="2"/>
              </a:rPr>
              <a:t> Geant4-step1 Geant4-step2  Reconstruction  </a:t>
            </a:r>
            <a:r>
              <a:rPr lang="en-US" altLang="zh-CN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Analysis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The output from this step is the input of the next step</a:t>
            </a:r>
            <a:endParaRPr lang="en-US" altLang="zh-CN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  <a:sym typeface="Wingdings" panose="05000000000000000000" pitchFamily="2" charset="2"/>
              </a:rPr>
              <a:t>Better choice: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  <a:sym typeface="Wingdings" panose="05000000000000000000" pitchFamily="2" charset="2"/>
              </a:rPr>
              <a:t>Simulation + reconstruction in one job to reduced the transferred data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  <a:sym typeface="Wingdings" panose="05000000000000000000" pitchFamily="2" charset="2"/>
              </a:rPr>
              <a:t>The output of “Geant4-step1” is replicated back with EOS replica mechanism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  <a:sym typeface="Wingdings" panose="05000000000000000000" pitchFamily="2" charset="2"/>
              </a:rPr>
              <a:t>The</a:t>
            </a:r>
            <a:r>
              <a:rPr lang="zh-CN" altLang="en-US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en-US" altLang="zh-CN" dirty="0">
                <a:latin typeface="Gill Sans MT" panose="020B0502020104020203" pitchFamily="34" charset="0"/>
                <a:sym typeface="Wingdings" panose="05000000000000000000" pitchFamily="2" charset="2"/>
              </a:rPr>
              <a:t>output of reconstruction is transferred back on job exit by </a:t>
            </a:r>
            <a:r>
              <a:rPr lang="en-US" altLang="zh-CN" dirty="0" err="1">
                <a:latin typeface="Gill Sans MT" panose="020B0502020104020203" pitchFamily="34" charset="0"/>
                <a:sym typeface="Wingdings" panose="05000000000000000000" pitchFamily="2" charset="2"/>
              </a:rPr>
              <a:t>HTCondor</a:t>
            </a:r>
            <a:endParaRPr lang="en-US" altLang="zh-CN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Submit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jobs as the “</a:t>
            </a:r>
            <a:r>
              <a:rPr lang="en-US" altLang="zh-CN" dirty="0" err="1">
                <a:latin typeface="Gill Sans MT" panose="020B0502020104020203" pitchFamily="34" charset="0"/>
              </a:rPr>
              <a:t>lhaaso</a:t>
            </a:r>
            <a:r>
              <a:rPr lang="en-US" altLang="zh-CN" dirty="0">
                <a:latin typeface="Gill Sans MT" panose="020B0502020104020203" pitchFamily="34" charset="0"/>
              </a:rPr>
              <a:t> group” </a:t>
            </a:r>
            <a:r>
              <a:rPr lang="en-US" altLang="zh-CN" dirty="0" smtClean="0">
                <a:latin typeface="Gill Sans MT" panose="020B0502020104020203" pitchFamily="34" charset="0"/>
              </a:rPr>
              <a:t>user</a:t>
            </a: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81787"/>
              </p:ext>
            </p:extLst>
          </p:nvPr>
        </p:nvGraphicFramePr>
        <p:xfrm>
          <a:off x="268424" y="4112709"/>
          <a:ext cx="9142276" cy="217271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98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7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5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7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535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Corsika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Geant4(step1)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Geant4(step2)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Reconstruction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Analysis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input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tiny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middle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large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small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various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output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middle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large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small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small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small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output persistent store?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No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No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No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CPU</a:t>
                      </a:r>
                      <a:r>
                        <a:rPr lang="en-US" altLang="zh-CN" sz="1400" baseline="0" dirty="0"/>
                        <a:t> hours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long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Long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Short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Short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Various 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users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Dedicate</a:t>
                      </a:r>
                      <a:r>
                        <a:rPr lang="en-US" altLang="zh-CN" sz="1400" baseline="0" dirty="0"/>
                        <a:t> user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Dedicate</a:t>
                      </a:r>
                      <a:r>
                        <a:rPr lang="en-US" altLang="zh-CN" sz="1400" baseline="0" dirty="0"/>
                        <a:t> user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Dedicate user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Dedicate user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Various</a:t>
                      </a:r>
                      <a:r>
                        <a:rPr lang="en-US" altLang="zh-CN" sz="1400" baseline="0" dirty="0"/>
                        <a:t> user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242687" y="4019162"/>
            <a:ext cx="5582653" cy="413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0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7" y="296863"/>
            <a:ext cx="8387335" cy="6492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zh-CN" dirty="0">
                <a:latin typeface="Gulim" panose="020B0600000101010101" pitchFamily="34" charset="-127"/>
              </a:rPr>
              <a:t>Run LHAASO Jobs at Dongguan </a:t>
            </a:r>
            <a:r>
              <a:rPr lang="en-US" altLang="zh-CN">
                <a:latin typeface="Gulim" panose="020B0600000101010101" pitchFamily="34" charset="-127"/>
              </a:rPr>
              <a:t>Data </a:t>
            </a:r>
            <a:r>
              <a:rPr lang="en-US" altLang="zh-CN" smtClean="0">
                <a:latin typeface="Gulim" panose="020B0600000101010101" pitchFamily="34" charset="-127"/>
              </a:rPr>
              <a:t>Center (2)</a:t>
            </a:r>
            <a:endParaRPr lang="en-US" altLang="zh-CN"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114419" y="1157889"/>
            <a:ext cx="10072729" cy="1406515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Data storage and access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EOS replica mode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The LHAASO data files created and saved to Dongguan EOS replica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Big data files are replicated by EOS asynchronously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Small data files are transferred back to IHEP by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on job exit</a:t>
            </a:r>
          </a:p>
          <a:p>
            <a:pPr marL="57150" indent="0">
              <a:buFont typeface="Wingdings" panose="05000000000000000000" pitchFamily="2" charset="2"/>
              <a:buNone/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04936" y="2573381"/>
            <a:ext cx="4216949" cy="382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32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Workflow</a:t>
            </a:r>
          </a:p>
          <a:p>
            <a:pPr marL="971550" lvl="1" indent="-514350">
              <a:buFont typeface="+mj-ea"/>
              <a:buAutoNum type="circleNumDbPlain"/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Users submit jobs to the IHEP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</a:t>
            </a:r>
          </a:p>
          <a:p>
            <a:pPr marL="971550" lvl="1" indent="-514350">
              <a:buFont typeface="+mj-ea"/>
              <a:buAutoNum type="circleNumDbPlain"/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Jobs are scheduled to the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slots at Dongguan DC</a:t>
            </a:r>
          </a:p>
          <a:p>
            <a:pPr marL="971550" lvl="1" indent="-514350">
              <a:buFont typeface="+mj-ea"/>
              <a:buAutoNum type="circleNumDbPlain"/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Jobs write big data files into EOS replica at Dongguan DC, while small data files are written into local disks on worker nodes and later </a:t>
            </a:r>
            <a:r>
              <a:rPr lang="en-US" altLang="zh-CN" dirty="0" err="1">
                <a:latin typeface="Gill Sans MT" panose="020B0502020104020203" pitchFamily="34" charset="0"/>
              </a:rPr>
              <a:t>ransferred</a:t>
            </a:r>
            <a:r>
              <a:rPr lang="en-US" altLang="zh-CN" dirty="0">
                <a:latin typeface="Gill Sans MT" panose="020B0502020104020203" pitchFamily="34" charset="0"/>
              </a:rPr>
              <a:t> back to IHEP by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marL="971550" lvl="1" indent="-514350">
              <a:buFont typeface="+mj-ea"/>
              <a:buAutoNum type="circleNumDbPlain"/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Big data are replicated to IHEP by EOS replica mechanism</a:t>
            </a:r>
          </a:p>
          <a:p>
            <a:pPr marL="971550" lvl="1" indent="-514350">
              <a:buFont typeface="+mj-ea"/>
              <a:buAutoNum type="circleNumDbPlain"/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Users get output data files from the IHEP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</a:t>
            </a:r>
          </a:p>
          <a:p>
            <a:pPr marL="57150" indent="0">
              <a:buFont typeface="Wingdings" panose="05000000000000000000" pitchFamily="2" charset="2"/>
              <a:buNone/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25622" y="2562038"/>
            <a:ext cx="4698451" cy="3961691"/>
            <a:chOff x="4712249" y="2109985"/>
            <a:chExt cx="5175114" cy="4700784"/>
          </a:xfrm>
        </p:grpSpPr>
        <p:sp>
          <p:nvSpPr>
            <p:cNvPr id="8" name="圆角矩形 7"/>
            <p:cNvSpPr/>
            <p:nvPr/>
          </p:nvSpPr>
          <p:spPr>
            <a:xfrm>
              <a:off x="4712249" y="2695969"/>
              <a:ext cx="5175114" cy="1848256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712249" y="4972635"/>
              <a:ext cx="5175114" cy="1838134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5237463" y="2113480"/>
              <a:ext cx="1576523" cy="473526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/>
                <a:t>IHEP</a:t>
              </a:r>
              <a:endParaRPr lang="zh-CN" altLang="en-US" sz="1400" dirty="0"/>
            </a:p>
          </p:txBody>
        </p:sp>
        <p:sp>
          <p:nvSpPr>
            <p:cNvPr id="11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7578291" y="2109985"/>
              <a:ext cx="2075596" cy="473526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/>
                <a:t>Dongguan</a:t>
              </a:r>
              <a:r>
                <a:rPr lang="en-US" altLang="zh-CN" sz="1400" b="1" dirty="0"/>
                <a:t> </a:t>
              </a:r>
              <a:r>
                <a:rPr lang="en-US" altLang="zh-CN" sz="1400" dirty="0"/>
                <a:t>DC</a:t>
              </a:r>
              <a:endParaRPr lang="zh-CN" altLang="en-US" sz="1400" dirty="0"/>
            </a:p>
          </p:txBody>
        </p:sp>
        <p:sp>
          <p:nvSpPr>
            <p:cNvPr id="12" name="流程图: 磁盘 11"/>
            <p:cNvSpPr/>
            <p:nvPr/>
          </p:nvSpPr>
          <p:spPr>
            <a:xfrm>
              <a:off x="5237463" y="3141348"/>
              <a:ext cx="1403074" cy="1013769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EOS</a:t>
              </a:r>
            </a:p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@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IHEP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流程图: 磁盘 12"/>
            <p:cNvSpPr/>
            <p:nvPr/>
          </p:nvSpPr>
          <p:spPr>
            <a:xfrm>
              <a:off x="7855790" y="3141349"/>
              <a:ext cx="1379819" cy="101376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EOS</a:t>
              </a:r>
            </a:p>
            <a:p>
              <a:pPr algn="ctr"/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Replica @Dongguan DC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797635" y="5442228"/>
              <a:ext cx="1020376" cy="898947"/>
            </a:xfrm>
            <a:prstGeom prst="roundRect">
              <a:avLst/>
            </a:prstGeom>
            <a:solidFill>
              <a:srgbClr val="F585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Login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Node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094026" y="5442228"/>
              <a:ext cx="1158710" cy="898947"/>
            </a:xfrm>
            <a:prstGeom prst="roundRect">
              <a:avLst/>
            </a:prstGeom>
            <a:solidFill>
              <a:srgbClr val="F585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HTCondor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at IHEP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849118" y="5461845"/>
              <a:ext cx="1441865" cy="898947"/>
            </a:xfrm>
            <a:prstGeom prst="roundRect">
              <a:avLst/>
            </a:prstGeom>
            <a:solidFill>
              <a:srgbClr val="F585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Woker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Node at Dongguan</a:t>
              </a:r>
            </a:p>
          </p:txBody>
        </p:sp>
        <p:sp>
          <p:nvSpPr>
            <p:cNvPr id="17" name="下箭头 16"/>
            <p:cNvSpPr/>
            <p:nvPr/>
          </p:nvSpPr>
          <p:spPr>
            <a:xfrm>
              <a:off x="5447032" y="4230824"/>
              <a:ext cx="298409" cy="1149980"/>
            </a:xfrm>
            <a:prstGeom prst="downArrow">
              <a:avLst>
                <a:gd name="adj1" fmla="val 50000"/>
                <a:gd name="adj2" fmla="val 8703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下箭头 17"/>
            <p:cNvSpPr/>
            <p:nvPr/>
          </p:nvSpPr>
          <p:spPr>
            <a:xfrm rot="16200000">
              <a:off x="5811580" y="5773048"/>
              <a:ext cx="308547" cy="282812"/>
            </a:xfrm>
            <a:prstGeom prst="downArrow">
              <a:avLst>
                <a:gd name="adj1" fmla="val 50000"/>
                <a:gd name="adj2" fmla="val 5989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下箭头 18"/>
            <p:cNvSpPr/>
            <p:nvPr/>
          </p:nvSpPr>
          <p:spPr>
            <a:xfrm rot="16200000">
              <a:off x="7422074" y="5635010"/>
              <a:ext cx="259516" cy="607918"/>
            </a:xfrm>
            <a:prstGeom prst="downArrow">
              <a:avLst>
                <a:gd name="adj1" fmla="val 50000"/>
                <a:gd name="adj2" fmla="val 5989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下箭头 19"/>
            <p:cNvSpPr/>
            <p:nvPr/>
          </p:nvSpPr>
          <p:spPr>
            <a:xfrm flipV="1">
              <a:off x="8531973" y="4230822"/>
              <a:ext cx="324257" cy="1149982"/>
            </a:xfrm>
            <a:prstGeom prst="downArrow">
              <a:avLst>
                <a:gd name="adj1" fmla="val 50000"/>
                <a:gd name="adj2" fmla="val 7751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下箭头 20"/>
            <p:cNvSpPr/>
            <p:nvPr/>
          </p:nvSpPr>
          <p:spPr>
            <a:xfrm rot="16200000" flipV="1">
              <a:off x="7053399" y="3152341"/>
              <a:ext cx="324257" cy="1149982"/>
            </a:xfrm>
            <a:prstGeom prst="downArrow">
              <a:avLst>
                <a:gd name="adj1" fmla="val 50000"/>
                <a:gd name="adj2" fmla="val 7751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5685312" y="5600237"/>
              <a:ext cx="493949" cy="208977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/>
                <a:t>①</a:t>
              </a:r>
            </a:p>
          </p:txBody>
        </p:sp>
        <p:sp>
          <p:nvSpPr>
            <p:cNvPr id="23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7247874" y="5600236"/>
              <a:ext cx="493949" cy="208977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/>
                <a:t>②</a:t>
              </a:r>
            </a:p>
          </p:txBody>
        </p:sp>
        <p:sp>
          <p:nvSpPr>
            <p:cNvPr id="24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8225993" y="4763658"/>
              <a:ext cx="493949" cy="208977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/>
                <a:t>③</a:t>
              </a:r>
            </a:p>
          </p:txBody>
        </p:sp>
        <p:sp>
          <p:nvSpPr>
            <p:cNvPr id="25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7082231" y="3831884"/>
              <a:ext cx="493949" cy="208977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/>
                <a:t>④</a:t>
              </a:r>
            </a:p>
          </p:txBody>
        </p:sp>
        <p:sp>
          <p:nvSpPr>
            <p:cNvPr id="26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5540623" y="4626909"/>
              <a:ext cx="493949" cy="208977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/>
                <a:t>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6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Gulim" panose="020B0600000101010101" pitchFamily="34" charset="-127"/>
              </a:rPr>
              <a:t>Case 3: Edge Sites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0" y="1202692"/>
            <a:ext cx="4728877" cy="2550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Edge sites </a:t>
            </a:r>
          </a:p>
          <a:p>
            <a:pPr lvl="1"/>
            <a:r>
              <a:rPr lang="en-US" altLang="zh-CN" dirty="0">
                <a:latin typeface="Gill Sans MT" panose="020B0502020104020203" pitchFamily="34" charset="0"/>
              </a:rPr>
              <a:t>No dedicated storage for LHAASO</a:t>
            </a:r>
          </a:p>
          <a:p>
            <a:pPr lvl="1"/>
            <a:r>
              <a:rPr lang="en-US" altLang="zh-CN" dirty="0">
                <a:latin typeface="Gill Sans MT" panose="020B0502020104020203" pitchFamily="34" charset="0"/>
              </a:rPr>
              <a:t>Small scale</a:t>
            </a:r>
          </a:p>
          <a:p>
            <a:r>
              <a:rPr lang="en-US" altLang="zh-CN" dirty="0">
                <a:latin typeface="Gill Sans MT" panose="020B0502020104020203" pitchFamily="34" charset="0"/>
              </a:rPr>
              <a:t>LHAASO jobs run in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slots</a:t>
            </a:r>
          </a:p>
          <a:p>
            <a:pPr lvl="1"/>
            <a:r>
              <a:rPr lang="en-US" altLang="zh-CN" dirty="0">
                <a:latin typeface="Gill Sans MT" panose="020B0502020104020203" pitchFamily="34" charset="0"/>
              </a:rPr>
              <a:t>Output data are written to local scratch directory of worker nodes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Job results are transferred back by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12" y="3991991"/>
            <a:ext cx="6769892" cy="267445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869390" y="1202691"/>
            <a:ext cx="5256961" cy="273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32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500" dirty="0">
                <a:latin typeface="Gill Sans MT" panose="020B0502020104020203" pitchFamily="34" charset="0"/>
              </a:rPr>
              <a:t>Set up </a:t>
            </a:r>
            <a:r>
              <a:rPr lang="en-US" altLang="zh-CN" sz="3500" dirty="0" err="1">
                <a:latin typeface="Gill Sans MT" panose="020B0502020104020203" pitchFamily="34" charset="0"/>
              </a:rPr>
              <a:t>xcache</a:t>
            </a:r>
            <a:r>
              <a:rPr lang="en-US" altLang="zh-CN" sz="3500" dirty="0">
                <a:latin typeface="Gill Sans MT" panose="020B0502020104020203" pitchFamily="34" charset="0"/>
              </a:rPr>
              <a:t> at edge sites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3200" dirty="0">
                <a:latin typeface="Gill Sans MT" panose="020B0502020104020203" pitchFamily="34" charset="0"/>
              </a:rPr>
              <a:t>Jobs access IHEP storage via </a:t>
            </a:r>
            <a:r>
              <a:rPr lang="en-US" altLang="zh-CN" sz="3200" dirty="0" err="1">
                <a:latin typeface="Gill Sans MT" panose="020B0502020104020203" pitchFamily="34" charset="0"/>
              </a:rPr>
              <a:t>xcache</a:t>
            </a:r>
            <a:endParaRPr lang="en-US" altLang="zh-CN" sz="3200" dirty="0">
              <a:latin typeface="Gill Sans MT" panose="020B0502020104020203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500" dirty="0">
                <a:latin typeface="Gill Sans MT" panose="020B0502020104020203" pitchFamily="34" charset="0"/>
              </a:rPr>
              <a:t>Suitable Jobs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3200" dirty="0">
                <a:latin typeface="Gill Sans MT" panose="020B0502020104020203" pitchFamily="34" charset="0"/>
              </a:rPr>
              <a:t>Short queue time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3200" dirty="0">
                <a:latin typeface="Gill Sans MT" panose="020B0502020104020203" pitchFamily="34" charset="0"/>
              </a:rPr>
              <a:t>schedule to edge sites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2900" dirty="0">
                <a:latin typeface="Gill Sans MT" panose="020B0502020104020203" pitchFamily="34" charset="0"/>
              </a:rPr>
              <a:t>Less stable worker nodes and less queue time</a:t>
            </a:r>
          </a:p>
          <a:p>
            <a:pPr lvl="1">
              <a:lnSpc>
                <a:spcPct val="120000"/>
              </a:lnSpc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Gulim" panose="020B0600000101010101" pitchFamily="34" charset="-127"/>
              </a:rPr>
              <a:t>Current Status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268425" y="1266487"/>
            <a:ext cx="9222086" cy="2564367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>
                <a:latin typeface="Gill Sans MT" panose="020B0502020104020203" pitchFamily="34" charset="0"/>
              </a:rPr>
              <a:t>IHEP </a:t>
            </a:r>
            <a:r>
              <a:rPr lang="en-US" altLang="zh-CN" sz="2400" dirty="0" err="1">
                <a:latin typeface="Gill Sans MT" panose="020B0502020104020203" pitchFamily="34" charset="0"/>
              </a:rPr>
              <a:t>Slurm</a:t>
            </a:r>
            <a:r>
              <a:rPr lang="en-US" altLang="zh-CN" sz="2400" dirty="0">
                <a:latin typeface="Gill Sans MT" panose="020B0502020104020203" pitchFamily="34" charset="0"/>
              </a:rPr>
              <a:t> Cluster runs LHAASO jobs at its idle slots</a:t>
            </a:r>
          </a:p>
          <a:p>
            <a:pPr>
              <a:defRPr/>
            </a:pPr>
            <a:r>
              <a:rPr lang="en-US" altLang="zh-CN" sz="2400" dirty="0">
                <a:latin typeface="Gill Sans MT" panose="020B0502020104020203" pitchFamily="34" charset="0"/>
              </a:rPr>
              <a:t>Tests on Dongguan DC is almost finished</a:t>
            </a:r>
          </a:p>
          <a:p>
            <a:pPr lvl="1">
              <a:defRPr/>
            </a:pPr>
            <a:r>
              <a:rPr lang="en-US" altLang="zh-CN" sz="2400" dirty="0">
                <a:latin typeface="Gill Sans MT" panose="020B0502020104020203" pitchFamily="34" charset="0"/>
              </a:rPr>
              <a:t>Will be in production next month</a:t>
            </a:r>
          </a:p>
          <a:p>
            <a:pPr>
              <a:defRPr/>
            </a:pPr>
            <a:r>
              <a:rPr lang="en-US" altLang="zh-CN" sz="2400" dirty="0">
                <a:latin typeface="Gill Sans MT" panose="020B0502020104020203" pitchFamily="34" charset="0"/>
              </a:rPr>
              <a:t>2 edge sites succeed to run LHAASO jobs</a:t>
            </a:r>
          </a:p>
          <a:p>
            <a:pPr marL="457200" lvl="1" indent="0">
              <a:buNone/>
              <a:defRPr/>
            </a:pPr>
            <a:endParaRPr lang="en-US" altLang="zh-CN" sz="2400" dirty="0">
              <a:latin typeface="Gill Sans MT" panose="020B0502020104020203" pitchFamily="34" charset="0"/>
            </a:endParaRPr>
          </a:p>
          <a:p>
            <a:pPr lvl="2"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endParaRPr lang="en-US" altLang="zh-CN" sz="2400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383" y="4040372"/>
            <a:ext cx="3878367" cy="15615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9" y="4151191"/>
            <a:ext cx="5396221" cy="1213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2519" y="5491234"/>
            <a:ext cx="429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 smtClean="0">
                <a:solidFill>
                  <a:schemeClr val="accent1">
                    <a:lumMod val="75000"/>
                  </a:schemeClr>
                </a:solidFill>
              </a:rPr>
              <a:t>Tests on jobs scheduled from </a:t>
            </a:r>
            <a:r>
              <a:rPr kumimoji="1" lang="en-US" altLang="zh-CN" sz="1000" smtClean="0">
                <a:solidFill>
                  <a:schemeClr val="accent1">
                    <a:lumMod val="75000"/>
                  </a:schemeClr>
                </a:solidFill>
              </a:rPr>
              <a:t>IHEP and running </a:t>
            </a:r>
            <a:r>
              <a:rPr kumimoji="1" lang="en-US" altLang="zh-CN" sz="1000" dirty="0" smtClean="0">
                <a:solidFill>
                  <a:schemeClr val="accent1">
                    <a:lumMod val="75000"/>
                  </a:schemeClr>
                </a:solidFill>
              </a:rPr>
              <a:t>Dongguan DC </a:t>
            </a:r>
            <a:endParaRPr kumimoji="1" lang="zh-CN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61741" y="5654175"/>
            <a:ext cx="2545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 smtClean="0">
                <a:solidFill>
                  <a:schemeClr val="accent1">
                    <a:lumMod val="75000"/>
                  </a:schemeClr>
                </a:solidFill>
              </a:rPr>
              <a:t>LHAASO</a:t>
            </a:r>
            <a:r>
              <a:rPr kumimoji="1" lang="zh-CN" altLang="en-US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1000" dirty="0" smtClean="0">
                <a:solidFill>
                  <a:schemeClr val="accent1">
                    <a:lumMod val="75000"/>
                  </a:schemeClr>
                </a:solidFill>
              </a:rPr>
              <a:t> jobs running at edge site</a:t>
            </a:r>
            <a:endParaRPr kumimoji="1" lang="zh-CN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900510" y="5707122"/>
            <a:ext cx="1420777" cy="408456"/>
          </a:xfrm>
          <a:prstGeom prst="wedgeRoundRectCallout">
            <a:avLst>
              <a:gd name="adj1" fmla="val 51911"/>
              <a:gd name="adj2" fmla="val -326835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000" dirty="0" err="1">
                <a:solidFill>
                  <a:schemeClr val="accent1"/>
                </a:solidFill>
              </a:rPr>
              <a:t>Glidein</a:t>
            </a:r>
            <a:r>
              <a:rPr kumimoji="1" lang="en-US" altLang="zh-CN" sz="1000" dirty="0">
                <a:solidFill>
                  <a:schemeClr val="accent1"/>
                </a:solidFill>
              </a:rPr>
              <a:t> job running at SDU site </a:t>
            </a:r>
            <a:endParaRPr kumimoji="1" lang="zh-CN" alt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93419" y="6337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5" name="圆角矩形标注 14"/>
          <p:cNvSpPr/>
          <p:nvPr/>
        </p:nvSpPr>
        <p:spPr>
          <a:xfrm>
            <a:off x="5257104" y="6253691"/>
            <a:ext cx="1420777" cy="408456"/>
          </a:xfrm>
          <a:prstGeom prst="wedgeRoundRectCallout">
            <a:avLst>
              <a:gd name="adj1" fmla="val 47993"/>
              <a:gd name="adj2" fmla="val -373555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000" dirty="0" err="1">
                <a:solidFill>
                  <a:schemeClr val="accent1"/>
                </a:solidFill>
              </a:rPr>
              <a:t>Glidein</a:t>
            </a:r>
            <a:r>
              <a:rPr kumimoji="1" lang="en-US" altLang="zh-CN" sz="1000" dirty="0">
                <a:solidFill>
                  <a:schemeClr val="accent1"/>
                </a:solidFill>
              </a:rPr>
              <a:t> job running at </a:t>
            </a:r>
            <a:r>
              <a:rPr kumimoji="1" lang="en-US" altLang="zh-CN" sz="1000" dirty="0" smtClean="0">
                <a:solidFill>
                  <a:schemeClr val="accent1"/>
                </a:solidFill>
              </a:rPr>
              <a:t>LZU </a:t>
            </a:r>
            <a:r>
              <a:rPr kumimoji="1" lang="en-US" altLang="zh-CN" sz="1000" dirty="0">
                <a:solidFill>
                  <a:schemeClr val="accent1"/>
                </a:solidFill>
              </a:rPr>
              <a:t>site </a:t>
            </a:r>
            <a:endParaRPr kumimoji="1" lang="zh-CN" alt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Gulim" panose="020B0600000101010101" pitchFamily="34" charset="-127"/>
              </a:rPr>
              <a:t>Summary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268425" y="1266487"/>
            <a:ext cx="9222086" cy="416204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A big gap between the requirement and reality of LHAASO computing resources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No persistent resources provided from other sites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Depends on local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Try to integrate more resources </a:t>
            </a:r>
            <a:r>
              <a:rPr lang="en-US" altLang="zh-CN" dirty="0" smtClean="0">
                <a:latin typeface="Gill Sans MT" panose="020B0502020104020203" pitchFamily="34" charset="0"/>
                <a:sym typeface="Wingdings"/>
              </a:rPr>
              <a:t>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L</a:t>
            </a:r>
            <a:r>
              <a:rPr lang="en-US" altLang="zh-CN" dirty="0" smtClean="0">
                <a:latin typeface="Gill Sans MT" panose="020B0502020104020203" pitchFamily="34" charset="0"/>
              </a:rPr>
              <a:t>ocal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 +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slots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Keep the same usage pattern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Three cases with </a:t>
            </a:r>
            <a:r>
              <a:rPr lang="en-US" altLang="zh-CN" dirty="0" err="1">
                <a:latin typeface="Gill Sans MT" panose="020B0502020104020203" pitchFamily="34" charset="0"/>
              </a:rPr>
              <a:t>handrolled</a:t>
            </a:r>
            <a:r>
              <a:rPr lang="en-US" altLang="zh-CN" dirty="0">
                <a:latin typeface="Gill Sans MT" panose="020B0502020104020203" pitchFamily="34" charset="0"/>
              </a:rPr>
              <a:t>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slots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Local </a:t>
            </a:r>
            <a:r>
              <a:rPr lang="en-US" altLang="zh-CN" dirty="0" err="1">
                <a:latin typeface="Gill Sans MT" panose="020B0502020104020203" pitchFamily="34" charset="0"/>
              </a:rPr>
              <a:t>Slurm</a:t>
            </a:r>
            <a:r>
              <a:rPr lang="en-US" altLang="zh-CN" dirty="0">
                <a:latin typeface="Gill Sans MT" panose="020B0502020104020203" pitchFamily="34" charset="0"/>
              </a:rPr>
              <a:t> cluster, Dongguan Data Center and small edge sites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Thank to the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team, especially to Greg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Got </a:t>
            </a:r>
            <a:r>
              <a:rPr lang="en-US" altLang="zh-CN" b="1" dirty="0">
                <a:latin typeface="Gill Sans MT" panose="020B0502020104020203" pitchFamily="34" charset="0"/>
              </a:rPr>
              <a:t>tons </a:t>
            </a:r>
            <a:r>
              <a:rPr lang="en-US" altLang="zh-CN" dirty="0">
                <a:latin typeface="Gill Sans MT" panose="020B0502020104020203" pitchFamily="34" charset="0"/>
              </a:rPr>
              <a:t>of help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Lots of work need to be done in the coming days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factory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Authentication and authorization based on tokens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2">
              <a:lnSpc>
                <a:spcPct val="120000"/>
              </a:lnSpc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20000"/>
              </a:lnSpc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r>
              <a:rPr lang="en-US" altLang="zh-CN" dirty="0" err="1"/>
              <a:t>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15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9600" dirty="0">
                <a:latin typeface="Rockwell" panose="02060603020205020403" pitchFamily="18" charset="0"/>
              </a:rPr>
              <a:t>Thank you!</a:t>
            </a:r>
          </a:p>
          <a:p>
            <a:pPr marL="0" indent="0">
              <a:buNone/>
            </a:pPr>
            <a:r>
              <a:rPr lang="en-US" altLang="zh-CN" sz="9600" dirty="0">
                <a:latin typeface="Rockwell" panose="02060603020205020403" pitchFamily="18" charset="0"/>
              </a:rPr>
              <a:t>Question?</a:t>
            </a:r>
            <a:endParaRPr lang="zh-CN" altLang="en-US" sz="9600" dirty="0">
              <a:latin typeface="Rockwell" panose="02060603020205020403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3DCD90C-A1BC-4CC8-B015-02BB3E05D616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1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zh-CN" dirty="0">
                <a:latin typeface="Gulim" panose="020B0600000101010101" pitchFamily="34" charset="-127"/>
              </a:rPr>
              <a:t>Outline</a:t>
            </a:r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12" name="正五边形 11"/>
          <p:cNvSpPr>
            <a:spLocks noChangeAspect="1"/>
          </p:cNvSpPr>
          <p:nvPr/>
        </p:nvSpPr>
        <p:spPr>
          <a:xfrm>
            <a:off x="615950" y="1355725"/>
            <a:ext cx="481013" cy="42227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/>
              <a:t>1</a:t>
            </a:r>
            <a:endParaRPr lang="zh-CN" altLang="en-US" sz="2800" dirty="0"/>
          </a:p>
        </p:txBody>
      </p:sp>
      <p:sp>
        <p:nvSpPr>
          <p:cNvPr id="13" name="正五边形 12"/>
          <p:cNvSpPr>
            <a:spLocks noChangeAspect="1"/>
          </p:cNvSpPr>
          <p:nvPr/>
        </p:nvSpPr>
        <p:spPr>
          <a:xfrm>
            <a:off x="609600" y="2065338"/>
            <a:ext cx="481013" cy="42227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2"/>
                </a:solidFill>
              </a:rPr>
              <a:t>2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正五边形 14"/>
          <p:cNvSpPr>
            <a:spLocks noChangeAspect="1"/>
          </p:cNvSpPr>
          <p:nvPr/>
        </p:nvSpPr>
        <p:spPr>
          <a:xfrm>
            <a:off x="609600" y="3579813"/>
            <a:ext cx="481013" cy="42227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2"/>
                </a:solidFill>
              </a:rPr>
              <a:t>4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正五边形 15"/>
          <p:cNvSpPr>
            <a:spLocks noChangeAspect="1"/>
          </p:cNvSpPr>
          <p:nvPr/>
        </p:nvSpPr>
        <p:spPr>
          <a:xfrm>
            <a:off x="609600" y="2881313"/>
            <a:ext cx="481013" cy="42227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/>
              <a:t>3</a:t>
            </a:r>
            <a:endParaRPr lang="zh-CN" altLang="en-US" sz="2800" dirty="0"/>
          </a:p>
        </p:txBody>
      </p:sp>
      <p:sp>
        <p:nvSpPr>
          <p:cNvPr id="17" name="正五边形 16"/>
          <p:cNvSpPr>
            <a:spLocks noChangeAspect="1"/>
          </p:cNvSpPr>
          <p:nvPr/>
        </p:nvSpPr>
        <p:spPr>
          <a:xfrm>
            <a:off x="609600" y="4270375"/>
            <a:ext cx="481013" cy="42227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/>
              <a:t>5</a:t>
            </a:r>
            <a:endParaRPr lang="zh-CN" altLang="en-US" sz="2800" dirty="0"/>
          </a:p>
        </p:txBody>
      </p:sp>
      <p:sp>
        <p:nvSpPr>
          <p:cNvPr id="7176" name="文本框 2"/>
          <p:cNvSpPr txBox="1">
            <a:spLocks noChangeArrowheads="1"/>
          </p:cNvSpPr>
          <p:nvPr/>
        </p:nvSpPr>
        <p:spPr bwMode="auto">
          <a:xfrm>
            <a:off x="1814513" y="1355725"/>
            <a:ext cx="6240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Brief Introduction 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to LHAASO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文本框 18"/>
          <p:cNvSpPr txBox="1">
            <a:spLocks noChangeArrowheads="1"/>
          </p:cNvSpPr>
          <p:nvPr/>
        </p:nvSpPr>
        <p:spPr bwMode="auto">
          <a:xfrm>
            <a:off x="1814513" y="2097088"/>
            <a:ext cx="62404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Motivation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文本框 20"/>
          <p:cNvSpPr txBox="1">
            <a:spLocks noChangeArrowheads="1"/>
          </p:cNvSpPr>
          <p:nvPr/>
        </p:nvSpPr>
        <p:spPr bwMode="auto">
          <a:xfrm>
            <a:off x="1814513" y="2830513"/>
            <a:ext cx="62404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Design and Architecture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文本框 22"/>
          <p:cNvSpPr txBox="1">
            <a:spLocks noChangeArrowheads="1"/>
          </p:cNvSpPr>
          <p:nvPr/>
        </p:nvSpPr>
        <p:spPr bwMode="auto">
          <a:xfrm>
            <a:off x="1814513" y="3563938"/>
            <a:ext cx="6240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Current Status and Plan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文本框 23"/>
          <p:cNvSpPr txBox="1">
            <a:spLocks noChangeArrowheads="1"/>
          </p:cNvSpPr>
          <p:nvPr/>
        </p:nvSpPr>
        <p:spPr bwMode="auto">
          <a:xfrm>
            <a:off x="1814513" y="4227513"/>
            <a:ext cx="6240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Summary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24974D-7FBE-4D7A-8041-19885EA7F83B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CN" dirty="0">
                <a:latin typeface="Gulim" panose="020B0600000101010101" pitchFamily="34" charset="-127"/>
              </a:rPr>
              <a:t>Introduction to </a:t>
            </a:r>
            <a:r>
              <a:rPr lang="en-US" dirty="0">
                <a:latin typeface="Gulim" panose="020B0600000101010101" pitchFamily="34" charset="-127"/>
              </a:rPr>
              <a:t>LHAASO Project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181947" y="1410341"/>
            <a:ext cx="9476792" cy="4763446"/>
          </a:xfrm>
          <a:solidFill>
            <a:schemeClr val="bg1"/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L</a:t>
            </a:r>
            <a:r>
              <a:rPr lang="en-US" altLang="zh-CN" dirty="0">
                <a:solidFill>
                  <a:schemeClr val="tx1"/>
                </a:solidFill>
                <a:latin typeface="Gill Sans MT" panose="020B0502020104020203" pitchFamily="34" charset="0"/>
              </a:rPr>
              <a:t>a</a:t>
            </a:r>
            <a:r>
              <a:rPr lang="en-US" altLang="zh-CN" dirty="0">
                <a:latin typeface="Gill Sans MT" panose="020B0502020104020203" pitchFamily="34" charset="0"/>
              </a:rPr>
              <a:t>rge </a:t>
            </a:r>
            <a:r>
              <a:rPr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H</a:t>
            </a:r>
            <a:r>
              <a:rPr lang="en-US" altLang="zh-CN" dirty="0">
                <a:latin typeface="Gill Sans MT" panose="020B0502020104020203" pitchFamily="34" charset="0"/>
              </a:rPr>
              <a:t>igh </a:t>
            </a:r>
            <a:r>
              <a:rPr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A</a:t>
            </a:r>
            <a:r>
              <a:rPr lang="en-US" altLang="zh-CN" dirty="0">
                <a:latin typeface="Gill Sans MT" panose="020B0502020104020203" pitchFamily="34" charset="0"/>
              </a:rPr>
              <a:t>ltitude </a:t>
            </a:r>
            <a:r>
              <a:rPr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A</a:t>
            </a:r>
            <a:r>
              <a:rPr lang="en-US" altLang="zh-CN" dirty="0">
                <a:latin typeface="Gill Sans MT" panose="020B0502020104020203" pitchFamily="34" charset="0"/>
              </a:rPr>
              <a:t>ir </a:t>
            </a:r>
            <a:r>
              <a:rPr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S</a:t>
            </a:r>
            <a:r>
              <a:rPr lang="en-US" altLang="zh-CN" dirty="0">
                <a:latin typeface="Gill Sans MT" panose="020B0502020104020203" pitchFamily="34" charset="0"/>
              </a:rPr>
              <a:t>hower </a:t>
            </a:r>
            <a:r>
              <a:rPr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O</a:t>
            </a:r>
            <a:r>
              <a:rPr lang="en-US" altLang="zh-CN" dirty="0">
                <a:latin typeface="Gill Sans MT" panose="020B0502020104020203" pitchFamily="34" charset="0"/>
              </a:rPr>
              <a:t>bservatory (LHAASO)</a:t>
            </a:r>
          </a:p>
          <a:p>
            <a:pPr lvl="1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A new generation all-sky</a:t>
            </a:r>
            <a:r>
              <a:rPr lang="zh-CN" altLang="en-US" dirty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facility </a:t>
            </a:r>
          </a:p>
          <a:p>
            <a:pPr lvl="2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combined study of cosmic rays and gamma rays</a:t>
            </a:r>
          </a:p>
          <a:p>
            <a:pPr lvl="2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wide energy range of 10</a:t>
            </a:r>
            <a:r>
              <a:rPr lang="en-US" altLang="zh-CN" baseline="30000" dirty="0">
                <a:latin typeface="Gill Sans MT" panose="020B0502020104020203" pitchFamily="34" charset="0"/>
              </a:rPr>
              <a:t>11</a:t>
            </a:r>
            <a:r>
              <a:rPr lang="en-US" altLang="zh-CN" dirty="0">
                <a:latin typeface="Gill Sans MT" panose="020B0502020104020203" pitchFamily="34" charset="0"/>
              </a:rPr>
              <a:t> -- 10</a:t>
            </a:r>
            <a:r>
              <a:rPr lang="en-US" altLang="zh-CN" baseline="30000" dirty="0">
                <a:latin typeface="Gill Sans MT" panose="020B0502020104020203" pitchFamily="34" charset="0"/>
              </a:rPr>
              <a:t>17</a:t>
            </a:r>
            <a:r>
              <a:rPr lang="en-US" altLang="zh-CN" dirty="0">
                <a:latin typeface="Gill Sans MT" panose="020B0502020104020203" pitchFamily="34" charset="0"/>
              </a:rPr>
              <a:t> </a:t>
            </a:r>
            <a:r>
              <a:rPr lang="en-US" altLang="zh-CN" dirty="0" err="1">
                <a:latin typeface="Gill Sans MT" panose="020B0502020104020203" pitchFamily="34" charset="0"/>
              </a:rPr>
              <a:t>ev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Located in </a:t>
            </a:r>
            <a:r>
              <a:rPr lang="en-US" altLang="zh-CN" dirty="0" err="1">
                <a:latin typeface="Gill Sans MT" panose="020B0502020104020203" pitchFamily="34" charset="0"/>
              </a:rPr>
              <a:t>Daocheng</a:t>
            </a:r>
            <a:r>
              <a:rPr lang="en-US" altLang="zh-CN" dirty="0">
                <a:latin typeface="Gill Sans MT" panose="020B0502020104020203" pitchFamily="34" charset="0"/>
              </a:rPr>
              <a:t>, Sichuan province </a:t>
            </a:r>
          </a:p>
          <a:p>
            <a:pPr lvl="2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Altitude : 4410 m</a:t>
            </a:r>
          </a:p>
          <a:p>
            <a:pPr lvl="2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Coverage area : 1.3 km</a:t>
            </a:r>
            <a:r>
              <a:rPr lang="en-US" altLang="zh-CN" baseline="30000" dirty="0">
                <a:latin typeface="Gill Sans MT" panose="020B0502020104020203" pitchFamily="34" charset="0"/>
              </a:rPr>
              <a:t>2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Fully completed in June, 2021</a:t>
            </a:r>
          </a:p>
          <a:p>
            <a:pPr lvl="2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Data taken starts in 2018</a:t>
            </a:r>
          </a:p>
          <a:p>
            <a:pPr lvl="2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Raw data per year : 6 PB</a:t>
            </a:r>
          </a:p>
          <a:p>
            <a:pPr lvl="2">
              <a:lnSpc>
                <a:spcPct val="110000"/>
              </a:lnSpc>
            </a:pPr>
            <a:r>
              <a:rPr lang="en-US" altLang="zh-CN" dirty="0">
                <a:latin typeface="Gill Sans MT" panose="020B0502020104020203" pitchFamily="34" charset="0"/>
              </a:rPr>
              <a:t>Storage Capacity &gt; 20 PB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>
              <a:latin typeface="Gill Sans MT" panose="020B0502020104020203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>
              <a:latin typeface="Gill Sans MT" panose="020B0502020104020203" pitchFamily="34" charset="0"/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A5B4DA72-639B-41AA-9D6D-68913002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79" y="3401206"/>
            <a:ext cx="3934221" cy="29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5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7" y="296863"/>
            <a:ext cx="8251171" cy="6492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Gulim" panose="020B0600000101010101" pitchFamily="34" charset="-127"/>
              </a:rPr>
              <a:t>LHAASO Data Processing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79226" y="3647991"/>
            <a:ext cx="5187796" cy="3080811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Computing issues from software and users</a:t>
            </a:r>
          </a:p>
          <a:p>
            <a:pPr lvl="1"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LHAASO software is still under development</a:t>
            </a:r>
          </a:p>
          <a:p>
            <a:pPr lvl="1"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No mature data management system developed</a:t>
            </a:r>
          </a:p>
          <a:p>
            <a:pPr lvl="1"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Most users are not sophisticated</a:t>
            </a:r>
          </a:p>
          <a:p>
            <a:pPr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LHAASO Computing requirement</a:t>
            </a:r>
          </a:p>
          <a:p>
            <a:pPr lvl="1"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Most data processing is serial with single CPU </a:t>
            </a:r>
            <a:r>
              <a:rPr lang="en-US" altLang="zh-CN" sz="1400" dirty="0" smtClean="0">
                <a:latin typeface="Gill Sans MT" panose="020B0502020104020203" pitchFamily="34" charset="0"/>
              </a:rPr>
              <a:t>core running at </a:t>
            </a:r>
            <a:r>
              <a:rPr lang="en-US" altLang="zh-CN" sz="1400" dirty="0" err="1" smtClean="0">
                <a:latin typeface="Gill Sans MT" panose="020B0502020104020203" pitchFamily="34" charset="0"/>
              </a:rPr>
              <a:t>HTCondor</a:t>
            </a:r>
            <a:r>
              <a:rPr lang="en-US" altLang="zh-CN" sz="1400" dirty="0" smtClean="0">
                <a:latin typeface="Gill Sans MT" panose="020B0502020104020203" pitchFamily="34" charset="0"/>
              </a:rPr>
              <a:t> cluster at IHEP</a:t>
            </a:r>
            <a:endParaRPr lang="en-US" altLang="zh-CN" sz="1400" dirty="0"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Estimation:  </a:t>
            </a:r>
            <a:r>
              <a:rPr lang="en-US" altLang="zh-CN" sz="1400" dirty="0">
                <a:solidFill>
                  <a:srgbClr val="FF0000"/>
                </a:solidFill>
                <a:latin typeface="Gill Sans MT" panose="020B0502020104020203" pitchFamily="34" charset="0"/>
              </a:rPr>
              <a:t>~20K</a:t>
            </a:r>
            <a:r>
              <a:rPr lang="en-US" altLang="zh-CN" sz="1400" dirty="0">
                <a:latin typeface="Gill Sans MT" panose="020B0502020104020203" pitchFamily="34" charset="0"/>
              </a:rPr>
              <a:t> CPU cores and 20 PB disk storage are required</a:t>
            </a:r>
          </a:p>
          <a:p>
            <a:pPr lvl="1">
              <a:defRPr/>
            </a:pPr>
            <a:r>
              <a:rPr lang="en-US" altLang="zh-CN" sz="1400" dirty="0">
                <a:latin typeface="Gill Sans MT" panose="020B0502020104020203" pitchFamily="34" charset="0"/>
              </a:rPr>
              <a:t>Reality:  </a:t>
            </a:r>
            <a:r>
              <a:rPr lang="en-US" altLang="zh-CN" sz="1400" dirty="0">
                <a:solidFill>
                  <a:srgbClr val="FF0000"/>
                </a:solidFill>
                <a:latin typeface="Gill Sans MT" panose="020B0502020104020203" pitchFamily="34" charset="0"/>
              </a:rPr>
              <a:t>&lt;5K </a:t>
            </a:r>
            <a:r>
              <a:rPr lang="en-US" altLang="zh-CN" sz="1400" dirty="0">
                <a:latin typeface="Gill Sans MT" panose="020B0502020104020203" pitchFamily="34" charset="0"/>
              </a:rPr>
              <a:t>CPU </a:t>
            </a:r>
            <a:r>
              <a:rPr lang="en-US" altLang="zh-CN" sz="1400" dirty="0" smtClean="0">
                <a:latin typeface="Gill Sans MT" panose="020B0502020104020203" pitchFamily="34" charset="0"/>
              </a:rPr>
              <a:t>cores</a:t>
            </a:r>
            <a:endParaRPr lang="en-US" altLang="zh-CN" sz="1400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892" y="4766716"/>
            <a:ext cx="4182808" cy="1767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DDB29A-042F-4D36-8420-9797D35FF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3" y="1221611"/>
            <a:ext cx="2816757" cy="1418967"/>
          </a:xfrm>
          <a:prstGeom prst="rect">
            <a:avLst/>
          </a:prstGeom>
        </p:spPr>
      </p:pic>
      <p:pic>
        <p:nvPicPr>
          <p:cNvPr id="8" name="Picture 2" descr="d:\my documents\photo\机房照片\small\dsc_21-11.jpg">
            <a:extLst>
              <a:ext uri="{FF2B5EF4-FFF2-40B4-BE49-F238E27FC236}">
                <a16:creationId xmlns:a16="http://schemas.microsoft.com/office/drawing/2014/main" xmlns="" id="{955E495D-D435-492F-B431-FDB847A5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770" y="1118983"/>
            <a:ext cx="2804856" cy="187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xmlns="" id="{BC05C6BE-2350-42F7-ACD8-9250442A6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89" y="2585384"/>
            <a:ext cx="4248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spcBef>
                <a:spcPct val="0"/>
              </a:spcBef>
              <a:buClrTx/>
              <a:buSzTx/>
              <a:buFont typeface="Wingdings" charset="2"/>
              <a:buChar char="l"/>
            </a:pPr>
            <a:r>
              <a:rPr kumimoji="0" lang="en-US" altLang="zh-CN" sz="1200" dirty="0">
                <a:solidFill>
                  <a:srgbClr val="0070C0"/>
                </a:solidFill>
                <a:ea typeface="华文彩云" panose="02010800040101010101" pitchFamily="2" charset="-122"/>
              </a:rPr>
              <a:t>The</a:t>
            </a:r>
            <a:r>
              <a:rPr kumimoji="0" lang="zh-CN" altLang="en-US" sz="1200" dirty="0">
                <a:solidFill>
                  <a:srgbClr val="0070C0"/>
                </a:solidFill>
                <a:ea typeface="华文彩云" panose="02010800040101010101" pitchFamily="2" charset="-122"/>
              </a:rPr>
              <a:t> </a:t>
            </a:r>
            <a:r>
              <a:rPr kumimoji="0" lang="en-US" altLang="zh-CN" sz="1200" dirty="0">
                <a:solidFill>
                  <a:srgbClr val="0070C0"/>
                </a:solidFill>
                <a:ea typeface="华文彩云" panose="02010800040101010101" pitchFamily="2" charset="-122"/>
              </a:rPr>
              <a:t>small on-site Data Center at </a:t>
            </a:r>
            <a:r>
              <a:rPr kumimoji="0" lang="en-US" altLang="zh-CN" sz="1200" dirty="0" err="1">
                <a:solidFill>
                  <a:srgbClr val="0070C0"/>
                </a:solidFill>
                <a:ea typeface="华文彩云" panose="02010800040101010101" pitchFamily="2" charset="-122"/>
              </a:rPr>
              <a:t>Haizi</a:t>
            </a:r>
            <a:r>
              <a:rPr kumimoji="0" lang="en-US" altLang="zh-CN" sz="1200" dirty="0">
                <a:solidFill>
                  <a:srgbClr val="0070C0"/>
                </a:solidFill>
                <a:ea typeface="华文彩云" panose="02010800040101010101" pitchFamily="2" charset="-122"/>
              </a:rPr>
              <a:t> Mountain observatory (altitude</a:t>
            </a:r>
            <a:r>
              <a:rPr kumimoji="0" lang="zh-CN" altLang="en-US" sz="1200" dirty="0">
                <a:solidFill>
                  <a:srgbClr val="0070C0"/>
                </a:solidFill>
                <a:ea typeface="华文彩云" panose="02010800040101010101" pitchFamily="2" charset="-122"/>
              </a:rPr>
              <a:t> ～</a:t>
            </a:r>
            <a:r>
              <a:rPr kumimoji="0" lang="en-US" altLang="zh-CN" sz="1200" dirty="0">
                <a:solidFill>
                  <a:srgbClr val="0070C0"/>
                </a:solidFill>
                <a:ea typeface="华文彩云" panose="02010800040101010101" pitchFamily="2" charset="-122"/>
              </a:rPr>
              <a:t>4500m).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charset="2"/>
              <a:buChar char="l"/>
            </a:pPr>
            <a:r>
              <a:rPr kumimoji="0" lang="en-US" altLang="zh-CN" sz="1200" dirty="0">
                <a:solidFill>
                  <a:srgbClr val="0070C0"/>
                </a:solidFill>
                <a:ea typeface="华文彩云" panose="02010800040101010101" pitchFamily="2" charset="-122"/>
              </a:rPr>
              <a:t>  ~</a:t>
            </a:r>
            <a:r>
              <a:rPr kumimoji="0" lang="en-US" altLang="zh-CN" sz="1200" dirty="0">
                <a:solidFill>
                  <a:srgbClr val="0070C0"/>
                </a:solidFill>
                <a:ea typeface="华文彩云" panose="02010800040101010101" pitchFamily="2" charset="-122"/>
              </a:rPr>
              <a:t>2000</a:t>
            </a:r>
            <a:r>
              <a:rPr kumimoji="0" lang="zh-CN" altLang="en-US" sz="1200" dirty="0">
                <a:solidFill>
                  <a:srgbClr val="0070C0"/>
                </a:solidFill>
                <a:ea typeface="华文彩云" panose="02010800040101010101" pitchFamily="2" charset="-122"/>
              </a:rPr>
              <a:t> </a:t>
            </a:r>
            <a:r>
              <a:rPr kumimoji="0" lang="en-US" altLang="zh-CN" sz="1200" dirty="0">
                <a:solidFill>
                  <a:srgbClr val="0070C0"/>
                </a:solidFill>
                <a:ea typeface="华文彩云" panose="02010800040101010101" pitchFamily="2" charset="-122"/>
              </a:rPr>
              <a:t>CPU cores and 1.64PB disk storage for calibration and rapid reconstruction</a:t>
            </a:r>
            <a:r>
              <a:rPr kumimoji="0" lang="en-US" altLang="zh-CN" sz="1200" dirty="0">
                <a:ea typeface="华文彩云" panose="02010800040101010101" pitchFamily="2" charset="-122"/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200" dirty="0">
              <a:ea typeface="华文彩云" panose="02010800040101010101" pitchFamily="2" charset="-122"/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xmlns="" id="{79856A32-B414-4039-98E9-F518FFDE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779" y="2833922"/>
            <a:ext cx="441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171450" indent="-171450">
              <a:buClrTx/>
              <a:buSzTx/>
              <a:buFont typeface="Wingdings" charset="2"/>
              <a:buChar char="l"/>
              <a:defRPr kumimoji="0" sz="1200">
                <a:solidFill>
                  <a:srgbClr val="0070C0"/>
                </a:solidFill>
                <a:ea typeface="华文彩云" panose="0201080004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/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/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/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/>
            </a:lvl9pPr>
          </a:lstStyle>
          <a:p>
            <a:r>
              <a:rPr lang="en-US" altLang="zh-CN" dirty="0"/>
              <a:t>The large Offline Data Center at IHEP</a:t>
            </a:r>
          </a:p>
          <a:p>
            <a:r>
              <a:rPr lang="en-US" altLang="zh-CN" dirty="0"/>
              <a:t>~4000 CPU cores, 4PB disk storage and 20PB tape </a:t>
            </a:r>
            <a:r>
              <a:rPr lang="en-US" altLang="zh-CN" dirty="0" smtClean="0"/>
              <a:t>storage </a:t>
            </a:r>
          </a:p>
        </p:txBody>
      </p:sp>
      <p:cxnSp>
        <p:nvCxnSpPr>
          <p:cNvPr id="11" name="曲线连接符 13">
            <a:extLst>
              <a:ext uri="{FF2B5EF4-FFF2-40B4-BE49-F238E27FC236}">
                <a16:creationId xmlns:a16="http://schemas.microsoft.com/office/drawing/2014/main" xmlns="" id="{B4392C7B-5115-4E1B-949D-500B7AE67B2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645940" y="1931095"/>
            <a:ext cx="2730830" cy="125762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文本框 14">
            <a:extLst>
              <a:ext uri="{FF2B5EF4-FFF2-40B4-BE49-F238E27FC236}">
                <a16:creationId xmlns:a16="http://schemas.microsoft.com/office/drawing/2014/main" xmlns="" id="{2FF03C4E-368B-4206-B047-396D3BEB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330" y="1672144"/>
            <a:ext cx="1191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 dirty="0">
                <a:ea typeface="华文彩云" panose="02010800040101010101" pitchFamily="2" charset="-122"/>
              </a:rPr>
              <a:t>~2.2Gbps</a:t>
            </a:r>
            <a:endParaRPr kumimoji="0" lang="zh-CN" altLang="en-US" sz="1800" dirty="0">
              <a:ea typeface="华文彩云" panose="02010800040101010101" pitchFamily="2" charset="-12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5116548" y="3711695"/>
            <a:ext cx="4567284" cy="1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32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 smtClean="0">
                <a:latin typeface="Gill Sans MT" panose="020B0502020104020203" pitchFamily="34" charset="0"/>
              </a:rPr>
              <a:t>A simplified job management tool developed  for users</a:t>
            </a:r>
          </a:p>
          <a:p>
            <a:pPr lvl="1">
              <a:defRPr/>
            </a:pPr>
            <a:r>
              <a:rPr lang="en-US" altLang="zh-CN" sz="1400" dirty="0" smtClean="0">
                <a:latin typeface="Gill Sans MT" panose="020B0502020104020203" pitchFamily="34" charset="0"/>
              </a:rPr>
              <a:t>For example: </a:t>
            </a:r>
            <a:r>
              <a:rPr lang="en-US" altLang="zh-CN" sz="1400" dirty="0" err="1" smtClean="0">
                <a:latin typeface="Gill Sans MT" panose="020B0502020104020203" pitchFamily="34" charset="0"/>
              </a:rPr>
              <a:t>hep_sub</a:t>
            </a:r>
            <a:r>
              <a:rPr lang="en-US" altLang="zh-CN" sz="1400" dirty="0" smtClean="0">
                <a:latin typeface="Gill Sans MT" panose="020B0502020104020203" pitchFamily="34" charset="0"/>
              </a:rPr>
              <a:t>  -g </a:t>
            </a:r>
            <a:r>
              <a:rPr lang="en-US" altLang="zh-CN" sz="1400" dirty="0" err="1" smtClean="0">
                <a:latin typeface="Gill Sans MT" panose="020B0502020104020203" pitchFamily="34" charset="0"/>
              </a:rPr>
              <a:t>lhaaso</a:t>
            </a:r>
            <a:r>
              <a:rPr lang="en-US" altLang="zh-CN" sz="1400" dirty="0" smtClean="0">
                <a:latin typeface="Gill Sans MT" panose="020B0502020104020203" pitchFamily="34" charset="0"/>
              </a:rPr>
              <a:t> </a:t>
            </a:r>
            <a:r>
              <a:rPr lang="en-US" altLang="zh-CN" sz="1400" dirty="0" err="1" smtClean="0">
                <a:latin typeface="Gill Sans MT" panose="020B0502020104020203" pitchFamily="34" charset="0"/>
              </a:rPr>
              <a:t>job.sh</a:t>
            </a:r>
            <a:r>
              <a:rPr lang="en-US" altLang="zh-CN" sz="1400" dirty="0" smtClean="0">
                <a:latin typeface="Gill Sans MT" panose="020B0502020104020203" pitchFamily="34" charset="0"/>
              </a:rPr>
              <a:t> </a:t>
            </a:r>
          </a:p>
          <a:p>
            <a:pPr marL="342900" lvl="1" indent="-342900">
              <a:defRPr/>
            </a:pPr>
            <a:r>
              <a:rPr lang="en-US" altLang="zh-CN" sz="1400" dirty="0">
                <a:latin typeface="Gill Sans MT" panose="020B0502020104020203" pitchFamily="34" charset="0"/>
                <a:sym typeface="Wingdings" panose="05000000000000000000" pitchFamily="2" charset="2"/>
              </a:rPr>
              <a:t>Big gap  </a:t>
            </a:r>
            <a:r>
              <a:rPr lang="en-US" altLang="zh-CN" sz="1400" dirty="0">
                <a:latin typeface="Gill Sans MT" panose="020B0502020104020203" pitchFamily="34" charset="0"/>
                <a:sym typeface="Wingdings"/>
              </a:rPr>
              <a:t></a:t>
            </a:r>
            <a:r>
              <a:rPr lang="en-US" altLang="zh-CN" sz="1400" dirty="0">
                <a:latin typeface="Gill Sans MT" panose="020B0502020104020203" pitchFamily="34" charset="0"/>
                <a:sym typeface="Wingdings" panose="05000000000000000000" pitchFamily="2" charset="2"/>
              </a:rPr>
              <a:t> jobs have to wait in queue for a long time</a:t>
            </a:r>
            <a:r>
              <a:rPr lang="en-US" altLang="zh-CN" sz="1400" dirty="0">
                <a:latin typeface="Gill Sans MT" panose="020B0502020104020203" pitchFamily="34" charset="0"/>
              </a:rPr>
              <a:t> </a:t>
            </a:r>
          </a:p>
        </p:txBody>
      </p:sp>
      <p:cxnSp>
        <p:nvCxnSpPr>
          <p:cNvPr id="18" name="直线连接符 17"/>
          <p:cNvCxnSpPr/>
          <p:nvPr/>
        </p:nvCxnSpPr>
        <p:spPr>
          <a:xfrm>
            <a:off x="1192194" y="3572795"/>
            <a:ext cx="6991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7" y="296863"/>
            <a:ext cx="8251171" cy="6492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zh-CN" dirty="0">
                <a:latin typeface="Gulim" panose="020B0600000101010101" pitchFamily="34" charset="-127"/>
              </a:rPr>
              <a:t>Find M</a:t>
            </a:r>
            <a:r>
              <a:rPr lang="en-US" dirty="0">
                <a:latin typeface="Gulim" panose="020B0600000101010101" pitchFamily="34" charset="-127"/>
              </a:rPr>
              <a:t>ore Computing Resources for LHAASO(1)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66165" y="1161436"/>
            <a:ext cx="8944535" cy="2361786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The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 at IHEP </a:t>
            </a:r>
            <a:r>
              <a:rPr lang="en-US" altLang="zh-CN" dirty="0" smtClean="0">
                <a:latin typeface="Gill Sans MT" panose="020B0502020104020203" pitchFamily="34" charset="0"/>
              </a:rPr>
              <a:t>site -- ~25k </a:t>
            </a:r>
            <a:r>
              <a:rPr lang="en-US" altLang="zh-CN" dirty="0" err="1" smtClean="0">
                <a:latin typeface="Gill Sans MT" panose="020B0502020104020203" pitchFamily="34" charset="0"/>
              </a:rPr>
              <a:t>cpu</a:t>
            </a:r>
            <a:r>
              <a:rPr lang="en-US" altLang="zh-CN" dirty="0" smtClean="0">
                <a:latin typeface="Gill Sans MT" panose="020B0502020104020203" pitchFamily="34" charset="0"/>
              </a:rPr>
              <a:t> cores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Main persistent computing resources for LHAASO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All experiments share their CPU cores in a big pool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Fair share policy is adopted based on group quota for each Exp.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MAT</a:t>
            </a:r>
            <a:r>
              <a:rPr lang="en-US" altLang="zh-CN" baseline="30000" dirty="0">
                <a:latin typeface="Gill Sans MT" panose="020B0502020104020203" pitchFamily="34" charset="0"/>
              </a:rPr>
              <a:t>[*]</a:t>
            </a:r>
            <a:r>
              <a:rPr lang="en-US" altLang="zh-CN" dirty="0">
                <a:latin typeface="Gill Sans MT" panose="020B0502020104020203" pitchFamily="34" charset="0"/>
              </a:rPr>
              <a:t> system is used to control the “match condition” on worker nodes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Maintenance automation tool for the dynamically adjust worker nodes and job matching policy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Average job slots efficiency of IHEP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 is over 90% 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LHAASO got more CPU time from other exp. resources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278" y="3481850"/>
            <a:ext cx="3768469" cy="2529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0" y="3451972"/>
            <a:ext cx="4251141" cy="2589419"/>
          </a:xfrm>
          <a:prstGeom prst="rect">
            <a:avLst/>
          </a:prstGeom>
        </p:spPr>
      </p:pic>
      <p:cxnSp>
        <p:nvCxnSpPr>
          <p:cNvPr id="9" name="直线连接符 8"/>
          <p:cNvCxnSpPr/>
          <p:nvPr/>
        </p:nvCxnSpPr>
        <p:spPr>
          <a:xfrm>
            <a:off x="829340" y="4890978"/>
            <a:ext cx="3817088" cy="212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3143" y="6116869"/>
            <a:ext cx="3907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kumimoji="1" lang="en-US" altLang="zh-CN" sz="1000" b="1" dirty="0" err="1" smtClean="0">
                <a:solidFill>
                  <a:schemeClr val="accent1">
                    <a:lumMod val="75000"/>
                  </a:schemeClr>
                </a:solidFill>
              </a:rPr>
              <a:t>walltime</a:t>
            </a:r>
            <a:r>
              <a:rPr kumimoji="1" lang="en-US" altLang="zh-CN" sz="1000" b="1" dirty="0" smtClean="0">
                <a:solidFill>
                  <a:schemeClr val="accent1">
                    <a:lumMod val="75000"/>
                  </a:schemeClr>
                </a:solidFill>
              </a:rPr>
              <a:t> statistics </a:t>
            </a:r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of LHAASO job at </a:t>
            </a:r>
            <a:r>
              <a:rPr kumimoji="1" lang="en-US" altLang="zh-CN" sz="1000" b="1" dirty="0" err="1">
                <a:solidFill>
                  <a:schemeClr val="accent1">
                    <a:lumMod val="75000"/>
                  </a:schemeClr>
                </a:solidFill>
              </a:rPr>
              <a:t>HTCondor</a:t>
            </a:r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 cluster </a:t>
            </a:r>
            <a:endParaRPr kumimoji="1" lang="zh-CN" alt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99300" y="6041391"/>
            <a:ext cx="2056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Architecture of  MAT system </a:t>
            </a:r>
            <a:r>
              <a:rPr kumimoji="1" lang="zh-CN" altLang="en-US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kumimoji="1" lang="zh-CN" alt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88559" y="6507126"/>
            <a:ext cx="7522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* Jingyan </a:t>
            </a:r>
            <a:r>
              <a:rPr lang="en-US" altLang="zh-CN" sz="800" dirty="0" err="1"/>
              <a:t>Shi;etc</a:t>
            </a:r>
            <a:r>
              <a:rPr lang="en-US" altLang="zh-CN" sz="800" dirty="0"/>
              <a:t>.; An automatic solution to make </a:t>
            </a:r>
            <a:r>
              <a:rPr lang="en-US" altLang="zh-CN" sz="800" dirty="0" err="1"/>
              <a:t>HTCondor</a:t>
            </a:r>
            <a:r>
              <a:rPr lang="en-US" altLang="zh-CN" sz="800" dirty="0"/>
              <a:t> more stable and easier, 24th International Conference on Computing in High Energy and Nuclear Physics </a:t>
            </a:r>
            <a:endParaRPr kumimoji="1" lang="zh-CN" altLang="en-US" sz="800" dirty="0"/>
          </a:p>
        </p:txBody>
      </p:sp>
      <p:sp>
        <p:nvSpPr>
          <p:cNvPr id="6" name="右大括号 5"/>
          <p:cNvSpPr/>
          <p:nvPr/>
        </p:nvSpPr>
        <p:spPr>
          <a:xfrm>
            <a:off x="4796182" y="4994829"/>
            <a:ext cx="96419" cy="622119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08766" y="5075055"/>
            <a:ext cx="102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smtClean="0">
                <a:solidFill>
                  <a:schemeClr val="accent1">
                    <a:lumMod val="75000"/>
                  </a:schemeClr>
                </a:solidFill>
              </a:rPr>
              <a:t>Contributed by LHAASO</a:t>
            </a:r>
            <a:endParaRPr kumimoji="1" lang="zh-CN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7" y="296863"/>
            <a:ext cx="8251171" cy="6492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zh-CN" dirty="0">
                <a:latin typeface="Gulim" panose="020B0600000101010101" pitchFamily="34" charset="-127"/>
              </a:rPr>
              <a:t>Find M</a:t>
            </a:r>
            <a:r>
              <a:rPr lang="en-US" dirty="0">
                <a:latin typeface="Gulim" panose="020B0600000101010101" pitchFamily="34" charset="-127"/>
              </a:rPr>
              <a:t>ore Computing Resources for LHAASO(2)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261258" y="1309082"/>
            <a:ext cx="9464634" cy="5059143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The </a:t>
            </a:r>
            <a:r>
              <a:rPr lang="en-US" altLang="zh-CN" dirty="0" err="1">
                <a:latin typeface="Gill Sans MT" panose="020B0502020104020203" pitchFamily="34" charset="0"/>
              </a:rPr>
              <a:t>Slurm</a:t>
            </a:r>
            <a:r>
              <a:rPr lang="en-US" altLang="zh-CN" dirty="0">
                <a:latin typeface="Gill Sans MT" panose="020B0502020104020203" pitchFamily="34" charset="0"/>
              </a:rPr>
              <a:t> cluster at </a:t>
            </a:r>
            <a:r>
              <a:rPr lang="en-US" altLang="zh-CN" dirty="0" smtClean="0">
                <a:latin typeface="Gill Sans MT" panose="020B0502020104020203" pitchFamily="34" charset="0"/>
              </a:rPr>
              <a:t>IHEP  -- case 1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Resource partitions with ~1000 CPU cores 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Willing to accept LHAASO jobs when the partitions are idle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Known idle period 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Same </a:t>
            </a:r>
            <a:r>
              <a:rPr lang="en-US" altLang="zh-CN" dirty="0" smtClean="0">
                <a:latin typeface="Gill Sans MT" panose="020B0502020104020203" pitchFamily="34" charset="0"/>
              </a:rPr>
              <a:t>username </a:t>
            </a:r>
            <a:r>
              <a:rPr lang="en-US" altLang="zh-CN" dirty="0">
                <a:latin typeface="Gill Sans MT" panose="020B0502020104020203" pitchFamily="34" charset="0"/>
              </a:rPr>
              <a:t>space(</a:t>
            </a:r>
            <a:r>
              <a:rPr lang="en-US" altLang="zh-CN" dirty="0" err="1">
                <a:latin typeface="Gill Sans MT" panose="020B0502020104020203" pitchFamily="34" charset="0"/>
              </a:rPr>
              <a:t>uid</a:t>
            </a:r>
            <a:r>
              <a:rPr lang="en-US" altLang="zh-CN" dirty="0">
                <a:latin typeface="Gill Sans MT" panose="020B0502020104020203" pitchFamily="34" charset="0"/>
              </a:rPr>
              <a:t>/</a:t>
            </a:r>
            <a:r>
              <a:rPr lang="en-US" altLang="zh-CN" dirty="0" err="1">
                <a:latin typeface="Gill Sans MT" panose="020B0502020104020203" pitchFamily="34" charset="0"/>
              </a:rPr>
              <a:t>gid</a:t>
            </a:r>
            <a:r>
              <a:rPr lang="en-US" altLang="zh-CN" dirty="0">
                <a:latin typeface="Gill Sans MT" panose="020B0502020104020203" pitchFamily="34" charset="0"/>
              </a:rPr>
              <a:t>) as the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More domestic computing sites would like to contribute resources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 smtClean="0">
                <a:latin typeface="Gill Sans MT" panose="020B0502020104020203" pitchFamily="34" charset="0"/>
              </a:rPr>
              <a:t>Large </a:t>
            </a:r>
            <a:r>
              <a:rPr lang="en-US" altLang="zh-CN" dirty="0">
                <a:latin typeface="Gill Sans MT" panose="020B0502020104020203" pitchFamily="34" charset="0"/>
              </a:rPr>
              <a:t>sites :  </a:t>
            </a:r>
            <a:r>
              <a:rPr lang="en-US" altLang="zh-CN" dirty="0" smtClean="0">
                <a:latin typeface="Gill Sans MT" panose="020B0502020104020203" pitchFamily="34" charset="0"/>
              </a:rPr>
              <a:t>Big </a:t>
            </a:r>
            <a:r>
              <a:rPr lang="en-US" altLang="zh-CN" dirty="0">
                <a:latin typeface="Gill Sans MT" panose="020B0502020104020203" pitchFamily="34" charset="0"/>
              </a:rPr>
              <a:t>Data </a:t>
            </a:r>
            <a:r>
              <a:rPr lang="en-US" altLang="zh-CN" dirty="0" smtClean="0">
                <a:latin typeface="Gill Sans MT" panose="020B0502020104020203" pitchFamily="34" charset="0"/>
              </a:rPr>
              <a:t>Center  -- case 2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A new Data Center supported by HUAWEI is built in </a:t>
            </a:r>
            <a:r>
              <a:rPr lang="en-US" altLang="zh-CN" dirty="0" smtClean="0">
                <a:latin typeface="Gill Sans MT" panose="020B0502020104020203" pitchFamily="34" charset="0"/>
              </a:rPr>
              <a:t>Dongguan, Guangdong </a:t>
            </a:r>
            <a:r>
              <a:rPr lang="en-US" altLang="zh-CN" dirty="0">
                <a:latin typeface="Gill Sans MT" panose="020B0502020104020203" pitchFamily="34" charset="0"/>
              </a:rPr>
              <a:t>province</a:t>
            </a:r>
          </a:p>
          <a:p>
            <a:pPr lvl="3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30k intel x86 CPU cores, 10k ARM CPU cores and 3PB disk storage</a:t>
            </a:r>
          </a:p>
          <a:p>
            <a:pPr lvl="3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10 Gbps network connection to IHEP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 smtClean="0">
                <a:latin typeface="Gill Sans MT" panose="020B0502020104020203" pitchFamily="34" charset="0"/>
              </a:rPr>
              <a:t>Small </a:t>
            </a:r>
            <a:r>
              <a:rPr lang="en-US" altLang="zh-CN" dirty="0">
                <a:latin typeface="Gill Sans MT" panose="020B0502020104020203" pitchFamily="34" charset="0"/>
              </a:rPr>
              <a:t>sites from the collaboration </a:t>
            </a:r>
            <a:r>
              <a:rPr lang="en-US" altLang="zh-CN" dirty="0" smtClean="0">
                <a:latin typeface="Gill Sans MT" panose="020B0502020104020203" pitchFamily="34" charset="0"/>
              </a:rPr>
              <a:t>organization</a:t>
            </a:r>
            <a:r>
              <a:rPr lang="en-US" altLang="zh-CN" dirty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-- case 3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Small scale and short of maintenance man </a:t>
            </a:r>
            <a:r>
              <a:rPr lang="en-US" altLang="zh-CN" dirty="0" smtClean="0">
                <a:latin typeface="Gill Sans MT" panose="020B0502020104020203" pitchFamily="34" charset="0"/>
              </a:rPr>
              <a:t>power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Not a stable and  persistent provider  -- no MoU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The amount of the resources contributed to LHAASO would be changed based on site own </a:t>
            </a:r>
            <a:r>
              <a:rPr lang="en-US" altLang="zh-CN" dirty="0" smtClean="0">
                <a:latin typeface="Gill Sans MT" panose="020B0502020104020203" pitchFamily="34" charset="0"/>
              </a:rPr>
              <a:t>requirement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20000"/>
              </a:lnSpc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2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7" y="296863"/>
            <a:ext cx="8251171" cy="6492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dirty="0">
                <a:latin typeface="Gulim" panose="020B0600000101010101" pitchFamily="34" charset="-127"/>
              </a:rPr>
              <a:t>Simplified </a:t>
            </a:r>
            <a:r>
              <a:rPr lang="en-US" dirty="0" err="1">
                <a:latin typeface="Gulim" panose="020B0600000101010101" pitchFamily="34" charset="-127"/>
              </a:rPr>
              <a:t>dHTC</a:t>
            </a:r>
            <a:r>
              <a:rPr lang="en-US" dirty="0">
                <a:latin typeface="Gulim" panose="020B0600000101010101" pitchFamily="34" charset="-127"/>
              </a:rPr>
              <a:t> for LHAASO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0" y="1344706"/>
            <a:ext cx="4158114" cy="4781457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300" dirty="0">
                <a:latin typeface="Gill Sans MT" panose="020B0502020104020203" pitchFamily="34" charset="0"/>
              </a:rPr>
              <a:t>Computing mode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3300" dirty="0">
                <a:latin typeface="Gill Sans MT" panose="020B0502020104020203" pitchFamily="34" charset="0"/>
              </a:rPr>
              <a:t>Distributed High Throughput Computing: 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2900" dirty="0">
                <a:latin typeface="Gill Sans MT" panose="020B0502020104020203" pitchFamily="34" charset="0"/>
              </a:rPr>
              <a:t>A local cluster + </a:t>
            </a:r>
            <a:r>
              <a:rPr lang="en-US" altLang="zh-CN" sz="2900" dirty="0" err="1">
                <a:latin typeface="Gill Sans MT" panose="020B0502020104020203" pitchFamily="34" charset="0"/>
              </a:rPr>
              <a:t>glidein</a:t>
            </a:r>
            <a:r>
              <a:rPr lang="en-US" altLang="zh-CN" sz="2900" dirty="0">
                <a:latin typeface="Gill Sans MT" panose="020B0502020104020203" pitchFamily="34" charset="0"/>
              </a:rPr>
              <a:t> jobs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3300" dirty="0">
                <a:latin typeface="Gill Sans MT" panose="020B0502020104020203" pitchFamily="34" charset="0"/>
              </a:rPr>
              <a:t>Keep the </a:t>
            </a:r>
            <a:r>
              <a:rPr lang="en-US" altLang="zh-CN" sz="3300" b="1" dirty="0">
                <a:solidFill>
                  <a:srgbClr val="FF0000"/>
                </a:solidFill>
                <a:latin typeface="Gill Sans MT" panose="020B0502020104020203" pitchFamily="34" charset="0"/>
              </a:rPr>
              <a:t>same usage patterns </a:t>
            </a:r>
            <a:endParaRPr lang="en-US" altLang="zh-CN" sz="3300" dirty="0">
              <a:latin typeface="Gill Sans MT" panose="020B0502020104020203" pitchFamily="34" charset="0"/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altLang="zh-CN" sz="2900" dirty="0">
                <a:latin typeface="Gill Sans MT" panose="020B0502020104020203" pitchFamily="34" charset="0"/>
              </a:rPr>
              <a:t>Integrate remote computing resources into the </a:t>
            </a:r>
            <a:r>
              <a:rPr lang="en-US" altLang="zh-CN" sz="2900" dirty="0" err="1">
                <a:latin typeface="Gill Sans MT" panose="020B0502020104020203" pitchFamily="34" charset="0"/>
              </a:rPr>
              <a:t>HTCondor</a:t>
            </a:r>
            <a:r>
              <a:rPr lang="en-US" altLang="zh-CN" sz="2900" dirty="0">
                <a:latin typeface="Gill Sans MT" panose="020B0502020104020203" pitchFamily="34" charset="0"/>
              </a:rPr>
              <a:t> cluster at IHEP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300" dirty="0">
                <a:latin typeface="Gill Sans MT" panose="020B0502020104020203" pitchFamily="34" charset="0"/>
              </a:rPr>
              <a:t>3 </a:t>
            </a:r>
            <a:r>
              <a:rPr lang="en-US" altLang="zh-CN" sz="3300" dirty="0" smtClean="0">
                <a:latin typeface="Gill Sans MT" panose="020B0502020104020203" pitchFamily="34" charset="0"/>
              </a:rPr>
              <a:t>issues </a:t>
            </a:r>
            <a:r>
              <a:rPr lang="en-US" altLang="zh-CN" sz="3300" dirty="0">
                <a:latin typeface="Gill Sans MT" panose="020B0502020104020203" pitchFamily="34" charset="0"/>
              </a:rPr>
              <a:t>need to be considered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2900" dirty="0">
                <a:latin typeface="Gill Sans MT" panose="020B0502020104020203" pitchFamily="34" charset="0"/>
              </a:rPr>
              <a:t>Easy to integrate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2900" dirty="0">
                <a:latin typeface="Gill Sans MT" panose="020B0502020104020203" pitchFamily="34" charset="0"/>
              </a:rPr>
              <a:t>Data access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2900" dirty="0">
                <a:latin typeface="Gill Sans MT" panose="020B0502020104020203" pitchFamily="34" charset="0"/>
              </a:rPr>
              <a:t>LHAASO data processing features typical massive I/O mode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2900" dirty="0" smtClean="0">
                <a:latin typeface="Gill Sans MT" panose="020B0502020104020203" pitchFamily="34" charset="0"/>
              </a:rPr>
              <a:t>Authentication &amp; Authorization</a:t>
            </a:r>
            <a:endParaRPr lang="en-US" altLang="zh-CN" sz="2900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10966"/>
            <a:ext cx="5514950" cy="38805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02468" y="5850831"/>
            <a:ext cx="3572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Simplified </a:t>
            </a:r>
            <a:r>
              <a:rPr kumimoji="1" lang="en-US" altLang="zh-CN" sz="1000" b="1" dirty="0" err="1">
                <a:solidFill>
                  <a:schemeClr val="accent1">
                    <a:lumMod val="75000"/>
                  </a:schemeClr>
                </a:solidFill>
              </a:rPr>
              <a:t>dHTC</a:t>
            </a:r>
            <a:r>
              <a:rPr kumimoji="1" lang="zh-CN" altLang="en-US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based on a local </a:t>
            </a:r>
            <a:r>
              <a:rPr kumimoji="1" lang="en-US" altLang="zh-CN" sz="1000" b="1" dirty="0" err="1">
                <a:solidFill>
                  <a:schemeClr val="accent1">
                    <a:lumMod val="75000"/>
                  </a:schemeClr>
                </a:solidFill>
              </a:rPr>
              <a:t>HTCondor</a:t>
            </a:r>
            <a:r>
              <a:rPr kumimoji="1" lang="en-US" altLang="zh-CN" sz="1000" b="1" dirty="0">
                <a:solidFill>
                  <a:schemeClr val="accent1">
                    <a:lumMod val="75000"/>
                  </a:schemeClr>
                </a:solidFill>
              </a:rPr>
              <a:t> cluster </a:t>
            </a:r>
            <a:endParaRPr kumimoji="1" lang="zh-CN" alt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114800" y="2658140"/>
            <a:ext cx="4948177" cy="3077597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1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0" y="288758"/>
            <a:ext cx="8614611" cy="83523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zh-CN" dirty="0">
                <a:latin typeface="Gulim" panose="020B0600000101010101" pitchFamily="34" charset="-127"/>
              </a:rPr>
              <a:t>Schedule LHAASO Jobs to Remote Worker Nodes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95287" y="1260520"/>
            <a:ext cx="8915400" cy="5597479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Scheduled LHAASO jobs from local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</a:t>
            </a:r>
          </a:p>
          <a:p>
            <a:pPr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Issue 1 :  easy to integrate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LHAASO jobs </a:t>
            </a:r>
            <a:r>
              <a:rPr lang="en-US" altLang="zh-CN" dirty="0" smtClean="0">
                <a:latin typeface="Gill Sans MT" panose="020B0502020104020203" pitchFamily="34" charset="0"/>
              </a:rPr>
              <a:t>running in </a:t>
            </a:r>
            <a:r>
              <a:rPr lang="en-US" altLang="zh-CN" dirty="0">
                <a:latin typeface="Gill Sans MT" panose="020B0502020104020203" pitchFamily="34" charset="0"/>
              </a:rPr>
              <a:t>containers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Publish singularity image for LHAASO job to /</a:t>
            </a:r>
            <a:r>
              <a:rPr lang="en-US" altLang="zh-CN" dirty="0" err="1">
                <a:latin typeface="Gill Sans MT" panose="020B0502020104020203" pitchFamily="34" charset="0"/>
              </a:rPr>
              <a:t>cvmfs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2">
              <a:defRPr/>
            </a:pP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jobs run in Singularity containers 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Access LHAASO software from /</a:t>
            </a:r>
            <a:r>
              <a:rPr lang="en-US" altLang="zh-CN" dirty="0" err="1">
                <a:latin typeface="Gill Sans MT" panose="020B0502020104020203" pitchFamily="34" charset="0"/>
              </a:rPr>
              <a:t>cvmfs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management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Submit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jobs manually during the know </a:t>
            </a:r>
            <a:r>
              <a:rPr lang="en-US" altLang="zh-CN" dirty="0" smtClean="0">
                <a:latin typeface="Gill Sans MT" panose="020B0502020104020203" pitchFamily="34" charset="0"/>
              </a:rPr>
              <a:t>idle</a:t>
            </a:r>
            <a:r>
              <a:rPr lang="en-US" altLang="zh-CN" dirty="0" smtClean="0">
                <a:latin typeface="Gill Sans MT" panose="020B0502020104020203" pitchFamily="34" charset="0"/>
              </a:rPr>
              <a:t> period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Next step</a:t>
            </a:r>
            <a:r>
              <a:rPr lang="zh-CN" altLang="en-US" dirty="0">
                <a:latin typeface="Gill Sans MT" panose="020B0502020104020203" pitchFamily="34" charset="0"/>
              </a:rPr>
              <a:t>：</a:t>
            </a:r>
            <a:r>
              <a:rPr lang="en-US" altLang="zh-CN" dirty="0">
                <a:latin typeface="Gill Sans MT" panose="020B0502020104020203" pitchFamily="34" charset="0"/>
              </a:rPr>
              <a:t>A simple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tool is under development</a:t>
            </a:r>
          </a:p>
          <a:p>
            <a:pPr lvl="3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Generate and submit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 automatically based on the real </a:t>
            </a:r>
            <a:r>
              <a:rPr lang="en-US" altLang="zh-CN" dirty="0" smtClean="0">
                <a:latin typeface="Gill Sans MT" panose="020B0502020104020203" pitchFamily="34" charset="0"/>
              </a:rPr>
              <a:t>idle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job slots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Keep the same usage pattern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All are wrapped in </a:t>
            </a:r>
            <a:r>
              <a:rPr lang="en-US" altLang="zh-CN" dirty="0" err="1">
                <a:latin typeface="Gill Sans MT" panose="020B0502020104020203" pitchFamily="34" charset="0"/>
              </a:rPr>
              <a:t>hep</a:t>
            </a:r>
            <a:r>
              <a:rPr lang="en-US" altLang="zh-CN" dirty="0">
                <a:latin typeface="Gill Sans MT" panose="020B0502020104020203" pitchFamily="34" charset="0"/>
              </a:rPr>
              <a:t> job tool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Example: </a:t>
            </a:r>
          </a:p>
          <a:p>
            <a:pPr lvl="3">
              <a:defRPr/>
            </a:pPr>
            <a:r>
              <a:rPr lang="en-US" altLang="zh-CN" dirty="0" err="1">
                <a:latin typeface="Gill Sans MT" panose="020B0502020104020203" pitchFamily="34" charset="0"/>
              </a:rPr>
              <a:t>hep_sub</a:t>
            </a:r>
            <a:r>
              <a:rPr lang="en-US" altLang="zh-CN" dirty="0">
                <a:latin typeface="Gill Sans MT" panose="020B0502020104020203" pitchFamily="34" charset="0"/>
              </a:rPr>
              <a:t> </a:t>
            </a:r>
            <a:r>
              <a:rPr lang="en-US" altLang="zh-CN" b="1" dirty="0">
                <a:latin typeface="Gill Sans MT" panose="020B0502020104020203" pitchFamily="34" charset="0"/>
              </a:rPr>
              <a:t>–site remote  -</a:t>
            </a:r>
            <a:r>
              <a:rPr lang="en-US" altLang="zh-CN" b="1" dirty="0" err="1">
                <a:latin typeface="Gill Sans MT" panose="020B0502020104020203" pitchFamily="34" charset="0"/>
              </a:rPr>
              <a:t>jobtype</a:t>
            </a:r>
            <a:r>
              <a:rPr lang="en-US" altLang="zh-CN" b="1" dirty="0">
                <a:latin typeface="Gill Sans MT" panose="020B0502020104020203" pitchFamily="34" charset="0"/>
              </a:rPr>
              <a:t> </a:t>
            </a:r>
            <a:r>
              <a:rPr lang="en-US" altLang="zh-CN" b="1" dirty="0" err="1">
                <a:latin typeface="Gill Sans MT" panose="020B0502020104020203" pitchFamily="34" charset="0"/>
              </a:rPr>
              <a:t>lhaaso_wcda_simrec</a:t>
            </a:r>
            <a:r>
              <a:rPr lang="en-US" altLang="zh-CN" b="1" dirty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job.sh </a:t>
            </a:r>
          </a:p>
          <a:p>
            <a:pPr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Issue 2 : data access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Policy : try to reduce data transfer as much as possible</a:t>
            </a: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EOS replica mechanism for big data access</a:t>
            </a:r>
          </a:p>
          <a:p>
            <a:pPr lvl="1">
              <a:defRPr/>
            </a:pPr>
            <a:r>
              <a:rPr lang="en-US" altLang="zh-CN" dirty="0" err="1">
                <a:latin typeface="Gill Sans MT" panose="020B0502020104020203" pitchFamily="34" charset="0"/>
              </a:rPr>
              <a:t>Xcache</a:t>
            </a:r>
            <a:r>
              <a:rPr lang="en-US" altLang="zh-CN" dirty="0">
                <a:latin typeface="Gill Sans MT" panose="020B0502020104020203" pitchFamily="34" charset="0"/>
              </a:rPr>
              <a:t> for temporary remote data access</a:t>
            </a:r>
          </a:p>
          <a:p>
            <a:pPr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Issue 3 :  authentication &amp; </a:t>
            </a:r>
            <a:r>
              <a:rPr lang="en-US" altLang="zh-CN" dirty="0" err="1">
                <a:latin typeface="Gill Sans MT" panose="020B0502020104020203" pitchFamily="34" charset="0"/>
              </a:rPr>
              <a:t>authorizaiton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Now :  the simplest way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Group “</a:t>
            </a:r>
            <a:r>
              <a:rPr lang="en-US" altLang="zh-CN" dirty="0" err="1">
                <a:latin typeface="Gill Sans MT" panose="020B0502020104020203" pitchFamily="34" charset="0"/>
              </a:rPr>
              <a:t>lhaaso</a:t>
            </a:r>
            <a:r>
              <a:rPr lang="en-US" altLang="zh-CN" dirty="0">
                <a:latin typeface="Gill Sans MT" panose="020B0502020104020203" pitchFamily="34" charset="0"/>
              </a:rPr>
              <a:t>” should be created on each remote site</a:t>
            </a:r>
          </a:p>
          <a:p>
            <a:pPr lvl="2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LHAASO users are mapped to one or two “</a:t>
            </a:r>
            <a:r>
              <a:rPr lang="en-US" altLang="zh-CN" dirty="0" err="1">
                <a:latin typeface="Gill Sans MT" panose="020B0502020104020203" pitchFamily="34" charset="0"/>
              </a:rPr>
              <a:t>lhaaso</a:t>
            </a:r>
            <a:r>
              <a:rPr lang="en-US" altLang="zh-CN" dirty="0">
                <a:latin typeface="Gill Sans MT" panose="020B0502020104020203" pitchFamily="34" charset="0"/>
              </a:rPr>
              <a:t> group” users </a:t>
            </a:r>
            <a:r>
              <a:rPr lang="en-US" altLang="zh-CN" dirty="0" smtClean="0">
                <a:latin typeface="Gill Sans MT" panose="020B0502020104020203" pitchFamily="34" charset="0"/>
              </a:rPr>
              <a:t>at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remote sites</a:t>
            </a:r>
          </a:p>
          <a:p>
            <a:pPr lvl="2">
              <a:defRPr/>
            </a:pP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jobs are run with </a:t>
            </a:r>
            <a:r>
              <a:rPr lang="en-US" altLang="zh-CN" dirty="0" err="1">
                <a:latin typeface="Gill Sans MT" panose="020B0502020104020203" pitchFamily="34" charset="0"/>
              </a:rPr>
              <a:t>lhaaso</a:t>
            </a:r>
            <a:r>
              <a:rPr lang="en-US" altLang="zh-CN" dirty="0">
                <a:latin typeface="Gill Sans MT" panose="020B0502020104020203" pitchFamily="34" charset="0"/>
              </a:rPr>
              <a:t> </a:t>
            </a:r>
            <a:r>
              <a:rPr lang="en-US" altLang="zh-CN" dirty="0" err="1">
                <a:latin typeface="Gill Sans MT" panose="020B0502020104020203" pitchFamily="34" charset="0"/>
              </a:rPr>
              <a:t>uid</a:t>
            </a:r>
            <a:r>
              <a:rPr lang="en-US" altLang="zh-CN" dirty="0">
                <a:latin typeface="Gill Sans MT" panose="020B0502020104020203" pitchFamily="34" charset="0"/>
              </a:rPr>
              <a:t>/</a:t>
            </a:r>
            <a:r>
              <a:rPr lang="en-US" altLang="zh-CN" dirty="0" err="1">
                <a:latin typeface="Gill Sans MT" panose="020B0502020104020203" pitchFamily="34" charset="0"/>
              </a:rPr>
              <a:t>gid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Next step</a:t>
            </a:r>
            <a:r>
              <a:rPr lang="zh-CN" altLang="en-US" dirty="0">
                <a:latin typeface="Gill Sans MT" panose="020B0502020104020203" pitchFamily="34" charset="0"/>
              </a:rPr>
              <a:t>：</a:t>
            </a:r>
            <a:r>
              <a:rPr lang="en-US" altLang="zh-CN" dirty="0">
                <a:latin typeface="Gill Sans MT" panose="020B0502020104020203" pitchFamily="34" charset="0"/>
              </a:rPr>
              <a:t>Based on Tokens</a:t>
            </a:r>
          </a:p>
          <a:p>
            <a:pPr lvl="3"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78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Gulim" panose="020B0600000101010101" pitchFamily="34" charset="-127"/>
              </a:rPr>
              <a:t>Case 1: the IHEP </a:t>
            </a:r>
            <a:r>
              <a:rPr lang="en-US" dirty="0" err="1">
                <a:latin typeface="Gulim" panose="020B0600000101010101" pitchFamily="34" charset="-127"/>
              </a:rPr>
              <a:t>Slurm</a:t>
            </a:r>
            <a:r>
              <a:rPr lang="en-US" dirty="0">
                <a:latin typeface="Gulim" panose="020B0600000101010101" pitchFamily="34" charset="-127"/>
              </a:rPr>
              <a:t> Cluster</a:t>
            </a:r>
            <a:endParaRPr dirty="0">
              <a:latin typeface="Gulim" panose="020B0600000101010101" pitchFamily="34" charset="-127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195101" y="1257961"/>
            <a:ext cx="5758194" cy="4691577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Environment is almost the same as the IHEP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User namespace:  same </a:t>
            </a:r>
            <a:r>
              <a:rPr lang="en-US" altLang="zh-CN" dirty="0" err="1">
                <a:latin typeface="Gill Sans MT" panose="020B0502020104020203" pitchFamily="34" charset="0"/>
              </a:rPr>
              <a:t>uid</a:t>
            </a:r>
            <a:r>
              <a:rPr lang="en-US" altLang="zh-CN" dirty="0">
                <a:latin typeface="Gill Sans MT" panose="020B0502020104020203" pitchFamily="34" charset="0"/>
              </a:rPr>
              <a:t>/</a:t>
            </a:r>
            <a:r>
              <a:rPr lang="en-US" altLang="zh-CN" dirty="0" err="1">
                <a:latin typeface="Gill Sans MT" panose="020B0502020104020203" pitchFamily="34" charset="0"/>
              </a:rPr>
              <a:t>gid</a:t>
            </a: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Storage:  same shared file system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Job running  environment:  almost same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Known </a:t>
            </a:r>
            <a:r>
              <a:rPr lang="en-US" altLang="zh-CN" dirty="0" smtClean="0">
                <a:latin typeface="Gill Sans MT" panose="020B0502020104020203" pitchFamily="34" charset="0"/>
              </a:rPr>
              <a:t>job slots idle period</a:t>
            </a:r>
            <a:endParaRPr lang="en-US" altLang="zh-CN" dirty="0">
              <a:latin typeface="Gill Sans MT" panose="020B0502020104020203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Submit </a:t>
            </a: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jobs to </a:t>
            </a:r>
            <a:r>
              <a:rPr lang="en-US" altLang="zh-CN" dirty="0" err="1">
                <a:latin typeface="Gill Sans MT" panose="020B0502020104020203" pitchFamily="34" charset="0"/>
              </a:rPr>
              <a:t>Slurm</a:t>
            </a:r>
            <a:r>
              <a:rPr lang="en-US" altLang="zh-CN" dirty="0">
                <a:latin typeface="Gill Sans MT" panose="020B0502020104020203" pitchFamily="34" charset="0"/>
              </a:rPr>
              <a:t> worker nodes during the </a:t>
            </a:r>
            <a:r>
              <a:rPr lang="en-US" altLang="zh-CN" dirty="0" smtClean="0">
                <a:latin typeface="Gill Sans MT" panose="020B0502020104020203" pitchFamily="34" charset="0"/>
              </a:rPr>
              <a:t>job </a:t>
            </a:r>
            <a:r>
              <a:rPr lang="en-US" altLang="zh-CN" dirty="0">
                <a:latin typeface="Gill Sans MT" panose="020B0502020104020203" pitchFamily="34" charset="0"/>
              </a:rPr>
              <a:t>slots </a:t>
            </a:r>
            <a:r>
              <a:rPr lang="en-US" altLang="zh-CN" dirty="0" smtClean="0">
                <a:latin typeface="Gill Sans MT" panose="020B0502020104020203" pitchFamily="34" charset="0"/>
              </a:rPr>
              <a:t>idle </a:t>
            </a:r>
            <a:r>
              <a:rPr lang="en-US" altLang="zh-CN" dirty="0" smtClean="0">
                <a:latin typeface="Gill Sans MT" panose="020B0502020104020203" pitchFamily="34" charset="0"/>
              </a:rPr>
              <a:t>period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as root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 err="1">
                <a:latin typeface="Gill Sans MT" panose="020B0502020104020203" pitchFamily="34" charset="0"/>
              </a:rPr>
              <a:t>Glidein</a:t>
            </a:r>
            <a:r>
              <a:rPr lang="en-US" altLang="zh-CN" dirty="0">
                <a:latin typeface="Gill Sans MT" panose="020B0502020104020203" pitchFamily="34" charset="0"/>
              </a:rPr>
              <a:t> jobs run as user “condor”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Same as the owner of “</a:t>
            </a:r>
            <a:r>
              <a:rPr lang="en-US" altLang="zh-CN" dirty="0" err="1">
                <a:latin typeface="Gill Sans MT" panose="020B0502020104020203" pitchFamily="34" charset="0"/>
              </a:rPr>
              <a:t>startd</a:t>
            </a:r>
            <a:r>
              <a:rPr lang="en-US" altLang="zh-CN" dirty="0">
                <a:latin typeface="Gill Sans MT" panose="020B0502020104020203" pitchFamily="34" charset="0"/>
              </a:rPr>
              <a:t>” daemon run in the local </a:t>
            </a:r>
            <a:r>
              <a:rPr lang="en-US" altLang="zh-CN" dirty="0" err="1">
                <a:latin typeface="Gill Sans MT" panose="020B0502020104020203" pitchFamily="34" charset="0"/>
              </a:rPr>
              <a:t>HTCondor</a:t>
            </a:r>
            <a:r>
              <a:rPr lang="en-US" altLang="zh-CN" dirty="0">
                <a:latin typeface="Gill Sans MT" panose="020B0502020104020203" pitchFamily="34" charset="0"/>
              </a:rPr>
              <a:t> cluster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latin typeface="Gill Sans MT" panose="020B0502020104020203" pitchFamily="34" charset="0"/>
              </a:rPr>
              <a:t>Jobs access data files from a shared file system </a:t>
            </a:r>
          </a:p>
          <a:p>
            <a:pPr marL="457200" lvl="1" indent="0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endParaRPr lang="en-US" altLang="zh-CN" dirty="0">
              <a:latin typeface="Gill Sans MT" panose="020B0502020104020203" pitchFamily="34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C74C1E-7E22-4048-9DA2-5D3350EA3D39}" type="datetime1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998F05-79B6-45E8-84CF-518DAFFEB000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13" name="矩形: 圆角 27">
            <a:extLst>
              <a:ext uri="{FF2B5EF4-FFF2-40B4-BE49-F238E27FC236}">
                <a16:creationId xmlns:a16="http://schemas.microsoft.com/office/drawing/2014/main" xmlns="" id="{359B61EA-2129-441D-A024-55BCAC268DED}"/>
              </a:ext>
            </a:extLst>
          </p:cNvPr>
          <p:cNvSpPr/>
          <p:nvPr/>
        </p:nvSpPr>
        <p:spPr>
          <a:xfrm>
            <a:off x="7816486" y="5030033"/>
            <a:ext cx="2036989" cy="47352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Public Computing</a:t>
            </a:r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6167263" y="1517923"/>
            <a:ext cx="3613603" cy="3917999"/>
            <a:chOff x="5871429" y="2460953"/>
            <a:chExt cx="3613603" cy="3917999"/>
          </a:xfrm>
        </p:grpSpPr>
        <p:sp>
          <p:nvSpPr>
            <p:cNvPr id="6" name="圆角矩形 5"/>
            <p:cNvSpPr/>
            <p:nvPr/>
          </p:nvSpPr>
          <p:spPr>
            <a:xfrm>
              <a:off x="5871429" y="3651661"/>
              <a:ext cx="1592036" cy="8149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HTCondor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</a:p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Pool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7550096" y="3651661"/>
              <a:ext cx="1934936" cy="8149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dk1"/>
                  </a:solidFill>
                </a:rPr>
                <a:t>Glidein</a:t>
              </a:r>
              <a:r>
                <a:rPr lang="en-US" altLang="zh-CN" dirty="0">
                  <a:solidFill>
                    <a:schemeClr val="dk1"/>
                  </a:solidFill>
                </a:rPr>
                <a:t> Factory</a:t>
              </a:r>
            </a:p>
            <a:p>
              <a:pPr algn="ctr"/>
              <a:r>
                <a:rPr lang="en-US" altLang="zh-CN" dirty="0">
                  <a:solidFill>
                    <a:schemeClr val="dk1"/>
                  </a:solidFill>
                </a:rPr>
                <a:t>&amp;WMS Pool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5919751" y="4898571"/>
              <a:ext cx="1616528" cy="102945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686287" y="4898571"/>
              <a:ext cx="1616528" cy="103463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125670" y="5172437"/>
              <a:ext cx="1208315" cy="5002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Worker</a:t>
              </a:r>
              <a:endParaRPr lang="zh-CN" altLang="en-US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902186" y="5164292"/>
              <a:ext cx="1208315" cy="5002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dk1"/>
                  </a:solidFill>
                </a:rPr>
                <a:t>worker</a:t>
              </a:r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2" name="矩形: 圆角 27">
              <a:extLst>
                <a:ext uri="{FF2B5EF4-FFF2-40B4-BE49-F238E27FC236}">
                  <a16:creationId xmlns:a16="http://schemas.microsoft.com/office/drawing/2014/main" xmlns="" id="{359B61EA-2129-441D-A024-55BCAC268DED}"/>
                </a:ext>
              </a:extLst>
            </p:cNvPr>
            <p:cNvSpPr/>
            <p:nvPr/>
          </p:nvSpPr>
          <p:spPr>
            <a:xfrm>
              <a:off x="5908908" y="5905426"/>
              <a:ext cx="1576523" cy="473526"/>
            </a:xfrm>
            <a:prstGeom prst="round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HPC Cluster</a:t>
              </a:r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6188139" y="5185017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444282" y="5185017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697170" y="5180601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001643" y="5175366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257786" y="5179085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8566549" y="4563836"/>
              <a:ext cx="0" cy="522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5998674" y="4298880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256055" y="4299609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506428" y="4296887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756798" y="4294165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7007168" y="4294165"/>
              <a:ext cx="212271" cy="2085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肘形连接符 24"/>
            <p:cNvCxnSpPr>
              <a:cxnSpLocks/>
            </p:cNvCxnSpPr>
            <p:nvPr/>
          </p:nvCxnSpPr>
          <p:spPr>
            <a:xfrm rot="10800000" flipV="1">
              <a:off x="7105262" y="4815364"/>
              <a:ext cx="1108652" cy="315521"/>
            </a:xfrm>
            <a:prstGeom prst="bentConnector3">
              <a:avLst>
                <a:gd name="adj1" fmla="val 10001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221420" y="4554108"/>
              <a:ext cx="0" cy="261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/>
          </p:nvSpPr>
          <p:spPr>
            <a:xfrm>
              <a:off x="5998674" y="2460953"/>
              <a:ext cx="1401414" cy="7587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LHAASO User</a:t>
              </a:r>
            </a:p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Jobs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6718699" y="3273635"/>
              <a:ext cx="0" cy="336476"/>
            </a:xfrm>
            <a:prstGeom prst="straightConnector1">
              <a:avLst/>
            </a:prstGeom>
            <a:ln>
              <a:solidFill>
                <a:schemeClr val="accent4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8"/>
            <p:cNvCxnSpPr>
              <a:stCxn id="14" idx="0"/>
              <a:endCxn id="20" idx="4"/>
            </p:cNvCxnSpPr>
            <p:nvPr/>
          </p:nvCxnSpPr>
          <p:spPr>
            <a:xfrm rot="16200000" flipV="1">
              <a:off x="5860755" y="4751496"/>
              <a:ext cx="677576" cy="189465"/>
            </a:xfrm>
            <a:prstGeom prst="curvedConnector3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曲线连接符 29"/>
            <p:cNvCxnSpPr>
              <a:stCxn id="15" idx="0"/>
            </p:cNvCxnSpPr>
            <p:nvPr/>
          </p:nvCxnSpPr>
          <p:spPr>
            <a:xfrm rot="16200000" flipV="1">
              <a:off x="6115808" y="4750407"/>
              <a:ext cx="692389" cy="176832"/>
            </a:xfrm>
            <a:prstGeom prst="curvedConnector3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线连接符 30"/>
            <p:cNvCxnSpPr>
              <a:stCxn id="16" idx="0"/>
            </p:cNvCxnSpPr>
            <p:nvPr/>
          </p:nvCxnSpPr>
          <p:spPr>
            <a:xfrm rot="16200000" flipV="1">
              <a:off x="6369285" y="4746579"/>
              <a:ext cx="687974" cy="180069"/>
            </a:xfrm>
            <a:prstGeom prst="curvedConnector3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曲线连接符 31"/>
            <p:cNvCxnSpPr>
              <a:stCxn id="17" idx="0"/>
              <a:endCxn id="23" idx="4"/>
            </p:cNvCxnSpPr>
            <p:nvPr/>
          </p:nvCxnSpPr>
          <p:spPr>
            <a:xfrm rot="16200000" flipV="1">
              <a:off x="7149037" y="4216623"/>
              <a:ext cx="672640" cy="124484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曲线连接符 32"/>
            <p:cNvCxnSpPr>
              <a:stCxn id="18" idx="0"/>
              <a:endCxn id="24" idx="3"/>
            </p:cNvCxnSpPr>
            <p:nvPr/>
          </p:nvCxnSpPr>
          <p:spPr>
            <a:xfrm rot="16200000" flipV="1">
              <a:off x="7347637" y="4162800"/>
              <a:ext cx="706902" cy="13256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33"/>
            <p:cNvSpPr/>
            <p:nvPr/>
          </p:nvSpPr>
          <p:spPr>
            <a:xfrm>
              <a:off x="7865452" y="2471921"/>
              <a:ext cx="1401414" cy="7587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Glidein</a:t>
              </a:r>
              <a:endParaRPr lang="en-US" altLang="zh-CN" dirty="0"/>
            </a:p>
            <a:p>
              <a:pPr algn="ctr"/>
              <a:r>
                <a:rPr lang="en-US" altLang="zh-CN" dirty="0"/>
                <a:t>Jobs</a:t>
              </a:r>
            </a:p>
          </p:txBody>
        </p:sp>
        <p:cxnSp>
          <p:nvCxnSpPr>
            <p:cNvPr id="35" name="直接箭头连接符 34"/>
            <p:cNvCxnSpPr>
              <a:stCxn id="34" idx="2"/>
            </p:cNvCxnSpPr>
            <p:nvPr/>
          </p:nvCxnSpPr>
          <p:spPr>
            <a:xfrm>
              <a:off x="8566159" y="3230679"/>
              <a:ext cx="0" cy="379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9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论文蓝">
    <a:dk1>
      <a:srgbClr val="000000"/>
    </a:dk1>
    <a:lt1>
      <a:srgbClr val="FFFFFF"/>
    </a:lt1>
    <a:dk2>
      <a:srgbClr val="44546A"/>
    </a:dk2>
    <a:lt2>
      <a:srgbClr val="E7E6E6"/>
    </a:lt2>
    <a:accent1>
      <a:srgbClr val="365FAA"/>
    </a:accent1>
    <a:accent2>
      <a:srgbClr val="4472C4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</TotalTime>
  <Words>1541</Words>
  <Application>Microsoft Macintosh PowerPoint</Application>
  <PresentationFormat>A4 纸张(210x297 毫米)</PresentationFormat>
  <Paragraphs>295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 Black</vt:lpstr>
      <vt:lpstr>Calibri</vt:lpstr>
      <vt:lpstr>Gill Sans MT</vt:lpstr>
      <vt:lpstr>Gulim</vt:lpstr>
      <vt:lpstr>Rockwell</vt:lpstr>
      <vt:lpstr>Times New Roman</vt:lpstr>
      <vt:lpstr>Wingdings</vt:lpstr>
      <vt:lpstr>华文彩云</vt:lpstr>
      <vt:lpstr>华文楷体</vt:lpstr>
      <vt:lpstr>华文新魏</vt:lpstr>
      <vt:lpstr>宋体</vt:lpstr>
      <vt:lpstr>微软雅黑</vt:lpstr>
      <vt:lpstr>Arial</vt:lpstr>
      <vt:lpstr>1_Office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Microsoft Office User</cp:lastModifiedBy>
  <cp:revision>252</cp:revision>
  <cp:lastPrinted>2021-05-27T15:01:12Z</cp:lastPrinted>
  <dcterms:created xsi:type="dcterms:W3CDTF">2015-04-19T07:39:12Z</dcterms:created>
  <dcterms:modified xsi:type="dcterms:W3CDTF">2021-05-27T15:07:02Z</dcterms:modified>
</cp:coreProperties>
</file>