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7" r:id="rId3"/>
    <p:sldId id="304" r:id="rId4"/>
    <p:sldId id="280" r:id="rId5"/>
    <p:sldId id="318" r:id="rId6"/>
    <p:sldId id="322" r:id="rId7"/>
    <p:sldId id="323" r:id="rId8"/>
    <p:sldId id="325" r:id="rId9"/>
    <p:sldId id="324" r:id="rId10"/>
    <p:sldId id="306" r:id="rId11"/>
    <p:sldId id="321" r:id="rId12"/>
    <p:sldId id="30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71FF"/>
    <a:srgbClr val="FFFF79"/>
    <a:srgbClr val="CFC9FF"/>
    <a:srgbClr val="5D47FF"/>
    <a:srgbClr val="1700C0"/>
    <a:srgbClr val="00BFC4"/>
    <a:srgbClr val="F8776E"/>
    <a:srgbClr val="9789FF"/>
    <a:srgbClr val="B5A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63239" autoAdjust="0"/>
  </p:normalViewPr>
  <p:slideViewPr>
    <p:cSldViewPr snapToGrid="0">
      <p:cViewPr varScale="1">
        <p:scale>
          <a:sx n="72" d="100"/>
          <a:sy n="72" d="100"/>
        </p:scale>
        <p:origin x="200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4633D0-C3DF-49B5-813F-E2C265C4F525}" type="datetimeFigureOut">
              <a:rPr lang="en-US" smtClean="0"/>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172A7E-AA8C-4B14-B9BC-AE42B6D75DDF}" type="slidenum">
              <a:rPr lang="en-US" smtClean="0"/>
              <a:t>‹#›</a:t>
            </a:fld>
            <a:endParaRPr lang="en-US"/>
          </a:p>
        </p:txBody>
      </p:sp>
    </p:spTree>
    <p:extLst>
      <p:ext uri="{BB962C8B-B14F-4D97-AF65-F5344CB8AC3E}">
        <p14:creationId xmlns:p14="http://schemas.microsoft.com/office/powerpoint/2010/main" val="11996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my name is Gaylen Fronk, and I am a graduate student in the clinical psychology program at UW-Madison. I’m going to be talking to you today about a project I’ve been working on that seeks to apply machine learning approaches to improve precision mental health research by taking advantage of </a:t>
            </a:r>
            <a:r>
              <a:rPr lang="en-US"/>
              <a:t>high-throughput computing.</a:t>
            </a:r>
            <a:endParaRPr lang="en-US" dirty="0"/>
          </a:p>
        </p:txBody>
      </p:sp>
      <p:sp>
        <p:nvSpPr>
          <p:cNvPr id="4" name="Slide Number Placeholder 3"/>
          <p:cNvSpPr>
            <a:spLocks noGrp="1"/>
          </p:cNvSpPr>
          <p:nvPr>
            <p:ph type="sldNum" sz="quarter" idx="5"/>
          </p:nvPr>
        </p:nvSpPr>
        <p:spPr/>
        <p:txBody>
          <a:bodyPr/>
          <a:lstStyle/>
          <a:p>
            <a:fld id="{21172A7E-AA8C-4B14-B9BC-AE42B6D75DDF}" type="slidenum">
              <a:rPr lang="en-US" smtClean="0"/>
              <a:t>1</a:t>
            </a:fld>
            <a:endParaRPr lang="en-US"/>
          </a:p>
        </p:txBody>
      </p:sp>
    </p:spTree>
    <p:extLst>
      <p:ext uri="{BB962C8B-B14F-4D97-AF65-F5344CB8AC3E}">
        <p14:creationId xmlns:p14="http://schemas.microsoft.com/office/powerpoint/2010/main" val="2061598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Far and away the most valuable element of UW-Madison’s high-throughput computing is the CHTC support team. They are helpful and patient, and they are instrumental in getting projects “off the ground” as well as troubleshooting errors. They remain conscious of best research and computing practices, which helps me and my colleagues feel confident that we are conducting rigorous data science. The clear documentation and walkthroughs available online are also critical – when I’m in a setup phase, I just keep the Running in R tab open! In my lab in particular, we have several projects that are using or have used CHTC’s services. The uniformity of the CHTC process across projects means that we can benefit from one another’s expertise and experiences. </a:t>
            </a:r>
          </a:p>
        </p:txBody>
      </p:sp>
      <p:sp>
        <p:nvSpPr>
          <p:cNvPr id="4" name="Slide Number Placeholder 3"/>
          <p:cNvSpPr>
            <a:spLocks noGrp="1"/>
          </p:cNvSpPr>
          <p:nvPr>
            <p:ph type="sldNum" sz="quarter" idx="5"/>
          </p:nvPr>
        </p:nvSpPr>
        <p:spPr/>
        <p:txBody>
          <a:bodyPr/>
          <a:lstStyle/>
          <a:p>
            <a:fld id="{21172A7E-AA8C-4B14-B9BC-AE42B6D75DDF}" type="slidenum">
              <a:rPr lang="en-US" smtClean="0"/>
              <a:t>10</a:t>
            </a:fld>
            <a:endParaRPr lang="en-US"/>
          </a:p>
        </p:txBody>
      </p:sp>
    </p:spTree>
    <p:extLst>
      <p:ext uri="{BB962C8B-B14F-4D97-AF65-F5344CB8AC3E}">
        <p14:creationId xmlns:p14="http://schemas.microsoft.com/office/powerpoint/2010/main" val="4145862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CHTC is critical for this kind of project to have impact. From a research and clinical standpoint, I believe that machine learning is necessary for precision mental health research and algorithm building to advance meaningfully. This process requires the computing power that CHTC provides. It also allows me to maximize my own time, resources, and person power. Other than my mentor, I am the only person working actively on this project. Running jobs at CHTC is not only more efficient but also frees up my own, local computing capacity for code development and analysis rather than being essentially “locked out” for days while fitting models. I’m also able to expand my research: rather than having to worry about keeping my project and modeling process simple for computational reasons, I can freely add complexity knowing that I have the computing power to handle it. For example, I’ve recently been given access to genetic data collected from the participants in the data with which I’ve been working. This may add hundreds of features to my models, which will drastically increase the run time for each job. CHTC makes this feasible and indeed allowed me to get a seed grant from UW’s Center for Human Genomics &amp; Precision Medicine to add genetic features. I’m also currently writing a fellowship application to continue working on this project. Citing CHTC makes that project entirely feasible with respect to the computing resources and the modeling/computing support from the CHTC team. </a:t>
            </a:r>
          </a:p>
        </p:txBody>
      </p:sp>
      <p:sp>
        <p:nvSpPr>
          <p:cNvPr id="4" name="Slide Number Placeholder 3"/>
          <p:cNvSpPr>
            <a:spLocks noGrp="1"/>
          </p:cNvSpPr>
          <p:nvPr>
            <p:ph type="sldNum" sz="quarter" idx="5"/>
          </p:nvPr>
        </p:nvSpPr>
        <p:spPr/>
        <p:txBody>
          <a:bodyPr/>
          <a:lstStyle/>
          <a:p>
            <a:fld id="{21172A7E-AA8C-4B14-B9BC-AE42B6D75DDF}" type="slidenum">
              <a:rPr lang="en-US" smtClean="0"/>
              <a:t>11</a:t>
            </a:fld>
            <a:endParaRPr lang="en-US"/>
          </a:p>
        </p:txBody>
      </p:sp>
    </p:spTree>
    <p:extLst>
      <p:ext uri="{BB962C8B-B14F-4D97-AF65-F5344CB8AC3E}">
        <p14:creationId xmlns:p14="http://schemas.microsoft.com/office/powerpoint/2010/main" val="3368269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That’s all </a:t>
            </a:r>
            <a:r>
              <a:rPr lang="en-US"/>
              <a:t>I have. Thank </a:t>
            </a:r>
            <a:r>
              <a:rPr lang="en-US" dirty="0"/>
              <a:t>you all so much for listening. I’m happy to take any questions.</a:t>
            </a:r>
          </a:p>
        </p:txBody>
      </p:sp>
      <p:sp>
        <p:nvSpPr>
          <p:cNvPr id="4" name="Slide Number Placeholder 3"/>
          <p:cNvSpPr>
            <a:spLocks noGrp="1"/>
          </p:cNvSpPr>
          <p:nvPr>
            <p:ph type="sldNum" sz="quarter" idx="5"/>
          </p:nvPr>
        </p:nvSpPr>
        <p:spPr/>
        <p:txBody>
          <a:bodyPr/>
          <a:lstStyle/>
          <a:p>
            <a:fld id="{21172A7E-AA8C-4B14-B9BC-AE42B6D75DDF}" type="slidenum">
              <a:rPr lang="en-US" smtClean="0"/>
              <a:t>12</a:t>
            </a:fld>
            <a:endParaRPr lang="en-US"/>
          </a:p>
        </p:txBody>
      </p:sp>
    </p:spTree>
    <p:extLst>
      <p:ext uri="{BB962C8B-B14F-4D97-AF65-F5344CB8AC3E}">
        <p14:creationId xmlns:p14="http://schemas.microsoft.com/office/powerpoint/2010/main" val="3941524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I’d like us to start by thinking about how we traditionally assign treatments. When a patient walks into their doctor’s office (or joins their Zoom room) and describes their presenting problem, the doctor is going to select a treatment for them from a wide variety of available options. Likely, an important factor in that decision will be how effective that treatment is. For example, if there is a treatment that works for 75% of people with those symptoms, the doctor is more likely to choose that option than a treatment that only works for 25% of people. But what if the patient is this person? [CLICK] This patient would not have improved with the more effective treatment, but the less effective treatment would have worked for them. This illustrates a problem with how we assign treatments in that what works best at a population level does not necessarily work best for a given patient.</a:t>
            </a:r>
          </a:p>
        </p:txBody>
      </p:sp>
      <p:sp>
        <p:nvSpPr>
          <p:cNvPr id="4" name="Slide Number Placeholder 3"/>
          <p:cNvSpPr>
            <a:spLocks noGrp="1"/>
          </p:cNvSpPr>
          <p:nvPr>
            <p:ph type="sldNum" sz="quarter" idx="5"/>
          </p:nvPr>
        </p:nvSpPr>
        <p:spPr/>
        <p:txBody>
          <a:bodyPr/>
          <a:lstStyle/>
          <a:p>
            <a:fld id="{21172A7E-AA8C-4B14-B9BC-AE42B6D75DDF}" type="slidenum">
              <a:rPr lang="en-US" smtClean="0"/>
              <a:t>2</a:t>
            </a:fld>
            <a:endParaRPr lang="en-US"/>
          </a:p>
        </p:txBody>
      </p:sp>
    </p:spTree>
    <p:extLst>
      <p:ext uri="{BB962C8B-B14F-4D97-AF65-F5344CB8AC3E}">
        <p14:creationId xmlns:p14="http://schemas.microsoft.com/office/powerpoint/2010/main" val="270921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This is where precision mental health comes in. Precision mental health is the application of the precision medicine paradigm to mental health conditions. Its goal is to take advantage of individual difference characteristics to select the treatment that’s predicted to work best for a given patient. When successful, precision mental health would be expected to [CLICK] increase the likelihood of treatment success within an individual, because each person receives the treatment predicted to work best for them, [CLICK] as well as to improve treatment effectiveness rates across the population, because each treatment is only being used with the subset of patients expected to respond most positively. </a:t>
            </a:r>
          </a:p>
        </p:txBody>
      </p:sp>
      <p:sp>
        <p:nvSpPr>
          <p:cNvPr id="4" name="Slide Number Placeholder 3"/>
          <p:cNvSpPr>
            <a:spLocks noGrp="1"/>
          </p:cNvSpPr>
          <p:nvPr>
            <p:ph type="sldNum" sz="quarter" idx="5"/>
          </p:nvPr>
        </p:nvSpPr>
        <p:spPr/>
        <p:txBody>
          <a:bodyPr/>
          <a:lstStyle/>
          <a:p>
            <a:fld id="{21172A7E-AA8C-4B14-B9BC-AE42B6D75DDF}" type="slidenum">
              <a:rPr lang="en-US" smtClean="0"/>
              <a:t>3</a:t>
            </a:fld>
            <a:endParaRPr lang="en-US"/>
          </a:p>
        </p:txBody>
      </p:sp>
    </p:spTree>
    <p:extLst>
      <p:ext uri="{BB962C8B-B14F-4D97-AF65-F5344CB8AC3E}">
        <p14:creationId xmlns:p14="http://schemas.microsoft.com/office/powerpoint/2010/main" val="25076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The idea of precision mental health has been around for a while, but there hasn’t been much progress made. This is partly due to traditional analytic techniques, which have limited us to considering only one or a small handful of individual difference predictors simultaneously, which means we can’t capture the complexity of clinical phenomena like treatment response. Fortunately, the advent of contemporary analytic techniques like machine learning have provided a new path forward for building these treatment selection algorithms. [CLICK] Machine learning models can handle hundreds or even thousands of predictors simultaneously, meaning that they can capture the complexity of patients and clinical outcomes. [CLICK] Additionally, machine learning makes use of methods that prioritize out of sample prediction by fitting and evaluating models in separate data. This means that we can know how well our models perform in new data – in other words, with new patients, which aligns better with clinical science and application goals.</a:t>
            </a:r>
          </a:p>
        </p:txBody>
      </p:sp>
      <p:sp>
        <p:nvSpPr>
          <p:cNvPr id="4" name="Slide Number Placeholder 3"/>
          <p:cNvSpPr>
            <a:spLocks noGrp="1"/>
          </p:cNvSpPr>
          <p:nvPr>
            <p:ph type="sldNum" sz="quarter" idx="5"/>
          </p:nvPr>
        </p:nvSpPr>
        <p:spPr/>
        <p:txBody>
          <a:bodyPr/>
          <a:lstStyle/>
          <a:p>
            <a:fld id="{21172A7E-AA8C-4B14-B9BC-AE42B6D75DDF}" type="slidenum">
              <a:rPr lang="en-US" smtClean="0"/>
              <a:t>4</a:t>
            </a:fld>
            <a:endParaRPr lang="en-US"/>
          </a:p>
        </p:txBody>
      </p:sp>
    </p:spTree>
    <p:extLst>
      <p:ext uri="{BB962C8B-B14F-4D97-AF65-F5344CB8AC3E}">
        <p14:creationId xmlns:p14="http://schemas.microsoft.com/office/powerpoint/2010/main" val="381615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In each model, we try to predict an outcome, which is whether the treatment was successful or not 6 months later. To do that prediction, we use each patient’s treatment condition (i.e., which medication the patient was assigned) and approximately 400 individual difference characteristics assessed at baseline. These characteristics include things like medical history, demographic variables, and symptom severity. </a:t>
            </a:r>
          </a:p>
          <a:p>
            <a:pPr marL="0" indent="0">
              <a:buFontTx/>
              <a:buNone/>
            </a:pPr>
            <a:endParaRPr lang="en-US" dirty="0"/>
          </a:p>
          <a:p>
            <a:pPr marL="0" indent="0">
              <a:buFontTx/>
              <a:buNone/>
            </a:pPr>
            <a:r>
              <a:rPr lang="en-US" dirty="0"/>
              <a:t>The reason that CHTC is so important to this project is that fitting machine learning models involves using rigorous resampling techniques like cross-validation. The general idea underlying cross-validation is that one portion of your data is used to fit models, and then that model is evaluated in new data the model has never seen. Here you see one split, but we used a specific method that repeated that splitting procedure such that we had hundreds of independent estimates of how our model would perform in new data. This method prioritizes how well the model performs in new data rather than in data used for model development – in other words, how well the model generalizes.</a:t>
            </a:r>
          </a:p>
        </p:txBody>
      </p:sp>
      <p:sp>
        <p:nvSpPr>
          <p:cNvPr id="4" name="Slide Number Placeholder 3"/>
          <p:cNvSpPr>
            <a:spLocks noGrp="1"/>
          </p:cNvSpPr>
          <p:nvPr>
            <p:ph type="sldNum" sz="quarter" idx="5"/>
          </p:nvPr>
        </p:nvSpPr>
        <p:spPr/>
        <p:txBody>
          <a:bodyPr/>
          <a:lstStyle/>
          <a:p>
            <a:fld id="{21172A7E-AA8C-4B14-B9BC-AE42B6D75DDF}" type="slidenum">
              <a:rPr lang="en-US" smtClean="0"/>
              <a:t>5</a:t>
            </a:fld>
            <a:endParaRPr lang="en-US"/>
          </a:p>
        </p:txBody>
      </p:sp>
    </p:spTree>
    <p:extLst>
      <p:ext uri="{BB962C8B-B14F-4D97-AF65-F5344CB8AC3E}">
        <p14:creationId xmlns:p14="http://schemas.microsoft.com/office/powerpoint/2010/main" val="1215343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Within each cross-validation iteration, we are fitting not just one or a small handful of models but many, many model configurations. We consider many different statistical algorithms that might capture different types of predictive relationships. Each of those statistical algorithms has associated characteristics that can also vary, such as hyperparameters (also called tuning parameters), which help control how the algorithm runs. These algorithm characteristics are crossed with other characteristics related to features or predictors – will we include all predictors or only specific subsets? How will we derive or create engineered features from raw predictors? Will we do anything to address outcome imbalance?</a:t>
            </a:r>
          </a:p>
        </p:txBody>
      </p:sp>
      <p:sp>
        <p:nvSpPr>
          <p:cNvPr id="4" name="Slide Number Placeholder 3"/>
          <p:cNvSpPr>
            <a:spLocks noGrp="1"/>
          </p:cNvSpPr>
          <p:nvPr>
            <p:ph type="sldNum" sz="quarter" idx="5"/>
          </p:nvPr>
        </p:nvSpPr>
        <p:spPr/>
        <p:txBody>
          <a:bodyPr/>
          <a:lstStyle/>
          <a:p>
            <a:fld id="{21172A7E-AA8C-4B14-B9BC-AE42B6D75DDF}" type="slidenum">
              <a:rPr lang="en-US" smtClean="0"/>
              <a:t>6</a:t>
            </a:fld>
            <a:endParaRPr lang="en-US"/>
          </a:p>
        </p:txBody>
      </p:sp>
    </p:spTree>
    <p:extLst>
      <p:ext uri="{BB962C8B-B14F-4D97-AF65-F5344CB8AC3E}">
        <p14:creationId xmlns:p14="http://schemas.microsoft.com/office/powerpoint/2010/main" val="3812296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As an example, let’s say I’m fitting a random forest algorithm. This algorithm requires me to “tune” 3 different associated hyperparameter values, and so I allow a few values for each for a total of 100 unique combinations. I also allow my models to use either item-level or total scale-level self-report data (since these are entirely overlapping). This creates 200 different models to be fit. We also have to multiply this by the number of cross-validation iterations that we have. Conservatively, let’s say we have 100 different splits of our data – that means we have 20,000 models to fit just for this scenario. </a:t>
            </a:r>
          </a:p>
        </p:txBody>
      </p:sp>
      <p:sp>
        <p:nvSpPr>
          <p:cNvPr id="4" name="Slide Number Placeholder 3"/>
          <p:cNvSpPr>
            <a:spLocks noGrp="1"/>
          </p:cNvSpPr>
          <p:nvPr>
            <p:ph type="sldNum" sz="quarter" idx="5"/>
          </p:nvPr>
        </p:nvSpPr>
        <p:spPr/>
        <p:txBody>
          <a:bodyPr/>
          <a:lstStyle/>
          <a:p>
            <a:fld id="{21172A7E-AA8C-4B14-B9BC-AE42B6D75DDF}" type="slidenum">
              <a:rPr lang="en-US" smtClean="0"/>
              <a:t>7</a:t>
            </a:fld>
            <a:endParaRPr lang="en-US"/>
          </a:p>
        </p:txBody>
      </p:sp>
    </p:spTree>
    <p:extLst>
      <p:ext uri="{BB962C8B-B14F-4D97-AF65-F5344CB8AC3E}">
        <p14:creationId xmlns:p14="http://schemas.microsoft.com/office/powerpoint/2010/main" val="2135504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To maximize the parallel processing capacity of high-throughput computing, we break our model fitting process down into small, single jobs that can run independently of one another. Specifically, each job fits a single model configuration (a single combination of algorithm, feature set, and hyperparameters) in a single cross-validation iteration. These jobs are submitted to CHTC machines as well as the Open Science Grid. Once these jobs are run across machines, we aggregate the results (i.e., the out-of-sample performance for each model) locally to select the model configuration that performed best across cross-validated iterations. </a:t>
            </a:r>
          </a:p>
        </p:txBody>
      </p:sp>
      <p:sp>
        <p:nvSpPr>
          <p:cNvPr id="4" name="Slide Number Placeholder 3"/>
          <p:cNvSpPr>
            <a:spLocks noGrp="1"/>
          </p:cNvSpPr>
          <p:nvPr>
            <p:ph type="sldNum" sz="quarter" idx="5"/>
          </p:nvPr>
        </p:nvSpPr>
        <p:spPr/>
        <p:txBody>
          <a:bodyPr/>
          <a:lstStyle/>
          <a:p>
            <a:fld id="{21172A7E-AA8C-4B14-B9BC-AE42B6D75DDF}" type="slidenum">
              <a:rPr lang="en-US" smtClean="0"/>
              <a:t>8</a:t>
            </a:fld>
            <a:endParaRPr lang="en-US"/>
          </a:p>
        </p:txBody>
      </p:sp>
    </p:spTree>
    <p:extLst>
      <p:ext uri="{BB962C8B-B14F-4D97-AF65-F5344CB8AC3E}">
        <p14:creationId xmlns:p14="http://schemas.microsoft.com/office/powerpoint/2010/main" val="965395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Because we break our model fitting process down into so many small jobs, each single job only a few minutes to run, though it’s possible that some would take longer as models became more complex. Although each job is fast, this would take days running locally, even across a multicore machine that could run jobs in parallel. Returning to our previous example with the 20,000 jobs and averaging 2 minutes per job, this would take about 650 computing hours. In addition to needing to multiply this by the many intended scenarios (like other statistical algorithms and feature set variations), it’s also important to note that this is not a one-off process. There is testing, trial and error, and iteration as I learn more about how to improve model performance. Running jobs via high-throughput computing makes this testing and iteration possible, which ultimately will improve model performance because it allows me to try things out at low computing cost.</a:t>
            </a:r>
          </a:p>
        </p:txBody>
      </p:sp>
      <p:sp>
        <p:nvSpPr>
          <p:cNvPr id="4" name="Slide Number Placeholder 3"/>
          <p:cNvSpPr>
            <a:spLocks noGrp="1"/>
          </p:cNvSpPr>
          <p:nvPr>
            <p:ph type="sldNum" sz="quarter" idx="5"/>
          </p:nvPr>
        </p:nvSpPr>
        <p:spPr/>
        <p:txBody>
          <a:bodyPr/>
          <a:lstStyle/>
          <a:p>
            <a:fld id="{21172A7E-AA8C-4B14-B9BC-AE42B6D75DDF}" type="slidenum">
              <a:rPr lang="en-US" smtClean="0"/>
              <a:t>9</a:t>
            </a:fld>
            <a:endParaRPr lang="en-US"/>
          </a:p>
        </p:txBody>
      </p:sp>
    </p:spTree>
    <p:extLst>
      <p:ext uri="{BB962C8B-B14F-4D97-AF65-F5344CB8AC3E}">
        <p14:creationId xmlns:p14="http://schemas.microsoft.com/office/powerpoint/2010/main" val="2238509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D5DB3-8782-433C-8632-BF7ECBC4ED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B8559C-8B8F-4B8E-891B-DCD3276B40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11E327-1506-450E-80B5-39116A6062B1}"/>
              </a:ext>
            </a:extLst>
          </p:cNvPr>
          <p:cNvSpPr>
            <a:spLocks noGrp="1"/>
          </p:cNvSpPr>
          <p:nvPr>
            <p:ph type="dt" sz="half" idx="10"/>
          </p:nvPr>
        </p:nvSpPr>
        <p:spPr/>
        <p:txBody>
          <a:bodyPr/>
          <a:lstStyle/>
          <a:p>
            <a:fld id="{CE705C13-FCBE-BB4B-BAF7-80A0FC8B8044}" type="datetime1">
              <a:rPr lang="en-US" smtClean="0"/>
              <a:t>5/25/2021</a:t>
            </a:fld>
            <a:endParaRPr lang="en-US"/>
          </a:p>
        </p:txBody>
      </p:sp>
      <p:sp>
        <p:nvSpPr>
          <p:cNvPr id="5" name="Footer Placeholder 4">
            <a:extLst>
              <a:ext uri="{FF2B5EF4-FFF2-40B4-BE49-F238E27FC236}">
                <a16:creationId xmlns:a16="http://schemas.microsoft.com/office/drawing/2014/main" id="{0572AB10-8049-4BF8-A705-99DFCF5DD3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25782-5E75-44B0-8BDE-4FA19DC8676F}"/>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380855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8C6-C317-499B-98AF-9AA9B9D03D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20C950-E9E7-4B64-A2AB-A9EA172197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F3014-C51B-426C-8B06-064F283EB953}"/>
              </a:ext>
            </a:extLst>
          </p:cNvPr>
          <p:cNvSpPr>
            <a:spLocks noGrp="1"/>
          </p:cNvSpPr>
          <p:nvPr>
            <p:ph type="dt" sz="half" idx="10"/>
          </p:nvPr>
        </p:nvSpPr>
        <p:spPr/>
        <p:txBody>
          <a:bodyPr/>
          <a:lstStyle/>
          <a:p>
            <a:fld id="{912F1983-C05E-6942-94E8-A115894DD292}" type="datetime1">
              <a:rPr lang="en-US" smtClean="0"/>
              <a:t>5/25/2021</a:t>
            </a:fld>
            <a:endParaRPr lang="en-US"/>
          </a:p>
        </p:txBody>
      </p:sp>
      <p:sp>
        <p:nvSpPr>
          <p:cNvPr id="5" name="Footer Placeholder 4">
            <a:extLst>
              <a:ext uri="{FF2B5EF4-FFF2-40B4-BE49-F238E27FC236}">
                <a16:creationId xmlns:a16="http://schemas.microsoft.com/office/drawing/2014/main" id="{1825A938-9B9C-479A-967B-AF79527C7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804E1-BC9E-47C0-91CC-2D5A02C75838}"/>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496580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099E35-DE3A-4ABA-8DA4-D3955FDB2C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56D3E7-DFBF-4C2E-9007-47B773779CA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B1F474-8268-4FE5-8B88-1A7638FAF1E2}"/>
              </a:ext>
            </a:extLst>
          </p:cNvPr>
          <p:cNvSpPr>
            <a:spLocks noGrp="1"/>
          </p:cNvSpPr>
          <p:nvPr>
            <p:ph type="dt" sz="half" idx="10"/>
          </p:nvPr>
        </p:nvSpPr>
        <p:spPr/>
        <p:txBody>
          <a:bodyPr/>
          <a:lstStyle/>
          <a:p>
            <a:fld id="{D4879700-999D-5E42-9EF4-CD67EB8E1815}" type="datetime1">
              <a:rPr lang="en-US" smtClean="0"/>
              <a:t>5/25/2021</a:t>
            </a:fld>
            <a:endParaRPr lang="en-US"/>
          </a:p>
        </p:txBody>
      </p:sp>
      <p:sp>
        <p:nvSpPr>
          <p:cNvPr id="5" name="Footer Placeholder 4">
            <a:extLst>
              <a:ext uri="{FF2B5EF4-FFF2-40B4-BE49-F238E27FC236}">
                <a16:creationId xmlns:a16="http://schemas.microsoft.com/office/drawing/2014/main" id="{0A441F16-8ED7-49B7-9667-96A713E37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CB148-2E66-420F-B2EE-4B297E84695C}"/>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141931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7BD93-8A53-4F3D-9E27-1C969CC5CF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0BF945-7BE5-467E-B224-4C286D742E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751E45-A448-4BE8-B64D-575C4398485C}"/>
              </a:ext>
            </a:extLst>
          </p:cNvPr>
          <p:cNvSpPr>
            <a:spLocks noGrp="1"/>
          </p:cNvSpPr>
          <p:nvPr>
            <p:ph type="dt" sz="half" idx="10"/>
          </p:nvPr>
        </p:nvSpPr>
        <p:spPr/>
        <p:txBody>
          <a:bodyPr/>
          <a:lstStyle/>
          <a:p>
            <a:fld id="{7B210955-7489-2646-96FF-6ACAAD8CC72C}" type="datetime1">
              <a:rPr lang="en-US" smtClean="0"/>
              <a:t>5/25/2021</a:t>
            </a:fld>
            <a:endParaRPr lang="en-US"/>
          </a:p>
        </p:txBody>
      </p:sp>
      <p:sp>
        <p:nvSpPr>
          <p:cNvPr id="5" name="Footer Placeholder 4">
            <a:extLst>
              <a:ext uri="{FF2B5EF4-FFF2-40B4-BE49-F238E27FC236}">
                <a16:creationId xmlns:a16="http://schemas.microsoft.com/office/drawing/2014/main" id="{3B2F0DCB-AC08-4905-8329-DA683D2DA0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D0F17-2CED-4349-9516-0F5A649E3627}"/>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266796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C6CF1-AB5B-4DA3-BBD0-177704BD4E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FC6826-D2AB-4FFB-9849-5A3E1226B0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095C53-6AFF-4492-B827-1FF2E2147278}"/>
              </a:ext>
            </a:extLst>
          </p:cNvPr>
          <p:cNvSpPr>
            <a:spLocks noGrp="1"/>
          </p:cNvSpPr>
          <p:nvPr>
            <p:ph type="dt" sz="half" idx="10"/>
          </p:nvPr>
        </p:nvSpPr>
        <p:spPr/>
        <p:txBody>
          <a:bodyPr/>
          <a:lstStyle/>
          <a:p>
            <a:fld id="{B0356F57-D7FC-2A4E-B5DE-2CA64969D5B4}" type="datetime1">
              <a:rPr lang="en-US" smtClean="0"/>
              <a:t>5/25/2021</a:t>
            </a:fld>
            <a:endParaRPr lang="en-US"/>
          </a:p>
        </p:txBody>
      </p:sp>
      <p:sp>
        <p:nvSpPr>
          <p:cNvPr id="5" name="Footer Placeholder 4">
            <a:extLst>
              <a:ext uri="{FF2B5EF4-FFF2-40B4-BE49-F238E27FC236}">
                <a16:creationId xmlns:a16="http://schemas.microsoft.com/office/drawing/2014/main" id="{95C0FB3F-515A-4F0C-9E48-012B6B8A6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32A63-A5A9-4DFB-AFF9-925ED6ACE6A1}"/>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4063380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41078-C0CA-4DD2-8B48-3B6D2665A7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5CE90-76C6-449D-BBA5-E8CCC159B7C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5BA2B4-C4BC-445D-B030-C18C8400D2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0AE908-D9F8-475C-BB61-C8E0EED1762C}"/>
              </a:ext>
            </a:extLst>
          </p:cNvPr>
          <p:cNvSpPr>
            <a:spLocks noGrp="1"/>
          </p:cNvSpPr>
          <p:nvPr>
            <p:ph type="dt" sz="half" idx="10"/>
          </p:nvPr>
        </p:nvSpPr>
        <p:spPr/>
        <p:txBody>
          <a:bodyPr/>
          <a:lstStyle/>
          <a:p>
            <a:fld id="{B172BA47-7D2B-F240-ADD0-34D0F4D8EABB}" type="datetime1">
              <a:rPr lang="en-US" smtClean="0"/>
              <a:t>5/25/2021</a:t>
            </a:fld>
            <a:endParaRPr lang="en-US"/>
          </a:p>
        </p:txBody>
      </p:sp>
      <p:sp>
        <p:nvSpPr>
          <p:cNvPr id="6" name="Footer Placeholder 5">
            <a:extLst>
              <a:ext uri="{FF2B5EF4-FFF2-40B4-BE49-F238E27FC236}">
                <a16:creationId xmlns:a16="http://schemas.microsoft.com/office/drawing/2014/main" id="{354504CE-57CF-44ED-A78A-0DFB52C60B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80E9D1-0F4C-44C0-A60A-68F9DB94C7BD}"/>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3005758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A8C5F-D1EA-4734-B13E-1E4EAE5367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91394E-4EAF-42B8-A4D6-11BA0A623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CA3AA9-9CD7-4851-83AE-F6045607026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E18383-90E7-41FB-BDE8-D47FE360E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D99C4D-A551-4251-B811-B5066A1383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421E85-7D2C-4EFE-B501-54B83C5F5888}"/>
              </a:ext>
            </a:extLst>
          </p:cNvPr>
          <p:cNvSpPr>
            <a:spLocks noGrp="1"/>
          </p:cNvSpPr>
          <p:nvPr>
            <p:ph type="dt" sz="half" idx="10"/>
          </p:nvPr>
        </p:nvSpPr>
        <p:spPr/>
        <p:txBody>
          <a:bodyPr/>
          <a:lstStyle/>
          <a:p>
            <a:fld id="{31938C03-6DBD-3C4D-B9DB-0C8E2F960CD9}" type="datetime1">
              <a:rPr lang="en-US" smtClean="0"/>
              <a:t>5/25/2021</a:t>
            </a:fld>
            <a:endParaRPr lang="en-US"/>
          </a:p>
        </p:txBody>
      </p:sp>
      <p:sp>
        <p:nvSpPr>
          <p:cNvPr id="8" name="Footer Placeholder 7">
            <a:extLst>
              <a:ext uri="{FF2B5EF4-FFF2-40B4-BE49-F238E27FC236}">
                <a16:creationId xmlns:a16="http://schemas.microsoft.com/office/drawing/2014/main" id="{464F98CE-0DD1-4E7D-A251-C0BA066335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B00F02-D8DF-49B3-BBAA-1FB04BC8618F}"/>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1104600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E3CC-B2A4-46C2-A526-FC25847C51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D91950-2619-49A3-895A-3D09876BC468}"/>
              </a:ext>
            </a:extLst>
          </p:cNvPr>
          <p:cNvSpPr>
            <a:spLocks noGrp="1"/>
          </p:cNvSpPr>
          <p:nvPr>
            <p:ph type="dt" sz="half" idx="10"/>
          </p:nvPr>
        </p:nvSpPr>
        <p:spPr/>
        <p:txBody>
          <a:bodyPr/>
          <a:lstStyle/>
          <a:p>
            <a:fld id="{CFE1290A-14E2-7F4B-94AC-2999C5F40DF2}" type="datetime1">
              <a:rPr lang="en-US" smtClean="0"/>
              <a:t>5/25/2021</a:t>
            </a:fld>
            <a:endParaRPr lang="en-US"/>
          </a:p>
        </p:txBody>
      </p:sp>
      <p:sp>
        <p:nvSpPr>
          <p:cNvPr id="4" name="Footer Placeholder 3">
            <a:extLst>
              <a:ext uri="{FF2B5EF4-FFF2-40B4-BE49-F238E27FC236}">
                <a16:creationId xmlns:a16="http://schemas.microsoft.com/office/drawing/2014/main" id="{86EAED57-B8DA-41F7-B533-F591FEA990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2916B6-BEAF-4EFD-B81A-FDDD0A561AF0}"/>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265932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5FC29-A08B-46B4-8EF5-7BF992541723}"/>
              </a:ext>
            </a:extLst>
          </p:cNvPr>
          <p:cNvSpPr>
            <a:spLocks noGrp="1"/>
          </p:cNvSpPr>
          <p:nvPr>
            <p:ph type="dt" sz="half" idx="10"/>
          </p:nvPr>
        </p:nvSpPr>
        <p:spPr/>
        <p:txBody>
          <a:bodyPr/>
          <a:lstStyle/>
          <a:p>
            <a:fld id="{CB1D99C0-DAA8-DF4B-A6FF-2FB9BA480F5F}" type="datetime1">
              <a:rPr lang="en-US" smtClean="0"/>
              <a:t>5/25/2021</a:t>
            </a:fld>
            <a:endParaRPr lang="en-US"/>
          </a:p>
        </p:txBody>
      </p:sp>
      <p:sp>
        <p:nvSpPr>
          <p:cNvPr id="3" name="Footer Placeholder 2">
            <a:extLst>
              <a:ext uri="{FF2B5EF4-FFF2-40B4-BE49-F238E27FC236}">
                <a16:creationId xmlns:a16="http://schemas.microsoft.com/office/drawing/2014/main" id="{89068A18-7BA0-49D4-A850-F6BC1E92DC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97EA49-E5F3-4093-90BC-5C10EAFEBD21}"/>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331056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C428-2788-4BBD-A5B7-E2CDCCB587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9DCC82-CF85-428A-915C-B66E427BA2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7CED11-044C-4F75-96FA-A96A1AD1E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FC5006-6340-4CED-A571-DF1BF0B985F8}"/>
              </a:ext>
            </a:extLst>
          </p:cNvPr>
          <p:cNvSpPr>
            <a:spLocks noGrp="1"/>
          </p:cNvSpPr>
          <p:nvPr>
            <p:ph type="dt" sz="half" idx="10"/>
          </p:nvPr>
        </p:nvSpPr>
        <p:spPr/>
        <p:txBody>
          <a:bodyPr/>
          <a:lstStyle/>
          <a:p>
            <a:fld id="{808A8D3A-648F-AD46-93C7-9652DC6D7DD3}" type="datetime1">
              <a:rPr lang="en-US" smtClean="0"/>
              <a:t>5/25/2021</a:t>
            </a:fld>
            <a:endParaRPr lang="en-US"/>
          </a:p>
        </p:txBody>
      </p:sp>
      <p:sp>
        <p:nvSpPr>
          <p:cNvPr id="6" name="Footer Placeholder 5">
            <a:extLst>
              <a:ext uri="{FF2B5EF4-FFF2-40B4-BE49-F238E27FC236}">
                <a16:creationId xmlns:a16="http://schemas.microsoft.com/office/drawing/2014/main" id="{72E01F2E-C5A3-4568-940A-3468053CFE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9A922A-3EA3-4BBE-A689-522760F776C8}"/>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2053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EB4B4-F9D6-455F-B8C4-9C7B485E5B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A927E0-80F0-4974-9F42-A77110CBE7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572A59-F7DE-438F-A2F1-F9A8222D2C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E721E3-E158-4EC7-A210-D6BF9A89015F}"/>
              </a:ext>
            </a:extLst>
          </p:cNvPr>
          <p:cNvSpPr>
            <a:spLocks noGrp="1"/>
          </p:cNvSpPr>
          <p:nvPr>
            <p:ph type="dt" sz="half" idx="10"/>
          </p:nvPr>
        </p:nvSpPr>
        <p:spPr/>
        <p:txBody>
          <a:bodyPr/>
          <a:lstStyle/>
          <a:p>
            <a:fld id="{C9BB59D9-B462-6F48-B216-AF5339435CAC}" type="datetime1">
              <a:rPr lang="en-US" smtClean="0"/>
              <a:t>5/25/2021</a:t>
            </a:fld>
            <a:endParaRPr lang="en-US"/>
          </a:p>
        </p:txBody>
      </p:sp>
      <p:sp>
        <p:nvSpPr>
          <p:cNvPr id="6" name="Footer Placeholder 5">
            <a:extLst>
              <a:ext uri="{FF2B5EF4-FFF2-40B4-BE49-F238E27FC236}">
                <a16:creationId xmlns:a16="http://schemas.microsoft.com/office/drawing/2014/main" id="{62E6A69C-C4FA-468C-8903-DE02B7BCDF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B00B8E-24D4-4649-A6E6-D413450B2496}"/>
              </a:ext>
            </a:extLst>
          </p:cNvPr>
          <p:cNvSpPr>
            <a:spLocks noGrp="1"/>
          </p:cNvSpPr>
          <p:nvPr>
            <p:ph type="sldNum" sz="quarter" idx="12"/>
          </p:nvPr>
        </p:nvSpPr>
        <p:spPr/>
        <p:txBody>
          <a:bodyPr/>
          <a:lstStyle/>
          <a:p>
            <a:fld id="{FF4AC2C4-6735-4BDB-B473-EDD4E2116093}" type="slidenum">
              <a:rPr lang="en-US" smtClean="0"/>
              <a:t>‹#›</a:t>
            </a:fld>
            <a:endParaRPr lang="en-US"/>
          </a:p>
        </p:txBody>
      </p:sp>
    </p:spTree>
    <p:extLst>
      <p:ext uri="{BB962C8B-B14F-4D97-AF65-F5344CB8AC3E}">
        <p14:creationId xmlns:p14="http://schemas.microsoft.com/office/powerpoint/2010/main" val="4230077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00C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F3614-3B6D-453A-A2DA-F05638AEF1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8A44B4-4FC0-4CE8-8E8C-7FFB8C6A8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73049-74C3-4EB9-9C98-BA307D642C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82CA4-4C29-1B4F-851C-C0E33A10C0B0}" type="datetime1">
              <a:rPr lang="en-US" smtClean="0"/>
              <a:t>5/25/2021</a:t>
            </a:fld>
            <a:endParaRPr lang="en-US"/>
          </a:p>
        </p:txBody>
      </p:sp>
      <p:sp>
        <p:nvSpPr>
          <p:cNvPr id="5" name="Footer Placeholder 4">
            <a:extLst>
              <a:ext uri="{FF2B5EF4-FFF2-40B4-BE49-F238E27FC236}">
                <a16:creationId xmlns:a16="http://schemas.microsoft.com/office/drawing/2014/main" id="{B5F56A3A-71D5-4ABA-B837-210C99ED50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91A731-E158-4738-B66A-FEE504D2E2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AC2C4-6735-4BDB-B473-EDD4E2116093}" type="slidenum">
              <a:rPr lang="en-US" smtClean="0"/>
              <a:t>‹#›</a:t>
            </a:fld>
            <a:endParaRPr lang="en-US"/>
          </a:p>
        </p:txBody>
      </p:sp>
    </p:spTree>
    <p:extLst>
      <p:ext uri="{BB962C8B-B14F-4D97-AF65-F5344CB8AC3E}">
        <p14:creationId xmlns:p14="http://schemas.microsoft.com/office/powerpoint/2010/main" val="943568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5CE7-617D-41E1-A0DE-FFEAB394A535}"/>
              </a:ext>
            </a:extLst>
          </p:cNvPr>
          <p:cNvSpPr>
            <a:spLocks noGrp="1"/>
          </p:cNvSpPr>
          <p:nvPr>
            <p:ph type="ctrTitle"/>
          </p:nvPr>
        </p:nvSpPr>
        <p:spPr>
          <a:xfrm>
            <a:off x="1066800" y="755373"/>
            <a:ext cx="10058400" cy="2754589"/>
          </a:xfrm>
        </p:spPr>
        <p:txBody>
          <a:bodyPr>
            <a:normAutofit/>
          </a:bodyPr>
          <a:lstStyle/>
          <a:p>
            <a:r>
              <a:rPr lang="en-US" b="1" dirty="0">
                <a:solidFill>
                  <a:schemeClr val="bg1"/>
                </a:solidFill>
                <a:effectLst>
                  <a:outerShdw blurRad="50800" dist="38100" dir="2700000" algn="tl" rotWithShape="0">
                    <a:prstClr val="black">
                      <a:alpha val="40000"/>
                    </a:prstClr>
                  </a:outerShdw>
                </a:effectLst>
              </a:rPr>
              <a:t>Using HTC to develop precision mental health algorithms</a:t>
            </a:r>
          </a:p>
        </p:txBody>
      </p:sp>
      <p:sp>
        <p:nvSpPr>
          <p:cNvPr id="3" name="Subtitle 2">
            <a:extLst>
              <a:ext uri="{FF2B5EF4-FFF2-40B4-BE49-F238E27FC236}">
                <a16:creationId xmlns:a16="http://schemas.microsoft.com/office/drawing/2014/main" id="{EDD04997-2CAC-4650-9BF6-FD2B37BB0A23}"/>
              </a:ext>
            </a:extLst>
          </p:cNvPr>
          <p:cNvSpPr>
            <a:spLocks noGrp="1"/>
          </p:cNvSpPr>
          <p:nvPr>
            <p:ph type="subTitle" idx="1"/>
          </p:nvPr>
        </p:nvSpPr>
        <p:spPr>
          <a:xfrm>
            <a:off x="1524000" y="3602037"/>
            <a:ext cx="9144000" cy="2133599"/>
          </a:xfrm>
        </p:spPr>
        <p:txBody>
          <a:bodyPr>
            <a:normAutofit lnSpcReduction="10000"/>
          </a:bodyPr>
          <a:lstStyle/>
          <a:p>
            <a:endParaRPr lang="en-US" b="1" dirty="0"/>
          </a:p>
          <a:p>
            <a:r>
              <a:rPr lang="en-US" b="1" dirty="0">
                <a:solidFill>
                  <a:schemeClr val="bg1"/>
                </a:solidFill>
                <a:effectLst>
                  <a:outerShdw blurRad="50800" dist="38100" dir="2700000" algn="tl" rotWithShape="0">
                    <a:prstClr val="black">
                      <a:alpha val="40000"/>
                    </a:prstClr>
                  </a:outerShdw>
                </a:effectLst>
              </a:rPr>
              <a:t>Gaylen Fronk, Hannah Moshontz, &amp; John Curtin</a:t>
            </a:r>
          </a:p>
          <a:p>
            <a:r>
              <a:rPr lang="en-US" b="1" dirty="0">
                <a:solidFill>
                  <a:schemeClr val="bg1"/>
                </a:solidFill>
                <a:effectLst>
                  <a:outerShdw blurRad="50800" dist="38100" dir="2700000" algn="tl" rotWithShape="0">
                    <a:prstClr val="black">
                      <a:alpha val="40000"/>
                    </a:prstClr>
                  </a:outerShdw>
                </a:effectLst>
              </a:rPr>
              <a:t>University of Wisconsin-Madison</a:t>
            </a:r>
          </a:p>
          <a:p>
            <a:r>
              <a:rPr lang="en-US" b="1" dirty="0" err="1">
                <a:solidFill>
                  <a:schemeClr val="bg1"/>
                </a:solidFill>
                <a:effectLst>
                  <a:outerShdw blurRad="50800" dist="38100" dir="2700000" algn="tl" rotWithShape="0">
                    <a:prstClr val="black">
                      <a:alpha val="40000"/>
                    </a:prstClr>
                  </a:outerShdw>
                </a:effectLst>
              </a:rPr>
              <a:t>HTCondor</a:t>
            </a:r>
            <a:r>
              <a:rPr lang="en-US" b="1" dirty="0">
                <a:solidFill>
                  <a:schemeClr val="bg1"/>
                </a:solidFill>
                <a:effectLst>
                  <a:outerShdw blurRad="50800" dist="38100" dir="2700000" algn="tl" rotWithShape="0">
                    <a:prstClr val="black">
                      <a:alpha val="40000"/>
                    </a:prstClr>
                  </a:outerShdw>
                </a:effectLst>
              </a:rPr>
              <a:t> Week</a:t>
            </a:r>
          </a:p>
          <a:p>
            <a:r>
              <a:rPr lang="en-US" b="1" dirty="0">
                <a:solidFill>
                  <a:schemeClr val="bg1"/>
                </a:solidFill>
                <a:effectLst>
                  <a:outerShdw blurRad="50800" dist="38100" dir="2700000" algn="tl" rotWithShape="0">
                    <a:prstClr val="black">
                      <a:alpha val="40000"/>
                    </a:prstClr>
                  </a:outerShdw>
                </a:effectLst>
              </a:rPr>
              <a:t>May 27, 2021</a:t>
            </a:r>
          </a:p>
        </p:txBody>
      </p:sp>
      <p:cxnSp>
        <p:nvCxnSpPr>
          <p:cNvPr id="5" name="Straight Connector 4">
            <a:extLst>
              <a:ext uri="{FF2B5EF4-FFF2-40B4-BE49-F238E27FC236}">
                <a16:creationId xmlns:a16="http://schemas.microsoft.com/office/drawing/2014/main" id="{19CDF390-0CEF-4E38-A3B7-29414BCD2ADC}"/>
              </a:ext>
            </a:extLst>
          </p:cNvPr>
          <p:cNvCxnSpPr>
            <a:cxnSpLocks/>
          </p:cNvCxnSpPr>
          <p:nvPr/>
        </p:nvCxnSpPr>
        <p:spPr>
          <a:xfrm>
            <a:off x="1602582" y="3687763"/>
            <a:ext cx="8986837"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07E0E66-867F-0144-9EC3-6D653E04C6FF}"/>
              </a:ext>
            </a:extLst>
          </p:cNvPr>
          <p:cNvSpPr>
            <a:spLocks noGrp="1"/>
          </p:cNvSpPr>
          <p:nvPr>
            <p:ph type="sldNum" sz="quarter" idx="12"/>
          </p:nvPr>
        </p:nvSpPr>
        <p:spPr/>
        <p:txBody>
          <a:bodyPr/>
          <a:lstStyle/>
          <a:p>
            <a:fld id="{FF4AC2C4-6735-4BDB-B473-EDD4E2116093}" type="slidenum">
              <a:rPr lang="en-US" b="1" smtClean="0">
                <a:solidFill>
                  <a:schemeClr val="bg1"/>
                </a:solidFill>
              </a:rPr>
              <a:t>1</a:t>
            </a:fld>
            <a:endParaRPr lang="en-US" b="1" dirty="0">
              <a:solidFill>
                <a:schemeClr val="bg1"/>
              </a:solidFill>
            </a:endParaRPr>
          </a:p>
        </p:txBody>
      </p:sp>
      <p:grpSp>
        <p:nvGrpSpPr>
          <p:cNvPr id="10" name="Group 9">
            <a:extLst>
              <a:ext uri="{FF2B5EF4-FFF2-40B4-BE49-F238E27FC236}">
                <a16:creationId xmlns:a16="http://schemas.microsoft.com/office/drawing/2014/main" id="{AEA0D30E-7598-49DD-9DB5-36C4640A790D}"/>
              </a:ext>
            </a:extLst>
          </p:cNvPr>
          <p:cNvGrpSpPr/>
          <p:nvPr/>
        </p:nvGrpSpPr>
        <p:grpSpPr>
          <a:xfrm>
            <a:off x="41558" y="6462678"/>
            <a:ext cx="1807562" cy="395322"/>
            <a:chOff x="41558" y="6462678"/>
            <a:chExt cx="1807562" cy="395322"/>
          </a:xfrm>
        </p:grpSpPr>
        <p:sp>
          <p:nvSpPr>
            <p:cNvPr id="14" name="TextBox 13">
              <a:extLst>
                <a:ext uri="{FF2B5EF4-FFF2-40B4-BE49-F238E27FC236}">
                  <a16:creationId xmlns:a16="http://schemas.microsoft.com/office/drawing/2014/main" id="{AA4B62A8-0EDE-48D5-998B-3FDFDCF1EBF0}"/>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5" name="Picture 6" descr="Download Png Twitter Logo White | PNG &amp; GIF BASE">
              <a:extLst>
                <a:ext uri="{FF2B5EF4-FFF2-40B4-BE49-F238E27FC236}">
                  <a16:creationId xmlns:a16="http://schemas.microsoft.com/office/drawing/2014/main" id="{243F74D4-CA0E-4396-9937-BDE06C11FD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35158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Using CHTC &amp; </a:t>
            </a:r>
            <a:r>
              <a:rPr lang="en-US" b="1" dirty="0" err="1">
                <a:solidFill>
                  <a:schemeClr val="bg1"/>
                </a:solidFill>
                <a:effectLst>
                  <a:outerShdw blurRad="50800" dist="38100" dir="2700000" algn="tl" rotWithShape="0">
                    <a:prstClr val="black">
                      <a:alpha val="40000"/>
                    </a:prstClr>
                  </a:outerShdw>
                </a:effectLst>
              </a:rPr>
              <a:t>HTCondor</a:t>
            </a:r>
            <a:endParaRPr lang="en-US" b="1" dirty="0">
              <a:solidFill>
                <a:schemeClr val="bg1"/>
              </a:solidFill>
              <a:effectLst>
                <a:outerShdw blurRad="50800" dist="38100" dir="2700000" algn="tl" rotWithShape="0">
                  <a:prstClr val="black">
                    <a:alpha val="40000"/>
                  </a:prstClr>
                </a:outerShdw>
              </a:effectLst>
            </a:endParaRP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5F4808DD-B50E-46CA-AC8B-8E6703F4730A}"/>
              </a:ext>
            </a:extLst>
          </p:cNvPr>
          <p:cNvSpPr>
            <a:spLocks noGrp="1"/>
          </p:cNvSpPr>
          <p:nvPr>
            <p:ph idx="1"/>
          </p:nvPr>
        </p:nvSpPr>
        <p:spPr>
          <a:xfrm>
            <a:off x="838201" y="1825625"/>
            <a:ext cx="10467974" cy="4351338"/>
          </a:xfrm>
        </p:spPr>
        <p:txBody>
          <a:bodyPr/>
          <a:lstStyle/>
          <a:p>
            <a:r>
              <a:rPr lang="en-US" b="1" dirty="0">
                <a:solidFill>
                  <a:schemeClr val="bg1"/>
                </a:solidFill>
                <a:effectLst>
                  <a:outerShdw blurRad="38100" dist="38100" dir="2700000" algn="tl">
                    <a:srgbClr val="000000">
                      <a:alpha val="43137"/>
                    </a:srgbClr>
                  </a:outerShdw>
                </a:effectLst>
              </a:rPr>
              <a:t>Most important feature is the CHTC support team!</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Also helpful are clear documentation and walkthroughs</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Have also benefitted from within-lab collaboration across multiple projects using CHTC</a:t>
            </a:r>
          </a:p>
          <a:p>
            <a:endParaRPr lang="en-US" b="1" dirty="0">
              <a:solidFill>
                <a:schemeClr val="bg1"/>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FCF251C2-C61D-3847-A11B-0A6152E42DDD}"/>
              </a:ext>
            </a:extLst>
          </p:cNvPr>
          <p:cNvSpPr>
            <a:spLocks noGrp="1"/>
          </p:cNvSpPr>
          <p:nvPr>
            <p:ph type="sldNum" sz="quarter" idx="12"/>
          </p:nvPr>
        </p:nvSpPr>
        <p:spPr/>
        <p:txBody>
          <a:bodyPr/>
          <a:lstStyle/>
          <a:p>
            <a:fld id="{FF4AC2C4-6735-4BDB-B473-EDD4E2116093}" type="slidenum">
              <a:rPr lang="en-US" b="1" smtClean="0">
                <a:solidFill>
                  <a:schemeClr val="bg1"/>
                </a:solidFill>
              </a:rPr>
              <a:t>10</a:t>
            </a:fld>
            <a:endParaRPr lang="en-US" b="1" dirty="0">
              <a:solidFill>
                <a:schemeClr val="bg1"/>
              </a:solidFill>
            </a:endParaRPr>
          </a:p>
        </p:txBody>
      </p:sp>
      <p:grpSp>
        <p:nvGrpSpPr>
          <p:cNvPr id="11" name="Group 10">
            <a:extLst>
              <a:ext uri="{FF2B5EF4-FFF2-40B4-BE49-F238E27FC236}">
                <a16:creationId xmlns:a16="http://schemas.microsoft.com/office/drawing/2014/main" id="{34B3F990-7B80-442D-AA24-4D7C63C4A279}"/>
              </a:ext>
            </a:extLst>
          </p:cNvPr>
          <p:cNvGrpSpPr/>
          <p:nvPr/>
        </p:nvGrpSpPr>
        <p:grpSpPr>
          <a:xfrm>
            <a:off x="41558" y="6462678"/>
            <a:ext cx="1807562" cy="395322"/>
            <a:chOff x="41558" y="6462678"/>
            <a:chExt cx="1807562" cy="395322"/>
          </a:xfrm>
        </p:grpSpPr>
        <p:sp>
          <p:nvSpPr>
            <p:cNvPr id="12" name="TextBox 11">
              <a:extLst>
                <a:ext uri="{FF2B5EF4-FFF2-40B4-BE49-F238E27FC236}">
                  <a16:creationId xmlns:a16="http://schemas.microsoft.com/office/drawing/2014/main" id="{FEAFEAC2-92D7-431F-B8F1-5335FEF0DAA0}"/>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3" name="Picture 6" descr="Download Png Twitter Logo White | PNG &amp; GIF BASE">
              <a:extLst>
                <a:ext uri="{FF2B5EF4-FFF2-40B4-BE49-F238E27FC236}">
                  <a16:creationId xmlns:a16="http://schemas.microsoft.com/office/drawing/2014/main" id="{4EC655E5-0C9A-40B5-B77A-2AE16C05DE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6649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F4808DD-B50E-46CA-AC8B-8E6703F4730A}"/>
              </a:ext>
            </a:extLst>
          </p:cNvPr>
          <p:cNvSpPr>
            <a:spLocks noGrp="1"/>
          </p:cNvSpPr>
          <p:nvPr>
            <p:ph idx="1"/>
          </p:nvPr>
        </p:nvSpPr>
        <p:spPr>
          <a:xfrm>
            <a:off x="838200" y="1825625"/>
            <a:ext cx="10467975" cy="4351338"/>
          </a:xfrm>
        </p:spPr>
        <p:txBody>
          <a:bodyPr/>
          <a:lstStyle/>
          <a:p>
            <a:r>
              <a:rPr lang="en-US" b="1" dirty="0">
                <a:solidFill>
                  <a:schemeClr val="bg1"/>
                </a:solidFill>
                <a:effectLst>
                  <a:outerShdw blurRad="38100" dist="38100" dir="2700000" algn="tl">
                    <a:srgbClr val="000000">
                      <a:alpha val="43137"/>
                    </a:srgbClr>
                  </a:outerShdw>
                </a:effectLst>
              </a:rPr>
              <a:t>Precision mental health research and algorithm building will only be possible with this kind of computing power</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Allows me to maximize time, resources, and person power</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Allows me to expand my research and funding opportunities</a:t>
            </a:r>
          </a:p>
          <a:p>
            <a:pPr lvl="1"/>
            <a:r>
              <a:rPr lang="en-US" b="1" dirty="0">
                <a:solidFill>
                  <a:schemeClr val="bg1"/>
                </a:solidFill>
                <a:effectLst>
                  <a:outerShdw blurRad="38100" dist="38100" dir="2700000" algn="tl">
                    <a:srgbClr val="000000">
                      <a:alpha val="43137"/>
                    </a:srgbClr>
                  </a:outerShdw>
                </a:effectLst>
              </a:rPr>
              <a:t>Incorporating genetics</a:t>
            </a:r>
          </a:p>
          <a:p>
            <a:pPr lvl="1"/>
            <a:r>
              <a:rPr lang="en-US" b="1" dirty="0">
                <a:solidFill>
                  <a:schemeClr val="bg1"/>
                </a:solidFill>
                <a:effectLst>
                  <a:outerShdw blurRad="38100" dist="38100" dir="2700000" algn="tl">
                    <a:srgbClr val="000000">
                      <a:alpha val="43137"/>
                    </a:srgbClr>
                  </a:outerShdw>
                </a:effectLst>
              </a:rPr>
              <a:t>UW Seed Grant</a:t>
            </a:r>
          </a:p>
          <a:p>
            <a:pPr lvl="1"/>
            <a:r>
              <a:rPr lang="en-US" b="1" dirty="0">
                <a:solidFill>
                  <a:schemeClr val="bg1"/>
                </a:solidFill>
                <a:effectLst>
                  <a:outerShdw blurRad="38100" dist="38100" dir="2700000" algn="tl">
                    <a:srgbClr val="000000">
                      <a:alpha val="43137"/>
                    </a:srgbClr>
                  </a:outerShdw>
                </a:effectLst>
              </a:rPr>
              <a:t>Fellowship application</a:t>
            </a:r>
          </a:p>
        </p:txBody>
      </p:sp>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Impact</a:t>
            </a: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25D05CFE-0B45-8F4D-81DD-51042DA4D0A1}"/>
              </a:ext>
            </a:extLst>
          </p:cNvPr>
          <p:cNvSpPr>
            <a:spLocks noGrp="1"/>
          </p:cNvSpPr>
          <p:nvPr>
            <p:ph type="sldNum" sz="quarter" idx="12"/>
          </p:nvPr>
        </p:nvSpPr>
        <p:spPr/>
        <p:txBody>
          <a:bodyPr/>
          <a:lstStyle/>
          <a:p>
            <a:fld id="{FF4AC2C4-6735-4BDB-B473-EDD4E2116093}" type="slidenum">
              <a:rPr lang="en-US" b="1" smtClean="0">
                <a:solidFill>
                  <a:schemeClr val="bg1"/>
                </a:solidFill>
              </a:rPr>
              <a:t>11</a:t>
            </a:fld>
            <a:endParaRPr lang="en-US" b="1" dirty="0">
              <a:solidFill>
                <a:schemeClr val="bg1"/>
              </a:solidFill>
            </a:endParaRPr>
          </a:p>
        </p:txBody>
      </p:sp>
      <p:grpSp>
        <p:nvGrpSpPr>
          <p:cNvPr id="13" name="Group 12">
            <a:extLst>
              <a:ext uri="{FF2B5EF4-FFF2-40B4-BE49-F238E27FC236}">
                <a16:creationId xmlns:a16="http://schemas.microsoft.com/office/drawing/2014/main" id="{3FD9C0C6-AE06-4191-85AB-4E644AE09D8E}"/>
              </a:ext>
            </a:extLst>
          </p:cNvPr>
          <p:cNvGrpSpPr/>
          <p:nvPr/>
        </p:nvGrpSpPr>
        <p:grpSpPr>
          <a:xfrm>
            <a:off x="41558" y="6462678"/>
            <a:ext cx="1807562" cy="395322"/>
            <a:chOff x="41558" y="6462678"/>
            <a:chExt cx="1807562" cy="395322"/>
          </a:xfrm>
        </p:grpSpPr>
        <p:sp>
          <p:nvSpPr>
            <p:cNvPr id="14" name="TextBox 13">
              <a:extLst>
                <a:ext uri="{FF2B5EF4-FFF2-40B4-BE49-F238E27FC236}">
                  <a16:creationId xmlns:a16="http://schemas.microsoft.com/office/drawing/2014/main" id="{33E02B32-DC38-4D54-9448-FCCDCE6B5131}"/>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5" name="Picture 6" descr="Download Png Twitter Logo White | PNG &amp; GIF BASE">
              <a:extLst>
                <a:ext uri="{FF2B5EF4-FFF2-40B4-BE49-F238E27FC236}">
                  <a16:creationId xmlns:a16="http://schemas.microsoft.com/office/drawing/2014/main" id="{7FB5A799-48FF-4F17-9EF5-D7C51A05FE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4334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372725-060D-9B4F-8098-011E096A724D}"/>
              </a:ext>
            </a:extLst>
          </p:cNvPr>
          <p:cNvSpPr>
            <a:spLocks noGrp="1"/>
          </p:cNvSpPr>
          <p:nvPr>
            <p:ph type="sldNum" sz="quarter" idx="12"/>
          </p:nvPr>
        </p:nvSpPr>
        <p:spPr/>
        <p:txBody>
          <a:bodyPr/>
          <a:lstStyle/>
          <a:p>
            <a:fld id="{FF4AC2C4-6735-4BDB-B473-EDD4E2116093}" type="slidenum">
              <a:rPr lang="en-US" b="1" smtClean="0">
                <a:solidFill>
                  <a:schemeClr val="bg1"/>
                </a:solidFill>
              </a:rPr>
              <a:t>12</a:t>
            </a:fld>
            <a:endParaRPr lang="en-US" b="1" dirty="0">
              <a:solidFill>
                <a:schemeClr val="bg1"/>
              </a:solidFill>
            </a:endParaRPr>
          </a:p>
        </p:txBody>
      </p:sp>
      <p:grpSp>
        <p:nvGrpSpPr>
          <p:cNvPr id="14" name="Group 13">
            <a:extLst>
              <a:ext uri="{FF2B5EF4-FFF2-40B4-BE49-F238E27FC236}">
                <a16:creationId xmlns:a16="http://schemas.microsoft.com/office/drawing/2014/main" id="{1F5CC2DE-BE38-4D71-B7C3-8EB1AA652308}"/>
              </a:ext>
            </a:extLst>
          </p:cNvPr>
          <p:cNvGrpSpPr/>
          <p:nvPr/>
        </p:nvGrpSpPr>
        <p:grpSpPr>
          <a:xfrm>
            <a:off x="41558" y="6462678"/>
            <a:ext cx="1807562" cy="395322"/>
            <a:chOff x="41558" y="6462678"/>
            <a:chExt cx="1807562" cy="395322"/>
          </a:xfrm>
        </p:grpSpPr>
        <p:sp>
          <p:nvSpPr>
            <p:cNvPr id="15" name="TextBox 14">
              <a:extLst>
                <a:ext uri="{FF2B5EF4-FFF2-40B4-BE49-F238E27FC236}">
                  <a16:creationId xmlns:a16="http://schemas.microsoft.com/office/drawing/2014/main" id="{BE65CA12-A23A-48B3-AD91-EBF6177E17D8}"/>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7" name="Picture 6" descr="Download Png Twitter Logo White | PNG &amp; GIF BASE">
              <a:extLst>
                <a:ext uri="{FF2B5EF4-FFF2-40B4-BE49-F238E27FC236}">
                  <a16:creationId xmlns:a16="http://schemas.microsoft.com/office/drawing/2014/main" id="{E03744A9-CFEB-4219-B98F-B4FDB63DD4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pic>
        <p:nvPicPr>
          <p:cNvPr id="10" name="Picture 9" descr="Logo, company name&#10;&#10;Description automatically generated">
            <a:extLst>
              <a:ext uri="{FF2B5EF4-FFF2-40B4-BE49-F238E27FC236}">
                <a16:creationId xmlns:a16="http://schemas.microsoft.com/office/drawing/2014/main" id="{9C70B357-5D37-054A-91D3-994CEF683B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3364" y="1897439"/>
            <a:ext cx="5045271" cy="2018108"/>
          </a:xfrm>
          <a:prstGeom prst="rect">
            <a:avLst/>
          </a:prstGeom>
          <a:ln>
            <a:solidFill>
              <a:schemeClr val="tx1"/>
            </a:solidFill>
          </a:ln>
          <a:effectLst>
            <a:outerShdw blurRad="50800" dist="38100" dir="2700000" algn="tl" rotWithShape="0">
              <a:prstClr val="black">
                <a:alpha val="40000"/>
              </a:prstClr>
            </a:outerShdw>
          </a:effectLst>
        </p:spPr>
      </p:pic>
      <p:sp>
        <p:nvSpPr>
          <p:cNvPr id="18" name="Content Placeholder 2">
            <a:extLst>
              <a:ext uri="{FF2B5EF4-FFF2-40B4-BE49-F238E27FC236}">
                <a16:creationId xmlns:a16="http://schemas.microsoft.com/office/drawing/2014/main" id="{318D0A7F-9B86-1B4D-B308-0907BF675C9D}"/>
              </a:ext>
            </a:extLst>
          </p:cNvPr>
          <p:cNvSpPr>
            <a:spLocks noGrp="1"/>
          </p:cNvSpPr>
          <p:nvPr>
            <p:ph idx="1"/>
          </p:nvPr>
        </p:nvSpPr>
        <p:spPr>
          <a:xfrm>
            <a:off x="2890481" y="4071495"/>
            <a:ext cx="6411038" cy="618469"/>
          </a:xfrm>
        </p:spPr>
        <p:txBody>
          <a:bodyPr anchor="t">
            <a:normAutofit/>
          </a:bodyPr>
          <a:lstStyle/>
          <a:p>
            <a:pPr marL="0" indent="0" algn="ctr">
              <a:buNone/>
            </a:pPr>
            <a:r>
              <a:rPr lang="en-US" sz="3600" b="1" dirty="0">
                <a:solidFill>
                  <a:schemeClr val="bg1"/>
                </a:solidFill>
                <a:effectLst>
                  <a:outerShdw blurRad="38100" dist="38100" dir="2700000" algn="tl">
                    <a:srgbClr val="000000">
                      <a:alpha val="43137"/>
                    </a:srgbClr>
                  </a:outerShdw>
                </a:effectLst>
              </a:rPr>
              <a:t>Thank you!</a:t>
            </a:r>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21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Background: Traditional Treatment Assignment</a:t>
            </a: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A7D42486-DABC-CA45-A41A-BA8404BE7FE4}"/>
              </a:ext>
            </a:extLst>
          </p:cNvPr>
          <p:cNvGrpSpPr/>
          <p:nvPr/>
        </p:nvGrpSpPr>
        <p:grpSpPr>
          <a:xfrm>
            <a:off x="2758785" y="1913914"/>
            <a:ext cx="2777848" cy="3691110"/>
            <a:chOff x="2758785" y="1913914"/>
            <a:chExt cx="2777848" cy="3691110"/>
          </a:xfrm>
        </p:grpSpPr>
        <p:sp>
          <p:nvSpPr>
            <p:cNvPr id="20" name="Smiley Face 19">
              <a:extLst>
                <a:ext uri="{FF2B5EF4-FFF2-40B4-BE49-F238E27FC236}">
                  <a16:creationId xmlns:a16="http://schemas.microsoft.com/office/drawing/2014/main" id="{D36603B2-B7A7-4FF3-B76F-72361F68CC5B}"/>
                </a:ext>
              </a:extLst>
            </p:cNvPr>
            <p:cNvSpPr/>
            <p:nvPr/>
          </p:nvSpPr>
          <p:spPr>
            <a:xfrm>
              <a:off x="2758786" y="1929749"/>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miley Face 20">
              <a:extLst>
                <a:ext uri="{FF2B5EF4-FFF2-40B4-BE49-F238E27FC236}">
                  <a16:creationId xmlns:a16="http://schemas.microsoft.com/office/drawing/2014/main" id="{4C53DD7A-0AC2-45C8-B0B2-A164968BB3A4}"/>
                </a:ext>
              </a:extLst>
            </p:cNvPr>
            <p:cNvSpPr/>
            <p:nvPr/>
          </p:nvSpPr>
          <p:spPr>
            <a:xfrm>
              <a:off x="2762746" y="2902821"/>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miley Face 21">
              <a:extLst>
                <a:ext uri="{FF2B5EF4-FFF2-40B4-BE49-F238E27FC236}">
                  <a16:creationId xmlns:a16="http://schemas.microsoft.com/office/drawing/2014/main" id="{619C0A07-F361-4DF6-8707-3ABDEFF5218E}"/>
                </a:ext>
              </a:extLst>
            </p:cNvPr>
            <p:cNvSpPr/>
            <p:nvPr/>
          </p:nvSpPr>
          <p:spPr>
            <a:xfrm>
              <a:off x="2758786" y="3873912"/>
              <a:ext cx="760021" cy="760021"/>
            </a:xfrm>
            <a:prstGeom prst="smileyFace">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miley Face 22">
              <a:extLst>
                <a:ext uri="{FF2B5EF4-FFF2-40B4-BE49-F238E27FC236}">
                  <a16:creationId xmlns:a16="http://schemas.microsoft.com/office/drawing/2014/main" id="{E79B9D1A-89EA-450C-9B75-A6EC3A37218E}"/>
                </a:ext>
              </a:extLst>
            </p:cNvPr>
            <p:cNvSpPr/>
            <p:nvPr/>
          </p:nvSpPr>
          <p:spPr>
            <a:xfrm>
              <a:off x="2758785" y="4845003"/>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miley Face 15">
              <a:extLst>
                <a:ext uri="{FF2B5EF4-FFF2-40B4-BE49-F238E27FC236}">
                  <a16:creationId xmlns:a16="http://schemas.microsoft.com/office/drawing/2014/main" id="{324D9D8A-0168-44B6-88E4-B95E5D429911}"/>
                </a:ext>
              </a:extLst>
            </p:cNvPr>
            <p:cNvSpPr/>
            <p:nvPr/>
          </p:nvSpPr>
          <p:spPr>
            <a:xfrm>
              <a:off x="3765719" y="1913914"/>
              <a:ext cx="760021" cy="760021"/>
            </a:xfrm>
            <a:prstGeom prst="smileyFace">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miley Face 16">
              <a:extLst>
                <a:ext uri="{FF2B5EF4-FFF2-40B4-BE49-F238E27FC236}">
                  <a16:creationId xmlns:a16="http://schemas.microsoft.com/office/drawing/2014/main" id="{144F4633-477F-4DBB-9D92-14EC3E40F5F4}"/>
                </a:ext>
              </a:extLst>
            </p:cNvPr>
            <p:cNvSpPr/>
            <p:nvPr/>
          </p:nvSpPr>
          <p:spPr>
            <a:xfrm>
              <a:off x="3769679" y="2886986"/>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miley Face 17">
              <a:extLst>
                <a:ext uri="{FF2B5EF4-FFF2-40B4-BE49-F238E27FC236}">
                  <a16:creationId xmlns:a16="http://schemas.microsoft.com/office/drawing/2014/main" id="{365FB11E-34DD-4C28-ACEF-BDBC564E6F98}"/>
                </a:ext>
              </a:extLst>
            </p:cNvPr>
            <p:cNvSpPr/>
            <p:nvPr/>
          </p:nvSpPr>
          <p:spPr>
            <a:xfrm>
              <a:off x="3765719" y="3858077"/>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miley Face 18">
              <a:extLst>
                <a:ext uri="{FF2B5EF4-FFF2-40B4-BE49-F238E27FC236}">
                  <a16:creationId xmlns:a16="http://schemas.microsoft.com/office/drawing/2014/main" id="{78453BD3-0EE4-443E-9528-186CEA12934C}"/>
                </a:ext>
              </a:extLst>
            </p:cNvPr>
            <p:cNvSpPr/>
            <p:nvPr/>
          </p:nvSpPr>
          <p:spPr>
            <a:xfrm>
              <a:off x="3765718" y="4829168"/>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miley Face 11">
              <a:extLst>
                <a:ext uri="{FF2B5EF4-FFF2-40B4-BE49-F238E27FC236}">
                  <a16:creationId xmlns:a16="http://schemas.microsoft.com/office/drawing/2014/main" id="{DCDC895F-7429-401F-A0FF-D81D6B9BBAD6}"/>
                </a:ext>
              </a:extLst>
            </p:cNvPr>
            <p:cNvSpPr/>
            <p:nvPr/>
          </p:nvSpPr>
          <p:spPr>
            <a:xfrm>
              <a:off x="4772652" y="1929749"/>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miley Face 12">
              <a:extLst>
                <a:ext uri="{FF2B5EF4-FFF2-40B4-BE49-F238E27FC236}">
                  <a16:creationId xmlns:a16="http://schemas.microsoft.com/office/drawing/2014/main" id="{A0591FEA-9780-4EBC-BD77-F36A16B230BE}"/>
                </a:ext>
              </a:extLst>
            </p:cNvPr>
            <p:cNvSpPr/>
            <p:nvPr/>
          </p:nvSpPr>
          <p:spPr>
            <a:xfrm>
              <a:off x="4776612" y="2902821"/>
              <a:ext cx="760021" cy="760021"/>
            </a:xfrm>
            <a:prstGeom prst="smileyFace">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miley Face 13">
              <a:extLst>
                <a:ext uri="{FF2B5EF4-FFF2-40B4-BE49-F238E27FC236}">
                  <a16:creationId xmlns:a16="http://schemas.microsoft.com/office/drawing/2014/main" id="{7C600F74-5424-4791-AC15-3075F84BC0BD}"/>
                </a:ext>
              </a:extLst>
            </p:cNvPr>
            <p:cNvSpPr/>
            <p:nvPr/>
          </p:nvSpPr>
          <p:spPr>
            <a:xfrm>
              <a:off x="4772652" y="3873912"/>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miley Face 14">
              <a:extLst>
                <a:ext uri="{FF2B5EF4-FFF2-40B4-BE49-F238E27FC236}">
                  <a16:creationId xmlns:a16="http://schemas.microsoft.com/office/drawing/2014/main" id="{2B56C71C-9AB4-40C6-826C-F83E40F181DB}"/>
                </a:ext>
              </a:extLst>
            </p:cNvPr>
            <p:cNvSpPr/>
            <p:nvPr/>
          </p:nvSpPr>
          <p:spPr>
            <a:xfrm>
              <a:off x="4772651" y="4845003"/>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573BBF4C-C12D-5743-83B2-9D85DE61FE24}"/>
              </a:ext>
            </a:extLst>
          </p:cNvPr>
          <p:cNvGrpSpPr/>
          <p:nvPr/>
        </p:nvGrpSpPr>
        <p:grpSpPr>
          <a:xfrm>
            <a:off x="6655367" y="1929749"/>
            <a:ext cx="2777848" cy="3691110"/>
            <a:chOff x="6655367" y="1929749"/>
            <a:chExt cx="2777848" cy="3691110"/>
          </a:xfrm>
        </p:grpSpPr>
        <p:sp>
          <p:nvSpPr>
            <p:cNvPr id="25" name="Smiley Face 24">
              <a:extLst>
                <a:ext uri="{FF2B5EF4-FFF2-40B4-BE49-F238E27FC236}">
                  <a16:creationId xmlns:a16="http://schemas.microsoft.com/office/drawing/2014/main" id="{B90198C2-41DB-4954-BD06-89CAE395CC23}"/>
                </a:ext>
              </a:extLst>
            </p:cNvPr>
            <p:cNvSpPr/>
            <p:nvPr/>
          </p:nvSpPr>
          <p:spPr>
            <a:xfrm>
              <a:off x="6655368" y="1945584"/>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miley Face 25">
              <a:extLst>
                <a:ext uri="{FF2B5EF4-FFF2-40B4-BE49-F238E27FC236}">
                  <a16:creationId xmlns:a16="http://schemas.microsoft.com/office/drawing/2014/main" id="{CDDF2522-DBC0-4B29-952C-904E4B900134}"/>
                </a:ext>
              </a:extLst>
            </p:cNvPr>
            <p:cNvSpPr/>
            <p:nvPr/>
          </p:nvSpPr>
          <p:spPr>
            <a:xfrm>
              <a:off x="6659328" y="2918656"/>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miley Face 26">
              <a:extLst>
                <a:ext uri="{FF2B5EF4-FFF2-40B4-BE49-F238E27FC236}">
                  <a16:creationId xmlns:a16="http://schemas.microsoft.com/office/drawing/2014/main" id="{693B5D70-FD0C-44A1-A771-F8282011B463}"/>
                </a:ext>
              </a:extLst>
            </p:cNvPr>
            <p:cNvSpPr/>
            <p:nvPr/>
          </p:nvSpPr>
          <p:spPr>
            <a:xfrm>
              <a:off x="6655368" y="3889747"/>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miley Face 27">
              <a:extLst>
                <a:ext uri="{FF2B5EF4-FFF2-40B4-BE49-F238E27FC236}">
                  <a16:creationId xmlns:a16="http://schemas.microsoft.com/office/drawing/2014/main" id="{5927279A-5782-4DDE-8443-8F976179B95F}"/>
                </a:ext>
              </a:extLst>
            </p:cNvPr>
            <p:cNvSpPr/>
            <p:nvPr/>
          </p:nvSpPr>
          <p:spPr>
            <a:xfrm>
              <a:off x="6655367" y="4860838"/>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Smiley Face 28">
              <a:extLst>
                <a:ext uri="{FF2B5EF4-FFF2-40B4-BE49-F238E27FC236}">
                  <a16:creationId xmlns:a16="http://schemas.microsoft.com/office/drawing/2014/main" id="{B90D7F66-94B3-431A-9570-F1E095C4BE18}"/>
                </a:ext>
              </a:extLst>
            </p:cNvPr>
            <p:cNvSpPr/>
            <p:nvPr/>
          </p:nvSpPr>
          <p:spPr>
            <a:xfrm>
              <a:off x="7662301" y="1929749"/>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miley Face 29">
              <a:extLst>
                <a:ext uri="{FF2B5EF4-FFF2-40B4-BE49-F238E27FC236}">
                  <a16:creationId xmlns:a16="http://schemas.microsoft.com/office/drawing/2014/main" id="{34020E90-F8BF-4BAD-8234-B88709B588CD}"/>
                </a:ext>
              </a:extLst>
            </p:cNvPr>
            <p:cNvSpPr/>
            <p:nvPr/>
          </p:nvSpPr>
          <p:spPr>
            <a:xfrm>
              <a:off x="7666261" y="2902821"/>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miley Face 30">
              <a:extLst>
                <a:ext uri="{FF2B5EF4-FFF2-40B4-BE49-F238E27FC236}">
                  <a16:creationId xmlns:a16="http://schemas.microsoft.com/office/drawing/2014/main" id="{AD329CF9-E4C6-4428-833B-B87233BE203E}"/>
                </a:ext>
              </a:extLst>
            </p:cNvPr>
            <p:cNvSpPr/>
            <p:nvPr/>
          </p:nvSpPr>
          <p:spPr>
            <a:xfrm>
              <a:off x="7662301" y="3873912"/>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miley Face 31">
              <a:extLst>
                <a:ext uri="{FF2B5EF4-FFF2-40B4-BE49-F238E27FC236}">
                  <a16:creationId xmlns:a16="http://schemas.microsoft.com/office/drawing/2014/main" id="{D1DEED9E-7B6A-4237-A705-E4AC34745107}"/>
                </a:ext>
              </a:extLst>
            </p:cNvPr>
            <p:cNvSpPr/>
            <p:nvPr/>
          </p:nvSpPr>
          <p:spPr>
            <a:xfrm>
              <a:off x="7662300" y="4845003"/>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miley Face 32">
              <a:extLst>
                <a:ext uri="{FF2B5EF4-FFF2-40B4-BE49-F238E27FC236}">
                  <a16:creationId xmlns:a16="http://schemas.microsoft.com/office/drawing/2014/main" id="{99310716-E0C2-4E08-999A-22D13491594F}"/>
                </a:ext>
              </a:extLst>
            </p:cNvPr>
            <p:cNvSpPr/>
            <p:nvPr/>
          </p:nvSpPr>
          <p:spPr>
            <a:xfrm>
              <a:off x="8669234" y="1945584"/>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Smiley Face 33">
              <a:extLst>
                <a:ext uri="{FF2B5EF4-FFF2-40B4-BE49-F238E27FC236}">
                  <a16:creationId xmlns:a16="http://schemas.microsoft.com/office/drawing/2014/main" id="{CA071EBF-71D3-4E79-8CEC-6A6CFD7BB6F4}"/>
                </a:ext>
              </a:extLst>
            </p:cNvPr>
            <p:cNvSpPr/>
            <p:nvPr/>
          </p:nvSpPr>
          <p:spPr>
            <a:xfrm>
              <a:off x="8673194" y="2918656"/>
              <a:ext cx="760021" cy="760021"/>
            </a:xfrm>
            <a:prstGeom prst="smileyFace">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Smiley Face 34">
              <a:extLst>
                <a:ext uri="{FF2B5EF4-FFF2-40B4-BE49-F238E27FC236}">
                  <a16:creationId xmlns:a16="http://schemas.microsoft.com/office/drawing/2014/main" id="{DA3CE380-FD62-400A-B304-A2A9F2979AB1}"/>
                </a:ext>
              </a:extLst>
            </p:cNvPr>
            <p:cNvSpPr/>
            <p:nvPr/>
          </p:nvSpPr>
          <p:spPr>
            <a:xfrm>
              <a:off x="8669234" y="3889747"/>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Smiley Face 35">
              <a:extLst>
                <a:ext uri="{FF2B5EF4-FFF2-40B4-BE49-F238E27FC236}">
                  <a16:creationId xmlns:a16="http://schemas.microsoft.com/office/drawing/2014/main" id="{BA3B7D53-4BDF-4667-B3B0-276D377E2E7B}"/>
                </a:ext>
              </a:extLst>
            </p:cNvPr>
            <p:cNvSpPr/>
            <p:nvPr/>
          </p:nvSpPr>
          <p:spPr>
            <a:xfrm>
              <a:off x="8669233" y="4860838"/>
              <a:ext cx="760021" cy="760021"/>
            </a:xfrm>
            <a:prstGeom prst="smileyFace">
              <a:avLst>
                <a:gd name="adj" fmla="val -4653"/>
              </a:avLst>
            </a:prstGeom>
            <a:solidFill>
              <a:srgbClr val="9789FF"/>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BE652D8C-B50E-4CBA-BA9B-DF474C2ABF6B}"/>
              </a:ext>
            </a:extLst>
          </p:cNvPr>
          <p:cNvSpPr/>
          <p:nvPr/>
        </p:nvSpPr>
        <p:spPr>
          <a:xfrm>
            <a:off x="6538842" y="2801141"/>
            <a:ext cx="993069" cy="993069"/>
          </a:xfrm>
          <a:prstGeom prst="rect">
            <a:avLst/>
          </a:prstGeom>
          <a:noFill/>
          <a:ln w="57150">
            <a:solidFill>
              <a:srgbClr val="FFFF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ontent Placeholder 2">
            <a:extLst>
              <a:ext uri="{FF2B5EF4-FFF2-40B4-BE49-F238E27FC236}">
                <a16:creationId xmlns:a16="http://schemas.microsoft.com/office/drawing/2014/main" id="{E4277F9D-B9B2-BF4C-8D71-6AE7D15D6AA0}"/>
              </a:ext>
            </a:extLst>
          </p:cNvPr>
          <p:cNvSpPr>
            <a:spLocks noGrp="1"/>
          </p:cNvSpPr>
          <p:nvPr>
            <p:ph idx="1"/>
          </p:nvPr>
        </p:nvSpPr>
        <p:spPr>
          <a:xfrm>
            <a:off x="925852" y="3185500"/>
            <a:ext cx="1586022" cy="1084257"/>
          </a:xfrm>
        </p:spPr>
        <p:txBody>
          <a:bodyPr anchor="ctr">
            <a:normAutofit/>
          </a:bodyPr>
          <a:lstStyle/>
          <a:p>
            <a:pPr marL="0" indent="0" algn="ctr">
              <a:buNone/>
            </a:pPr>
            <a:r>
              <a:rPr lang="en-US" b="1" dirty="0">
                <a:solidFill>
                  <a:schemeClr val="bg1"/>
                </a:solidFill>
                <a:effectLst>
                  <a:outerShdw blurRad="38100" dist="38100" dir="2700000" algn="tl">
                    <a:srgbClr val="000000">
                      <a:alpha val="43137"/>
                    </a:srgbClr>
                  </a:outerShdw>
                </a:effectLst>
              </a:rPr>
              <a:t>75% Effective</a:t>
            </a:r>
          </a:p>
        </p:txBody>
      </p:sp>
      <p:sp>
        <p:nvSpPr>
          <p:cNvPr id="41" name="Content Placeholder 2">
            <a:extLst>
              <a:ext uri="{FF2B5EF4-FFF2-40B4-BE49-F238E27FC236}">
                <a16:creationId xmlns:a16="http://schemas.microsoft.com/office/drawing/2014/main" id="{CA3FAFD2-063B-0B4C-85E5-08BC7D71ECB9}"/>
              </a:ext>
            </a:extLst>
          </p:cNvPr>
          <p:cNvSpPr txBox="1">
            <a:spLocks/>
          </p:cNvSpPr>
          <p:nvPr/>
        </p:nvSpPr>
        <p:spPr>
          <a:xfrm>
            <a:off x="9676167" y="3185499"/>
            <a:ext cx="1586022" cy="108425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chemeClr val="bg1"/>
                </a:solidFill>
                <a:effectLst>
                  <a:outerShdw blurRad="38100" dist="38100" dir="2700000" algn="tl">
                    <a:srgbClr val="000000">
                      <a:alpha val="43137"/>
                    </a:srgbClr>
                  </a:outerShdw>
                </a:effectLst>
              </a:rPr>
              <a:t>25% Effective</a:t>
            </a:r>
          </a:p>
        </p:txBody>
      </p:sp>
      <p:sp>
        <p:nvSpPr>
          <p:cNvPr id="42" name="Rectangle 41">
            <a:extLst>
              <a:ext uri="{FF2B5EF4-FFF2-40B4-BE49-F238E27FC236}">
                <a16:creationId xmlns:a16="http://schemas.microsoft.com/office/drawing/2014/main" id="{EEE1EDC2-B000-B04A-838A-A8D8376BBA80}"/>
              </a:ext>
            </a:extLst>
          </p:cNvPr>
          <p:cNvSpPr/>
          <p:nvPr/>
        </p:nvSpPr>
        <p:spPr>
          <a:xfrm>
            <a:off x="2640535" y="2786297"/>
            <a:ext cx="993069" cy="993069"/>
          </a:xfrm>
          <a:prstGeom prst="rect">
            <a:avLst/>
          </a:prstGeom>
          <a:noFill/>
          <a:ln w="57150">
            <a:solidFill>
              <a:srgbClr val="FFFF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8954F0BD-17BD-4F49-BAD1-E9A1D42E55B8}"/>
              </a:ext>
            </a:extLst>
          </p:cNvPr>
          <p:cNvSpPr>
            <a:spLocks noGrp="1"/>
          </p:cNvSpPr>
          <p:nvPr>
            <p:ph type="sldNum" sz="quarter" idx="12"/>
          </p:nvPr>
        </p:nvSpPr>
        <p:spPr/>
        <p:txBody>
          <a:bodyPr/>
          <a:lstStyle/>
          <a:p>
            <a:fld id="{FF4AC2C4-6735-4BDB-B473-EDD4E2116093}" type="slidenum">
              <a:rPr lang="en-US" b="1" smtClean="0">
                <a:solidFill>
                  <a:schemeClr val="bg1"/>
                </a:solidFill>
              </a:rPr>
              <a:t>2</a:t>
            </a:fld>
            <a:endParaRPr lang="en-US" b="1" dirty="0">
              <a:solidFill>
                <a:schemeClr val="bg1"/>
              </a:solidFill>
            </a:endParaRPr>
          </a:p>
        </p:txBody>
      </p:sp>
      <p:grpSp>
        <p:nvGrpSpPr>
          <p:cNvPr id="48" name="Group 47">
            <a:extLst>
              <a:ext uri="{FF2B5EF4-FFF2-40B4-BE49-F238E27FC236}">
                <a16:creationId xmlns:a16="http://schemas.microsoft.com/office/drawing/2014/main" id="{AF29F19C-C7DF-4E4F-9AED-5FD35A6B40D2}"/>
              </a:ext>
            </a:extLst>
          </p:cNvPr>
          <p:cNvGrpSpPr/>
          <p:nvPr/>
        </p:nvGrpSpPr>
        <p:grpSpPr>
          <a:xfrm>
            <a:off x="41558" y="6462678"/>
            <a:ext cx="1807562" cy="395322"/>
            <a:chOff x="41558" y="6462678"/>
            <a:chExt cx="1807562" cy="395322"/>
          </a:xfrm>
        </p:grpSpPr>
        <p:sp>
          <p:nvSpPr>
            <p:cNvPr id="49" name="TextBox 48">
              <a:extLst>
                <a:ext uri="{FF2B5EF4-FFF2-40B4-BE49-F238E27FC236}">
                  <a16:creationId xmlns:a16="http://schemas.microsoft.com/office/drawing/2014/main" id="{C94C19F1-77B7-4E19-86EC-858529E9E8E9}"/>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50" name="Picture 6" descr="Download Png Twitter Logo White | PNG &amp; GIF BASE">
              <a:extLst>
                <a:ext uri="{FF2B5EF4-FFF2-40B4-BE49-F238E27FC236}">
                  <a16:creationId xmlns:a16="http://schemas.microsoft.com/office/drawing/2014/main" id="{730607F7-D6D7-4741-ADEC-C18A7A0695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702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build="p"/>
      <p:bldP spid="41" grpId="0"/>
      <p:bldP spid="4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Background: Precision Mental Health</a:t>
            </a: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5F4808DD-B50E-46CA-AC8B-8E6703F4730A}"/>
              </a:ext>
            </a:extLst>
          </p:cNvPr>
          <p:cNvSpPr>
            <a:spLocks noGrp="1"/>
          </p:cNvSpPr>
          <p:nvPr>
            <p:ph idx="1"/>
          </p:nvPr>
        </p:nvSpPr>
        <p:spPr>
          <a:xfrm>
            <a:off x="838201" y="1825625"/>
            <a:ext cx="10467974" cy="4351338"/>
          </a:xfrm>
        </p:spPr>
        <p:txBody>
          <a:bodyPr/>
          <a:lstStyle/>
          <a:p>
            <a:pPr marL="0" indent="0" algn="ctr">
              <a:buNone/>
            </a:pPr>
            <a:r>
              <a:rPr lang="en-US" b="1" i="1" dirty="0">
                <a:solidFill>
                  <a:schemeClr val="bg1"/>
                </a:solidFill>
                <a:effectLst>
                  <a:outerShdw blurRad="38100" dist="38100" dir="2700000" algn="tl">
                    <a:srgbClr val="000000">
                      <a:alpha val="43137"/>
                    </a:srgbClr>
                  </a:outerShdw>
                </a:effectLst>
              </a:rPr>
              <a:t>The application of precision medicine to mental health conditions</a:t>
            </a:r>
          </a:p>
          <a:p>
            <a:pPr marL="0" indent="0">
              <a:buNone/>
            </a:pPr>
            <a:endParaRPr lang="en-US" b="1" dirty="0">
              <a:solidFill>
                <a:schemeClr val="bg1"/>
              </a:solidFill>
              <a:effectLst>
                <a:outerShdw blurRad="38100" dist="38100" dir="2700000" algn="tl">
                  <a:srgbClr val="000000">
                    <a:alpha val="43137"/>
                  </a:srgbClr>
                </a:outerShdw>
              </a:effectLst>
            </a:endParaRPr>
          </a:p>
          <a:p>
            <a:pPr marL="0" indent="0">
              <a:buNone/>
            </a:pPr>
            <a:r>
              <a:rPr lang="en-US" b="1" dirty="0">
                <a:solidFill>
                  <a:schemeClr val="bg1"/>
                </a:solidFill>
                <a:effectLst>
                  <a:outerShdw blurRad="38100" dist="38100" dir="2700000" algn="tl">
                    <a:srgbClr val="000000">
                      <a:alpha val="43137"/>
                    </a:srgbClr>
                  </a:outerShdw>
                </a:effectLst>
              </a:rPr>
              <a:t>Goal: to use individual differences to select the treatment with the highest predicted treatment efficacy for a given patient</a:t>
            </a:r>
          </a:p>
          <a:p>
            <a:pPr marL="0" indent="0">
              <a:buNone/>
            </a:pPr>
            <a:endParaRPr lang="en-US" b="1" dirty="0">
              <a:solidFill>
                <a:schemeClr val="bg1"/>
              </a:solidFill>
              <a:effectLst>
                <a:outerShdw blurRad="38100" dist="38100" dir="2700000" algn="tl">
                  <a:srgbClr val="000000">
                    <a:alpha val="43137"/>
                  </a:srgbClr>
                </a:outerShdw>
              </a:effectLst>
            </a:endParaRPr>
          </a:p>
          <a:p>
            <a:pPr marL="514350" indent="-514350">
              <a:buFont typeface="+mj-lt"/>
              <a:buAutoNum type="arabicPeriod"/>
            </a:pPr>
            <a:r>
              <a:rPr lang="en-US" b="1" dirty="0">
                <a:solidFill>
                  <a:schemeClr val="bg1"/>
                </a:solidFill>
                <a:effectLst>
                  <a:outerShdw blurRad="38100" dist="38100" dir="2700000" algn="tl">
                    <a:srgbClr val="000000">
                      <a:alpha val="43137"/>
                    </a:srgbClr>
                  </a:outerShdw>
                </a:effectLst>
              </a:rPr>
              <a:t>Increase likelihood of treatment success </a:t>
            </a:r>
            <a:r>
              <a:rPr lang="en-US" b="1" dirty="0">
                <a:solidFill>
                  <a:srgbClr val="8271FF"/>
                </a:solidFill>
                <a:effectLst>
                  <a:outerShdw blurRad="38100" dist="38100" dir="2700000" algn="tl">
                    <a:srgbClr val="000000">
                      <a:alpha val="43137"/>
                    </a:srgbClr>
                  </a:outerShdw>
                </a:effectLst>
              </a:rPr>
              <a:t>within an individual</a:t>
            </a:r>
          </a:p>
          <a:p>
            <a:pPr marL="514350" indent="-514350">
              <a:buFont typeface="+mj-lt"/>
              <a:buAutoNum type="arabicPeriod"/>
            </a:pPr>
            <a:endParaRPr lang="en-US" b="1" dirty="0">
              <a:solidFill>
                <a:schemeClr val="bg1"/>
              </a:solidFill>
              <a:effectLst>
                <a:outerShdw blurRad="38100" dist="38100" dir="2700000" algn="tl">
                  <a:srgbClr val="000000">
                    <a:alpha val="43137"/>
                  </a:srgbClr>
                </a:outerShdw>
              </a:effectLst>
            </a:endParaRPr>
          </a:p>
          <a:p>
            <a:pPr marL="514350" indent="-514350">
              <a:buFont typeface="+mj-lt"/>
              <a:buAutoNum type="arabicPeriod"/>
            </a:pPr>
            <a:r>
              <a:rPr lang="en-US" b="1" dirty="0">
                <a:solidFill>
                  <a:schemeClr val="bg1"/>
                </a:solidFill>
                <a:effectLst>
                  <a:outerShdw blurRad="38100" dist="38100" dir="2700000" algn="tl">
                    <a:srgbClr val="000000">
                      <a:alpha val="43137"/>
                    </a:srgbClr>
                  </a:outerShdw>
                </a:effectLst>
              </a:rPr>
              <a:t>Improve treatment effectiveness rates </a:t>
            </a:r>
            <a:r>
              <a:rPr lang="en-US" b="1" dirty="0">
                <a:solidFill>
                  <a:srgbClr val="8271FF"/>
                </a:solidFill>
                <a:effectLst>
                  <a:outerShdw blurRad="38100" dist="38100" dir="2700000" algn="tl">
                    <a:srgbClr val="000000">
                      <a:alpha val="43137"/>
                    </a:srgbClr>
                  </a:outerShdw>
                </a:effectLst>
              </a:rPr>
              <a:t>across the population</a:t>
            </a:r>
          </a:p>
        </p:txBody>
      </p:sp>
      <p:sp>
        <p:nvSpPr>
          <p:cNvPr id="6" name="Content Placeholder 2">
            <a:extLst>
              <a:ext uri="{FF2B5EF4-FFF2-40B4-BE49-F238E27FC236}">
                <a16:creationId xmlns:a16="http://schemas.microsoft.com/office/drawing/2014/main" id="{0F587F38-8CF8-4D1E-9B66-AB29E00773F0}"/>
              </a:ext>
            </a:extLst>
          </p:cNvPr>
          <p:cNvSpPr txBox="1">
            <a:spLocks/>
          </p:cNvSpPr>
          <p:nvPr/>
        </p:nvSpPr>
        <p:spPr>
          <a:xfrm>
            <a:off x="6542637" y="1819673"/>
            <a:ext cx="481116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1" dirty="0">
              <a:solidFill>
                <a:schemeClr val="bg1"/>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F152ECEB-65A6-2F46-AF59-A0A6DBB579DD}"/>
              </a:ext>
            </a:extLst>
          </p:cNvPr>
          <p:cNvSpPr>
            <a:spLocks noGrp="1"/>
          </p:cNvSpPr>
          <p:nvPr>
            <p:ph type="sldNum" sz="quarter" idx="12"/>
          </p:nvPr>
        </p:nvSpPr>
        <p:spPr/>
        <p:txBody>
          <a:bodyPr/>
          <a:lstStyle/>
          <a:p>
            <a:fld id="{FF4AC2C4-6735-4BDB-B473-EDD4E2116093}" type="slidenum">
              <a:rPr lang="en-US" b="1" smtClean="0">
                <a:solidFill>
                  <a:schemeClr val="bg1"/>
                </a:solidFill>
              </a:rPr>
              <a:t>3</a:t>
            </a:fld>
            <a:endParaRPr lang="en-US" b="1" dirty="0">
              <a:solidFill>
                <a:schemeClr val="bg1"/>
              </a:solidFill>
            </a:endParaRPr>
          </a:p>
        </p:txBody>
      </p:sp>
      <p:grpSp>
        <p:nvGrpSpPr>
          <p:cNvPr id="15" name="Group 14">
            <a:extLst>
              <a:ext uri="{FF2B5EF4-FFF2-40B4-BE49-F238E27FC236}">
                <a16:creationId xmlns:a16="http://schemas.microsoft.com/office/drawing/2014/main" id="{5FC495EA-46BC-4500-B3D6-7B91982807A7}"/>
              </a:ext>
            </a:extLst>
          </p:cNvPr>
          <p:cNvGrpSpPr/>
          <p:nvPr/>
        </p:nvGrpSpPr>
        <p:grpSpPr>
          <a:xfrm>
            <a:off x="41558" y="6462678"/>
            <a:ext cx="1807562" cy="395322"/>
            <a:chOff x="41558" y="6462678"/>
            <a:chExt cx="1807562" cy="395322"/>
          </a:xfrm>
        </p:grpSpPr>
        <p:sp>
          <p:nvSpPr>
            <p:cNvPr id="16" name="TextBox 15">
              <a:extLst>
                <a:ext uri="{FF2B5EF4-FFF2-40B4-BE49-F238E27FC236}">
                  <a16:creationId xmlns:a16="http://schemas.microsoft.com/office/drawing/2014/main" id="{5F3E294E-B14C-4E43-A528-AB86D3F32FE8}"/>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7" name="Picture 6" descr="Download Png Twitter Logo White | PNG &amp; GIF BASE">
              <a:extLst>
                <a:ext uri="{FF2B5EF4-FFF2-40B4-BE49-F238E27FC236}">
                  <a16:creationId xmlns:a16="http://schemas.microsoft.com/office/drawing/2014/main" id="{D94FF974-A9BE-42E5-A06D-7D44155D42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9582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Background: Machine Learning</a:t>
            </a: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5F4808DD-B50E-46CA-AC8B-8E6703F4730A}"/>
              </a:ext>
            </a:extLst>
          </p:cNvPr>
          <p:cNvSpPr>
            <a:spLocks noGrp="1"/>
          </p:cNvSpPr>
          <p:nvPr>
            <p:ph idx="1"/>
          </p:nvPr>
        </p:nvSpPr>
        <p:spPr>
          <a:xfrm>
            <a:off x="838200" y="1825625"/>
            <a:ext cx="10467975" cy="4351338"/>
          </a:xfrm>
        </p:spPr>
        <p:txBody>
          <a:bodyPr/>
          <a:lstStyle/>
          <a:p>
            <a:r>
              <a:rPr lang="en-US" b="1" dirty="0">
                <a:solidFill>
                  <a:schemeClr val="bg1"/>
                </a:solidFill>
                <a:effectLst>
                  <a:outerShdw blurRad="38100" dist="38100" dir="2700000" algn="tl">
                    <a:srgbClr val="000000">
                      <a:alpha val="43137"/>
                    </a:srgbClr>
                  </a:outerShdw>
                </a:effectLst>
              </a:rPr>
              <a:t>Offers a path forward for precision mental health</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Maps onto complexity of people and clinical phenomena</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Prioritizes out-of-sample prediction</a:t>
            </a:r>
          </a:p>
        </p:txBody>
      </p:sp>
      <p:sp>
        <p:nvSpPr>
          <p:cNvPr id="3" name="Slide Number Placeholder 2">
            <a:extLst>
              <a:ext uri="{FF2B5EF4-FFF2-40B4-BE49-F238E27FC236}">
                <a16:creationId xmlns:a16="http://schemas.microsoft.com/office/drawing/2014/main" id="{F0DD1508-27DE-934E-9727-ACAA0C842F7B}"/>
              </a:ext>
            </a:extLst>
          </p:cNvPr>
          <p:cNvSpPr>
            <a:spLocks noGrp="1"/>
          </p:cNvSpPr>
          <p:nvPr>
            <p:ph type="sldNum" sz="quarter" idx="12"/>
          </p:nvPr>
        </p:nvSpPr>
        <p:spPr/>
        <p:txBody>
          <a:bodyPr/>
          <a:lstStyle/>
          <a:p>
            <a:fld id="{FF4AC2C4-6735-4BDB-B473-EDD4E2116093}" type="slidenum">
              <a:rPr lang="en-US" b="1" smtClean="0">
                <a:solidFill>
                  <a:schemeClr val="bg1"/>
                </a:solidFill>
              </a:rPr>
              <a:t>4</a:t>
            </a:fld>
            <a:endParaRPr lang="en-US" b="1" dirty="0">
              <a:solidFill>
                <a:schemeClr val="bg1"/>
              </a:solidFill>
            </a:endParaRPr>
          </a:p>
        </p:txBody>
      </p:sp>
      <p:grpSp>
        <p:nvGrpSpPr>
          <p:cNvPr id="14" name="Group 13">
            <a:extLst>
              <a:ext uri="{FF2B5EF4-FFF2-40B4-BE49-F238E27FC236}">
                <a16:creationId xmlns:a16="http://schemas.microsoft.com/office/drawing/2014/main" id="{BDE9B1FB-7E89-466F-BB79-3D882B191694}"/>
              </a:ext>
            </a:extLst>
          </p:cNvPr>
          <p:cNvGrpSpPr/>
          <p:nvPr/>
        </p:nvGrpSpPr>
        <p:grpSpPr>
          <a:xfrm>
            <a:off x="41558" y="6462678"/>
            <a:ext cx="1807562" cy="395322"/>
            <a:chOff x="41558" y="6462678"/>
            <a:chExt cx="1807562" cy="395322"/>
          </a:xfrm>
        </p:grpSpPr>
        <p:sp>
          <p:nvSpPr>
            <p:cNvPr id="15" name="TextBox 14">
              <a:extLst>
                <a:ext uri="{FF2B5EF4-FFF2-40B4-BE49-F238E27FC236}">
                  <a16:creationId xmlns:a16="http://schemas.microsoft.com/office/drawing/2014/main" id="{E6BD1E62-E9A1-4DA8-9058-2059F749A850}"/>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6" name="Picture 6" descr="Download Png Twitter Logo White | PNG &amp; GIF BASE">
              <a:extLst>
                <a:ext uri="{FF2B5EF4-FFF2-40B4-BE49-F238E27FC236}">
                  <a16:creationId xmlns:a16="http://schemas.microsoft.com/office/drawing/2014/main" id="{EB671112-8A12-42D4-B1C6-E52572039F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2289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Model Fitting</a:t>
            </a: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63408AA1-8955-4057-BF63-35754AD855B8}"/>
              </a:ext>
            </a:extLst>
          </p:cNvPr>
          <p:cNvSpPr txBox="1">
            <a:spLocks/>
          </p:cNvSpPr>
          <p:nvPr/>
        </p:nvSpPr>
        <p:spPr>
          <a:xfrm>
            <a:off x="838199" y="1758155"/>
            <a:ext cx="5257801" cy="41774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chemeClr val="bg1"/>
                </a:solidFill>
                <a:effectLst>
                  <a:outerShdw blurRad="38100" dist="38100" dir="2700000" algn="tl">
                    <a:srgbClr val="000000">
                      <a:alpha val="43137"/>
                    </a:srgbClr>
                  </a:outerShdw>
                </a:effectLst>
              </a:rPr>
              <a:t>Models include:</a:t>
            </a:r>
          </a:p>
          <a:p>
            <a:r>
              <a:rPr lang="en-US" b="1" dirty="0">
                <a:solidFill>
                  <a:schemeClr val="bg1"/>
                </a:solidFill>
                <a:effectLst>
                  <a:outerShdw blurRad="38100" dist="38100" dir="2700000" algn="tl">
                    <a:srgbClr val="000000">
                      <a:alpha val="43137"/>
                    </a:srgbClr>
                  </a:outerShdw>
                </a:effectLst>
              </a:rPr>
              <a:t>Treatment condition</a:t>
            </a:r>
          </a:p>
          <a:p>
            <a:r>
              <a:rPr lang="en-US" b="1" dirty="0">
                <a:solidFill>
                  <a:schemeClr val="bg1"/>
                </a:solidFill>
                <a:effectLst>
                  <a:outerShdw blurRad="38100" dist="38100" dir="2700000" algn="tl">
                    <a:srgbClr val="000000">
                      <a:alpha val="43137"/>
                    </a:srgbClr>
                  </a:outerShdw>
                </a:effectLst>
              </a:rPr>
              <a:t>~400 individual difference predictors</a:t>
            </a:r>
          </a:p>
          <a:p>
            <a:r>
              <a:rPr lang="en-US" b="1" dirty="0">
                <a:solidFill>
                  <a:schemeClr val="bg1"/>
                </a:solidFill>
                <a:effectLst>
                  <a:outerShdw blurRad="38100" dist="38100" dir="2700000" algn="tl">
                    <a:srgbClr val="000000">
                      <a:alpha val="43137"/>
                    </a:srgbClr>
                  </a:outerShdw>
                </a:effectLst>
              </a:rPr>
              <a:t>Outcome (treatment success at 6 months)</a:t>
            </a:r>
          </a:p>
          <a:p>
            <a:pPr marL="0" indent="0">
              <a:buFont typeface="Arial" panose="020B0604020202020204" pitchFamily="34" charset="0"/>
              <a:buNone/>
            </a:pPr>
            <a:endParaRPr lang="en-US" b="1" dirty="0">
              <a:solidFill>
                <a:schemeClr val="bg1"/>
              </a:solidFill>
              <a:effectLst>
                <a:outerShdw blurRad="38100" dist="38100" dir="2700000" algn="tl">
                  <a:srgbClr val="000000">
                    <a:alpha val="43137"/>
                  </a:srgbClr>
                </a:outerShdw>
              </a:effectLst>
            </a:endParaRPr>
          </a:p>
          <a:p>
            <a:pPr marL="0" indent="0">
              <a:buFont typeface="Arial" panose="020B0604020202020204" pitchFamily="34" charset="0"/>
              <a:buNone/>
            </a:pPr>
            <a:endParaRPr lang="en-US" b="1" dirty="0">
              <a:solidFill>
                <a:schemeClr val="bg1"/>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FAB9D846-B22B-6D4B-AA52-64E42833B17A}"/>
              </a:ext>
            </a:extLst>
          </p:cNvPr>
          <p:cNvSpPr>
            <a:spLocks noGrp="1"/>
          </p:cNvSpPr>
          <p:nvPr>
            <p:ph type="sldNum" sz="quarter" idx="12"/>
          </p:nvPr>
        </p:nvSpPr>
        <p:spPr/>
        <p:txBody>
          <a:bodyPr/>
          <a:lstStyle/>
          <a:p>
            <a:fld id="{FF4AC2C4-6735-4BDB-B473-EDD4E2116093}" type="slidenum">
              <a:rPr lang="en-US" b="1" smtClean="0">
                <a:solidFill>
                  <a:schemeClr val="bg1"/>
                </a:solidFill>
              </a:rPr>
              <a:t>5</a:t>
            </a:fld>
            <a:endParaRPr lang="en-US" b="1" dirty="0">
              <a:solidFill>
                <a:schemeClr val="bg1"/>
              </a:solidFill>
            </a:endParaRPr>
          </a:p>
        </p:txBody>
      </p:sp>
      <p:grpSp>
        <p:nvGrpSpPr>
          <p:cNvPr id="15" name="Group 14">
            <a:extLst>
              <a:ext uri="{FF2B5EF4-FFF2-40B4-BE49-F238E27FC236}">
                <a16:creationId xmlns:a16="http://schemas.microsoft.com/office/drawing/2014/main" id="{54D2BF2B-38C0-4229-86C0-7ABE625F9ACE}"/>
              </a:ext>
            </a:extLst>
          </p:cNvPr>
          <p:cNvGrpSpPr/>
          <p:nvPr/>
        </p:nvGrpSpPr>
        <p:grpSpPr>
          <a:xfrm>
            <a:off x="41558" y="6462678"/>
            <a:ext cx="1807562" cy="395322"/>
            <a:chOff x="41558" y="6462678"/>
            <a:chExt cx="1807562" cy="395322"/>
          </a:xfrm>
        </p:grpSpPr>
        <p:sp>
          <p:nvSpPr>
            <p:cNvPr id="16" name="TextBox 15">
              <a:extLst>
                <a:ext uri="{FF2B5EF4-FFF2-40B4-BE49-F238E27FC236}">
                  <a16:creationId xmlns:a16="http://schemas.microsoft.com/office/drawing/2014/main" id="{6A881CBB-55D0-4DA9-8BA8-89CD3A768651}"/>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7" name="Picture 6" descr="Download Png Twitter Logo White | PNG &amp; GIF BASE">
              <a:extLst>
                <a:ext uri="{FF2B5EF4-FFF2-40B4-BE49-F238E27FC236}">
                  <a16:creationId xmlns:a16="http://schemas.microsoft.com/office/drawing/2014/main" id="{B3EA8344-75A2-449F-8BE8-9BF6D1607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ectangle 20">
            <a:extLst>
              <a:ext uri="{FF2B5EF4-FFF2-40B4-BE49-F238E27FC236}">
                <a16:creationId xmlns:a16="http://schemas.microsoft.com/office/drawing/2014/main" id="{155A4AB8-EF94-3746-8370-40D00D35317A}"/>
              </a:ext>
            </a:extLst>
          </p:cNvPr>
          <p:cNvSpPr/>
          <p:nvPr/>
        </p:nvSpPr>
        <p:spPr>
          <a:xfrm rot="5400000">
            <a:off x="6493704" y="2345588"/>
            <a:ext cx="2819741" cy="1670340"/>
          </a:xfrm>
          <a:prstGeom prst="rect">
            <a:avLst/>
          </a:prstGeom>
          <a:solidFill>
            <a:srgbClr val="8271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FD543FA-DCC6-624C-B437-FE338A4BA72F}"/>
              </a:ext>
            </a:extLst>
          </p:cNvPr>
          <p:cNvSpPr txBox="1"/>
          <p:nvPr/>
        </p:nvSpPr>
        <p:spPr>
          <a:xfrm>
            <a:off x="8875979" y="3015498"/>
            <a:ext cx="1670340" cy="584775"/>
          </a:xfrm>
          <a:prstGeom prst="rect">
            <a:avLst/>
          </a:prstGeom>
          <a:noFill/>
        </p:spPr>
        <p:txBody>
          <a:bodyPr wrap="square" rtlCol="0" anchor="ctr">
            <a:spAutoFit/>
          </a:bodyPr>
          <a:lstStyle/>
          <a:p>
            <a:pPr algn="ctr"/>
            <a:r>
              <a:rPr lang="en-US" sz="1600" b="1" dirty="0">
                <a:solidFill>
                  <a:schemeClr val="bg1"/>
                </a:solidFill>
                <a:effectLst>
                  <a:outerShdw blurRad="50800" dist="38100" dir="2700000" algn="tl" rotWithShape="0">
                    <a:prstClr val="black">
                      <a:alpha val="40000"/>
                    </a:prstClr>
                  </a:outerShdw>
                </a:effectLst>
              </a:rPr>
              <a:t>Data used for model fitting</a:t>
            </a:r>
            <a:endParaRPr lang="en-US" sz="1600" dirty="0"/>
          </a:p>
        </p:txBody>
      </p:sp>
      <p:sp>
        <p:nvSpPr>
          <p:cNvPr id="24" name="Rectangle 23">
            <a:extLst>
              <a:ext uri="{FF2B5EF4-FFF2-40B4-BE49-F238E27FC236}">
                <a16:creationId xmlns:a16="http://schemas.microsoft.com/office/drawing/2014/main" id="{A300CF55-03C3-9349-AF43-8A94B4ABDFA6}"/>
              </a:ext>
            </a:extLst>
          </p:cNvPr>
          <p:cNvSpPr/>
          <p:nvPr/>
        </p:nvSpPr>
        <p:spPr>
          <a:xfrm rot="5400000">
            <a:off x="7585237" y="4287048"/>
            <a:ext cx="636675" cy="1670341"/>
          </a:xfrm>
          <a:prstGeom prst="rect">
            <a:avLst/>
          </a:prstGeom>
          <a:solidFill>
            <a:srgbClr val="CFC9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376A9362-2E91-464F-A270-151DA06C7CAC}"/>
              </a:ext>
            </a:extLst>
          </p:cNvPr>
          <p:cNvSpPr txBox="1"/>
          <p:nvPr/>
        </p:nvSpPr>
        <p:spPr>
          <a:xfrm>
            <a:off x="8875979" y="4835758"/>
            <a:ext cx="1670340" cy="584775"/>
          </a:xfrm>
          <a:prstGeom prst="rect">
            <a:avLst/>
          </a:prstGeom>
          <a:noFill/>
        </p:spPr>
        <p:txBody>
          <a:bodyPr wrap="square" rtlCol="0" anchor="ctr">
            <a:spAutoFit/>
          </a:bodyPr>
          <a:lstStyle/>
          <a:p>
            <a:pPr algn="ctr"/>
            <a:r>
              <a:rPr lang="en-US" sz="1600" b="1" dirty="0">
                <a:solidFill>
                  <a:schemeClr val="bg1"/>
                </a:solidFill>
                <a:effectLst>
                  <a:outerShdw blurRad="50800" dist="38100" dir="2700000" algn="tl" rotWithShape="0">
                    <a:prstClr val="black">
                      <a:alpha val="40000"/>
                    </a:prstClr>
                  </a:outerShdw>
                </a:effectLst>
              </a:rPr>
              <a:t>Data used for model evaluation</a:t>
            </a:r>
            <a:endParaRPr lang="en-US" sz="1600" dirty="0"/>
          </a:p>
        </p:txBody>
      </p:sp>
    </p:spTree>
    <p:extLst>
      <p:ext uri="{BB962C8B-B14F-4D97-AF65-F5344CB8AC3E}">
        <p14:creationId xmlns:p14="http://schemas.microsoft.com/office/powerpoint/2010/main" val="242545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4" grpId="0"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Model Fitting</a:t>
            </a: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63408AA1-8955-4057-BF63-35754AD855B8}"/>
              </a:ext>
            </a:extLst>
          </p:cNvPr>
          <p:cNvSpPr txBox="1">
            <a:spLocks/>
          </p:cNvSpPr>
          <p:nvPr/>
        </p:nvSpPr>
        <p:spPr>
          <a:xfrm>
            <a:off x="838199" y="1758155"/>
            <a:ext cx="10515599" cy="41774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solidFill>
                <a:effectLst>
                  <a:outerShdw blurRad="38100" dist="38100" dir="2700000" algn="tl">
                    <a:srgbClr val="000000">
                      <a:alpha val="43137"/>
                    </a:srgbClr>
                  </a:outerShdw>
                </a:effectLst>
              </a:rPr>
              <a:t>Model configurations include:</a:t>
            </a:r>
          </a:p>
          <a:p>
            <a:pPr lvl="1"/>
            <a:r>
              <a:rPr lang="en-US" b="1" dirty="0">
                <a:solidFill>
                  <a:schemeClr val="bg1"/>
                </a:solidFill>
                <a:effectLst>
                  <a:outerShdw blurRad="38100" dist="38100" dir="2700000" algn="tl">
                    <a:srgbClr val="000000">
                      <a:alpha val="43137"/>
                    </a:srgbClr>
                  </a:outerShdw>
                </a:effectLst>
              </a:rPr>
              <a:t>Statistical algorithms (e.g., elastic net logistic regression, random forest, k-nearest neighbors, neural networks)</a:t>
            </a:r>
          </a:p>
          <a:p>
            <a:pPr lvl="1"/>
            <a:r>
              <a:rPr lang="en-US" b="1" dirty="0">
                <a:solidFill>
                  <a:schemeClr val="bg1"/>
                </a:solidFill>
                <a:effectLst>
                  <a:outerShdw blurRad="38100" dist="38100" dir="2700000" algn="tl">
                    <a:srgbClr val="000000">
                      <a:alpha val="43137"/>
                    </a:srgbClr>
                  </a:outerShdw>
                </a:effectLst>
              </a:rPr>
              <a:t>Algorithm-specific characteristics (e.g., hyperparameters, number of hidden layers)</a:t>
            </a:r>
          </a:p>
          <a:p>
            <a:pPr lvl="1"/>
            <a:r>
              <a:rPr lang="en-US" b="1" dirty="0">
                <a:solidFill>
                  <a:schemeClr val="bg1"/>
                </a:solidFill>
                <a:effectLst>
                  <a:outerShdw blurRad="38100" dist="38100" dir="2700000" algn="tl">
                    <a:srgbClr val="000000">
                      <a:alpha val="43137"/>
                    </a:srgbClr>
                  </a:outerShdw>
                </a:effectLst>
              </a:rPr>
              <a:t>Feature sets &amp; feature engineering decisions</a:t>
            </a:r>
          </a:p>
          <a:p>
            <a:pPr marL="0" indent="0">
              <a:buFont typeface="Arial" panose="020B0604020202020204" pitchFamily="34" charset="0"/>
              <a:buNone/>
            </a:pPr>
            <a:endParaRPr lang="en-US" b="1" dirty="0">
              <a:solidFill>
                <a:schemeClr val="bg1"/>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FAB9D846-B22B-6D4B-AA52-64E42833B17A}"/>
              </a:ext>
            </a:extLst>
          </p:cNvPr>
          <p:cNvSpPr>
            <a:spLocks noGrp="1"/>
          </p:cNvSpPr>
          <p:nvPr>
            <p:ph type="sldNum" sz="quarter" idx="12"/>
          </p:nvPr>
        </p:nvSpPr>
        <p:spPr/>
        <p:txBody>
          <a:bodyPr/>
          <a:lstStyle/>
          <a:p>
            <a:fld id="{FF4AC2C4-6735-4BDB-B473-EDD4E2116093}" type="slidenum">
              <a:rPr lang="en-US" b="1" smtClean="0">
                <a:solidFill>
                  <a:schemeClr val="bg1"/>
                </a:solidFill>
              </a:rPr>
              <a:t>6</a:t>
            </a:fld>
            <a:endParaRPr lang="en-US" b="1" dirty="0">
              <a:solidFill>
                <a:schemeClr val="bg1"/>
              </a:solidFill>
            </a:endParaRPr>
          </a:p>
        </p:txBody>
      </p:sp>
      <p:grpSp>
        <p:nvGrpSpPr>
          <p:cNvPr id="15" name="Group 14">
            <a:extLst>
              <a:ext uri="{FF2B5EF4-FFF2-40B4-BE49-F238E27FC236}">
                <a16:creationId xmlns:a16="http://schemas.microsoft.com/office/drawing/2014/main" id="{54D2BF2B-38C0-4229-86C0-7ABE625F9ACE}"/>
              </a:ext>
            </a:extLst>
          </p:cNvPr>
          <p:cNvGrpSpPr/>
          <p:nvPr/>
        </p:nvGrpSpPr>
        <p:grpSpPr>
          <a:xfrm>
            <a:off x="41558" y="6462678"/>
            <a:ext cx="1807562" cy="395322"/>
            <a:chOff x="41558" y="6462678"/>
            <a:chExt cx="1807562" cy="395322"/>
          </a:xfrm>
        </p:grpSpPr>
        <p:sp>
          <p:nvSpPr>
            <p:cNvPr id="16" name="TextBox 15">
              <a:extLst>
                <a:ext uri="{FF2B5EF4-FFF2-40B4-BE49-F238E27FC236}">
                  <a16:creationId xmlns:a16="http://schemas.microsoft.com/office/drawing/2014/main" id="{6A881CBB-55D0-4DA9-8BA8-89CD3A768651}"/>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7" name="Picture 6" descr="Download Png Twitter Logo White | PNG &amp; GIF BASE">
              <a:extLst>
                <a:ext uri="{FF2B5EF4-FFF2-40B4-BE49-F238E27FC236}">
                  <a16:creationId xmlns:a16="http://schemas.microsoft.com/office/drawing/2014/main" id="{B3EA8344-75A2-449F-8BE8-9BF6D1607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4538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Model Fitting</a:t>
            </a: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63408AA1-8955-4057-BF63-35754AD855B8}"/>
              </a:ext>
            </a:extLst>
          </p:cNvPr>
          <p:cNvSpPr txBox="1">
            <a:spLocks/>
          </p:cNvSpPr>
          <p:nvPr/>
        </p:nvSpPr>
        <p:spPr>
          <a:xfrm>
            <a:off x="838199" y="1758155"/>
            <a:ext cx="10515599" cy="41774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solidFill>
                <a:effectLst>
                  <a:outerShdw blurRad="38100" dist="38100" dir="2700000" algn="tl">
                    <a:srgbClr val="000000">
                      <a:alpha val="43137"/>
                    </a:srgbClr>
                  </a:outerShdw>
                </a:effectLst>
              </a:rPr>
              <a:t>Example:</a:t>
            </a:r>
          </a:p>
          <a:p>
            <a:pPr lvl="1"/>
            <a:r>
              <a:rPr lang="en-US" b="1" dirty="0">
                <a:solidFill>
                  <a:schemeClr val="bg1"/>
                </a:solidFill>
                <a:effectLst>
                  <a:outerShdw blurRad="38100" dist="38100" dir="2700000" algn="tl">
                    <a:srgbClr val="000000">
                      <a:alpha val="43137"/>
                    </a:srgbClr>
                  </a:outerShdw>
                </a:effectLst>
              </a:rPr>
              <a:t>Statistical algorithm: random forest</a:t>
            </a:r>
          </a:p>
          <a:p>
            <a:pPr lvl="1"/>
            <a:r>
              <a:rPr lang="en-US" b="1" dirty="0">
                <a:solidFill>
                  <a:schemeClr val="bg1"/>
                </a:solidFill>
                <a:effectLst>
                  <a:outerShdw blurRad="38100" dist="38100" dir="2700000" algn="tl">
                    <a:srgbClr val="000000">
                      <a:alpha val="43137"/>
                    </a:srgbClr>
                  </a:outerShdw>
                </a:effectLst>
              </a:rPr>
              <a:t>Algorithm-specific characteristics: 3 hyperparameters with varying levels, total of 100 combinations</a:t>
            </a:r>
          </a:p>
          <a:p>
            <a:pPr lvl="1"/>
            <a:r>
              <a:rPr lang="en-US" b="1" dirty="0">
                <a:solidFill>
                  <a:schemeClr val="bg1"/>
                </a:solidFill>
                <a:effectLst>
                  <a:outerShdw blurRad="38100" dist="38100" dir="2700000" algn="tl">
                    <a:srgbClr val="000000">
                      <a:alpha val="43137"/>
                    </a:srgbClr>
                  </a:outerShdw>
                </a:effectLst>
              </a:rPr>
              <a:t>Feature sets &amp; feature engineering decisions: models with self-report items or self-report scales</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Total: 200 models to fit</a:t>
            </a:r>
          </a:p>
          <a:p>
            <a:pPr marL="0" indent="0">
              <a:buFont typeface="Arial" panose="020B0604020202020204" pitchFamily="34" charset="0"/>
              <a:buNone/>
            </a:pPr>
            <a:endParaRPr lang="en-US" b="1" dirty="0">
              <a:solidFill>
                <a:schemeClr val="bg1"/>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FAB9D846-B22B-6D4B-AA52-64E42833B17A}"/>
              </a:ext>
            </a:extLst>
          </p:cNvPr>
          <p:cNvSpPr>
            <a:spLocks noGrp="1"/>
          </p:cNvSpPr>
          <p:nvPr>
            <p:ph type="sldNum" sz="quarter" idx="12"/>
          </p:nvPr>
        </p:nvSpPr>
        <p:spPr/>
        <p:txBody>
          <a:bodyPr/>
          <a:lstStyle/>
          <a:p>
            <a:fld id="{FF4AC2C4-6735-4BDB-B473-EDD4E2116093}" type="slidenum">
              <a:rPr lang="en-US" b="1" smtClean="0">
                <a:solidFill>
                  <a:schemeClr val="bg1"/>
                </a:solidFill>
              </a:rPr>
              <a:t>7</a:t>
            </a:fld>
            <a:endParaRPr lang="en-US" b="1" dirty="0">
              <a:solidFill>
                <a:schemeClr val="bg1"/>
              </a:solidFill>
            </a:endParaRPr>
          </a:p>
        </p:txBody>
      </p:sp>
      <p:grpSp>
        <p:nvGrpSpPr>
          <p:cNvPr id="15" name="Group 14">
            <a:extLst>
              <a:ext uri="{FF2B5EF4-FFF2-40B4-BE49-F238E27FC236}">
                <a16:creationId xmlns:a16="http://schemas.microsoft.com/office/drawing/2014/main" id="{54D2BF2B-38C0-4229-86C0-7ABE625F9ACE}"/>
              </a:ext>
            </a:extLst>
          </p:cNvPr>
          <p:cNvGrpSpPr/>
          <p:nvPr/>
        </p:nvGrpSpPr>
        <p:grpSpPr>
          <a:xfrm>
            <a:off x="41558" y="6462678"/>
            <a:ext cx="1807562" cy="395322"/>
            <a:chOff x="41558" y="6462678"/>
            <a:chExt cx="1807562" cy="395322"/>
          </a:xfrm>
        </p:grpSpPr>
        <p:sp>
          <p:nvSpPr>
            <p:cNvPr id="16" name="TextBox 15">
              <a:extLst>
                <a:ext uri="{FF2B5EF4-FFF2-40B4-BE49-F238E27FC236}">
                  <a16:creationId xmlns:a16="http://schemas.microsoft.com/office/drawing/2014/main" id="{6A881CBB-55D0-4DA9-8BA8-89CD3A768651}"/>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7" name="Picture 6" descr="Download Png Twitter Logo White | PNG &amp; GIF BASE">
              <a:extLst>
                <a:ext uri="{FF2B5EF4-FFF2-40B4-BE49-F238E27FC236}">
                  <a16:creationId xmlns:a16="http://schemas.microsoft.com/office/drawing/2014/main" id="{B3EA8344-75A2-449F-8BE8-9BF6D1607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3755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Jobs Setup</a:t>
            </a: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63408AA1-8955-4057-BF63-35754AD855B8}"/>
              </a:ext>
            </a:extLst>
          </p:cNvPr>
          <p:cNvSpPr txBox="1">
            <a:spLocks/>
          </p:cNvSpPr>
          <p:nvPr/>
        </p:nvSpPr>
        <p:spPr>
          <a:xfrm>
            <a:off x="838199" y="1758155"/>
            <a:ext cx="10515599" cy="41774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solidFill>
                <a:effectLst>
                  <a:outerShdw blurRad="38100" dist="38100" dir="2700000" algn="tl">
                    <a:srgbClr val="000000">
                      <a:alpha val="43137"/>
                    </a:srgbClr>
                  </a:outerShdw>
                </a:effectLst>
              </a:rPr>
              <a:t>To maximize parallelism of CHTC, we break down model fitting into the smallest jobs possible</a:t>
            </a:r>
          </a:p>
          <a:p>
            <a:pPr lvl="1"/>
            <a:r>
              <a:rPr lang="en-US" b="1" dirty="0">
                <a:solidFill>
                  <a:schemeClr val="bg1"/>
                </a:solidFill>
                <a:effectLst>
                  <a:outerShdw blurRad="38100" dist="38100" dir="2700000" algn="tl">
                    <a:srgbClr val="000000">
                      <a:alpha val="43137"/>
                    </a:srgbClr>
                  </a:outerShdw>
                </a:effectLst>
              </a:rPr>
              <a:t>Single combination of statistical algorithm, algorithm characteristics, and feature characteristics run as one job</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Jobs are run across CHTC and Open Science Grid machines</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We aggregate jobs locally to select the model configuration that performed best across cross-validated iterations</a:t>
            </a:r>
          </a:p>
          <a:p>
            <a:endParaRPr lang="en-US" b="1" dirty="0">
              <a:solidFill>
                <a:schemeClr val="bg1"/>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FAB9D846-B22B-6D4B-AA52-64E42833B17A}"/>
              </a:ext>
            </a:extLst>
          </p:cNvPr>
          <p:cNvSpPr>
            <a:spLocks noGrp="1"/>
          </p:cNvSpPr>
          <p:nvPr>
            <p:ph type="sldNum" sz="quarter" idx="12"/>
          </p:nvPr>
        </p:nvSpPr>
        <p:spPr/>
        <p:txBody>
          <a:bodyPr/>
          <a:lstStyle/>
          <a:p>
            <a:fld id="{FF4AC2C4-6735-4BDB-B473-EDD4E2116093}" type="slidenum">
              <a:rPr lang="en-US" b="1" smtClean="0">
                <a:solidFill>
                  <a:schemeClr val="bg1"/>
                </a:solidFill>
              </a:rPr>
              <a:t>8</a:t>
            </a:fld>
            <a:endParaRPr lang="en-US" b="1" dirty="0">
              <a:solidFill>
                <a:schemeClr val="bg1"/>
              </a:solidFill>
            </a:endParaRPr>
          </a:p>
        </p:txBody>
      </p:sp>
      <p:grpSp>
        <p:nvGrpSpPr>
          <p:cNvPr id="15" name="Group 14">
            <a:extLst>
              <a:ext uri="{FF2B5EF4-FFF2-40B4-BE49-F238E27FC236}">
                <a16:creationId xmlns:a16="http://schemas.microsoft.com/office/drawing/2014/main" id="{54D2BF2B-38C0-4229-86C0-7ABE625F9ACE}"/>
              </a:ext>
            </a:extLst>
          </p:cNvPr>
          <p:cNvGrpSpPr/>
          <p:nvPr/>
        </p:nvGrpSpPr>
        <p:grpSpPr>
          <a:xfrm>
            <a:off x="41558" y="6462678"/>
            <a:ext cx="1807562" cy="395322"/>
            <a:chOff x="41558" y="6462678"/>
            <a:chExt cx="1807562" cy="395322"/>
          </a:xfrm>
        </p:grpSpPr>
        <p:sp>
          <p:nvSpPr>
            <p:cNvPr id="16" name="TextBox 15">
              <a:extLst>
                <a:ext uri="{FF2B5EF4-FFF2-40B4-BE49-F238E27FC236}">
                  <a16:creationId xmlns:a16="http://schemas.microsoft.com/office/drawing/2014/main" id="{6A881CBB-55D0-4DA9-8BA8-89CD3A768651}"/>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7" name="Picture 6" descr="Download Png Twitter Logo White | PNG &amp; GIF BASE">
              <a:extLst>
                <a:ext uri="{FF2B5EF4-FFF2-40B4-BE49-F238E27FC236}">
                  <a16:creationId xmlns:a16="http://schemas.microsoft.com/office/drawing/2014/main" id="{B3EA8344-75A2-449F-8BE8-9BF6D1607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5794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DDD-E034-4E74-B62F-64269698D9CD}"/>
              </a:ext>
            </a:extLst>
          </p:cNvPr>
          <p:cNvSpPr>
            <a:spLocks noGrp="1"/>
          </p:cNvSpPr>
          <p:nvPr>
            <p:ph type="title"/>
          </p:nvPr>
        </p:nvSpPr>
        <p:spPr/>
        <p:txBody>
          <a:bodyPr/>
          <a:lstStyle/>
          <a:p>
            <a:r>
              <a:rPr lang="en-US" b="1" dirty="0">
                <a:solidFill>
                  <a:schemeClr val="bg1"/>
                </a:solidFill>
                <a:effectLst>
                  <a:outerShdw blurRad="50800" dist="38100" dir="2700000" algn="tl" rotWithShape="0">
                    <a:prstClr val="black">
                      <a:alpha val="40000"/>
                    </a:prstClr>
                  </a:outerShdw>
                </a:effectLst>
              </a:rPr>
              <a:t>Computing Time</a:t>
            </a:r>
          </a:p>
        </p:txBody>
      </p:sp>
      <p:cxnSp>
        <p:nvCxnSpPr>
          <p:cNvPr id="4" name="Straight Connector 3">
            <a:extLst>
              <a:ext uri="{FF2B5EF4-FFF2-40B4-BE49-F238E27FC236}">
                <a16:creationId xmlns:a16="http://schemas.microsoft.com/office/drawing/2014/main" id="{205A07C9-C12E-4B6F-8F0B-016780085F65}"/>
              </a:ext>
            </a:extLst>
          </p:cNvPr>
          <p:cNvCxnSpPr>
            <a:cxnSpLocks/>
          </p:cNvCxnSpPr>
          <p:nvPr/>
        </p:nvCxnSpPr>
        <p:spPr>
          <a:xfrm>
            <a:off x="885825" y="1449388"/>
            <a:ext cx="10420350" cy="0"/>
          </a:xfrm>
          <a:prstGeom prst="line">
            <a:avLst/>
          </a:prstGeom>
          <a:ln w="25400">
            <a:solidFill>
              <a:srgbClr val="8271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63408AA1-8955-4057-BF63-35754AD855B8}"/>
              </a:ext>
            </a:extLst>
          </p:cNvPr>
          <p:cNvSpPr txBox="1">
            <a:spLocks/>
          </p:cNvSpPr>
          <p:nvPr/>
        </p:nvSpPr>
        <p:spPr>
          <a:xfrm>
            <a:off x="838199" y="1758155"/>
            <a:ext cx="10515599" cy="41774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solidFill>
                <a:effectLst>
                  <a:outerShdw blurRad="38100" dist="38100" dir="2700000" algn="tl">
                    <a:srgbClr val="000000">
                      <a:alpha val="43137"/>
                    </a:srgbClr>
                  </a:outerShdw>
                </a:effectLst>
              </a:rPr>
              <a:t>Each model takes anywhere from 1 – 5 minutes to run</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Even running in parallel locally, it would take days to fit single scenarios</a:t>
            </a:r>
          </a:p>
          <a:p>
            <a:pPr lvl="1"/>
            <a:r>
              <a:rPr lang="en-US" b="1" dirty="0">
                <a:solidFill>
                  <a:schemeClr val="bg1"/>
                </a:solidFill>
                <a:effectLst>
                  <a:outerShdw blurRad="38100" dist="38100" dir="2700000" algn="tl">
                    <a:srgbClr val="000000">
                      <a:alpha val="43137"/>
                    </a:srgbClr>
                  </a:outerShdw>
                </a:effectLst>
              </a:rPr>
              <a:t>This is ~650 computing hours just for the previous example scenario!</a:t>
            </a:r>
          </a:p>
          <a:p>
            <a:endParaRPr lang="en-US" b="1" dirty="0">
              <a:solidFill>
                <a:schemeClr val="bg1"/>
              </a:solidFill>
              <a:effectLst>
                <a:outerShdw blurRad="38100" dist="38100" dir="2700000" algn="tl">
                  <a:srgbClr val="000000">
                    <a:alpha val="43137"/>
                  </a:srgbClr>
                </a:outerShdw>
              </a:effectLst>
            </a:endParaRPr>
          </a:p>
          <a:p>
            <a:r>
              <a:rPr lang="en-US" b="1" dirty="0">
                <a:solidFill>
                  <a:schemeClr val="bg1"/>
                </a:solidFill>
                <a:effectLst>
                  <a:outerShdw blurRad="38100" dist="38100" dir="2700000" algn="tl">
                    <a:srgbClr val="000000">
                      <a:alpha val="43137"/>
                    </a:srgbClr>
                  </a:outerShdw>
                </a:effectLst>
              </a:rPr>
              <a:t>Computing time multiplied by “intended” scenarios as well as testing and iteration</a:t>
            </a:r>
          </a:p>
        </p:txBody>
      </p:sp>
      <p:sp>
        <p:nvSpPr>
          <p:cNvPr id="3" name="Slide Number Placeholder 2">
            <a:extLst>
              <a:ext uri="{FF2B5EF4-FFF2-40B4-BE49-F238E27FC236}">
                <a16:creationId xmlns:a16="http://schemas.microsoft.com/office/drawing/2014/main" id="{FAB9D846-B22B-6D4B-AA52-64E42833B17A}"/>
              </a:ext>
            </a:extLst>
          </p:cNvPr>
          <p:cNvSpPr>
            <a:spLocks noGrp="1"/>
          </p:cNvSpPr>
          <p:nvPr>
            <p:ph type="sldNum" sz="quarter" idx="12"/>
          </p:nvPr>
        </p:nvSpPr>
        <p:spPr/>
        <p:txBody>
          <a:bodyPr/>
          <a:lstStyle/>
          <a:p>
            <a:fld id="{FF4AC2C4-6735-4BDB-B473-EDD4E2116093}" type="slidenum">
              <a:rPr lang="en-US" b="1" smtClean="0">
                <a:solidFill>
                  <a:schemeClr val="bg1"/>
                </a:solidFill>
              </a:rPr>
              <a:t>9</a:t>
            </a:fld>
            <a:endParaRPr lang="en-US" b="1" dirty="0">
              <a:solidFill>
                <a:schemeClr val="bg1"/>
              </a:solidFill>
            </a:endParaRPr>
          </a:p>
        </p:txBody>
      </p:sp>
      <p:grpSp>
        <p:nvGrpSpPr>
          <p:cNvPr id="15" name="Group 14">
            <a:extLst>
              <a:ext uri="{FF2B5EF4-FFF2-40B4-BE49-F238E27FC236}">
                <a16:creationId xmlns:a16="http://schemas.microsoft.com/office/drawing/2014/main" id="{54D2BF2B-38C0-4229-86C0-7ABE625F9ACE}"/>
              </a:ext>
            </a:extLst>
          </p:cNvPr>
          <p:cNvGrpSpPr/>
          <p:nvPr/>
        </p:nvGrpSpPr>
        <p:grpSpPr>
          <a:xfrm>
            <a:off x="41558" y="6462678"/>
            <a:ext cx="1807562" cy="395322"/>
            <a:chOff x="41558" y="6462678"/>
            <a:chExt cx="1807562" cy="395322"/>
          </a:xfrm>
        </p:grpSpPr>
        <p:sp>
          <p:nvSpPr>
            <p:cNvPr id="16" name="TextBox 15">
              <a:extLst>
                <a:ext uri="{FF2B5EF4-FFF2-40B4-BE49-F238E27FC236}">
                  <a16:creationId xmlns:a16="http://schemas.microsoft.com/office/drawing/2014/main" id="{6A881CBB-55D0-4DA9-8BA8-89CD3A768651}"/>
                </a:ext>
              </a:extLst>
            </p:cNvPr>
            <p:cNvSpPr txBox="1"/>
            <p:nvPr/>
          </p:nvSpPr>
          <p:spPr>
            <a:xfrm>
              <a:off x="284480" y="6462678"/>
              <a:ext cx="1564640" cy="338554"/>
            </a:xfrm>
            <a:prstGeom prst="rect">
              <a:avLst/>
            </a:prstGeom>
            <a:noFill/>
          </p:spPr>
          <p:txBody>
            <a:bodyPr wrap="square" rtlCol="0" anchor="ctr">
              <a:spAutoFit/>
            </a:bodyPr>
            <a:lstStyle/>
            <a:p>
              <a:r>
                <a:rPr lang="en-US" sz="1600" b="1" dirty="0">
                  <a:solidFill>
                    <a:schemeClr val="bg1"/>
                  </a:solidFill>
                  <a:effectLst>
                    <a:outerShdw blurRad="50800" dist="38100" dir="2700000" algn="tl" rotWithShape="0">
                      <a:prstClr val="black">
                        <a:alpha val="40000"/>
                      </a:prstClr>
                    </a:outerShdw>
                  </a:effectLst>
                </a:rPr>
                <a:t>@gaylenfronk</a:t>
              </a:r>
              <a:endParaRPr lang="en-US" sz="1600" dirty="0"/>
            </a:p>
          </p:txBody>
        </p:sp>
        <p:pic>
          <p:nvPicPr>
            <p:cNvPr id="17" name="Picture 6" descr="Download Png Twitter Logo White | PNG &amp; GIF BASE">
              <a:extLst>
                <a:ext uri="{FF2B5EF4-FFF2-40B4-BE49-F238E27FC236}">
                  <a16:creationId xmlns:a16="http://schemas.microsoft.com/office/drawing/2014/main" id="{B3EA8344-75A2-449F-8BE8-9BF6D16071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58" y="6462678"/>
              <a:ext cx="395322" cy="39532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7838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7421</TotalTime>
  <Words>2120</Words>
  <Application>Microsoft Office PowerPoint</Application>
  <PresentationFormat>Widescreen</PresentationFormat>
  <Paragraphs>122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Using HTC to develop precision mental health algorithms</vt:lpstr>
      <vt:lpstr>Background: Traditional Treatment Assignment</vt:lpstr>
      <vt:lpstr>Background: Precision Mental Health</vt:lpstr>
      <vt:lpstr>Background: Machine Learning</vt:lpstr>
      <vt:lpstr>Model Fitting</vt:lpstr>
      <vt:lpstr>Model Fitting</vt:lpstr>
      <vt:lpstr>Model Fitting</vt:lpstr>
      <vt:lpstr>Jobs Setup</vt:lpstr>
      <vt:lpstr>Computing Time</vt:lpstr>
      <vt:lpstr>Using CHTC &amp; HTCondor</vt:lpstr>
      <vt:lpstr>Impact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learning-assisted precision medicine for smoking cessation</dc:title>
  <dc:creator>Gaylen Fronk</dc:creator>
  <cp:lastModifiedBy>Gaylen Fronk</cp:lastModifiedBy>
  <cp:revision>232</cp:revision>
  <dcterms:created xsi:type="dcterms:W3CDTF">2018-12-18T18:28:32Z</dcterms:created>
  <dcterms:modified xsi:type="dcterms:W3CDTF">2021-05-25T13:59:30Z</dcterms:modified>
</cp:coreProperties>
</file>