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5" r:id="rId19"/>
    <p:sldId id="278" r:id="rId20"/>
    <p:sldId id="274" r:id="rId21"/>
    <p:sldId id="276" r:id="rId22"/>
    <p:sldId id="279"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2/10/21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73815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7969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029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197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629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799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327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83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9936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356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2/10/21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07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2/10/21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20817556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CCFEB-C326-EF47-B8B0-63253B98377F}"/>
              </a:ext>
            </a:extLst>
          </p:cNvPr>
          <p:cNvSpPr>
            <a:spLocks noGrp="1"/>
          </p:cNvSpPr>
          <p:nvPr>
            <p:ph type="ctrTitle"/>
          </p:nvPr>
        </p:nvSpPr>
        <p:spPr>
          <a:xfrm>
            <a:off x="5297762" y="640080"/>
            <a:ext cx="6251110" cy="3566160"/>
          </a:xfrm>
        </p:spPr>
        <p:txBody>
          <a:bodyPr anchor="b">
            <a:normAutofit/>
          </a:bodyPr>
          <a:lstStyle/>
          <a:p>
            <a:r>
              <a:rPr lang="en-US" dirty="0"/>
              <a:t>Motivation for a muon collider</a:t>
            </a:r>
          </a:p>
        </p:txBody>
      </p:sp>
      <p:sp>
        <p:nvSpPr>
          <p:cNvPr id="3" name="Subtitle 2">
            <a:extLst>
              <a:ext uri="{FF2B5EF4-FFF2-40B4-BE49-F238E27FC236}">
                <a16:creationId xmlns:a16="http://schemas.microsoft.com/office/drawing/2014/main" id="{29FADF6A-47E8-014D-9F75-25529E24DE0B}"/>
              </a:ext>
            </a:extLst>
          </p:cNvPr>
          <p:cNvSpPr>
            <a:spLocks noGrp="1"/>
          </p:cNvSpPr>
          <p:nvPr>
            <p:ph type="subTitle" idx="1"/>
          </p:nvPr>
        </p:nvSpPr>
        <p:spPr>
          <a:xfrm>
            <a:off x="5297760" y="4636008"/>
            <a:ext cx="6251111" cy="1572768"/>
          </a:xfrm>
        </p:spPr>
        <p:txBody>
          <a:bodyPr>
            <a:normAutofit/>
          </a:bodyPr>
          <a:lstStyle/>
          <a:p>
            <a:endParaRPr lang="en-US"/>
          </a:p>
        </p:txBody>
      </p:sp>
      <p:sp>
        <p:nvSpPr>
          <p:cNvPr id="1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1957D"/>
          </a:solidFill>
          <a:ln w="38100" cap="rnd">
            <a:solidFill>
              <a:srgbClr val="D1957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6F84D1-8093-4AD0-8261-B81AA179BCE6}"/>
              </a:ext>
            </a:extLst>
          </p:cNvPr>
          <p:cNvPicPr>
            <a:picLocks noChangeAspect="1"/>
          </p:cNvPicPr>
          <p:nvPr/>
        </p:nvPicPr>
        <p:blipFill rotWithShape="1">
          <a:blip r:embed="rId2"/>
          <a:srcRect l="28119" r="396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15356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BD81-0178-7C49-AD34-D0A1BAD553CE}"/>
              </a:ext>
            </a:extLst>
          </p:cNvPr>
          <p:cNvSpPr>
            <a:spLocks noGrp="1"/>
          </p:cNvSpPr>
          <p:nvPr>
            <p:ph type="title"/>
          </p:nvPr>
        </p:nvSpPr>
        <p:spPr/>
        <p:txBody>
          <a:bodyPr/>
          <a:lstStyle/>
          <a:p>
            <a:r>
              <a:rPr lang="en-US" dirty="0"/>
              <a:t>Why Colliders?</a:t>
            </a:r>
          </a:p>
        </p:txBody>
      </p:sp>
      <p:sp>
        <p:nvSpPr>
          <p:cNvPr id="3" name="Content Placeholder 2">
            <a:extLst>
              <a:ext uri="{FF2B5EF4-FFF2-40B4-BE49-F238E27FC236}">
                <a16:creationId xmlns:a16="http://schemas.microsoft.com/office/drawing/2014/main" id="{AE9848C3-069E-BF4B-B078-54E432939210}"/>
              </a:ext>
            </a:extLst>
          </p:cNvPr>
          <p:cNvSpPr>
            <a:spLocks noGrp="1"/>
          </p:cNvSpPr>
          <p:nvPr>
            <p:ph idx="1"/>
          </p:nvPr>
        </p:nvSpPr>
        <p:spPr>
          <a:xfrm>
            <a:off x="838200" y="1929384"/>
            <a:ext cx="4882978" cy="4251960"/>
          </a:xfrm>
        </p:spPr>
        <p:txBody>
          <a:bodyPr/>
          <a:lstStyle/>
          <a:p>
            <a:r>
              <a:rPr lang="en-US" dirty="0"/>
              <a:t>Or if to understand cellular organisms to look at them under a powerful microscope</a:t>
            </a:r>
          </a:p>
        </p:txBody>
      </p:sp>
      <p:pic>
        <p:nvPicPr>
          <p:cNvPr id="8194" name="Picture 2" descr="Image result for microscope looking at cells">
            <a:extLst>
              <a:ext uri="{FF2B5EF4-FFF2-40B4-BE49-F238E27FC236}">
                <a16:creationId xmlns:a16="http://schemas.microsoft.com/office/drawing/2014/main" id="{E90E4415-8133-4645-9F8C-546781FCC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46638"/>
            <a:ext cx="5949572" cy="342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688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0B7C-2C1B-8E46-A667-A711BF96AD76}"/>
              </a:ext>
            </a:extLst>
          </p:cNvPr>
          <p:cNvSpPr>
            <a:spLocks noGrp="1"/>
          </p:cNvSpPr>
          <p:nvPr>
            <p:ph type="title"/>
          </p:nvPr>
        </p:nvSpPr>
        <p:spPr/>
        <p:txBody>
          <a:bodyPr/>
          <a:lstStyle/>
          <a:p>
            <a:r>
              <a:rPr lang="en-US" dirty="0"/>
              <a:t>Why Colliders?</a:t>
            </a:r>
          </a:p>
        </p:txBody>
      </p:sp>
      <p:sp>
        <p:nvSpPr>
          <p:cNvPr id="3" name="Content Placeholder 2">
            <a:extLst>
              <a:ext uri="{FF2B5EF4-FFF2-40B4-BE49-F238E27FC236}">
                <a16:creationId xmlns:a16="http://schemas.microsoft.com/office/drawing/2014/main" id="{DB48D3FB-D63A-D04E-8476-37F0108F502E}"/>
              </a:ext>
            </a:extLst>
          </p:cNvPr>
          <p:cNvSpPr>
            <a:spLocks noGrp="1"/>
          </p:cNvSpPr>
          <p:nvPr>
            <p:ph idx="1"/>
          </p:nvPr>
        </p:nvSpPr>
        <p:spPr>
          <a:xfrm>
            <a:off x="838201" y="1929384"/>
            <a:ext cx="4784124" cy="4251960"/>
          </a:xfrm>
        </p:spPr>
        <p:txBody>
          <a:bodyPr>
            <a:normAutofit fontScale="92500" lnSpcReduction="20000"/>
          </a:bodyPr>
          <a:lstStyle/>
          <a:p>
            <a:r>
              <a:rPr lang="en-US" dirty="0"/>
              <a:t>In each case you had to have the appropriate probe or tool (screwdriver on right scale, wavelength or light and right lens)</a:t>
            </a:r>
          </a:p>
          <a:p>
            <a:r>
              <a:rPr lang="en-US" dirty="0"/>
              <a:t>But what if you wanted to study an atom? Or an elementary particle?</a:t>
            </a:r>
          </a:p>
          <a:p>
            <a:r>
              <a:rPr lang="en-US" dirty="0"/>
              <a:t>Need the right probe! </a:t>
            </a:r>
          </a:p>
          <a:p>
            <a:r>
              <a:rPr lang="en-US" dirty="0"/>
              <a:t>Rutherford scattered alpha particles off a gold foil to probe atom structure (too tiny to use a screwdriver!)</a:t>
            </a:r>
          </a:p>
          <a:p>
            <a:r>
              <a:rPr lang="en-US" dirty="0"/>
              <a:t>In fact, only way to probe an elementary particle is with another elementary particle!</a:t>
            </a:r>
          </a:p>
        </p:txBody>
      </p:sp>
      <p:pic>
        <p:nvPicPr>
          <p:cNvPr id="9218" name="Picture 2" descr="Image result for rutherford experiment">
            <a:extLst>
              <a:ext uri="{FF2B5EF4-FFF2-40B4-BE49-F238E27FC236}">
                <a16:creationId xmlns:a16="http://schemas.microsoft.com/office/drawing/2014/main" id="{86E02D0D-8A45-6441-9701-FE0B8F858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711" y="365125"/>
            <a:ext cx="4650088" cy="348494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rutherford experiment">
            <a:extLst>
              <a:ext uri="{FF2B5EF4-FFF2-40B4-BE49-F238E27FC236}">
                <a16:creationId xmlns:a16="http://schemas.microsoft.com/office/drawing/2014/main" id="{8391F3C0-B3C6-2E48-A393-AE9322924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482" y="4037913"/>
            <a:ext cx="1749913" cy="269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97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3989-DE37-1E41-B7FB-3F04A5811D28}"/>
              </a:ext>
            </a:extLst>
          </p:cNvPr>
          <p:cNvSpPr>
            <a:spLocks noGrp="1"/>
          </p:cNvSpPr>
          <p:nvPr>
            <p:ph type="title"/>
          </p:nvPr>
        </p:nvSpPr>
        <p:spPr/>
        <p:txBody>
          <a:bodyPr/>
          <a:lstStyle/>
          <a:p>
            <a:r>
              <a:rPr lang="en-US" dirty="0"/>
              <a:t>Fixed Target Versus Collider</a:t>
            </a:r>
          </a:p>
        </p:txBody>
      </p:sp>
      <p:sp>
        <p:nvSpPr>
          <p:cNvPr id="3" name="Content Placeholder 2">
            <a:extLst>
              <a:ext uri="{FF2B5EF4-FFF2-40B4-BE49-F238E27FC236}">
                <a16:creationId xmlns:a16="http://schemas.microsoft.com/office/drawing/2014/main" id="{BC5077F5-1FE2-E34E-A1F0-70995AEE75F7}"/>
              </a:ext>
            </a:extLst>
          </p:cNvPr>
          <p:cNvSpPr>
            <a:spLocks noGrp="1"/>
          </p:cNvSpPr>
          <p:nvPr>
            <p:ph idx="1"/>
          </p:nvPr>
        </p:nvSpPr>
        <p:spPr>
          <a:xfrm>
            <a:off x="838200" y="1929384"/>
            <a:ext cx="4981832" cy="4251960"/>
          </a:xfrm>
        </p:spPr>
        <p:txBody>
          <a:bodyPr>
            <a:normAutofit lnSpcReduction="10000"/>
          </a:bodyPr>
          <a:lstStyle/>
          <a:p>
            <a:r>
              <a:rPr lang="en-US" dirty="0"/>
              <a:t>Generically two types of configurations:</a:t>
            </a:r>
          </a:p>
          <a:p>
            <a:pPr lvl="1"/>
            <a:r>
              <a:rPr lang="en-US" dirty="0"/>
              <a:t>Fixed Target: Accelerate a beam at a target at rest</a:t>
            </a:r>
          </a:p>
          <a:p>
            <a:pPr lvl="2"/>
            <a:r>
              <a:rPr lang="en-US" dirty="0"/>
              <a:t>Pro: ”easy” to hit a wall with a baseball</a:t>
            </a:r>
          </a:p>
          <a:p>
            <a:pPr lvl="2"/>
            <a:r>
              <a:rPr lang="en-US" dirty="0"/>
              <a:t>Con: Need to conserve energy and momentum, so much of that energy goes into simply conserving momentum of the initial state</a:t>
            </a:r>
          </a:p>
          <a:p>
            <a:pPr lvl="1"/>
            <a:r>
              <a:rPr lang="en-US" dirty="0"/>
              <a:t>Colliding Beams: Accelerate two beams at each other</a:t>
            </a:r>
          </a:p>
          <a:p>
            <a:pPr lvl="2"/>
            <a:r>
              <a:rPr lang="en-US" dirty="0"/>
              <a:t>Pro: All energy available (simply the sum of the two beams) for production of new particles</a:t>
            </a:r>
          </a:p>
          <a:p>
            <a:pPr lvl="2"/>
            <a:r>
              <a:rPr lang="en-US" dirty="0"/>
              <a:t>Con: Much more difficult to hit another elementary particle than a large target of macroscopic size!</a:t>
            </a:r>
          </a:p>
        </p:txBody>
      </p:sp>
      <p:pic>
        <p:nvPicPr>
          <p:cNvPr id="10242" name="Picture 2" descr="Image result for fixed target vs collider">
            <a:extLst>
              <a:ext uri="{FF2B5EF4-FFF2-40B4-BE49-F238E27FC236}">
                <a16:creationId xmlns:a16="http://schemas.microsoft.com/office/drawing/2014/main" id="{66DA5AB2-027A-764D-B8BD-A7C14BF68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330" y="2109915"/>
            <a:ext cx="4893276" cy="3364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F1F98F-D672-624E-A609-5589A9088D2B}"/>
              </a:ext>
            </a:extLst>
          </p:cNvPr>
          <p:cNvPicPr>
            <a:picLocks noChangeAspect="1"/>
          </p:cNvPicPr>
          <p:nvPr/>
        </p:nvPicPr>
        <p:blipFill>
          <a:blip r:embed="rId3"/>
          <a:stretch>
            <a:fillRect/>
          </a:stretch>
        </p:blipFill>
        <p:spPr>
          <a:xfrm>
            <a:off x="10216805" y="3348680"/>
            <a:ext cx="1481929" cy="568411"/>
          </a:xfrm>
          <a:prstGeom prst="rect">
            <a:avLst/>
          </a:prstGeom>
        </p:spPr>
      </p:pic>
      <p:pic>
        <p:nvPicPr>
          <p:cNvPr id="6" name="Picture 5">
            <a:extLst>
              <a:ext uri="{FF2B5EF4-FFF2-40B4-BE49-F238E27FC236}">
                <a16:creationId xmlns:a16="http://schemas.microsoft.com/office/drawing/2014/main" id="{D41723D9-C240-4043-8217-75482C4B24FF}"/>
              </a:ext>
            </a:extLst>
          </p:cNvPr>
          <p:cNvPicPr>
            <a:picLocks noChangeAspect="1"/>
          </p:cNvPicPr>
          <p:nvPr/>
        </p:nvPicPr>
        <p:blipFill>
          <a:blip r:embed="rId4"/>
          <a:stretch>
            <a:fillRect/>
          </a:stretch>
        </p:blipFill>
        <p:spPr>
          <a:xfrm>
            <a:off x="7740306" y="5535826"/>
            <a:ext cx="2476500" cy="266700"/>
          </a:xfrm>
          <a:prstGeom prst="rect">
            <a:avLst/>
          </a:prstGeom>
        </p:spPr>
      </p:pic>
    </p:spTree>
    <p:extLst>
      <p:ext uri="{BB962C8B-B14F-4D97-AF65-F5344CB8AC3E}">
        <p14:creationId xmlns:p14="http://schemas.microsoft.com/office/powerpoint/2010/main" val="89597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5C15-AB98-374C-82E2-AE2EE935AC94}"/>
              </a:ext>
            </a:extLst>
          </p:cNvPr>
          <p:cNvSpPr>
            <a:spLocks noGrp="1"/>
          </p:cNvSpPr>
          <p:nvPr>
            <p:ph type="title"/>
          </p:nvPr>
        </p:nvSpPr>
        <p:spPr/>
        <p:txBody>
          <a:bodyPr/>
          <a:lstStyle/>
          <a:p>
            <a:r>
              <a:rPr lang="en-US" dirty="0"/>
              <a:t>Types of particles to collide</a:t>
            </a:r>
          </a:p>
        </p:txBody>
      </p:sp>
      <p:sp>
        <p:nvSpPr>
          <p:cNvPr id="3" name="Content Placeholder 2">
            <a:extLst>
              <a:ext uri="{FF2B5EF4-FFF2-40B4-BE49-F238E27FC236}">
                <a16:creationId xmlns:a16="http://schemas.microsoft.com/office/drawing/2014/main" id="{3C598A7C-C55A-1744-A604-583003415726}"/>
              </a:ext>
            </a:extLst>
          </p:cNvPr>
          <p:cNvSpPr>
            <a:spLocks noGrp="1"/>
          </p:cNvSpPr>
          <p:nvPr>
            <p:ph idx="1"/>
          </p:nvPr>
        </p:nvSpPr>
        <p:spPr>
          <a:xfrm>
            <a:off x="838200" y="1929384"/>
            <a:ext cx="5257800" cy="4251960"/>
          </a:xfrm>
        </p:spPr>
        <p:txBody>
          <a:bodyPr/>
          <a:lstStyle/>
          <a:p>
            <a:r>
              <a:rPr lang="en-US" dirty="0"/>
              <a:t>So far all colliders have collided electrons/positrons, protons/antiprotons, or heavy nuclei</a:t>
            </a:r>
          </a:p>
          <a:p>
            <a:r>
              <a:rPr lang="en-US" dirty="0"/>
              <a:t>Protons and electrons are stable and in large abundance  (</a:t>
            </a:r>
            <a:r>
              <a:rPr lang="en-US" dirty="0" err="1"/>
              <a:t>eg.</a:t>
            </a:r>
            <a:r>
              <a:rPr lang="en-US" dirty="0"/>
              <a:t> Open a bottle of hydrogen and ionize it to get a source of either H+ ions or electrons)</a:t>
            </a:r>
          </a:p>
          <a:p>
            <a:r>
              <a:rPr lang="en-US" dirty="0"/>
              <a:t>Positrons / Anti-protons produced by fixed target and then accumulated and accelerated</a:t>
            </a:r>
          </a:p>
          <a:p>
            <a:endParaRPr lang="en-US" dirty="0"/>
          </a:p>
          <a:p>
            <a:endParaRPr lang="en-US" dirty="0"/>
          </a:p>
        </p:txBody>
      </p:sp>
      <p:pic>
        <p:nvPicPr>
          <p:cNvPr id="11266" name="Picture 2" descr="Image result for proton source lhc">
            <a:extLst>
              <a:ext uri="{FF2B5EF4-FFF2-40B4-BE49-F238E27FC236}">
                <a16:creationId xmlns:a16="http://schemas.microsoft.com/office/drawing/2014/main" id="{C3E7F7D9-FCB4-074A-A0D7-BCCD924BF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91" y="1929384"/>
            <a:ext cx="5002427"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antiproton production lhc">
            <a:extLst>
              <a:ext uri="{FF2B5EF4-FFF2-40B4-BE49-F238E27FC236}">
                <a16:creationId xmlns:a16="http://schemas.microsoft.com/office/drawing/2014/main" id="{572331BD-5C54-E346-8D2F-F907BE00F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546" y="4480696"/>
            <a:ext cx="3565954" cy="237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0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D6E6D-4927-214E-B4C4-2F2276B71851}"/>
              </a:ext>
            </a:extLst>
          </p:cNvPr>
          <p:cNvSpPr>
            <a:spLocks noGrp="1"/>
          </p:cNvSpPr>
          <p:nvPr>
            <p:ph type="title"/>
          </p:nvPr>
        </p:nvSpPr>
        <p:spPr/>
        <p:txBody>
          <a:bodyPr/>
          <a:lstStyle/>
          <a:p>
            <a:r>
              <a:rPr lang="en-US" dirty="0"/>
              <a:t>History of colliders</a:t>
            </a:r>
          </a:p>
        </p:txBody>
      </p:sp>
      <p:sp>
        <p:nvSpPr>
          <p:cNvPr id="3" name="Content Placeholder 2">
            <a:extLst>
              <a:ext uri="{FF2B5EF4-FFF2-40B4-BE49-F238E27FC236}">
                <a16:creationId xmlns:a16="http://schemas.microsoft.com/office/drawing/2014/main" id="{F20D014A-4C66-AB44-84CB-1318A7B7B98E}"/>
              </a:ext>
            </a:extLst>
          </p:cNvPr>
          <p:cNvSpPr>
            <a:spLocks noGrp="1"/>
          </p:cNvSpPr>
          <p:nvPr>
            <p:ph idx="1"/>
          </p:nvPr>
        </p:nvSpPr>
        <p:spPr>
          <a:xfrm>
            <a:off x="838200" y="1929384"/>
            <a:ext cx="4944762" cy="4251960"/>
          </a:xfrm>
        </p:spPr>
        <p:txBody>
          <a:bodyPr/>
          <a:lstStyle/>
          <a:p>
            <a:r>
              <a:rPr lang="en-US" dirty="0"/>
              <a:t>Fixed Target machines until the 1960s </a:t>
            </a:r>
          </a:p>
          <a:p>
            <a:r>
              <a:rPr lang="en-US" dirty="0"/>
              <a:t>Collisions of </a:t>
            </a:r>
            <a:r>
              <a:rPr lang="en-US" dirty="0" err="1"/>
              <a:t>e+e</a:t>
            </a:r>
            <a:r>
              <a:rPr lang="en-US" dirty="0"/>
              <a:t>- in early 60s onward</a:t>
            </a:r>
          </a:p>
          <a:p>
            <a:r>
              <a:rPr lang="en-US" dirty="0"/>
              <a:t>Collisions of protons from 70s onward and proton/antiproton starting in 80s</a:t>
            </a:r>
          </a:p>
          <a:p>
            <a:r>
              <a:rPr lang="en-US" dirty="0"/>
              <a:t>Note log scale of energy and change in slope with LHC</a:t>
            </a:r>
          </a:p>
        </p:txBody>
      </p:sp>
      <p:pic>
        <p:nvPicPr>
          <p:cNvPr id="12290" name="Picture 2" descr="Image result for accelerator history">
            <a:extLst>
              <a:ext uri="{FF2B5EF4-FFF2-40B4-BE49-F238E27FC236}">
                <a16:creationId xmlns:a16="http://schemas.microsoft.com/office/drawing/2014/main" id="{7233681A-63BB-4541-8A11-0C14D012A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052" y="1929384"/>
            <a:ext cx="5994242" cy="444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83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B835-3703-2C43-AC59-BBF4181728CC}"/>
              </a:ext>
            </a:extLst>
          </p:cNvPr>
          <p:cNvSpPr>
            <a:spLocks noGrp="1"/>
          </p:cNvSpPr>
          <p:nvPr>
            <p:ph type="title"/>
          </p:nvPr>
        </p:nvSpPr>
        <p:spPr/>
        <p:txBody>
          <a:bodyPr/>
          <a:lstStyle/>
          <a:p>
            <a:r>
              <a:rPr lang="en-US" dirty="0"/>
              <a:t>Comparing Hadron and Electron Machines</a:t>
            </a:r>
          </a:p>
        </p:txBody>
      </p:sp>
      <p:sp>
        <p:nvSpPr>
          <p:cNvPr id="3" name="Content Placeholder 2">
            <a:extLst>
              <a:ext uri="{FF2B5EF4-FFF2-40B4-BE49-F238E27FC236}">
                <a16:creationId xmlns:a16="http://schemas.microsoft.com/office/drawing/2014/main" id="{1AB98DBE-B5D2-7E49-BD20-505BA3DA82F0}"/>
              </a:ext>
            </a:extLst>
          </p:cNvPr>
          <p:cNvSpPr>
            <a:spLocks noGrp="1"/>
          </p:cNvSpPr>
          <p:nvPr>
            <p:ph idx="1"/>
          </p:nvPr>
        </p:nvSpPr>
        <p:spPr>
          <a:xfrm>
            <a:off x="838200" y="1929384"/>
            <a:ext cx="5105400" cy="4251960"/>
          </a:xfrm>
        </p:spPr>
        <p:txBody>
          <a:bodyPr>
            <a:normAutofit lnSpcReduction="10000"/>
          </a:bodyPr>
          <a:lstStyle/>
          <a:p>
            <a:r>
              <a:rPr lang="en-US" dirty="0"/>
              <a:t>Lepton Collisions:</a:t>
            </a:r>
          </a:p>
          <a:p>
            <a:pPr lvl="1"/>
            <a:r>
              <a:rPr lang="en-US" dirty="0"/>
              <a:t>Generally much “cleaner” (i.e. fundamental collision + photon radiation)</a:t>
            </a:r>
          </a:p>
          <a:p>
            <a:pPr lvl="1"/>
            <a:r>
              <a:rPr lang="en-US" dirty="0"/>
              <a:t>All energy available for production of new particles</a:t>
            </a:r>
          </a:p>
          <a:p>
            <a:r>
              <a:rPr lang="en-US" dirty="0"/>
              <a:t>Hadron Collisions</a:t>
            </a:r>
          </a:p>
          <a:p>
            <a:pPr lvl="1"/>
            <a:r>
              <a:rPr lang="en-US" dirty="0"/>
              <a:t>Are made up of quarks and gluons , have much more additional spectators that produce other particles unrelated to hard subprocess</a:t>
            </a:r>
          </a:p>
          <a:p>
            <a:pPr lvl="1"/>
            <a:r>
              <a:rPr lang="en-US" dirty="0"/>
              <a:t>Only fraction of energy available for production of new particles</a:t>
            </a:r>
          </a:p>
          <a:p>
            <a:endParaRPr lang="en-US" dirty="0"/>
          </a:p>
        </p:txBody>
      </p:sp>
      <p:pic>
        <p:nvPicPr>
          <p:cNvPr id="13316" name="Picture 4" descr="Image result for proton parton distribution">
            <a:extLst>
              <a:ext uri="{FF2B5EF4-FFF2-40B4-BE49-F238E27FC236}">
                <a16:creationId xmlns:a16="http://schemas.microsoft.com/office/drawing/2014/main" id="{74C61FDB-7F9E-F34A-8444-BCE6BA0B9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633" y="4108266"/>
            <a:ext cx="3962400" cy="192836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electron positron feynman diagram">
            <a:extLst>
              <a:ext uri="{FF2B5EF4-FFF2-40B4-BE49-F238E27FC236}">
                <a16:creationId xmlns:a16="http://schemas.microsoft.com/office/drawing/2014/main" id="{676E584B-0AC2-5E48-AEA3-C56AD6BB8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633" y="2053612"/>
            <a:ext cx="4162167" cy="182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94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AD66-CC86-A84B-8899-FB0B5D9D86B4}"/>
              </a:ext>
            </a:extLst>
          </p:cNvPr>
          <p:cNvSpPr>
            <a:spLocks noGrp="1"/>
          </p:cNvSpPr>
          <p:nvPr>
            <p:ph type="title"/>
          </p:nvPr>
        </p:nvSpPr>
        <p:spPr/>
        <p:txBody>
          <a:bodyPr/>
          <a:lstStyle/>
          <a:p>
            <a:r>
              <a:rPr lang="en-US" dirty="0"/>
              <a:t>Linear Versus Circular Colliders</a:t>
            </a:r>
          </a:p>
        </p:txBody>
      </p:sp>
      <p:sp>
        <p:nvSpPr>
          <p:cNvPr id="3" name="Content Placeholder 2">
            <a:extLst>
              <a:ext uri="{FF2B5EF4-FFF2-40B4-BE49-F238E27FC236}">
                <a16:creationId xmlns:a16="http://schemas.microsoft.com/office/drawing/2014/main" id="{F1CAD585-4860-F248-8475-FBAAD2E5C39C}"/>
              </a:ext>
            </a:extLst>
          </p:cNvPr>
          <p:cNvSpPr>
            <a:spLocks noGrp="1"/>
          </p:cNvSpPr>
          <p:nvPr>
            <p:ph idx="1"/>
          </p:nvPr>
        </p:nvSpPr>
        <p:spPr>
          <a:xfrm>
            <a:off x="838200" y="1929384"/>
            <a:ext cx="4737652" cy="4251960"/>
          </a:xfrm>
        </p:spPr>
        <p:txBody>
          <a:bodyPr>
            <a:normAutofit fontScale="92500" lnSpcReduction="10000"/>
          </a:bodyPr>
          <a:lstStyle/>
          <a:p>
            <a:r>
              <a:rPr lang="en-US" dirty="0"/>
              <a:t>Linear Collider</a:t>
            </a:r>
          </a:p>
          <a:p>
            <a:pPr lvl="1"/>
            <a:r>
              <a:rPr lang="en-US" dirty="0"/>
              <a:t>Simple, accelerate in one direction and collide</a:t>
            </a:r>
          </a:p>
          <a:p>
            <a:pPr lvl="1"/>
            <a:r>
              <a:rPr lang="en-US" dirty="0"/>
              <a:t>”One shot”, particles are lost after first attempt to collide, need continuously new particles</a:t>
            </a:r>
          </a:p>
          <a:p>
            <a:pPr lvl="1"/>
            <a:r>
              <a:rPr lang="en-US" dirty="0"/>
              <a:t>With fixed acceleration gradient can get very long</a:t>
            </a:r>
          </a:p>
          <a:p>
            <a:r>
              <a:rPr lang="en-US" dirty="0"/>
              <a:t>Circular Collider</a:t>
            </a:r>
          </a:p>
          <a:p>
            <a:pPr lvl="1"/>
            <a:r>
              <a:rPr lang="en-US" dirty="0"/>
              <a:t>Re-use particles over and over again </a:t>
            </a:r>
          </a:p>
          <a:p>
            <a:pPr lvl="1"/>
            <a:r>
              <a:rPr lang="en-US" dirty="0"/>
              <a:t>Need magnets to bend particle trajectory</a:t>
            </a:r>
          </a:p>
          <a:p>
            <a:pPr lvl="1"/>
            <a:r>
              <a:rPr lang="en-US" dirty="0"/>
              <a:t>Charged particles radiate when bent by field (strong mass dependence making electrons radiate much more !)</a:t>
            </a:r>
          </a:p>
        </p:txBody>
      </p:sp>
      <p:pic>
        <p:nvPicPr>
          <p:cNvPr id="15362" name="Picture 2" descr="data:image/jpeg;base64,/9j/4AAQSkZJRgABAQAAAQABAAD/2wCEAAkGBxITEhUTExMTFRUWGB0XFRgVFRIWFhYXGBMXFhcXGRcfHSggGBolHRgWITEhJSouLi4uGB8zODMtOCgtLisBCgoKDg0OGhAQGy0mICYwLS0vMi0vKys2LTItLS0tLS0rLS8tKzItLSstLSstKy8vNSsuLy0tLS0tLS4tLS0vLf/AABEIAJYBUQMBIgACEQEDEQH/xAAbAAEAAgMBAQAAAAAAAAAAAAAABAUCAwYBB//EAD0QAAIBAgQDBgQEBQMEAwEAAAECAAMRBBIhMQVBUQYTImFxkTJSgaEUIzNCFWNyscEHYtGCkqLhU/DxFv/EABkBAQEBAQEBAAAAAAAAAAAAAAABAgMEBf/EACoRAQEAAgAEBAYCAwAAAAAAAAABAhEDEiExQVFh8AQTcZGh8dHhMlKx/9oADAMBAAIRAxEAPwD7jERAREQEREBERAREQEREBERAREQEREBERAREQEREBERAREQERNdauqAszKoG5YgAfUwNkTFGBAINwdp6zAak2HnA9ia++6An0GnudDFmPRfTU++lvYwNk1msvI39Nfe231juRzu3rt7bfabAIGpHa+q2FtNr353t9Pv5TbEQEREBERAREQEREBERAREQEREBERAREQEREBERAREQEREBERAREQERNZrLyN/TX3ttA2RNeZjsAPU3PsP+Y7q+7E+mg+2v3gVeIwlcuc2Ky0yfCiIA9iNs178+Q++2z+FUicxpd4eRq2I3zGwI08Vz8PppaWSIBsAPSZQNS0za1wANgoA06f8A5aZLSUa216nU+51mcQEREBERAREQEREBERAREQEREBERAREQEREBERAREQEREBERAREg8QOIuBRFKx3NTNpr5HXT/wC8iE6QsTxfD075qtMW3GYEgg2IyjXSQ24a7E9/iXYEaIlqY2IYG2rj/wB78pWFwVNBZaYJtYu4GZ9LEsbXJPPTUwJOExK1EV0JKsLi4IPsdRNlRwASdhIWJ4hSp6Va9Kn5FkU/+R/taZYPGYeofy6tKof9tRXb+5MuhI7/AFsATzFrWIPO+09sx6D01Pvpb2MzCgT2Qau4HO7eu3tt9ptAiICIiAiIgIiICJjUcKCWIAG5JsB9YRwQCCCCLgjUEHYgwMpHq4xFNr3PQAk+k18SqUgB3rBRe4BaxJsRoNzvylZR4uD4cJh2cfNbInrmO5HQ2Mxllq69/Zm1d0ahYXKld9DvvIfFOMUqAJZhmFvCD4rEgXtuAL3vKiv3r3FbEW608MDffm/7dxcNcTQMRRw4zJQW5+Alg1QsdhY6KCd8p5jeZufh2+v8G1lhe0QqL3iUamQXFzoSQSDltdTYgi+YDSW1DFI6q6sCrAMp6gi4nJUa+IxChAtOgq2VypzC9gSEFhca7EW89wbehhMqqiXsoCj0AsJcLasq8ia6CkDWbJ0UiIgIiICIiAiIgIiICInmYXtcX3tztA9iJ4zAakgesD2Jr77oCfQae5sD9Isx5gemp9zb+0DZNT1xrl8R6DXXoTy+s97kc7t66j22+02QNC1GJ0AtuCb+xHUeomXdE7sT6eEfbX7zbIHHMU1OhVZPjFNyn9QQlfvaBS8Q7SHO9HB00dkOWpUe4oo/yeHxVX01VdfWxAqqorVf1sVWqD5KGWhT81LAFiPJwpmnsZw3PhabDxArz2uT4r9fECP+kHpbqqPBfmMluW9Tp/3+mZ16ucwnBqAFhRojmMyLUb694H19CPSMXwGiwt3dG+4KotEgjmO7Vbn1Np2VHh6LymVXBIeUmr33d/WrqOP7Ocar0MQuExBd6dTSjUcgurWJ7t2/fe2jddrj4e5nzbtni6S4nDUldc9GqKztcWQICwRjsMxtpy06idinanBE2/E0b/1gD32nTVv1SXwXETGnUDAMpBB2IIIPoZpxuMSkuZydTZQqszMbE2VQCWNgTYDYE8plpIiQMBxVKlNqjK1IKSGFU0vDYA3zKzIQQQbhjvyNxOTb/UNMwy5GzOaaUlN6lRy6ohDXsFJJ1IttrNTC3slsjuatQKCzEBQLkkgAAbknkJGwPEUqlgtwV3DCxtcgNbexII+hnM41cfVUtXXDUEynIjVmJVypH5hCFXGp9NxYi80cPxv4euzs6VAyuFWizOSWxLuhuVVWIpmmpNyxK895MuXGdam3cTCtWVBmZgoG5YgD3MoH4jiKgvelhk+ZyGc+aqd/QgGR/wANTvmYVK7j91ViijUAgL8VtfhbQ2Os5XPy/PQ2lvxKnUqmzBsjWC/uPhDXRTqSSSMw2C8gSZHBxARUqVUoAKPDTGeqwA1uFuRsTdTImL49TpjL3gsNkoAKosTzB0Frfu6yp/i1ZxahSyqf3EDXS2a5spNt7XOs4c830630c+ab814KFFLtkzHnUxLBtRaxKjwnf4tDIfEO0dMaF2q9ALKnxXAtseQ1zSBT4HXqteozMfI+Eb6AnX6BRvvL3hvZgJrYA9ba+5ufvNTHO+i6yvooUxOJqKFpp3S8r2Ww00GmYDQchsOUlYDgNTOrszMw2Ow3J1vck69fpOyw/DkXleS1UDYTePBxnVqYRVYThh3YyzSmBMzIZ4lT2Qmof5YLi+mhYeFTqNyJ2bTIkIVKzEEIEUa2ZgXO9xlXwjlrmO+2ms2AiIgIiICIiAiJrNZeWvpr722+sDZIvEe+yfkd3nuP1M2W3PUag7H6fWbszHYAeup9h/zHdX3Yn00H219zArFwlUgiviNTqFpKEtvtuW0P0sCLEXm7A8OpUiWpUrM27MTc201Ju3LpJ6IBsAPQWmUDXkY7t9FFvub/AGtPVpKNba9Tqfc6zOICIiAiIgJWcWpk+ks5hVp3ED51gRiuHVClJVqUG8S03bJrzNOodF6kHQa9QTd1O3tCnYV6OJoki4z0xlYDcqwNmHnMe0/EKiFcLSVKlaqLgOAy00B1qsPI7eY52saX+CUKeQDNUxDEFqtSzG41uAwIU72O9gdSbRvlx3l18vP36/tjrOy+qdrargGhg6ljoHxDJQT1W5Jcekra+Ixle61MUV5NTwVNlt0vWcZ19QpGstsJgKe+TOTuW2Pll2I9bnzknF1kpgCrUp0hyW4B/wClRqfoJObK9pJ+V047D9m6aPm7oHmVqWqAnqfHYnUk6C5sdLTpKdakEyVsHTyeVOmV9SuqqPVpZcNw1GqgqU2zKb2NiNjY3BAI+slnBEbGZ1l/tVk12c7Q4Lhyc2CxNTCu2uVTem3+40X3+mk9xPCsbm/Of8WrLkvTWlRZBnVnDAuAUcKASpJGUeFgTLLE8MptfNTtfUlbrc9Tb4vrIx4NSI1Z7dDkA9woP3mufieOr7+iaQK/B8ErGpi6hr1C5fus7NRpuxuVRBYAcvHvvK6vwzDmv+Io4FEcEFWqZgqFbEMtEeFWuAQwDai/WXK4rC0SBTGd7WApg1HI6BjqR5A/SZmliauyJQXqxzP6hf8ABCmYvEyvj9v5/SaR3w3eqWxFZz9QiKeRHRh1FvSRqT0x4KKNUYblRqT1c259bWlpS4HTBu+as3+4nKPIDp5EkS5w+GsAAAoGwUAAegEkwv0/N9/ddOVxVPFIM+RL2yhLgkAnXNrY8xfN9JXHh2Jrfq1Db5Rr/wAKD7z6D+EXnrNiUFGwEnycbd1LhL3cpw3sugscuvVvEfpyH0Al9Q4Sg31kivjqaGzMM2+UXZzvsgux2OwmH4qo3wUjb5qhCC1xewF2vvoQNvO86zGTs1JIk06QGwnleuiC7sqjqxAGug1Mj/hqjfHVIHSmoQHQ6FjdvqCNpnSwVJDmCjMB8beJ7c7u1zbQc+UqsPx9/wBOnUfztlXnrma2YaftvuJ5krtuyUx0QZ25WIZgAOemU7jprNiBDHDaZ1e9Q/zCWF9dQh8KnU7ASWBPYgIiICIiAnhnsQNS1wfhDH6W/vae2Y9B6an35e0zAnsDX3I53b11Htt9psERAREQEREBEx7wXy3F97XF7aa2+o9xNWMxSUlLubDbQMxJOgVVAJZjyABJgb4lfw3iq1mdAlRCgU+MKMysXCsLMbao4ytZhbUDSTqlQKLsQANySAPeBlE57ivbTA0VYmujsAbJTYOWIHw3GgPqQBIWB7aPiKYfDYHEVbjcmmlPMNGVapNmsQRfqJvky76TmjrpX8a4zRwtPPVa3JVGru3JVXmdvIc5UmnxWtu2Hwin5Qa9UdQb2T6iaBw7CYVu8d2rYj/5KzZ6gvsB+2nuQDpva8l5ceuVNtfBKLA1MViSqVq5Fwx0pUx8FIX521O2u+oMiDGqcSKXd+M18gfNuq1ddOmQke8tabFkYlWRnVhd6bKQSzAFmZbZFXKQAdwdyZV4fjmCwtTI+IF7ZmcBnXnoSt8p0Jset9SbnhvPi5dPfoxvbtlQKNBPilCutBqlKqrvVR2H9QB0Y63N9766ET6R/wD2SPpQw2Mr32ZKLLTPq7WAnHdr61WqD3mFGHKfmH8ynVc2GVQwTRR4gbk6ADqAe/XHrWrYt+xXaanTV1rWph3Xu1UFtxlZiQLLsu9tp2eO4zQpfHUF72sNTfp5H1tPj2HqmoLUqVSpf5VypryztZfvOs4R2bqIqumKxNKqUXPc0qoDZRmUEqCVBvzjKeVN1eNxvEu5VKQRW1RqqVFygDXMbWudxYH/ADNg4R3mteq9U/Kv5aew1v5gi/SUPFOF8TCXp4ynWa40aklFrdc3iB5aWl/2Tr1kw18cyrUzkeJqPw3AXVLKb79dRfWY+VNbt378ieqfRwOUWpoqA75QBfzJ5nzMmUsNbfWav4hm/Tp1H87ZF2uDma1xtqt/sZ7krtuyUx0QF23+ZrAacsp9Y00lBQJFbidPZSah2/LBcA3sQWHhXXqRsek8HDKZ+O9U/wAwlxe1rhPhU+gEmZRa3LaUQ+8rt8KJT03qHOwNuaKQN7bP1nv4G/x1Kj+WbIo1vayWuP6ryQjW0O/I9f8A3NkDVQw6ILIqqOigAfabYlb2g4d39EqPiU5lB2JAIyn1BIvyNjyktsnRKjYvjiI3irU8oJ0pgux5AFvhQ89ekosd2ipn4aWfezVjnsdLjIDa237ukozh7m2t9gTe9/lYG1j/AJBEww5FrGwudze22n+b+s+Zn8ZxL0nR5cuNksK3HcRU1NRlFxohykE7Wy2v6NcTtuDcTFamGJAceFwNs1tx5EWI8j1vPnSvlLC3hJsQd9P8iTMDjCjgi99Awt4mUnfLuSCS1+hbrHw3xGXPrK72cLiXm1X0qJD4diMwkyfUesiIgIiICIiAiIgIkfG46lRXPVqJTXbM7Kov0uTvOWx3+pGBSslFGasz3/SGY5tMqqpt3jMTayzUxt7RLZHYxOY/j2Nqfo8PdV+fEVUpW9aYu0iV6+Nb9XHYWhpmy4akazFb2/dc7gi4G+0vJ7/Rt2LDQ8py+KqYSkCMTjS2gzI1UW8Ntcgu2pF+e5lVV4dhmJFWpjcXfk9UrT3KiygqVBII+h6GYDiGDw9ilDCUiNi1ne1gdzZvm6/CRv4TqYeW0uSwwnaHCKQcHhcRXNsoelRe1jY61HsbXA9p7jGx+JK5sItCmue5bEr3lnpNTzoVRgjgMbXHM66yh4j/AKgIt712bypJYX8Q0OhtfKfi25gygfto9Y/k4WrWIO7l6pGoNiADpuNxpa1tp0+VfL7+4zzx2rYBszFseKCFVTusKFZkWmul6trk+Im4RR4hpzm3B8B4a5LVDUrMgBz4qrUNwSRexIG4I2nDj+MVdBTWiOpyA7W1zFmvsb23AO+sv+zPZCoahqY6quI8JCpeoyqxYEtrYddLc5m6k/y+xOvg6Gp2j4ZhFIpGgDY2Wiq3Y20W6i1ztrKbHdv1/DBsPQrUQTY1DTQ0kJYkgMCVZifLn1nUUeFU6f6NGnT/AKEVf7CeV+EZk7somQ7plXKbm5utrb6zlzY+TfVyPBuO4/G02FKpTyq2U1HJptfKGtlRLmwI+XfW8k4Xs5XGr4179aNKmji+9qhva/kAPKdbw7gtOkgRUVFGyooVR9BpJ9PDKNhM+O9JyuRp9kMOxBq99XYc61aox9gQPtJ+F4DQR0dMNRRqdyjKgBBIsTpufW86PKB0kU8RpnRCah2/LBcAgkEFh4VOh3I2luVviuoo+O8Zak3dqw7zKDqCfiNlCj9zE+vLQzfgODDL4tWbV2OpJ6emp+55zbicJVqur93TQqPC1QB6igjUWXQbnZ/7ybT4d89So3lmyLz5Ja48mJ2nOY3m3TXVXtgaNNvE4zb5RdnPogux+gk5GY6U6Jt81QhBa9tALtfnYgbjXpvfDZKZWgqIbeHwgKDtcgDpNK8OYsrNXqnKF8IIRSyjUsANb8xtNqxbhjP+pUt5UlCDbmSWb6gibcJwulTOZVGb5j4m/wC4685NiAiIgIiIHjKDvMcp5H3F/vM4gYeLyHuftpNTYW7q5d7qCAoYqhzW1ZR8RFtL3tcyREDkO1HBmz95SW4c3IF/C452vsR12IPzGUK8Me/isPXX/wARp7NPpbrcWlJi+EktpPPl8Nw8suaxzvCxt3XN08Co3JJ9bfTS1x63kujRAFlUAdAABLyhwXrLCjgUXlOuOEx7RuYydlVwtHB2l8IVQJ7NqREQEREBERATFnAnplZiqb38oHIdsMYtDGjEV8K2Lw/cqiZQrii4qMahZToLgpZjuQBfQSL2l7ZZFouMJiKOGzFbtTpIS5TNTZLN4QAr6gi9xOvr4cspBQEHQggEH1B3mJwFRviAtvqL6zUz7bjOnzCn2kxlV2ZcLVxC1Mr0WcM4QKBTKmykWzU2JudRU87na2B4sxFRQtMuCjoTTsipfIbMW+LvawNhc6lr3E+pLwkndpJp8LQb6zfzfKJy+r5QnY7G1da+NPmE7xxyvuUFzYa25c5Z4H/TugPjNep5F8i+ygH7z6bTwqDYTaFHSS8XO+K8kcZgOxmHS2XD0gerKHb/ALmuZeU+DeenQbS4ic717taQKfC0HnJdKgq7Ca6+OpocrMM2+UXZyNBcILsdxy5ia/xVRvgpG3WoQgO+wF2vtoQN4Eya69dEF3ZVHViAPcyP+FqN8dUgdKahARpuTma/mCN5nQwNNDmCjN8xuznfdzdjuefMwMPx9/06dR/O2ReWuZrXGu635xkrtuyUx0QF256h2AHTTIecmRAhjhtM/Heof5hLC+moU+FdhsBJYE9iAiIgIiICIiAiIgIiICIiAiIgIiICIiAiIgIiICIiAiIgIiIHlp7EQE11q6oLswUeZAmnEYhgcopsxPMFQLaC5JI2vyuZFpYCp/Lpf0A1XBsdRUcWvcndTAsadQFQw2IuOWm/PaRjxKnshNQ9KYLi9ibFh4VOn7iOXWP4bTOrg1Dv+YS4ve4IU+FdhsBtJYECJ3ldtlSmOrnO24/Yum19c8fgM36lSo/lfIvPktrjXZiZMiBroUEQWRVUdFAA+02REBERAREQEREBERAREQEREBERAREQEREBERAREQEREBERAREQEREBERAREQEREBERAREQEREBERAREQEREBERAREQEREBERAREQEREBERAREQEREBERAREQEREBERA//Z">
            <a:extLst>
              <a:ext uri="{FF2B5EF4-FFF2-40B4-BE49-F238E27FC236}">
                <a16:creationId xmlns:a16="http://schemas.microsoft.com/office/drawing/2014/main" id="{025D6866-700A-6A49-9695-34C06480D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056" y="1690688"/>
            <a:ext cx="4797137" cy="213522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linear versus circular collider">
            <a:extLst>
              <a:ext uri="{FF2B5EF4-FFF2-40B4-BE49-F238E27FC236}">
                <a16:creationId xmlns:a16="http://schemas.microsoft.com/office/drawing/2014/main" id="{F1A6F6C1-233B-A746-909D-CBBFD5F81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49" y="3984968"/>
            <a:ext cx="4676750" cy="250790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synchrotron radiation formula">
            <a:extLst>
              <a:ext uri="{FF2B5EF4-FFF2-40B4-BE49-F238E27FC236}">
                <a16:creationId xmlns:a16="http://schemas.microsoft.com/office/drawing/2014/main" id="{D23680E1-91A3-3040-86AC-9847D02BC2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45" y="5702300"/>
            <a:ext cx="4533900" cy="115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59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D41C-B814-0D45-84DA-5BA5D2CBE528}"/>
              </a:ext>
            </a:extLst>
          </p:cNvPr>
          <p:cNvSpPr>
            <a:spLocks noGrp="1"/>
          </p:cNvSpPr>
          <p:nvPr>
            <p:ph type="title"/>
          </p:nvPr>
        </p:nvSpPr>
        <p:spPr/>
        <p:txBody>
          <a:bodyPr/>
          <a:lstStyle/>
          <a:p>
            <a:pPr algn="ctr"/>
            <a:r>
              <a:rPr lang="en-US" dirty="0"/>
              <a:t>Why a muon collider</a:t>
            </a:r>
          </a:p>
        </p:txBody>
      </p:sp>
      <p:pic>
        <p:nvPicPr>
          <p:cNvPr id="5" name="Content Placeholder 4" descr="Text&#10;&#10;Description automatically generated">
            <a:extLst>
              <a:ext uri="{FF2B5EF4-FFF2-40B4-BE49-F238E27FC236}">
                <a16:creationId xmlns:a16="http://schemas.microsoft.com/office/drawing/2014/main" id="{C7116309-8DA9-7549-AE48-64C7517E0F29}"/>
              </a:ext>
            </a:extLst>
          </p:cNvPr>
          <p:cNvPicPr>
            <a:picLocks noGrp="1" noChangeAspect="1"/>
          </p:cNvPicPr>
          <p:nvPr>
            <p:ph idx="1"/>
          </p:nvPr>
        </p:nvPicPr>
        <p:blipFill>
          <a:blip r:embed="rId2"/>
          <a:stretch>
            <a:fillRect/>
          </a:stretch>
        </p:blipFill>
        <p:spPr>
          <a:xfrm>
            <a:off x="838200" y="1941170"/>
            <a:ext cx="7305488" cy="4252912"/>
          </a:xfrm>
        </p:spPr>
      </p:pic>
      <p:pic>
        <p:nvPicPr>
          <p:cNvPr id="6" name="Picture 5">
            <a:extLst>
              <a:ext uri="{FF2B5EF4-FFF2-40B4-BE49-F238E27FC236}">
                <a16:creationId xmlns:a16="http://schemas.microsoft.com/office/drawing/2014/main" id="{9BF59FC2-5CB9-DC48-8527-12B12DFFF71A}"/>
              </a:ext>
            </a:extLst>
          </p:cNvPr>
          <p:cNvPicPr>
            <a:picLocks noChangeAspect="1"/>
          </p:cNvPicPr>
          <p:nvPr/>
        </p:nvPicPr>
        <p:blipFill>
          <a:blip r:embed="rId3"/>
          <a:stretch>
            <a:fillRect/>
          </a:stretch>
        </p:blipFill>
        <p:spPr>
          <a:xfrm>
            <a:off x="8019474" y="1690688"/>
            <a:ext cx="3648867" cy="5167312"/>
          </a:xfrm>
          <a:prstGeom prst="rect">
            <a:avLst/>
          </a:prstGeom>
        </p:spPr>
      </p:pic>
    </p:spTree>
    <p:extLst>
      <p:ext uri="{BB962C8B-B14F-4D97-AF65-F5344CB8AC3E}">
        <p14:creationId xmlns:p14="http://schemas.microsoft.com/office/powerpoint/2010/main" val="1983111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7B0A-1E2B-894A-A186-C24D71172BB5}"/>
              </a:ext>
            </a:extLst>
          </p:cNvPr>
          <p:cNvSpPr>
            <a:spLocks noGrp="1"/>
          </p:cNvSpPr>
          <p:nvPr>
            <p:ph type="title"/>
          </p:nvPr>
        </p:nvSpPr>
        <p:spPr/>
        <p:txBody>
          <a:bodyPr>
            <a:normAutofit fontScale="90000"/>
          </a:bodyPr>
          <a:lstStyle/>
          <a:p>
            <a:r>
              <a:rPr lang="en-US" dirty="0"/>
              <a:t>Comparison with Hadron Machines</a:t>
            </a:r>
            <a:br>
              <a:rPr lang="en-US" dirty="0"/>
            </a:br>
            <a:endParaRPr lang="en-US" dirty="0"/>
          </a:p>
        </p:txBody>
      </p:sp>
      <p:pic>
        <p:nvPicPr>
          <p:cNvPr id="5" name="Content Placeholder 4" descr="Text&#10;&#10;Description automatically generated">
            <a:extLst>
              <a:ext uri="{FF2B5EF4-FFF2-40B4-BE49-F238E27FC236}">
                <a16:creationId xmlns:a16="http://schemas.microsoft.com/office/drawing/2014/main" id="{535CE2D7-6DB8-9445-A25E-9D1702965A7C}"/>
              </a:ext>
            </a:extLst>
          </p:cNvPr>
          <p:cNvPicPr>
            <a:picLocks noGrp="1" noChangeAspect="1"/>
          </p:cNvPicPr>
          <p:nvPr>
            <p:ph idx="1"/>
          </p:nvPr>
        </p:nvPicPr>
        <p:blipFill>
          <a:blip r:embed="rId2"/>
          <a:stretch>
            <a:fillRect/>
          </a:stretch>
        </p:blipFill>
        <p:spPr>
          <a:xfrm>
            <a:off x="253971" y="1978240"/>
            <a:ext cx="6962375" cy="4252912"/>
          </a:xfrm>
        </p:spPr>
      </p:pic>
      <p:pic>
        <p:nvPicPr>
          <p:cNvPr id="6" name="Picture 5">
            <a:extLst>
              <a:ext uri="{FF2B5EF4-FFF2-40B4-BE49-F238E27FC236}">
                <a16:creationId xmlns:a16="http://schemas.microsoft.com/office/drawing/2014/main" id="{41C35E0E-F81A-1A4B-AA89-A0647CCC999B}"/>
              </a:ext>
            </a:extLst>
          </p:cNvPr>
          <p:cNvPicPr>
            <a:picLocks noChangeAspect="1"/>
          </p:cNvPicPr>
          <p:nvPr/>
        </p:nvPicPr>
        <p:blipFill>
          <a:blip r:embed="rId3"/>
          <a:stretch>
            <a:fillRect/>
          </a:stretch>
        </p:blipFill>
        <p:spPr>
          <a:xfrm>
            <a:off x="7321246" y="3818238"/>
            <a:ext cx="4743578" cy="3039762"/>
          </a:xfrm>
          <a:prstGeom prst="rect">
            <a:avLst/>
          </a:prstGeom>
        </p:spPr>
      </p:pic>
      <p:pic>
        <p:nvPicPr>
          <p:cNvPr id="7" name="Picture 6">
            <a:extLst>
              <a:ext uri="{FF2B5EF4-FFF2-40B4-BE49-F238E27FC236}">
                <a16:creationId xmlns:a16="http://schemas.microsoft.com/office/drawing/2014/main" id="{5CEFDD04-581C-8C48-9673-96216B51AB6F}"/>
              </a:ext>
            </a:extLst>
          </p:cNvPr>
          <p:cNvPicPr>
            <a:picLocks noChangeAspect="1"/>
          </p:cNvPicPr>
          <p:nvPr/>
        </p:nvPicPr>
        <p:blipFill>
          <a:blip r:embed="rId4"/>
          <a:stretch>
            <a:fillRect/>
          </a:stretch>
        </p:blipFill>
        <p:spPr>
          <a:xfrm>
            <a:off x="7468084" y="778475"/>
            <a:ext cx="4701640" cy="3039763"/>
          </a:xfrm>
          <a:prstGeom prst="rect">
            <a:avLst/>
          </a:prstGeom>
        </p:spPr>
      </p:pic>
    </p:spTree>
    <p:extLst>
      <p:ext uri="{BB962C8B-B14F-4D97-AF65-F5344CB8AC3E}">
        <p14:creationId xmlns:p14="http://schemas.microsoft.com/office/powerpoint/2010/main" val="31246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828-2645-5644-8289-BB307F7130CA}"/>
              </a:ext>
            </a:extLst>
          </p:cNvPr>
          <p:cNvSpPr>
            <a:spLocks noGrp="1"/>
          </p:cNvSpPr>
          <p:nvPr>
            <p:ph type="title"/>
          </p:nvPr>
        </p:nvSpPr>
        <p:spPr/>
        <p:txBody>
          <a:bodyPr/>
          <a:lstStyle/>
          <a:p>
            <a:r>
              <a:rPr lang="en-US" dirty="0"/>
              <a:t>Production and Cooling</a:t>
            </a:r>
          </a:p>
        </p:txBody>
      </p:sp>
      <p:sp>
        <p:nvSpPr>
          <p:cNvPr id="3" name="Content Placeholder 2">
            <a:extLst>
              <a:ext uri="{FF2B5EF4-FFF2-40B4-BE49-F238E27FC236}">
                <a16:creationId xmlns:a16="http://schemas.microsoft.com/office/drawing/2014/main" id="{C95CC9D8-01CD-154C-8179-1176C1A1397E}"/>
              </a:ext>
            </a:extLst>
          </p:cNvPr>
          <p:cNvSpPr>
            <a:spLocks noGrp="1"/>
          </p:cNvSpPr>
          <p:nvPr>
            <p:ph idx="1"/>
          </p:nvPr>
        </p:nvSpPr>
        <p:spPr>
          <a:xfrm>
            <a:off x="838201" y="1929384"/>
            <a:ext cx="4586416" cy="4251960"/>
          </a:xfrm>
        </p:spPr>
        <p:txBody>
          <a:bodyPr/>
          <a:lstStyle/>
          <a:p>
            <a:r>
              <a:rPr lang="en-US" dirty="0"/>
              <a:t>Need to produce muons (fixed target production)</a:t>
            </a:r>
          </a:p>
          <a:p>
            <a:r>
              <a:rPr lang="en-US" dirty="0"/>
              <a:t>Need to “cool muons” (i.e. we want muons accelerated in one direction but are produced with large transverse momentum  as well)</a:t>
            </a:r>
          </a:p>
          <a:p>
            <a:r>
              <a:rPr lang="en-US" dirty="0"/>
              <a:t>Need to cool and accelerate quickly!!</a:t>
            </a:r>
          </a:p>
          <a:p>
            <a:r>
              <a:rPr lang="en-US" dirty="0"/>
              <a:t>Further complications due to muon decay  in accelerator</a:t>
            </a:r>
          </a:p>
        </p:txBody>
      </p:sp>
      <p:pic>
        <p:nvPicPr>
          <p:cNvPr id="9" name="Content Placeholder 7" descr="Diagram, schematic&#10;&#10;Description automatically generated">
            <a:extLst>
              <a:ext uri="{FF2B5EF4-FFF2-40B4-BE49-F238E27FC236}">
                <a16:creationId xmlns:a16="http://schemas.microsoft.com/office/drawing/2014/main" id="{A6838329-A52A-6141-A491-3C4BF982E561}"/>
              </a:ext>
            </a:extLst>
          </p:cNvPr>
          <p:cNvPicPr>
            <a:picLocks noChangeAspect="1"/>
          </p:cNvPicPr>
          <p:nvPr/>
        </p:nvPicPr>
        <p:blipFill>
          <a:blip r:embed="rId2"/>
          <a:stretch>
            <a:fillRect/>
          </a:stretch>
        </p:blipFill>
        <p:spPr>
          <a:xfrm>
            <a:off x="5424617" y="947587"/>
            <a:ext cx="6450229" cy="1937876"/>
          </a:xfrm>
          <a:prstGeom prst="rect">
            <a:avLst/>
          </a:prstGeom>
        </p:spPr>
      </p:pic>
      <p:pic>
        <p:nvPicPr>
          <p:cNvPr id="16386" name="Picture 2" descr="Image result for muon cooling">
            <a:extLst>
              <a:ext uri="{FF2B5EF4-FFF2-40B4-BE49-F238E27FC236}">
                <a16:creationId xmlns:a16="http://schemas.microsoft.com/office/drawing/2014/main" id="{440D6244-4319-FA4E-BD50-285E6FF13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065" y="2988233"/>
            <a:ext cx="6061332" cy="367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052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1631-5151-444C-8038-7E391940D81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DBFAEB48-F027-A14F-9D8A-7CBC1708CC74}"/>
              </a:ext>
            </a:extLst>
          </p:cNvPr>
          <p:cNvSpPr>
            <a:spLocks noGrp="1"/>
          </p:cNvSpPr>
          <p:nvPr>
            <p:ph idx="1"/>
          </p:nvPr>
        </p:nvSpPr>
        <p:spPr/>
        <p:txBody>
          <a:bodyPr/>
          <a:lstStyle/>
          <a:p>
            <a:r>
              <a:rPr lang="en-US" dirty="0"/>
              <a:t>Introduction to Particle physics</a:t>
            </a:r>
          </a:p>
          <a:p>
            <a:r>
              <a:rPr lang="en-US" dirty="0"/>
              <a:t>How we study particles</a:t>
            </a:r>
          </a:p>
          <a:p>
            <a:r>
              <a:rPr lang="en-US" dirty="0"/>
              <a:t>Previous colliders</a:t>
            </a:r>
          </a:p>
          <a:p>
            <a:r>
              <a:rPr lang="en-US" dirty="0"/>
              <a:t>What comes next?</a:t>
            </a:r>
          </a:p>
          <a:p>
            <a:r>
              <a:rPr lang="en-US" dirty="0"/>
              <a:t>What we need to study</a:t>
            </a:r>
          </a:p>
        </p:txBody>
      </p:sp>
    </p:spTree>
    <p:extLst>
      <p:ext uri="{BB962C8B-B14F-4D97-AF65-F5344CB8AC3E}">
        <p14:creationId xmlns:p14="http://schemas.microsoft.com/office/powerpoint/2010/main" val="1258702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2150-C062-E84F-8C47-E454098FCD18}"/>
              </a:ext>
            </a:extLst>
          </p:cNvPr>
          <p:cNvSpPr>
            <a:spLocks noGrp="1"/>
          </p:cNvSpPr>
          <p:nvPr>
            <p:ph type="title"/>
          </p:nvPr>
        </p:nvSpPr>
        <p:spPr/>
        <p:txBody>
          <a:bodyPr/>
          <a:lstStyle/>
          <a:p>
            <a:r>
              <a:rPr lang="en-US" dirty="0"/>
              <a:t>Challenges of A MUON COLLIDER</a:t>
            </a:r>
          </a:p>
        </p:txBody>
      </p:sp>
      <p:pic>
        <p:nvPicPr>
          <p:cNvPr id="5" name="Picture 4" descr="Text, letter&#10;&#10;Description automatically generated">
            <a:extLst>
              <a:ext uri="{FF2B5EF4-FFF2-40B4-BE49-F238E27FC236}">
                <a16:creationId xmlns:a16="http://schemas.microsoft.com/office/drawing/2014/main" id="{DD7C860B-2976-5B47-ABB3-6313983622C0}"/>
              </a:ext>
            </a:extLst>
          </p:cNvPr>
          <p:cNvPicPr>
            <a:picLocks noChangeAspect="1"/>
          </p:cNvPicPr>
          <p:nvPr/>
        </p:nvPicPr>
        <p:blipFill>
          <a:blip r:embed="rId2"/>
          <a:stretch>
            <a:fillRect/>
          </a:stretch>
        </p:blipFill>
        <p:spPr>
          <a:xfrm>
            <a:off x="442269" y="2097817"/>
            <a:ext cx="6606293" cy="4395058"/>
          </a:xfrm>
          <a:prstGeom prst="rect">
            <a:avLst/>
          </a:prstGeom>
        </p:spPr>
      </p:pic>
      <p:pic>
        <p:nvPicPr>
          <p:cNvPr id="6" name="Picture 5">
            <a:extLst>
              <a:ext uri="{FF2B5EF4-FFF2-40B4-BE49-F238E27FC236}">
                <a16:creationId xmlns:a16="http://schemas.microsoft.com/office/drawing/2014/main" id="{91B03AF5-1C4D-7A44-8AE7-D28F50B2B503}"/>
              </a:ext>
            </a:extLst>
          </p:cNvPr>
          <p:cNvPicPr>
            <a:picLocks noChangeAspect="1"/>
          </p:cNvPicPr>
          <p:nvPr/>
        </p:nvPicPr>
        <p:blipFill>
          <a:blip r:embed="rId3"/>
          <a:stretch>
            <a:fillRect/>
          </a:stretch>
        </p:blipFill>
        <p:spPr>
          <a:xfrm>
            <a:off x="7227826" y="2471351"/>
            <a:ext cx="4818983" cy="2829697"/>
          </a:xfrm>
          <a:prstGeom prst="rect">
            <a:avLst/>
          </a:prstGeom>
        </p:spPr>
      </p:pic>
    </p:spTree>
    <p:extLst>
      <p:ext uri="{BB962C8B-B14F-4D97-AF65-F5344CB8AC3E}">
        <p14:creationId xmlns:p14="http://schemas.microsoft.com/office/powerpoint/2010/main" val="428428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3A170-4F22-F548-9367-90075DDFFAD7}"/>
              </a:ext>
            </a:extLst>
          </p:cNvPr>
          <p:cNvSpPr>
            <a:spLocks noGrp="1"/>
          </p:cNvSpPr>
          <p:nvPr>
            <p:ph type="title"/>
          </p:nvPr>
        </p:nvSpPr>
        <p:spPr/>
        <p:txBody>
          <a:bodyPr/>
          <a:lstStyle/>
          <a:p>
            <a:r>
              <a:rPr lang="en-US" dirty="0"/>
              <a:t>GEANT SIMULATION</a:t>
            </a:r>
          </a:p>
        </p:txBody>
      </p:sp>
      <p:pic>
        <p:nvPicPr>
          <p:cNvPr id="5" name="Picture 4" descr="Graphical user interface, text, application&#10;&#10;Description automatically generated">
            <a:extLst>
              <a:ext uri="{FF2B5EF4-FFF2-40B4-BE49-F238E27FC236}">
                <a16:creationId xmlns:a16="http://schemas.microsoft.com/office/drawing/2014/main" id="{2DD0594F-C000-4E41-8600-41455E6AD904}"/>
              </a:ext>
            </a:extLst>
          </p:cNvPr>
          <p:cNvPicPr>
            <a:picLocks noChangeAspect="1"/>
          </p:cNvPicPr>
          <p:nvPr/>
        </p:nvPicPr>
        <p:blipFill>
          <a:blip r:embed="rId2"/>
          <a:stretch>
            <a:fillRect/>
          </a:stretch>
        </p:blipFill>
        <p:spPr>
          <a:xfrm>
            <a:off x="627791" y="2508420"/>
            <a:ext cx="5387437" cy="3534033"/>
          </a:xfrm>
          <a:prstGeom prst="rect">
            <a:avLst/>
          </a:prstGeom>
        </p:spPr>
      </p:pic>
      <p:sp>
        <p:nvSpPr>
          <p:cNvPr id="7" name="Rectangle 6">
            <a:extLst>
              <a:ext uri="{FF2B5EF4-FFF2-40B4-BE49-F238E27FC236}">
                <a16:creationId xmlns:a16="http://schemas.microsoft.com/office/drawing/2014/main" id="{31D74F45-835A-3049-A903-3717142C94D9}"/>
              </a:ext>
            </a:extLst>
          </p:cNvPr>
          <p:cNvSpPr/>
          <p:nvPr/>
        </p:nvSpPr>
        <p:spPr>
          <a:xfrm>
            <a:off x="6015228" y="4549676"/>
            <a:ext cx="6096000" cy="2308324"/>
          </a:xfrm>
          <a:prstGeom prst="rect">
            <a:avLst/>
          </a:prstGeom>
        </p:spPr>
        <p:txBody>
          <a:bodyPr>
            <a:spAutoFit/>
          </a:bodyPr>
          <a:lstStyle/>
          <a:p>
            <a:r>
              <a:rPr lang="en-US" dirty="0">
                <a:solidFill>
                  <a:srgbClr val="C00000"/>
                </a:solidFill>
                <a:effectLst/>
                <a:latin typeface="Times" pitchFamily="2" charset="0"/>
              </a:rPr>
              <a:t>Vertex Detector (VXD) </a:t>
            </a:r>
            <a:r>
              <a:rPr lang="en-US" dirty="0">
                <a:solidFill>
                  <a:srgbClr val="0230FF"/>
                </a:solidFill>
                <a:effectLst/>
                <a:latin typeface="Wingdings" pitchFamily="2" charset="2"/>
              </a:rPr>
              <a:t>§ </a:t>
            </a:r>
            <a:r>
              <a:rPr lang="en-US" dirty="0">
                <a:effectLst/>
                <a:latin typeface="Times" pitchFamily="2" charset="0"/>
              </a:rPr>
              <a:t>4 double-sensor barrel layers 25x25</a:t>
            </a:r>
            <a:r>
              <a:rPr lang="el-GR" dirty="0">
                <a:effectLst/>
                <a:latin typeface="Times" pitchFamily="2" charset="0"/>
              </a:rPr>
              <a:t>μ</a:t>
            </a:r>
            <a:r>
              <a:rPr lang="en-US" dirty="0">
                <a:effectLst/>
                <a:latin typeface="Times" pitchFamily="2" charset="0"/>
              </a:rPr>
              <a:t>m2 </a:t>
            </a:r>
            <a:r>
              <a:rPr lang="en-US" dirty="0">
                <a:solidFill>
                  <a:srgbClr val="0230FF"/>
                </a:solidFill>
                <a:effectLst/>
                <a:latin typeface="Wingdings" pitchFamily="2" charset="2"/>
              </a:rPr>
              <a:t>§ </a:t>
            </a:r>
            <a:r>
              <a:rPr lang="en-US" dirty="0">
                <a:effectLst/>
                <a:latin typeface="Times" pitchFamily="2" charset="0"/>
              </a:rPr>
              <a:t>4+4 double-sensor disks 25x25</a:t>
            </a:r>
            <a:r>
              <a:rPr lang="el-GR" dirty="0">
                <a:effectLst/>
                <a:latin typeface="Times" pitchFamily="2" charset="0"/>
              </a:rPr>
              <a:t>μ</a:t>
            </a:r>
            <a:r>
              <a:rPr lang="en-US" dirty="0">
                <a:effectLst/>
                <a:latin typeface="Times" pitchFamily="2" charset="0"/>
              </a:rPr>
              <a:t>m2 </a:t>
            </a:r>
          </a:p>
          <a:p>
            <a:r>
              <a:rPr lang="en-US" dirty="0">
                <a:solidFill>
                  <a:srgbClr val="C00000"/>
                </a:solidFill>
                <a:effectLst/>
                <a:latin typeface="Times" pitchFamily="2" charset="0"/>
              </a:rPr>
              <a:t>Inner Tracker (IT) </a:t>
            </a:r>
            <a:r>
              <a:rPr lang="en-US" dirty="0">
                <a:solidFill>
                  <a:srgbClr val="0230FF"/>
                </a:solidFill>
                <a:effectLst/>
                <a:latin typeface="Wingdings" pitchFamily="2" charset="2"/>
              </a:rPr>
              <a:t>§ </a:t>
            </a:r>
            <a:r>
              <a:rPr lang="en-US" dirty="0">
                <a:effectLst/>
                <a:latin typeface="Times" pitchFamily="2" charset="0"/>
              </a:rPr>
              <a:t>3 barrel layers 50x50</a:t>
            </a:r>
            <a:r>
              <a:rPr lang="el-GR" dirty="0">
                <a:effectLst/>
                <a:latin typeface="Times" pitchFamily="2" charset="0"/>
              </a:rPr>
              <a:t>μ</a:t>
            </a:r>
            <a:r>
              <a:rPr lang="en-US" dirty="0">
                <a:effectLst/>
                <a:latin typeface="Times" pitchFamily="2" charset="0"/>
              </a:rPr>
              <a:t>m2 </a:t>
            </a:r>
            <a:r>
              <a:rPr lang="en-US" dirty="0">
                <a:solidFill>
                  <a:srgbClr val="0230FF"/>
                </a:solidFill>
                <a:effectLst/>
                <a:latin typeface="Wingdings" pitchFamily="2" charset="2"/>
              </a:rPr>
              <a:t>§ </a:t>
            </a:r>
            <a:r>
              <a:rPr lang="en-US" dirty="0">
                <a:effectLst/>
                <a:latin typeface="Times" pitchFamily="2" charset="0"/>
              </a:rPr>
              <a:t>7+7 disks ’’ </a:t>
            </a:r>
            <a:r>
              <a:rPr lang="en-US" dirty="0">
                <a:solidFill>
                  <a:srgbClr val="C00000"/>
                </a:solidFill>
                <a:effectLst/>
                <a:latin typeface="Times" pitchFamily="2" charset="0"/>
              </a:rPr>
              <a:t>Outer Tracker(OT) </a:t>
            </a:r>
            <a:r>
              <a:rPr lang="en-US" dirty="0">
                <a:solidFill>
                  <a:srgbClr val="0230FF"/>
                </a:solidFill>
                <a:effectLst/>
                <a:latin typeface="Wingdings" pitchFamily="2" charset="2"/>
              </a:rPr>
              <a:t>§ </a:t>
            </a:r>
            <a:r>
              <a:rPr lang="en-US" dirty="0">
                <a:effectLst/>
                <a:latin typeface="Times" pitchFamily="2" charset="0"/>
              </a:rPr>
              <a:t>3 barrel layers 50x50</a:t>
            </a:r>
            <a:r>
              <a:rPr lang="el-GR" dirty="0">
                <a:effectLst/>
                <a:latin typeface="Times" pitchFamily="2" charset="0"/>
              </a:rPr>
              <a:t>μ</a:t>
            </a:r>
            <a:r>
              <a:rPr lang="en-US" dirty="0">
                <a:effectLst/>
                <a:latin typeface="Times" pitchFamily="2" charset="0"/>
              </a:rPr>
              <a:t>m2 </a:t>
            </a:r>
            <a:r>
              <a:rPr lang="en-US" dirty="0">
                <a:solidFill>
                  <a:srgbClr val="0230FF"/>
                </a:solidFill>
                <a:effectLst/>
                <a:latin typeface="Wingdings" pitchFamily="2" charset="2"/>
              </a:rPr>
              <a:t>§ </a:t>
            </a:r>
            <a:r>
              <a:rPr lang="en-US" dirty="0">
                <a:effectLst/>
                <a:latin typeface="Times" pitchFamily="2" charset="0"/>
              </a:rPr>
              <a:t>4+4 disks ’’ </a:t>
            </a:r>
            <a:r>
              <a:rPr lang="en-US" dirty="0">
                <a:solidFill>
                  <a:srgbClr val="C00000"/>
                </a:solidFill>
                <a:effectLst/>
                <a:latin typeface="Times" pitchFamily="2" charset="0"/>
              </a:rPr>
              <a:t>Electromagnetic Calorimeter (ECAL) </a:t>
            </a:r>
            <a:r>
              <a:rPr lang="en-US" dirty="0">
                <a:solidFill>
                  <a:srgbClr val="0230FF"/>
                </a:solidFill>
                <a:effectLst/>
                <a:latin typeface="Wingdings" pitchFamily="2" charset="2"/>
              </a:rPr>
              <a:t>§ </a:t>
            </a:r>
            <a:r>
              <a:rPr lang="en-US" dirty="0">
                <a:effectLst/>
                <a:latin typeface="Times" pitchFamily="2" charset="0"/>
              </a:rPr>
              <a:t>40 layers W absorber and silicon pad sensors, 5x5 mm</a:t>
            </a:r>
          </a:p>
          <a:p>
            <a:r>
              <a:rPr lang="en-US" dirty="0">
                <a:effectLst/>
                <a:latin typeface="Times" pitchFamily="2" charset="0"/>
              </a:rPr>
              <a:t> </a:t>
            </a:r>
            <a:r>
              <a:rPr lang="en-US" dirty="0">
                <a:solidFill>
                  <a:srgbClr val="C00000"/>
                </a:solidFill>
                <a:effectLst/>
                <a:latin typeface="Times" pitchFamily="2" charset="0"/>
              </a:rPr>
              <a:t>Hadron Calorimeter (HCAL) </a:t>
            </a:r>
            <a:r>
              <a:rPr lang="en-US" dirty="0">
                <a:solidFill>
                  <a:srgbClr val="0230FF"/>
                </a:solidFill>
                <a:effectLst/>
                <a:latin typeface="Wingdings" pitchFamily="2" charset="2"/>
              </a:rPr>
              <a:t>§ </a:t>
            </a:r>
            <a:r>
              <a:rPr lang="en-US" dirty="0">
                <a:effectLst/>
                <a:latin typeface="Times" pitchFamily="2" charset="0"/>
              </a:rPr>
              <a:t>60 layers steel absorber &amp; plastic scintillating tiles, 30x30 mm2 </a:t>
            </a:r>
          </a:p>
        </p:txBody>
      </p:sp>
      <p:pic>
        <p:nvPicPr>
          <p:cNvPr id="10" name="Picture 9" descr="A picture containing text, stationary, screenshot&#10;&#10;Description automatically generated">
            <a:extLst>
              <a:ext uri="{FF2B5EF4-FFF2-40B4-BE49-F238E27FC236}">
                <a16:creationId xmlns:a16="http://schemas.microsoft.com/office/drawing/2014/main" id="{BB005891-1FC1-9C4F-B903-E29E91EC5DAC}"/>
              </a:ext>
            </a:extLst>
          </p:cNvPr>
          <p:cNvPicPr>
            <a:picLocks noChangeAspect="1"/>
          </p:cNvPicPr>
          <p:nvPr/>
        </p:nvPicPr>
        <p:blipFill>
          <a:blip r:embed="rId3"/>
          <a:stretch>
            <a:fillRect/>
          </a:stretch>
        </p:blipFill>
        <p:spPr>
          <a:xfrm>
            <a:off x="6176774" y="552503"/>
            <a:ext cx="4927943" cy="3094102"/>
          </a:xfrm>
          <a:prstGeom prst="rect">
            <a:avLst/>
          </a:prstGeom>
        </p:spPr>
      </p:pic>
    </p:spTree>
    <p:extLst>
      <p:ext uri="{BB962C8B-B14F-4D97-AF65-F5344CB8AC3E}">
        <p14:creationId xmlns:p14="http://schemas.microsoft.com/office/powerpoint/2010/main" val="3764290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6083E-76DE-9F45-8492-A69BF7E8E038}"/>
              </a:ext>
            </a:extLst>
          </p:cNvPr>
          <p:cNvSpPr>
            <a:spLocks noGrp="1"/>
          </p:cNvSpPr>
          <p:nvPr>
            <p:ph type="title"/>
          </p:nvPr>
        </p:nvSpPr>
        <p:spPr/>
        <p:txBody>
          <a:bodyPr/>
          <a:lstStyle/>
          <a:p>
            <a:r>
              <a:rPr lang="en-US" dirty="0"/>
              <a:t>Studies</a:t>
            </a:r>
          </a:p>
        </p:txBody>
      </p:sp>
      <p:sp>
        <p:nvSpPr>
          <p:cNvPr id="3" name="Content Placeholder 2">
            <a:extLst>
              <a:ext uri="{FF2B5EF4-FFF2-40B4-BE49-F238E27FC236}">
                <a16:creationId xmlns:a16="http://schemas.microsoft.com/office/drawing/2014/main" id="{246CBB66-4383-DD48-B806-501DBC5C1BF8}"/>
              </a:ext>
            </a:extLst>
          </p:cNvPr>
          <p:cNvSpPr>
            <a:spLocks noGrp="1"/>
          </p:cNvSpPr>
          <p:nvPr>
            <p:ph idx="1"/>
          </p:nvPr>
        </p:nvSpPr>
        <p:spPr/>
        <p:txBody>
          <a:bodyPr/>
          <a:lstStyle/>
          <a:p>
            <a:r>
              <a:rPr lang="en-US" dirty="0"/>
              <a:t>Precision Higgs Measurements (typically optimized by electron machines for precise control of kinematics and clean final states)</a:t>
            </a:r>
          </a:p>
          <a:p>
            <a:r>
              <a:rPr lang="en-US" dirty="0"/>
              <a:t>New physics searches (typically optimized by proton machines for highest energy)</a:t>
            </a:r>
          </a:p>
          <a:p>
            <a:r>
              <a:rPr lang="en-US" dirty="0"/>
              <a:t>Muon Collider </a:t>
            </a:r>
          </a:p>
          <a:p>
            <a:pPr lvl="1"/>
            <a:r>
              <a:rPr lang="en-US" dirty="0"/>
              <a:t>One ring to rule them all</a:t>
            </a:r>
          </a:p>
          <a:p>
            <a:pPr lvl="1"/>
            <a:r>
              <a:rPr lang="en-US" dirty="0"/>
              <a:t>Potential to optimize for both precision studies and searches in one machine</a:t>
            </a:r>
          </a:p>
        </p:txBody>
      </p:sp>
    </p:spTree>
    <p:extLst>
      <p:ext uri="{BB962C8B-B14F-4D97-AF65-F5344CB8AC3E}">
        <p14:creationId xmlns:p14="http://schemas.microsoft.com/office/powerpoint/2010/main" val="253058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06C9-B15B-D049-9011-3BE14A00A65D}"/>
              </a:ext>
            </a:extLst>
          </p:cNvPr>
          <p:cNvSpPr>
            <a:spLocks noGrp="1"/>
          </p:cNvSpPr>
          <p:nvPr>
            <p:ph type="title"/>
          </p:nvPr>
        </p:nvSpPr>
        <p:spPr/>
        <p:txBody>
          <a:bodyPr/>
          <a:lstStyle/>
          <a:p>
            <a:r>
              <a:rPr lang="en-US" dirty="0"/>
              <a:t>GOALS</a:t>
            </a:r>
          </a:p>
        </p:txBody>
      </p:sp>
      <p:pic>
        <p:nvPicPr>
          <p:cNvPr id="5" name="Content Placeholder 4" descr="Graphical user interface, text, application&#10;&#10;Description automatically generated">
            <a:extLst>
              <a:ext uri="{FF2B5EF4-FFF2-40B4-BE49-F238E27FC236}">
                <a16:creationId xmlns:a16="http://schemas.microsoft.com/office/drawing/2014/main" id="{949D0C79-131C-B64D-90AD-4CC28270DA30}"/>
              </a:ext>
            </a:extLst>
          </p:cNvPr>
          <p:cNvPicPr>
            <a:picLocks noGrp="1" noChangeAspect="1"/>
          </p:cNvPicPr>
          <p:nvPr>
            <p:ph idx="1"/>
          </p:nvPr>
        </p:nvPicPr>
        <p:blipFill>
          <a:blip r:embed="rId2"/>
          <a:stretch>
            <a:fillRect/>
          </a:stretch>
        </p:blipFill>
        <p:spPr>
          <a:xfrm>
            <a:off x="919758" y="1928813"/>
            <a:ext cx="10352483" cy="4252912"/>
          </a:xfrm>
        </p:spPr>
      </p:pic>
    </p:spTree>
    <p:extLst>
      <p:ext uri="{BB962C8B-B14F-4D97-AF65-F5344CB8AC3E}">
        <p14:creationId xmlns:p14="http://schemas.microsoft.com/office/powerpoint/2010/main" val="33711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C8ED-EB1F-8242-86C8-59E8315C3598}"/>
              </a:ext>
            </a:extLst>
          </p:cNvPr>
          <p:cNvSpPr>
            <a:spLocks noGrp="1"/>
          </p:cNvSpPr>
          <p:nvPr>
            <p:ph type="title"/>
          </p:nvPr>
        </p:nvSpPr>
        <p:spPr/>
        <p:txBody>
          <a:bodyPr/>
          <a:lstStyle/>
          <a:p>
            <a:r>
              <a:rPr lang="en-US" dirty="0"/>
              <a:t>Scale of the ATOM</a:t>
            </a:r>
          </a:p>
        </p:txBody>
      </p:sp>
      <p:sp>
        <p:nvSpPr>
          <p:cNvPr id="4" name="Rectangle 3">
            <a:extLst>
              <a:ext uri="{FF2B5EF4-FFF2-40B4-BE49-F238E27FC236}">
                <a16:creationId xmlns:a16="http://schemas.microsoft.com/office/drawing/2014/main" id="{60B99648-D4BD-1447-B320-94E724B042F9}"/>
              </a:ext>
            </a:extLst>
          </p:cNvPr>
          <p:cNvSpPr>
            <a:spLocks noGrp="1" noChangeArrowheads="1"/>
          </p:cNvSpPr>
          <p:nvPr>
            <p:ph idx="1"/>
          </p:nvPr>
        </p:nvSpPr>
        <p:spPr>
          <a:xfrm>
            <a:off x="838200" y="1929384"/>
            <a:ext cx="5525530" cy="4251960"/>
          </a:xfrm>
        </p:spPr>
        <p:txBody>
          <a:bodyPr>
            <a:normAutofit lnSpcReduction="10000"/>
          </a:bodyPr>
          <a:lstStyle/>
          <a:p>
            <a:r>
              <a:rPr lang="en-US" altLang="en-US" b="0" dirty="0"/>
              <a:t>While an atom is tiny, the nucleus is ten thousand times smaller than the atom and the quarks and electrons are at least ten thousand times smaller than that. We don't know exactly how small quarks and electrons are; they are definitely smaller than 10</a:t>
            </a:r>
            <a:r>
              <a:rPr lang="en-US" altLang="en-US" b="0" baseline="30000" dirty="0"/>
              <a:t>-18</a:t>
            </a:r>
            <a:r>
              <a:rPr lang="en-US" altLang="en-US" b="0" dirty="0"/>
              <a:t> meters, and they might literally be points, but we do not know.</a:t>
            </a:r>
          </a:p>
          <a:p>
            <a:r>
              <a:rPr lang="en-US" altLang="en-US" b="0" dirty="0"/>
              <a:t>It is also possible that quarks and electrons are not fundamental after all, and will turn out to be made up of other, more fundamental particles.</a:t>
            </a:r>
            <a:r>
              <a:rPr lang="en-US" altLang="en-US" dirty="0"/>
              <a:t> </a:t>
            </a:r>
            <a:r>
              <a:rPr lang="en-US" altLang="en-US" sz="2000" dirty="0"/>
              <a:t> </a:t>
            </a:r>
          </a:p>
        </p:txBody>
      </p:sp>
      <p:pic>
        <p:nvPicPr>
          <p:cNvPr id="5" name="Picture 5">
            <a:extLst>
              <a:ext uri="{FF2B5EF4-FFF2-40B4-BE49-F238E27FC236}">
                <a16:creationId xmlns:a16="http://schemas.microsoft.com/office/drawing/2014/main" id="{56034805-70B0-8D4D-9440-203FCFEC2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083" y="2226564"/>
            <a:ext cx="2689225"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175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7748-EE8D-6B42-8C9F-44536225B465}"/>
              </a:ext>
            </a:extLst>
          </p:cNvPr>
          <p:cNvSpPr>
            <a:spLocks noGrp="1"/>
          </p:cNvSpPr>
          <p:nvPr>
            <p:ph type="title"/>
          </p:nvPr>
        </p:nvSpPr>
        <p:spPr/>
        <p:txBody>
          <a:bodyPr/>
          <a:lstStyle/>
          <a:p>
            <a:r>
              <a:rPr lang="en-US" dirty="0"/>
              <a:t>Fundamental Blocks</a:t>
            </a:r>
          </a:p>
        </p:txBody>
      </p:sp>
      <p:sp>
        <p:nvSpPr>
          <p:cNvPr id="4" name="Rectangle 3">
            <a:extLst>
              <a:ext uri="{FF2B5EF4-FFF2-40B4-BE49-F238E27FC236}">
                <a16:creationId xmlns:a16="http://schemas.microsoft.com/office/drawing/2014/main" id="{CE5FF22B-4DBE-9749-A635-0BBB8200E4D9}"/>
              </a:ext>
            </a:extLst>
          </p:cNvPr>
          <p:cNvSpPr>
            <a:spLocks noGrp="1" noChangeArrowheads="1"/>
          </p:cNvSpPr>
          <p:nvPr>
            <p:ph idx="1"/>
          </p:nvPr>
        </p:nvSpPr>
        <p:spPr/>
        <p:txBody>
          <a:bodyPr>
            <a:normAutofit lnSpcReduction="10000"/>
          </a:bodyPr>
          <a:lstStyle/>
          <a:p>
            <a:pPr>
              <a:lnSpc>
                <a:spcPct val="90000"/>
              </a:lnSpc>
            </a:pPr>
            <a:r>
              <a:rPr lang="en-US" altLang="en-US" b="0" dirty="0"/>
              <a:t>Two types of point like constituents</a:t>
            </a:r>
          </a:p>
          <a:p>
            <a:pPr>
              <a:lnSpc>
                <a:spcPct val="90000"/>
              </a:lnSpc>
            </a:pPr>
            <a:endParaRPr lang="en-US" altLang="en-US" b="0" dirty="0"/>
          </a:p>
          <a:p>
            <a:pPr>
              <a:lnSpc>
                <a:spcPct val="90000"/>
              </a:lnSpc>
            </a:pPr>
            <a:endParaRPr lang="en-US" altLang="en-US" b="0" dirty="0"/>
          </a:p>
          <a:p>
            <a:pPr>
              <a:lnSpc>
                <a:spcPct val="90000"/>
              </a:lnSpc>
            </a:pPr>
            <a:endParaRPr lang="en-US" altLang="en-US" b="0" dirty="0"/>
          </a:p>
          <a:p>
            <a:pPr>
              <a:lnSpc>
                <a:spcPct val="90000"/>
              </a:lnSpc>
            </a:pPr>
            <a:endParaRPr lang="en-US" altLang="en-US" dirty="0"/>
          </a:p>
          <a:p>
            <a:pPr>
              <a:lnSpc>
                <a:spcPct val="90000"/>
              </a:lnSpc>
            </a:pPr>
            <a:endParaRPr lang="en-US" altLang="en-US" dirty="0"/>
          </a:p>
          <a:p>
            <a:pPr>
              <a:lnSpc>
                <a:spcPct val="90000"/>
              </a:lnSpc>
            </a:pPr>
            <a:r>
              <a:rPr lang="en-US" altLang="en-US" dirty="0"/>
              <a:t>Plus force carriers (will come to them later)</a:t>
            </a:r>
          </a:p>
          <a:p>
            <a:pPr>
              <a:lnSpc>
                <a:spcPct val="90000"/>
              </a:lnSpc>
            </a:pPr>
            <a:r>
              <a:rPr lang="en-US" altLang="en-US" b="0" dirty="0"/>
              <a:t>For every type of matter particle we've found, there also exists a corresponding </a:t>
            </a:r>
            <a:r>
              <a:rPr lang="en-US" altLang="en-US" dirty="0"/>
              <a:t>antimatter</a:t>
            </a:r>
            <a:r>
              <a:rPr lang="en-US" altLang="en-US" b="0" dirty="0"/>
              <a:t> particle, or </a:t>
            </a:r>
            <a:r>
              <a:rPr lang="en-US" altLang="en-US" dirty="0"/>
              <a:t>antiparticle</a:t>
            </a:r>
            <a:r>
              <a:rPr lang="en-US" altLang="en-US" b="0" dirty="0"/>
              <a:t>.</a:t>
            </a:r>
            <a:r>
              <a:rPr lang="en-US" altLang="en-US" dirty="0"/>
              <a:t> </a:t>
            </a:r>
          </a:p>
          <a:p>
            <a:pPr>
              <a:lnSpc>
                <a:spcPct val="90000"/>
              </a:lnSpc>
            </a:pPr>
            <a:r>
              <a:rPr lang="en-US" altLang="en-US" b="0" dirty="0"/>
              <a:t>Antiparticles look and behave just like their corresponding matter particles, except they have opposite charges.</a:t>
            </a:r>
            <a:r>
              <a:rPr lang="en-US" altLang="en-US" dirty="0"/>
              <a:t> </a:t>
            </a:r>
          </a:p>
        </p:txBody>
      </p:sp>
      <p:grpSp>
        <p:nvGrpSpPr>
          <p:cNvPr id="5" name="Group 4">
            <a:extLst>
              <a:ext uri="{FF2B5EF4-FFF2-40B4-BE49-F238E27FC236}">
                <a16:creationId xmlns:a16="http://schemas.microsoft.com/office/drawing/2014/main" id="{C58DAFD4-26DE-364F-A7E0-62A274413C10}"/>
              </a:ext>
            </a:extLst>
          </p:cNvPr>
          <p:cNvGrpSpPr>
            <a:grpSpLocks/>
          </p:cNvGrpSpPr>
          <p:nvPr/>
        </p:nvGrpSpPr>
        <p:grpSpPr bwMode="auto">
          <a:xfrm>
            <a:off x="957649" y="2337486"/>
            <a:ext cx="4648200" cy="1981200"/>
            <a:chOff x="768" y="969"/>
            <a:chExt cx="2928" cy="1335"/>
          </a:xfrm>
        </p:grpSpPr>
        <p:sp>
          <p:nvSpPr>
            <p:cNvPr id="6" name="AutoShape 5">
              <a:extLst>
                <a:ext uri="{FF2B5EF4-FFF2-40B4-BE49-F238E27FC236}">
                  <a16:creationId xmlns:a16="http://schemas.microsoft.com/office/drawing/2014/main" id="{F32306D2-4689-CC46-AC53-EF574B4CDEB7}"/>
                </a:ext>
              </a:extLst>
            </p:cNvPr>
            <p:cNvSpPr>
              <a:spLocks noChangeArrowheads="1"/>
            </p:cNvSpPr>
            <p:nvPr/>
          </p:nvSpPr>
          <p:spPr bwMode="auto">
            <a:xfrm>
              <a:off x="768" y="1910"/>
              <a:ext cx="632" cy="394"/>
            </a:xfrm>
            <a:prstGeom prst="cube">
              <a:avLst>
                <a:gd name="adj" fmla="val 25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ym typeface="Symbol" pitchFamily="2" charset="2"/>
                </a:rPr>
                <a:t></a:t>
              </a:r>
              <a:endParaRPr lang="en-US" altLang="en-US" sz="2800">
                <a:latin typeface="Times New Roman" panose="02020603050405020304" pitchFamily="18" charset="0"/>
              </a:endParaRPr>
            </a:p>
          </p:txBody>
        </p:sp>
        <p:sp>
          <p:nvSpPr>
            <p:cNvPr id="7" name="AutoShape 6">
              <a:extLst>
                <a:ext uri="{FF2B5EF4-FFF2-40B4-BE49-F238E27FC236}">
                  <a16:creationId xmlns:a16="http://schemas.microsoft.com/office/drawing/2014/main" id="{B05C0E37-CC71-1C4D-A2EC-B3A66BE01E25}"/>
                </a:ext>
              </a:extLst>
            </p:cNvPr>
            <p:cNvSpPr>
              <a:spLocks noChangeArrowheads="1"/>
            </p:cNvSpPr>
            <p:nvPr/>
          </p:nvSpPr>
          <p:spPr bwMode="auto">
            <a:xfrm>
              <a:off x="1342" y="1910"/>
              <a:ext cx="632" cy="394"/>
            </a:xfrm>
            <a:prstGeom prst="cube">
              <a:avLst>
                <a:gd name="adj" fmla="val 25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lstStyle/>
            <a:p>
              <a:pPr algn="ctr"/>
              <a:r>
                <a:rPr lang="en-US" altLang="en-US" sz="2800">
                  <a:sym typeface="Symbol" pitchFamily="2" charset="2"/>
                </a:rPr>
                <a:t></a:t>
              </a:r>
              <a:r>
                <a:rPr lang="en-US" altLang="en-US" sz="2800" baseline="-25000">
                  <a:sym typeface="Symbol" pitchFamily="2" charset="2"/>
                </a:rPr>
                <a:t>3</a:t>
              </a:r>
            </a:p>
          </p:txBody>
        </p:sp>
        <p:sp>
          <p:nvSpPr>
            <p:cNvPr id="8" name="AutoShape 7">
              <a:extLst>
                <a:ext uri="{FF2B5EF4-FFF2-40B4-BE49-F238E27FC236}">
                  <a16:creationId xmlns:a16="http://schemas.microsoft.com/office/drawing/2014/main" id="{2244D327-B2BD-A840-9440-0F7CDE130B74}"/>
                </a:ext>
              </a:extLst>
            </p:cNvPr>
            <p:cNvSpPr>
              <a:spLocks noChangeArrowheads="1"/>
            </p:cNvSpPr>
            <p:nvPr/>
          </p:nvSpPr>
          <p:spPr bwMode="auto">
            <a:xfrm>
              <a:off x="768" y="1555"/>
              <a:ext cx="632" cy="394"/>
            </a:xfrm>
            <a:prstGeom prst="cube">
              <a:avLst>
                <a:gd name="adj" fmla="val 25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ym typeface="Symbol" pitchFamily="2" charset="2"/>
                </a:rPr>
                <a:t></a:t>
              </a:r>
              <a:endParaRPr lang="en-US" altLang="en-US" sz="2800">
                <a:latin typeface="Times New Roman" panose="02020603050405020304" pitchFamily="18" charset="0"/>
              </a:endParaRPr>
            </a:p>
          </p:txBody>
        </p:sp>
        <p:sp>
          <p:nvSpPr>
            <p:cNvPr id="9" name="AutoShape 8">
              <a:extLst>
                <a:ext uri="{FF2B5EF4-FFF2-40B4-BE49-F238E27FC236}">
                  <a16:creationId xmlns:a16="http://schemas.microsoft.com/office/drawing/2014/main" id="{C0F6839A-79A1-CA46-9B48-81727D44165D}"/>
                </a:ext>
              </a:extLst>
            </p:cNvPr>
            <p:cNvSpPr>
              <a:spLocks noChangeArrowheads="1"/>
            </p:cNvSpPr>
            <p:nvPr/>
          </p:nvSpPr>
          <p:spPr bwMode="auto">
            <a:xfrm>
              <a:off x="1342" y="1555"/>
              <a:ext cx="632" cy="394"/>
            </a:xfrm>
            <a:prstGeom prst="cube">
              <a:avLst>
                <a:gd name="adj" fmla="val 25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anchor="b"/>
            <a:lstStyle/>
            <a:p>
              <a:pPr algn="ctr"/>
              <a:r>
                <a:rPr lang="en-US" altLang="en-US" sz="2800">
                  <a:sym typeface="Symbol" pitchFamily="2" charset="2"/>
                </a:rPr>
                <a:t></a:t>
              </a:r>
              <a:r>
                <a:rPr lang="en-US" altLang="en-US" sz="2800" baseline="-25000">
                  <a:sym typeface="Symbol" pitchFamily="2" charset="2"/>
                </a:rPr>
                <a:t>2</a:t>
              </a:r>
            </a:p>
          </p:txBody>
        </p:sp>
        <p:sp>
          <p:nvSpPr>
            <p:cNvPr id="10" name="AutoShape 9">
              <a:extLst>
                <a:ext uri="{FF2B5EF4-FFF2-40B4-BE49-F238E27FC236}">
                  <a16:creationId xmlns:a16="http://schemas.microsoft.com/office/drawing/2014/main" id="{95A0955B-B85A-3543-AD86-5A6878BB1E3A}"/>
                </a:ext>
              </a:extLst>
            </p:cNvPr>
            <p:cNvSpPr>
              <a:spLocks noChangeArrowheads="1"/>
            </p:cNvSpPr>
            <p:nvPr/>
          </p:nvSpPr>
          <p:spPr bwMode="auto">
            <a:xfrm>
              <a:off x="2490" y="1910"/>
              <a:ext cx="632" cy="394"/>
            </a:xfrm>
            <a:prstGeom prst="cube">
              <a:avLst>
                <a:gd name="adj" fmla="val 25000"/>
              </a:avLst>
            </a:prstGeom>
            <a:gradFill rotWithShape="0">
              <a:gsLst>
                <a:gs pos="0">
                  <a:srgbClr val="009900"/>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bg1"/>
                  </a:solidFill>
                </a:rPr>
                <a:t>t</a:t>
              </a:r>
              <a:endParaRPr lang="en-US" altLang="en-US" sz="2800">
                <a:solidFill>
                  <a:schemeClr val="bg1"/>
                </a:solidFill>
                <a:latin typeface="Times New Roman" panose="02020603050405020304" pitchFamily="18" charset="0"/>
              </a:endParaRPr>
            </a:p>
          </p:txBody>
        </p:sp>
        <p:sp>
          <p:nvSpPr>
            <p:cNvPr id="11" name="AutoShape 10">
              <a:extLst>
                <a:ext uri="{FF2B5EF4-FFF2-40B4-BE49-F238E27FC236}">
                  <a16:creationId xmlns:a16="http://schemas.microsoft.com/office/drawing/2014/main" id="{617F20FE-DBEA-ED49-B871-E9A7CBAF7E54}"/>
                </a:ext>
              </a:extLst>
            </p:cNvPr>
            <p:cNvSpPr>
              <a:spLocks noChangeArrowheads="1"/>
            </p:cNvSpPr>
            <p:nvPr/>
          </p:nvSpPr>
          <p:spPr bwMode="auto">
            <a:xfrm>
              <a:off x="3064" y="1910"/>
              <a:ext cx="632" cy="394"/>
            </a:xfrm>
            <a:prstGeom prst="cube">
              <a:avLst>
                <a:gd name="adj" fmla="val 25000"/>
              </a:avLst>
            </a:prstGeom>
            <a:gradFill rotWithShape="0">
              <a:gsLst>
                <a:gs pos="0">
                  <a:srgbClr val="009900"/>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bg1"/>
                  </a:solidFill>
                </a:rPr>
                <a:t>b</a:t>
              </a:r>
              <a:endParaRPr lang="en-US" altLang="en-US" sz="2800">
                <a:solidFill>
                  <a:schemeClr val="bg1"/>
                </a:solidFill>
                <a:latin typeface="Times New Roman" panose="02020603050405020304" pitchFamily="18" charset="0"/>
              </a:endParaRPr>
            </a:p>
          </p:txBody>
        </p:sp>
        <p:sp>
          <p:nvSpPr>
            <p:cNvPr id="12" name="AutoShape 11">
              <a:extLst>
                <a:ext uri="{FF2B5EF4-FFF2-40B4-BE49-F238E27FC236}">
                  <a16:creationId xmlns:a16="http://schemas.microsoft.com/office/drawing/2014/main" id="{62456D44-5621-8043-B298-E0C29A804BB5}"/>
                </a:ext>
              </a:extLst>
            </p:cNvPr>
            <p:cNvSpPr>
              <a:spLocks noChangeArrowheads="1"/>
            </p:cNvSpPr>
            <p:nvPr/>
          </p:nvSpPr>
          <p:spPr bwMode="auto">
            <a:xfrm>
              <a:off x="2490" y="1555"/>
              <a:ext cx="632" cy="394"/>
            </a:xfrm>
            <a:prstGeom prst="cube">
              <a:avLst>
                <a:gd name="adj" fmla="val 25000"/>
              </a:avLst>
            </a:prstGeom>
            <a:gradFill rotWithShape="0">
              <a:gsLst>
                <a:gs pos="0">
                  <a:srgbClr val="009900"/>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bg1"/>
                  </a:solidFill>
                </a:rPr>
                <a:t>c</a:t>
              </a:r>
              <a:endParaRPr lang="en-US" altLang="en-US" sz="2800">
                <a:solidFill>
                  <a:schemeClr val="bg1"/>
                </a:solidFill>
                <a:latin typeface="Times New Roman" panose="02020603050405020304" pitchFamily="18" charset="0"/>
              </a:endParaRPr>
            </a:p>
          </p:txBody>
        </p:sp>
        <p:sp>
          <p:nvSpPr>
            <p:cNvPr id="13" name="AutoShape 12">
              <a:extLst>
                <a:ext uri="{FF2B5EF4-FFF2-40B4-BE49-F238E27FC236}">
                  <a16:creationId xmlns:a16="http://schemas.microsoft.com/office/drawing/2014/main" id="{91901BE5-DB8B-5449-8F71-102BA9092106}"/>
                </a:ext>
              </a:extLst>
            </p:cNvPr>
            <p:cNvSpPr>
              <a:spLocks noChangeArrowheads="1"/>
            </p:cNvSpPr>
            <p:nvPr/>
          </p:nvSpPr>
          <p:spPr bwMode="auto">
            <a:xfrm>
              <a:off x="3064" y="1555"/>
              <a:ext cx="632" cy="394"/>
            </a:xfrm>
            <a:prstGeom prst="cube">
              <a:avLst>
                <a:gd name="adj" fmla="val 25000"/>
              </a:avLst>
            </a:prstGeom>
            <a:gradFill rotWithShape="0">
              <a:gsLst>
                <a:gs pos="0">
                  <a:srgbClr val="009900"/>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bg1"/>
                  </a:solidFill>
                </a:rPr>
                <a:t>s</a:t>
              </a:r>
              <a:endParaRPr lang="en-US" altLang="en-US" sz="2800">
                <a:solidFill>
                  <a:schemeClr val="bg1"/>
                </a:solidFill>
                <a:latin typeface="Times New Roman" panose="02020603050405020304" pitchFamily="18" charset="0"/>
              </a:endParaRPr>
            </a:p>
          </p:txBody>
        </p:sp>
        <p:sp>
          <p:nvSpPr>
            <p:cNvPr id="14" name="AutoShape 13">
              <a:extLst>
                <a:ext uri="{FF2B5EF4-FFF2-40B4-BE49-F238E27FC236}">
                  <a16:creationId xmlns:a16="http://schemas.microsoft.com/office/drawing/2014/main" id="{1D953ACD-9C37-6F44-A57F-B7C1EDB6F24B}"/>
                </a:ext>
              </a:extLst>
            </p:cNvPr>
            <p:cNvSpPr>
              <a:spLocks noChangeArrowheads="1"/>
            </p:cNvSpPr>
            <p:nvPr/>
          </p:nvSpPr>
          <p:spPr bwMode="auto">
            <a:xfrm>
              <a:off x="768" y="1200"/>
              <a:ext cx="632" cy="394"/>
            </a:xfrm>
            <a:prstGeom prst="cube">
              <a:avLst>
                <a:gd name="adj" fmla="val 25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t>e</a:t>
              </a:r>
              <a:endParaRPr lang="en-US" altLang="en-US" sz="2800">
                <a:latin typeface="Times New Roman" panose="02020603050405020304" pitchFamily="18" charset="0"/>
              </a:endParaRPr>
            </a:p>
          </p:txBody>
        </p:sp>
        <p:sp>
          <p:nvSpPr>
            <p:cNvPr id="15" name="AutoShape 14">
              <a:extLst>
                <a:ext uri="{FF2B5EF4-FFF2-40B4-BE49-F238E27FC236}">
                  <a16:creationId xmlns:a16="http://schemas.microsoft.com/office/drawing/2014/main" id="{57933BD6-FAFE-754E-BEFE-33AE3789D80D}"/>
                </a:ext>
              </a:extLst>
            </p:cNvPr>
            <p:cNvSpPr>
              <a:spLocks noChangeArrowheads="1"/>
            </p:cNvSpPr>
            <p:nvPr/>
          </p:nvSpPr>
          <p:spPr bwMode="auto">
            <a:xfrm>
              <a:off x="1342" y="1200"/>
              <a:ext cx="632" cy="394"/>
            </a:xfrm>
            <a:prstGeom prst="cube">
              <a:avLst>
                <a:gd name="adj" fmla="val 2500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lstStyle/>
            <a:p>
              <a:pPr algn="ctr"/>
              <a:r>
                <a:rPr lang="en-US" altLang="en-US" sz="2800">
                  <a:sym typeface="Symbol" pitchFamily="2" charset="2"/>
                </a:rPr>
                <a:t></a:t>
              </a:r>
              <a:r>
                <a:rPr lang="en-US" altLang="en-US" sz="2800" baseline="-25000">
                  <a:sym typeface="Symbol" pitchFamily="2" charset="2"/>
                </a:rPr>
                <a:t>1</a:t>
              </a:r>
              <a:endParaRPr lang="en-US" altLang="en-US" sz="2800"/>
            </a:p>
          </p:txBody>
        </p:sp>
        <p:sp>
          <p:nvSpPr>
            <p:cNvPr id="16" name="AutoShape 15">
              <a:extLst>
                <a:ext uri="{FF2B5EF4-FFF2-40B4-BE49-F238E27FC236}">
                  <a16:creationId xmlns:a16="http://schemas.microsoft.com/office/drawing/2014/main" id="{46765E89-24DE-F64A-B80A-9ECC1923CB88}"/>
                </a:ext>
              </a:extLst>
            </p:cNvPr>
            <p:cNvSpPr>
              <a:spLocks noChangeArrowheads="1"/>
            </p:cNvSpPr>
            <p:nvPr/>
          </p:nvSpPr>
          <p:spPr bwMode="auto">
            <a:xfrm>
              <a:off x="2490" y="1200"/>
              <a:ext cx="632" cy="394"/>
            </a:xfrm>
            <a:prstGeom prst="cube">
              <a:avLst>
                <a:gd name="adj" fmla="val 25000"/>
              </a:avLst>
            </a:prstGeom>
            <a:gradFill rotWithShape="0">
              <a:gsLst>
                <a:gs pos="0">
                  <a:srgbClr val="009900"/>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bg1"/>
                  </a:solidFill>
                </a:rPr>
                <a:t>u</a:t>
              </a:r>
              <a:endParaRPr lang="en-US" altLang="en-US" sz="2800">
                <a:solidFill>
                  <a:schemeClr val="bg1"/>
                </a:solidFill>
                <a:latin typeface="Times New Roman" panose="02020603050405020304" pitchFamily="18" charset="0"/>
              </a:endParaRPr>
            </a:p>
          </p:txBody>
        </p:sp>
        <p:sp>
          <p:nvSpPr>
            <p:cNvPr id="17" name="AutoShape 16">
              <a:extLst>
                <a:ext uri="{FF2B5EF4-FFF2-40B4-BE49-F238E27FC236}">
                  <a16:creationId xmlns:a16="http://schemas.microsoft.com/office/drawing/2014/main" id="{127459A6-C0F1-F849-8720-C7A0E291925D}"/>
                </a:ext>
              </a:extLst>
            </p:cNvPr>
            <p:cNvSpPr>
              <a:spLocks noChangeArrowheads="1"/>
            </p:cNvSpPr>
            <p:nvPr/>
          </p:nvSpPr>
          <p:spPr bwMode="auto">
            <a:xfrm>
              <a:off x="3064" y="1200"/>
              <a:ext cx="632" cy="394"/>
            </a:xfrm>
            <a:prstGeom prst="cube">
              <a:avLst>
                <a:gd name="adj" fmla="val 25000"/>
              </a:avLst>
            </a:prstGeom>
            <a:gradFill rotWithShape="0">
              <a:gsLst>
                <a:gs pos="0">
                  <a:srgbClr val="009900"/>
                </a:gs>
                <a:gs pos="100000">
                  <a:srgbClr val="FF33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bg1"/>
                  </a:solidFill>
                </a:rPr>
                <a:t>d</a:t>
              </a:r>
            </a:p>
          </p:txBody>
        </p:sp>
        <p:sp>
          <p:nvSpPr>
            <p:cNvPr id="18" name="Text Box 17">
              <a:extLst>
                <a:ext uri="{FF2B5EF4-FFF2-40B4-BE49-F238E27FC236}">
                  <a16:creationId xmlns:a16="http://schemas.microsoft.com/office/drawing/2014/main" id="{32F1CA2A-16B8-7C48-B171-577BF4992A44}"/>
                </a:ext>
              </a:extLst>
            </p:cNvPr>
            <p:cNvSpPr txBox="1">
              <a:spLocks noChangeArrowheads="1"/>
            </p:cNvSpPr>
            <p:nvPr/>
          </p:nvSpPr>
          <p:spPr bwMode="auto">
            <a:xfrm>
              <a:off x="1054" y="969"/>
              <a:ext cx="614"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ahoma" panose="020B0604030504040204" pitchFamily="34" charset="0"/>
                </a:rPr>
                <a:t>Leptons</a:t>
              </a:r>
            </a:p>
          </p:txBody>
        </p:sp>
        <p:sp>
          <p:nvSpPr>
            <p:cNvPr id="19" name="Text Box 18">
              <a:extLst>
                <a:ext uri="{FF2B5EF4-FFF2-40B4-BE49-F238E27FC236}">
                  <a16:creationId xmlns:a16="http://schemas.microsoft.com/office/drawing/2014/main" id="{8909D0C0-105E-904D-9840-E03C76866B0E}"/>
                </a:ext>
              </a:extLst>
            </p:cNvPr>
            <p:cNvSpPr txBox="1">
              <a:spLocks noChangeArrowheads="1"/>
            </p:cNvSpPr>
            <p:nvPr/>
          </p:nvSpPr>
          <p:spPr bwMode="auto">
            <a:xfrm>
              <a:off x="2782" y="969"/>
              <a:ext cx="562"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ahoma" panose="020B0604030504040204" pitchFamily="34" charset="0"/>
                </a:rPr>
                <a:t>Quarks</a:t>
              </a:r>
            </a:p>
          </p:txBody>
        </p:sp>
      </p:grpSp>
    </p:spTree>
    <p:extLst>
      <p:ext uri="{BB962C8B-B14F-4D97-AF65-F5344CB8AC3E}">
        <p14:creationId xmlns:p14="http://schemas.microsoft.com/office/powerpoint/2010/main" val="392337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707C-4C10-2947-A14B-6DF2FEF42560}"/>
              </a:ext>
            </a:extLst>
          </p:cNvPr>
          <p:cNvSpPr>
            <a:spLocks noGrp="1"/>
          </p:cNvSpPr>
          <p:nvPr>
            <p:ph type="title"/>
          </p:nvPr>
        </p:nvSpPr>
        <p:spPr/>
        <p:txBody>
          <a:bodyPr/>
          <a:lstStyle/>
          <a:p>
            <a:r>
              <a:rPr lang="en-US" dirty="0"/>
              <a:t>Generations of Quarks and LEPTONS</a:t>
            </a:r>
          </a:p>
        </p:txBody>
      </p:sp>
      <p:sp>
        <p:nvSpPr>
          <p:cNvPr id="4" name="Rectangle 3">
            <a:extLst>
              <a:ext uri="{FF2B5EF4-FFF2-40B4-BE49-F238E27FC236}">
                <a16:creationId xmlns:a16="http://schemas.microsoft.com/office/drawing/2014/main" id="{61A9734F-3190-7B49-A9ED-463326DFEDE4}"/>
              </a:ext>
            </a:extLst>
          </p:cNvPr>
          <p:cNvSpPr>
            <a:spLocks noGrp="1" noChangeArrowheads="1"/>
          </p:cNvSpPr>
          <p:nvPr>
            <p:ph idx="1"/>
          </p:nvPr>
        </p:nvSpPr>
        <p:spPr>
          <a:xfrm>
            <a:off x="838200" y="1929384"/>
            <a:ext cx="4351638" cy="4251960"/>
          </a:xfrm>
        </p:spPr>
        <p:txBody>
          <a:bodyPr/>
          <a:lstStyle/>
          <a:p>
            <a:r>
              <a:rPr lang="en-US" altLang="en-US" sz="2000" b="0" dirty="0"/>
              <a:t>Note that both quarks and leptons exist in three distinct sets. Each set of quark and lepton charge types is called a </a:t>
            </a:r>
            <a:r>
              <a:rPr lang="en-US" altLang="en-US" sz="2000" dirty="0"/>
              <a:t>generation</a:t>
            </a:r>
            <a:r>
              <a:rPr lang="en-US" altLang="en-US" sz="2000" b="0" dirty="0"/>
              <a:t> of matter (charges +2/3, -1/3, 0, and -1 as you go down each generation). The generations are organized by increasing mass.</a:t>
            </a:r>
            <a:r>
              <a:rPr lang="en-US" altLang="en-US" sz="2000" dirty="0"/>
              <a:t> </a:t>
            </a:r>
          </a:p>
          <a:p>
            <a:r>
              <a:rPr lang="en-US" altLang="en-US" sz="2000" b="0" dirty="0"/>
              <a:t>All visible matter in the universe is made from the first generation of matter particles -- up quarks, down quarks, and electrons. This is because all second and third generation particles are unstable and quickly decay into stable first generation particles.</a:t>
            </a:r>
            <a:r>
              <a:rPr lang="en-US" altLang="en-US" sz="2000" dirty="0"/>
              <a:t> </a:t>
            </a:r>
          </a:p>
        </p:txBody>
      </p:sp>
      <p:pic>
        <p:nvPicPr>
          <p:cNvPr id="5" name="Picture 5">
            <a:extLst>
              <a:ext uri="{FF2B5EF4-FFF2-40B4-BE49-F238E27FC236}">
                <a16:creationId xmlns:a16="http://schemas.microsoft.com/office/drawing/2014/main" id="{44594916-1C36-F14C-852E-6E8A0F7BF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286" y="2150364"/>
            <a:ext cx="30353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256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CFD0-549A-7E43-A1A0-1737FC5C7069}"/>
              </a:ext>
            </a:extLst>
          </p:cNvPr>
          <p:cNvSpPr>
            <a:spLocks noGrp="1"/>
          </p:cNvSpPr>
          <p:nvPr>
            <p:ph type="title"/>
          </p:nvPr>
        </p:nvSpPr>
        <p:spPr/>
        <p:txBody>
          <a:bodyPr/>
          <a:lstStyle/>
          <a:p>
            <a:r>
              <a:rPr lang="en-US" dirty="0"/>
              <a:t>Forces at the Fundamental Level</a:t>
            </a:r>
          </a:p>
        </p:txBody>
      </p:sp>
      <p:sp>
        <p:nvSpPr>
          <p:cNvPr id="4" name="Rectangle 3">
            <a:extLst>
              <a:ext uri="{FF2B5EF4-FFF2-40B4-BE49-F238E27FC236}">
                <a16:creationId xmlns:a16="http://schemas.microsoft.com/office/drawing/2014/main" id="{E9909541-858E-714C-9FC4-C55BCED5690B}"/>
              </a:ext>
            </a:extLst>
          </p:cNvPr>
          <p:cNvSpPr>
            <a:spLocks noGrp="1" noChangeArrowheads="1"/>
          </p:cNvSpPr>
          <p:nvPr>
            <p:ph idx="1"/>
          </p:nvPr>
        </p:nvSpPr>
        <p:spPr/>
        <p:txBody>
          <a:bodyPr/>
          <a:lstStyle/>
          <a:p>
            <a:r>
              <a:rPr lang="en-US" altLang="en-US" b="0" dirty="0"/>
              <a:t>The particles (quarks and leptons) interact through different “</a:t>
            </a:r>
            <a:r>
              <a:rPr lang="en-US" altLang="en-US" b="0" dirty="0">
                <a:solidFill>
                  <a:srgbClr val="FF3300"/>
                </a:solidFill>
              </a:rPr>
              <a:t>forces</a:t>
            </a:r>
            <a:r>
              <a:rPr lang="en-US" altLang="en-US" b="0" dirty="0"/>
              <a:t>”, which we understand as due to the exchange of “</a:t>
            </a:r>
            <a:r>
              <a:rPr lang="en-US" altLang="en-US" b="0" dirty="0">
                <a:solidFill>
                  <a:srgbClr val="FF3300"/>
                </a:solidFill>
              </a:rPr>
              <a:t>field quanta</a:t>
            </a:r>
            <a:r>
              <a:rPr lang="en-US" altLang="en-US" b="0" dirty="0"/>
              <a:t>” known as “</a:t>
            </a:r>
            <a:r>
              <a:rPr lang="en-US" altLang="en-US" b="0" dirty="0">
                <a:solidFill>
                  <a:srgbClr val="FF3300"/>
                </a:solidFill>
              </a:rPr>
              <a:t>gauge bosons</a:t>
            </a:r>
            <a:r>
              <a:rPr lang="en-US" altLang="en-US" b="0" dirty="0"/>
              <a:t>”.</a:t>
            </a:r>
          </a:p>
          <a:p>
            <a:endParaRPr lang="en-US" altLang="en-US" b="0" dirty="0"/>
          </a:p>
          <a:p>
            <a:endParaRPr lang="en-US" altLang="en-US" b="0" dirty="0"/>
          </a:p>
          <a:p>
            <a:endParaRPr lang="en-US" altLang="en-US" b="0" dirty="0"/>
          </a:p>
          <a:p>
            <a:endParaRPr lang="en-US" altLang="en-US" b="0" dirty="0"/>
          </a:p>
        </p:txBody>
      </p:sp>
      <p:pic>
        <p:nvPicPr>
          <p:cNvPr id="4098" name="Picture 2" descr="Image result for forces and gauge bosons">
            <a:extLst>
              <a:ext uri="{FF2B5EF4-FFF2-40B4-BE49-F238E27FC236}">
                <a16:creationId xmlns:a16="http://schemas.microsoft.com/office/drawing/2014/main" id="{A7744304-85AD-CC45-B546-12D109F67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940" y="2930144"/>
            <a:ext cx="6350000"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01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C486-172E-3242-B8F0-D9633383BB80}"/>
              </a:ext>
            </a:extLst>
          </p:cNvPr>
          <p:cNvSpPr>
            <a:spLocks noGrp="1"/>
          </p:cNvSpPr>
          <p:nvPr>
            <p:ph type="title"/>
          </p:nvPr>
        </p:nvSpPr>
        <p:spPr/>
        <p:txBody>
          <a:bodyPr/>
          <a:lstStyle/>
          <a:p>
            <a:r>
              <a:rPr lang="en-US" dirty="0"/>
              <a:t>Feynman Diagrams</a:t>
            </a:r>
          </a:p>
        </p:txBody>
      </p:sp>
      <p:sp>
        <p:nvSpPr>
          <p:cNvPr id="3" name="Content Placeholder 2">
            <a:extLst>
              <a:ext uri="{FF2B5EF4-FFF2-40B4-BE49-F238E27FC236}">
                <a16:creationId xmlns:a16="http://schemas.microsoft.com/office/drawing/2014/main" id="{27C09BF5-AE10-EF42-8950-5C60BDAE374B}"/>
              </a:ext>
            </a:extLst>
          </p:cNvPr>
          <p:cNvSpPr>
            <a:spLocks noGrp="1"/>
          </p:cNvSpPr>
          <p:nvPr>
            <p:ph idx="1"/>
          </p:nvPr>
        </p:nvSpPr>
        <p:spPr/>
        <p:txBody>
          <a:bodyPr/>
          <a:lstStyle/>
          <a:p>
            <a:r>
              <a:rPr lang="en-US" altLang="en-US" dirty="0"/>
              <a:t>Feynman diagrams are graphical ways to represent exchange forces. Each point at which lines come together is called a vertex, and at each vertex one may examine the conservation laws which govern particle interactions. Each vertex must conserve charge, baryon number and lepton number.</a:t>
            </a:r>
          </a:p>
          <a:p>
            <a:r>
              <a:rPr lang="en-US" altLang="en-US" dirty="0"/>
              <a:t>Developed by Feynman to describe the interactions in quantum electrodynamics (QED), the diagrams have found use in describing a variety of particle interactions. They are spacetime diagrams, </a:t>
            </a:r>
            <a:r>
              <a:rPr lang="en-US" altLang="en-US" dirty="0" err="1"/>
              <a:t>ct</a:t>
            </a:r>
            <a:r>
              <a:rPr lang="en-US" altLang="en-US" dirty="0"/>
              <a:t> vs x. The time axis points upward and the space axis to the right.  Particles are represented by lines with arrows to denote the direction of their travel, with antiparticles having their arrows reversed. Virtual particles are represented by wavy or broken lines and have no arrows. All electromagnetic interactions can be described with combinations of primitive diagrams like this one</a:t>
            </a:r>
            <a:endParaRPr lang="en-US" dirty="0"/>
          </a:p>
        </p:txBody>
      </p:sp>
      <p:pic>
        <p:nvPicPr>
          <p:cNvPr id="4" name="Picture 28">
            <a:extLst>
              <a:ext uri="{FF2B5EF4-FFF2-40B4-BE49-F238E27FC236}">
                <a16:creationId xmlns:a16="http://schemas.microsoft.com/office/drawing/2014/main" id="{77188296-64B5-B140-A85D-E7C01B0A8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649" y="-94964"/>
            <a:ext cx="3048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52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DA68-B4BE-ED4C-8606-929D9806897C}"/>
              </a:ext>
            </a:extLst>
          </p:cNvPr>
          <p:cNvSpPr>
            <a:spLocks noGrp="1"/>
          </p:cNvSpPr>
          <p:nvPr>
            <p:ph type="title"/>
          </p:nvPr>
        </p:nvSpPr>
        <p:spPr/>
        <p:txBody>
          <a:bodyPr/>
          <a:lstStyle/>
          <a:p>
            <a:r>
              <a:rPr lang="en-US" dirty="0"/>
              <a:t>Feynman Diagrams II</a:t>
            </a:r>
          </a:p>
        </p:txBody>
      </p:sp>
      <p:sp>
        <p:nvSpPr>
          <p:cNvPr id="4" name="Rectangle 3">
            <a:extLst>
              <a:ext uri="{FF2B5EF4-FFF2-40B4-BE49-F238E27FC236}">
                <a16:creationId xmlns:a16="http://schemas.microsoft.com/office/drawing/2014/main" id="{E96F189C-ED07-6041-BF55-AFFBB30BD369}"/>
              </a:ext>
            </a:extLst>
          </p:cNvPr>
          <p:cNvSpPr>
            <a:spLocks noGrp="1" noChangeArrowheads="1"/>
          </p:cNvSpPr>
          <p:nvPr>
            <p:ph idx="1"/>
          </p:nvPr>
        </p:nvSpPr>
        <p:spPr>
          <a:xfrm>
            <a:off x="838200" y="1929384"/>
            <a:ext cx="5809735" cy="4251960"/>
          </a:xfrm>
        </p:spPr>
        <p:txBody>
          <a:bodyPr/>
          <a:lstStyle/>
          <a:p>
            <a:r>
              <a:rPr lang="en-US" altLang="en-US" sz="2000" b="0" dirty="0"/>
              <a:t>Only lines entering or leaving the diagram represent observable particles. Here two electrons enter, exchange a photon, and then exit. The time and space axes are usually not indicated. The vertical direction indicates the progress of time upward, but the horizontal spacing does not give the distance between the particles. </a:t>
            </a:r>
          </a:p>
          <a:p>
            <a:r>
              <a:rPr lang="en-US" altLang="en-US" sz="2000" b="0" dirty="0"/>
              <a:t>After being introduced for electromagnetic processes, Feynman diagrams were developed for the weak and strong interactions as well. Forms of primitive vertices for these three interactions are</a:t>
            </a:r>
          </a:p>
        </p:txBody>
      </p:sp>
      <p:pic>
        <p:nvPicPr>
          <p:cNvPr id="5" name="Picture 7">
            <a:extLst>
              <a:ext uri="{FF2B5EF4-FFF2-40B4-BE49-F238E27FC236}">
                <a16:creationId xmlns:a16="http://schemas.microsoft.com/office/drawing/2014/main" id="{C6E5AE51-3B0E-DF4A-8DB8-A83EBAF9E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75" y="4760054"/>
            <a:ext cx="6553939" cy="15448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DD6D11-2F04-ED47-A839-564B49293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334" y="1844846"/>
            <a:ext cx="36004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7BFAC2C3-F203-6845-8ED4-9872169DF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940" y="3618254"/>
            <a:ext cx="4772025"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83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AD35D9-1301-424C-858F-77445B772C94}"/>
              </a:ext>
            </a:extLst>
          </p:cNvPr>
          <p:cNvSpPr>
            <a:spLocks noGrp="1"/>
          </p:cNvSpPr>
          <p:nvPr>
            <p:ph type="title"/>
          </p:nvPr>
        </p:nvSpPr>
        <p:spPr>
          <a:xfrm>
            <a:off x="7034585" y="703293"/>
            <a:ext cx="4584921" cy="1949815"/>
          </a:xfrm>
        </p:spPr>
        <p:txBody>
          <a:bodyPr anchor="b">
            <a:normAutofit/>
          </a:bodyPr>
          <a:lstStyle/>
          <a:p>
            <a:r>
              <a:rPr lang="en-US" sz="6000"/>
              <a:t>Why Colliders?</a:t>
            </a:r>
          </a:p>
        </p:txBody>
      </p:sp>
      <p:pic>
        <p:nvPicPr>
          <p:cNvPr id="7170" name="Picture 2" descr="Image result for mechanical watch taken apart">
            <a:extLst>
              <a:ext uri="{FF2B5EF4-FFF2-40B4-BE49-F238E27FC236}">
                <a16:creationId xmlns:a16="http://schemas.microsoft.com/office/drawing/2014/main" id="{C6BAC7CD-0117-9041-ABF2-7DB130578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9" r="3" b="298"/>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7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1957D"/>
          </a:solidFill>
          <a:ln w="38100" cap="rnd">
            <a:solidFill>
              <a:srgbClr val="D1957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96A202-6FDE-BC4B-84DB-B4F1456E00D5}"/>
              </a:ext>
            </a:extLst>
          </p:cNvPr>
          <p:cNvSpPr>
            <a:spLocks noGrp="1"/>
          </p:cNvSpPr>
          <p:nvPr>
            <p:ph idx="1"/>
          </p:nvPr>
        </p:nvSpPr>
        <p:spPr>
          <a:xfrm>
            <a:off x="7034585" y="3164618"/>
            <a:ext cx="4584921" cy="3021497"/>
          </a:xfrm>
        </p:spPr>
        <p:txBody>
          <a:bodyPr anchor="t">
            <a:normAutofit/>
          </a:bodyPr>
          <a:lstStyle/>
          <a:p>
            <a:r>
              <a:rPr lang="en-US" dirty="0"/>
              <a:t>If you wanted to know how a mechanical watch worked, a reasonable approach might be to find the right screwdriver and take apart the watch and examine the individual gears and connections, </a:t>
            </a:r>
            <a:r>
              <a:rPr lang="en-US" dirty="0" err="1"/>
              <a:t>etc</a:t>
            </a:r>
            <a:endParaRPr lang="en-US" dirty="0"/>
          </a:p>
        </p:txBody>
      </p:sp>
    </p:spTree>
    <p:extLst>
      <p:ext uri="{BB962C8B-B14F-4D97-AF65-F5344CB8AC3E}">
        <p14:creationId xmlns:p14="http://schemas.microsoft.com/office/powerpoint/2010/main" val="637785235"/>
      </p:ext>
    </p:extLst>
  </p:cSld>
  <p:clrMapOvr>
    <a:masterClrMapping/>
  </p:clrMapOvr>
</p:sld>
</file>

<file path=ppt/theme/theme1.xml><?xml version="1.0" encoding="utf-8"?>
<a:theme xmlns:a="http://schemas.openxmlformats.org/drawingml/2006/main" name="SketchyVTI">
  <a:themeElements>
    <a:clrScheme name="AnalogousFromLightSeedLeftStep">
      <a:dk1>
        <a:srgbClr val="000000"/>
      </a:dk1>
      <a:lt1>
        <a:srgbClr val="FFFFFF"/>
      </a:lt1>
      <a:dk2>
        <a:srgbClr val="412429"/>
      </a:dk2>
      <a:lt2>
        <a:srgbClr val="E2E6E8"/>
      </a:lt2>
      <a:accent1>
        <a:srgbClr val="D1957D"/>
      </a:accent1>
      <a:accent2>
        <a:srgbClr val="CC6D7A"/>
      </a:accent2>
      <a:accent3>
        <a:srgbClr val="D587B2"/>
      </a:accent3>
      <a:accent4>
        <a:srgbClr val="CC6DC9"/>
      </a:accent4>
      <a:accent5>
        <a:srgbClr val="B787D5"/>
      </a:accent5>
      <a:accent6>
        <a:srgbClr val="806DCC"/>
      </a:accent6>
      <a:hlink>
        <a:srgbClr val="5E8A9B"/>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1570</TotalTime>
  <Words>1268</Words>
  <Application>Microsoft Macintosh PowerPoint</Application>
  <PresentationFormat>Widescreen</PresentationFormat>
  <Paragraphs>109</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Tahoma</vt:lpstr>
      <vt:lpstr>The Hand Bold</vt:lpstr>
      <vt:lpstr>The Serif Hand Black</vt:lpstr>
      <vt:lpstr>Times</vt:lpstr>
      <vt:lpstr>Times New Roman</vt:lpstr>
      <vt:lpstr>Wingdings</vt:lpstr>
      <vt:lpstr>SketchyVTI</vt:lpstr>
      <vt:lpstr>Motivation for a muon collider</vt:lpstr>
      <vt:lpstr>Overview</vt:lpstr>
      <vt:lpstr>Scale of the ATOM</vt:lpstr>
      <vt:lpstr>Fundamental Blocks</vt:lpstr>
      <vt:lpstr>Generations of Quarks and LEPTONS</vt:lpstr>
      <vt:lpstr>Forces at the Fundamental Level</vt:lpstr>
      <vt:lpstr>Feynman Diagrams</vt:lpstr>
      <vt:lpstr>Feynman Diagrams II</vt:lpstr>
      <vt:lpstr>Why Colliders?</vt:lpstr>
      <vt:lpstr>Why Colliders?</vt:lpstr>
      <vt:lpstr>Why Colliders?</vt:lpstr>
      <vt:lpstr>Fixed Target Versus Collider</vt:lpstr>
      <vt:lpstr>Types of particles to collide</vt:lpstr>
      <vt:lpstr>History of colliders</vt:lpstr>
      <vt:lpstr>Comparing Hadron and Electron Machines</vt:lpstr>
      <vt:lpstr>Linear Versus Circular Colliders</vt:lpstr>
      <vt:lpstr>Why a muon collider</vt:lpstr>
      <vt:lpstr>Comparison with Hadron Machines </vt:lpstr>
      <vt:lpstr>Production and Cooling</vt:lpstr>
      <vt:lpstr>Challenges of A MUON COLLIDER</vt:lpstr>
      <vt:lpstr>GEANT SIMULATION</vt:lpstr>
      <vt:lpstr>Studies</vt:lpstr>
      <vt:lpstr>GOALS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 for a muon collider</dc:title>
  <dc:creator>KEVIN BLACK</dc:creator>
  <cp:lastModifiedBy>KEVIN BLACK</cp:lastModifiedBy>
  <cp:revision>14</cp:revision>
  <dcterms:created xsi:type="dcterms:W3CDTF">2021-02-10T14:45:12Z</dcterms:created>
  <dcterms:modified xsi:type="dcterms:W3CDTF">2021-02-11T16:55:33Z</dcterms:modified>
</cp:coreProperties>
</file>