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73" r:id="rId4"/>
    <p:sldId id="274" r:id="rId5"/>
    <p:sldId id="260" r:id="rId6"/>
    <p:sldId id="278" r:id="rId7"/>
    <p:sldId id="279" r:id="rId8"/>
    <p:sldId id="281" r:id="rId9"/>
    <p:sldId id="283" r:id="rId10"/>
    <p:sldId id="284" r:id="rId11"/>
    <p:sldId id="287" r:id="rId12"/>
    <p:sldId id="289" r:id="rId13"/>
    <p:sldId id="290" r:id="rId14"/>
    <p:sldId id="291" r:id="rId15"/>
    <p:sldId id="293" r:id="rId16"/>
    <p:sldId id="299" r:id="rId17"/>
    <p:sldId id="300" r:id="rId18"/>
    <p:sldId id="301" r:id="rId19"/>
    <p:sldId id="303" r:id="rId20"/>
    <p:sldId id="312" r:id="rId21"/>
    <p:sldId id="313" r:id="rId22"/>
    <p:sldId id="310" r:id="rId23"/>
    <p:sldId id="311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1" autoAdjust="0"/>
    <p:restoredTop sz="94660"/>
  </p:normalViewPr>
  <p:slideViewPr>
    <p:cSldViewPr>
      <p:cViewPr varScale="1">
        <p:scale>
          <a:sx n="48" d="100"/>
          <a:sy n="48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/>
          <a:lstStyle>
            <a:lvl1pPr algn="r">
              <a:defRPr sz="1300"/>
            </a:lvl1pPr>
          </a:lstStyle>
          <a:p>
            <a:fld id="{DC75B9BD-D8D6-4B48-90CD-E8D63F05AE95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1" tIns="48321" rIns="96641" bIns="483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1" tIns="48321" rIns="96641" bIns="483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4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 anchor="b"/>
          <a:lstStyle>
            <a:lvl1pPr algn="r">
              <a:defRPr sz="1300"/>
            </a:lvl1pPr>
          </a:lstStyle>
          <a:p>
            <a:fld id="{4BA22228-85BC-49EF-9B78-302601481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22228-85BC-49EF-9B78-302601481C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22228-85BC-49EF-9B78-302601481C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22228-85BC-49EF-9B78-302601481C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4EC4E-5277-49FF-8C24-40E117167659}" type="datetimeFigureOut">
              <a:rPr lang="en-US" smtClean="0"/>
              <a:pPr/>
              <a:t>5/8/2009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57D8-D840-468C-9604-178B086F3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029200"/>
            <a:ext cx="739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F. </a:t>
            </a:r>
            <a:r>
              <a:rPr lang="en-US" sz="2800" dirty="0" err="1" smtClean="0"/>
              <a:t>Maltoni</a:t>
            </a:r>
            <a:r>
              <a:rPr lang="en-US" sz="2800" dirty="0" smtClean="0"/>
              <a:t>, T. </a:t>
            </a:r>
            <a:r>
              <a:rPr lang="en-US" sz="2800" dirty="0" err="1" smtClean="0"/>
              <a:t>McElmurry</a:t>
            </a:r>
            <a:r>
              <a:rPr lang="en-US" sz="2800" dirty="0" smtClean="0"/>
              <a:t>, S. </a:t>
            </a:r>
            <a:r>
              <a:rPr lang="en-US" sz="2800" dirty="0" err="1" smtClean="0"/>
              <a:t>Willenbrock</a:t>
            </a:r>
            <a:endParaRPr lang="en-US" sz="2800" dirty="0" smtClean="0"/>
          </a:p>
          <a:p>
            <a:pPr algn="r"/>
            <a:r>
              <a:rPr lang="en-US" sz="2800" dirty="0" smtClean="0"/>
              <a:t>University of Illinois at Urbana-Champaign</a:t>
            </a:r>
          </a:p>
          <a:p>
            <a:pPr algn="r"/>
            <a:r>
              <a:rPr lang="en-US" sz="2800" dirty="0" err="1" smtClean="0"/>
              <a:t>Pheno</a:t>
            </a:r>
            <a:r>
              <a:rPr lang="en-US" sz="2800" dirty="0" smtClean="0"/>
              <a:t> 2009</a:t>
            </a:r>
          </a:p>
          <a:p>
            <a:pPr algn="r"/>
            <a:r>
              <a:rPr lang="en-US" sz="2800" dirty="0" smtClean="0"/>
              <a:t>5/12/09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752600"/>
            <a:ext cx="3787231" cy="271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dirty="0" smtClean="0"/>
              <a:t>We can follow a similar procedure for the other correction.</a:t>
            </a:r>
          </a:p>
          <a:p>
            <a:pPr>
              <a:buBlip>
                <a:blip r:embed="rId4"/>
              </a:buBlip>
            </a:pPr>
            <a:r>
              <a:rPr lang="en-US" dirty="0" smtClean="0"/>
              <a:t>Virtual corrections complicate things.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524375"/>
            <a:ext cx="77628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We can follow the same approach to find the corrections to the gluon PDF.</a:t>
            </a:r>
          </a:p>
          <a:p>
            <a:pPr>
              <a:buBlip>
                <a:blip r:embed="rId3"/>
              </a:buBlip>
            </a:pPr>
            <a:endParaRPr lang="en-US" dirty="0" smtClean="0"/>
          </a:p>
          <a:p>
            <a:pPr>
              <a:buBlip>
                <a:blip r:embed="rId3"/>
              </a:buBlip>
            </a:pPr>
            <a:endParaRPr lang="en-US" dirty="0" smtClean="0"/>
          </a:p>
          <a:p>
            <a:pPr>
              <a:buBlip>
                <a:blip r:embed="rId3"/>
              </a:buBlip>
            </a:pPr>
            <a:endParaRPr lang="en-US" dirty="0" smtClean="0"/>
          </a:p>
          <a:p>
            <a:pPr>
              <a:buBlip>
                <a:blip r:embed="rId3"/>
              </a:buBlip>
            </a:pPr>
            <a:endParaRPr lang="en-US" sz="1600" dirty="0" smtClean="0"/>
          </a:p>
          <a:p>
            <a:pPr>
              <a:buBlip>
                <a:blip r:embed="rId3"/>
              </a:buBlip>
            </a:pPr>
            <a:r>
              <a:rPr lang="en-US" dirty="0" smtClean="0"/>
              <a:t>Note again additional terms that don’t appear in the MS bar factorization scheme.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81000" y="2667000"/>
            <a:ext cx="8610600" cy="2099376"/>
            <a:chOff x="381000" y="2667000"/>
            <a:chExt cx="8610600" cy="2099376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1000" y="2667000"/>
              <a:ext cx="8610600" cy="2099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Rectangle 9"/>
            <p:cNvSpPr/>
            <p:nvPr/>
          </p:nvSpPr>
          <p:spPr>
            <a:xfrm>
              <a:off x="8305800" y="4114800"/>
              <a:ext cx="6096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Now that we have our </a:t>
            </a:r>
            <a:r>
              <a:rPr lang="en-US" dirty="0" err="1" smtClean="0"/>
              <a:t>counterterms</a:t>
            </a:r>
            <a:r>
              <a:rPr lang="en-US" dirty="0" smtClean="0"/>
              <a:t>, how do we choose </a:t>
            </a:r>
            <a:r>
              <a:rPr lang="el-GR" i="1" dirty="0" smtClean="0"/>
              <a:t>μ</a:t>
            </a:r>
            <a:r>
              <a:rPr lang="en-US" dirty="0" smtClean="0"/>
              <a:t>?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We should factorize as much as we can into the PDFs.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We should subtract the entire term that arises from the squared matrix element factorizing.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This corresponds to taking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cut</a:t>
            </a:r>
            <a:r>
              <a:rPr lang="en-US" i="1" dirty="0" smtClean="0"/>
              <a:t> = 1</a:t>
            </a:r>
            <a:r>
              <a:rPr lang="en-US" dirty="0" smtClean="0"/>
              <a:t>, or </a:t>
            </a:r>
            <a:r>
              <a:rPr lang="el-GR" i="1" dirty="0" smtClean="0"/>
              <a:t>μ</a:t>
            </a:r>
            <a:r>
              <a:rPr lang="en-US" i="1" dirty="0" smtClean="0"/>
              <a:t> = Q.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en-US" dirty="0" smtClean="0"/>
              <a:t>We have to create a set of collinear scheme PDFs.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How well does it work?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We consider two different processes:</a:t>
            </a:r>
          </a:p>
          <a:p>
            <a:pPr lvl="1">
              <a:buBlip>
                <a:blip r:embed="rId3"/>
              </a:buBlip>
            </a:pPr>
            <a:r>
              <a:rPr lang="en-US" dirty="0" err="1" smtClean="0"/>
              <a:t>Drell</a:t>
            </a:r>
            <a:r>
              <a:rPr lang="en-US" dirty="0" smtClean="0"/>
              <a:t> Yan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Higgs Production by Gluon Fusion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747837"/>
            <a:ext cx="8549679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524000" y="1676400"/>
            <a:ext cx="4724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Real Z Production at the </a:t>
            </a:r>
            <a:r>
              <a:rPr lang="en-US" dirty="0" err="1" smtClean="0"/>
              <a:t>Tevatron</a:t>
            </a:r>
            <a:endParaRPr lang="en-US" dirty="0" smtClean="0"/>
          </a:p>
          <a:p>
            <a:pPr>
              <a:buNone/>
            </a:pPr>
            <a:r>
              <a:rPr lang="en-US" sz="2600" dirty="0" smtClean="0"/>
              <a:t>			  MS Bar Factorization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28800"/>
            <a:ext cx="8305800" cy="432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914400" y="1676400"/>
            <a:ext cx="5715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Real Z Production at the </a:t>
            </a:r>
            <a:r>
              <a:rPr lang="en-US" dirty="0" err="1" smtClean="0"/>
              <a:t>Tevatron</a:t>
            </a:r>
            <a:endParaRPr lang="en-US" dirty="0" smtClean="0"/>
          </a:p>
          <a:p>
            <a:pPr>
              <a:buNone/>
            </a:pPr>
            <a:r>
              <a:rPr lang="en-US" sz="2600" dirty="0" smtClean="0"/>
              <a:t>			 Collinear Factorization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Z Production at the LHC Q = 3.5 </a:t>
            </a:r>
            <a:r>
              <a:rPr lang="en-US" dirty="0" err="1" smtClean="0"/>
              <a:t>TeV</a:t>
            </a:r>
            <a:endParaRPr lang="en-US" sz="2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828800"/>
            <a:ext cx="852718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256" y="1828800"/>
            <a:ext cx="8493944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Z Production at the LHC Q = 3.5 </a:t>
            </a:r>
            <a:r>
              <a:rPr lang="en-US" dirty="0" err="1" smtClean="0"/>
              <a:t>TeV</a:t>
            </a:r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47800" y="1752600"/>
            <a:ext cx="5257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t="9836"/>
          <a:stretch>
            <a:fillRect/>
          </a:stretch>
        </p:blipFill>
        <p:spPr bwMode="auto">
          <a:xfrm>
            <a:off x="228600" y="2133600"/>
            <a:ext cx="871949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sz="2800" dirty="0" smtClean="0"/>
              <a:t>→</a:t>
            </a:r>
            <a:r>
              <a:rPr lang="en-US" dirty="0" smtClean="0"/>
              <a:t> H at the </a:t>
            </a:r>
            <a:r>
              <a:rPr lang="en-US" dirty="0" err="1" smtClean="0"/>
              <a:t>Tevatron</a:t>
            </a:r>
            <a:r>
              <a:rPr lang="en-US" dirty="0" smtClean="0"/>
              <a:t>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 = 100 </a:t>
            </a:r>
            <a:r>
              <a:rPr lang="en-US" dirty="0" err="1" smtClean="0"/>
              <a:t>GeV</a:t>
            </a:r>
            <a:endParaRPr lang="en-US" dirty="0" smtClean="0"/>
          </a:p>
          <a:p>
            <a:pPr>
              <a:buNone/>
            </a:pPr>
            <a:r>
              <a:rPr lang="en-US" sz="2600" dirty="0" smtClean="0"/>
              <a:t>			  MS Bar Factorization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7105"/>
          <a:stretch>
            <a:fillRect/>
          </a:stretch>
        </p:blipFill>
        <p:spPr bwMode="auto">
          <a:xfrm>
            <a:off x="304800" y="2133599"/>
            <a:ext cx="8648630" cy="426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sz="2800" dirty="0" smtClean="0"/>
              <a:t>→</a:t>
            </a:r>
            <a:r>
              <a:rPr lang="en-US" dirty="0" smtClean="0"/>
              <a:t> H at the </a:t>
            </a:r>
            <a:r>
              <a:rPr lang="en-US" dirty="0" err="1" smtClean="0"/>
              <a:t>Tevatron</a:t>
            </a:r>
            <a:r>
              <a:rPr lang="en-US" dirty="0" smtClean="0"/>
              <a:t>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 = 100 </a:t>
            </a:r>
            <a:r>
              <a:rPr lang="en-US" dirty="0" err="1" smtClean="0"/>
              <a:t>GeV</a:t>
            </a:r>
            <a:r>
              <a:rPr lang="en-US" sz="2600" dirty="0" smtClean="0"/>
              <a:t>		             Collinear Factorization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4"/>
              </a:buBlip>
            </a:pPr>
            <a:r>
              <a:rPr lang="en-US" dirty="0" smtClean="0"/>
              <a:t>Factorization is the key to being able to calculate in </a:t>
            </a:r>
            <a:r>
              <a:rPr lang="en-US" dirty="0" err="1" smtClean="0"/>
              <a:t>pQCD</a:t>
            </a:r>
            <a:r>
              <a:rPr lang="en-US" dirty="0" smtClean="0"/>
              <a:t>.</a:t>
            </a:r>
          </a:p>
          <a:p>
            <a:pPr>
              <a:buBlip>
                <a:blip r:embed="rId4"/>
              </a:buBlip>
            </a:pPr>
            <a:r>
              <a:rPr lang="en-US" dirty="0" smtClean="0"/>
              <a:t>At NLO we have divergences we have to subtract back into the PDFs.  This introduces a factorization scheme &amp; scale (</a:t>
            </a:r>
            <a:r>
              <a:rPr lang="el-GR" i="1" dirty="0" smtClean="0"/>
              <a:t>μ</a:t>
            </a:r>
            <a:r>
              <a:rPr lang="en-US" dirty="0" smtClean="0"/>
              <a:t>).</a:t>
            </a:r>
          </a:p>
          <a:p>
            <a:pPr>
              <a:buBlip>
                <a:blip r:embed="rId4"/>
              </a:buBlip>
            </a:pPr>
            <a:r>
              <a:rPr lang="en-US" dirty="0" smtClean="0"/>
              <a:t>The </a:t>
            </a:r>
            <a:r>
              <a:rPr lang="en-US" dirty="0" err="1" smtClean="0"/>
              <a:t>hadronic</a:t>
            </a:r>
            <a:r>
              <a:rPr lang="en-US" dirty="0" smtClean="0"/>
              <a:t> cross section is a physical observable: it does not depend on </a:t>
            </a:r>
            <a:r>
              <a:rPr lang="el-GR" i="1" dirty="0" smtClean="0"/>
              <a:t>μ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85900" y="5486400"/>
            <a:ext cx="6172200" cy="102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sz="2800" dirty="0" smtClean="0"/>
              <a:t>→</a:t>
            </a:r>
            <a:r>
              <a:rPr lang="en-US" dirty="0" smtClean="0"/>
              <a:t> H at the LHC,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 = 250 </a:t>
            </a:r>
            <a:r>
              <a:rPr lang="en-US" dirty="0" err="1" smtClean="0"/>
              <a:t>GeV</a:t>
            </a:r>
            <a:endParaRPr lang="en-US" dirty="0" smtClean="0"/>
          </a:p>
          <a:p>
            <a:pPr>
              <a:buNone/>
            </a:pPr>
            <a:r>
              <a:rPr lang="en-US" sz="2600" dirty="0" smtClean="0"/>
              <a:t>			  MS Bar Factorization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t="8417"/>
          <a:stretch>
            <a:fillRect/>
          </a:stretch>
        </p:blipFill>
        <p:spPr bwMode="auto">
          <a:xfrm>
            <a:off x="381000" y="2209800"/>
            <a:ext cx="8382000" cy="414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t="10289"/>
          <a:stretch>
            <a:fillRect/>
          </a:stretch>
        </p:blipFill>
        <p:spPr bwMode="auto">
          <a:xfrm>
            <a:off x="430105" y="2286000"/>
            <a:ext cx="833198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gg</a:t>
            </a:r>
            <a:r>
              <a:rPr lang="en-US" dirty="0" smtClean="0"/>
              <a:t> </a:t>
            </a:r>
            <a:r>
              <a:rPr lang="en-US" sz="2800" dirty="0" smtClean="0"/>
              <a:t>→</a:t>
            </a:r>
            <a:r>
              <a:rPr lang="en-US" dirty="0" smtClean="0"/>
              <a:t> H at the LHC,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 = 250 </a:t>
            </a:r>
            <a:r>
              <a:rPr lang="en-US" dirty="0" err="1" smtClean="0"/>
              <a:t>GeV</a:t>
            </a:r>
            <a:r>
              <a:rPr lang="en-US" sz="2600" dirty="0" smtClean="0"/>
              <a:t>		             		Collinear Factorization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1828800"/>
            <a:ext cx="6477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Examining the collinear limit allows one to define a factorization scheme based on the collinear physics.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This scheme subtracts the divergent terms arising from the collinear divergence, but also the </a:t>
            </a:r>
            <a:r>
              <a:rPr lang="az-Cyrl-AZ" sz="2400" dirty="0" smtClean="0"/>
              <a:t>Є</a:t>
            </a:r>
            <a:r>
              <a:rPr lang="en-US" baseline="30000" dirty="0" smtClean="0"/>
              <a:t>0</a:t>
            </a:r>
            <a:r>
              <a:rPr lang="en-US" dirty="0" smtClean="0"/>
              <a:t> terms that arise from this divergence.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In this scheme the factorization scale can be pinned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1828800"/>
            <a:ext cx="6477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When using this factorization scheme and scale the convergence of cross sections in </a:t>
            </a:r>
            <a:r>
              <a:rPr lang="en-US" dirty="0" err="1" smtClean="0"/>
              <a:t>pQCD</a:t>
            </a:r>
            <a:r>
              <a:rPr lang="en-US" dirty="0" smtClean="0"/>
              <a:t> is significantly improved.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Factorization is clearly important and deserves further work and thought: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What about a 2 </a:t>
            </a:r>
            <a:r>
              <a:rPr lang="en-US" sz="2400" dirty="0" smtClean="0"/>
              <a:t>→</a:t>
            </a:r>
            <a:r>
              <a:rPr lang="en-US" dirty="0" smtClean="0"/>
              <a:t> 2 or 2 </a:t>
            </a:r>
            <a:r>
              <a:rPr lang="en-US" sz="2000" dirty="0" smtClean="0"/>
              <a:t>→</a:t>
            </a:r>
            <a:r>
              <a:rPr lang="en-US" dirty="0" smtClean="0"/>
              <a:t> n process?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Can we somehow relate this to MS Bar?</a:t>
            </a:r>
          </a:p>
          <a:p>
            <a:pPr>
              <a:buBlip>
                <a:blip r:embed="rId3"/>
              </a:buBlip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334000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dirty="0" smtClean="0"/>
              <a:t>However at any given order in perturbation theory we do have dependence on </a:t>
            </a:r>
            <a:r>
              <a:rPr lang="el-GR" i="1" dirty="0" smtClean="0"/>
              <a:t>μ</a:t>
            </a:r>
            <a:r>
              <a:rPr lang="en-US" dirty="0" smtClean="0"/>
              <a:t>.</a:t>
            </a:r>
          </a:p>
          <a:p>
            <a:pPr>
              <a:buBlip>
                <a:blip r:embed="rId4"/>
              </a:buBlip>
            </a:pPr>
            <a:endParaRPr lang="en-US" dirty="0" smtClean="0"/>
          </a:p>
          <a:p>
            <a:pPr>
              <a:buBlip>
                <a:blip r:embed="rId4"/>
              </a:buBlip>
            </a:pPr>
            <a:endParaRPr lang="en-US" dirty="0" smtClean="0"/>
          </a:p>
          <a:p>
            <a:pPr>
              <a:buBlip>
                <a:blip r:embed="rId4"/>
              </a:buBlip>
            </a:pPr>
            <a:endParaRPr lang="en-US" dirty="0" smtClean="0"/>
          </a:p>
          <a:p>
            <a:pPr>
              <a:buBlip>
                <a:blip r:embed="rId4"/>
              </a:buBlip>
            </a:pPr>
            <a:endParaRPr lang="en-US" dirty="0" smtClean="0"/>
          </a:p>
          <a:p>
            <a:pPr>
              <a:buBlip>
                <a:blip r:embed="rId4"/>
              </a:buBlip>
            </a:pPr>
            <a:endParaRPr lang="en-US" dirty="0" smtClean="0"/>
          </a:p>
          <a:p>
            <a:pPr>
              <a:buBlip>
                <a:blip r:embed="rId4"/>
              </a:buBlip>
            </a:pPr>
            <a:endParaRPr lang="en-US" sz="5400" dirty="0" smtClean="0"/>
          </a:p>
          <a:p>
            <a:pPr algn="ctr">
              <a:buNone/>
            </a:pPr>
            <a:r>
              <a:rPr lang="en-US" sz="1800" dirty="0" err="1" smtClean="0"/>
              <a:t>Maltoni</a:t>
            </a:r>
            <a:r>
              <a:rPr lang="en-US" sz="1800" dirty="0" smtClean="0"/>
              <a:t>, </a:t>
            </a:r>
            <a:r>
              <a:rPr lang="en-US" sz="1800" dirty="0" err="1" smtClean="0"/>
              <a:t>McElmurry</a:t>
            </a:r>
            <a:r>
              <a:rPr lang="en-US" sz="1800" dirty="0" smtClean="0"/>
              <a:t>, </a:t>
            </a:r>
            <a:r>
              <a:rPr lang="en-US" sz="1800" dirty="0" err="1" smtClean="0"/>
              <a:t>Willenbrock</a:t>
            </a:r>
            <a:r>
              <a:rPr lang="en-US" sz="1800" dirty="0" smtClean="0"/>
              <a:t>  </a:t>
            </a:r>
            <a:r>
              <a:rPr lang="en-US" sz="1800" dirty="0" err="1" smtClean="0"/>
              <a:t>hep</a:t>
            </a:r>
            <a:r>
              <a:rPr lang="en-US" sz="1800" dirty="0" smtClean="0"/>
              <a:t>-ph/0505014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981200" y="2447672"/>
            <a:ext cx="5029200" cy="382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pPr>
              <a:buBlip>
                <a:blip r:embed="rId4"/>
              </a:buBlip>
            </a:pPr>
            <a:r>
              <a:rPr lang="en-US" dirty="0" smtClean="0"/>
              <a:t>Clearly the best solution is to calculate to higher orders.</a:t>
            </a:r>
          </a:p>
          <a:p>
            <a:pPr>
              <a:buBlip>
                <a:blip r:embed="rId4"/>
              </a:buBlip>
            </a:pPr>
            <a:r>
              <a:rPr lang="en-US" dirty="0" smtClean="0"/>
              <a:t>What do we do if that’s not possible and our calculation still depends highly on </a:t>
            </a:r>
            <a:r>
              <a:rPr lang="el-GR" i="1" dirty="0" smtClean="0"/>
              <a:t>μ</a:t>
            </a:r>
            <a:r>
              <a:rPr lang="en-US" dirty="0" smtClean="0"/>
              <a:t>?</a:t>
            </a:r>
          </a:p>
          <a:p>
            <a:pPr>
              <a:buBlip>
                <a:blip r:embed="rId4"/>
              </a:buBlip>
            </a:pPr>
            <a:r>
              <a:rPr lang="en-US" dirty="0" smtClean="0"/>
              <a:t>Either we must accept a large uncertainty due to varying the scale, or we must find a way to pin down the scale </a:t>
            </a:r>
            <a:r>
              <a:rPr lang="el-GR" i="1" dirty="0" smtClean="0"/>
              <a:t>μ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Consider a process with an incoming quark:</a:t>
            </a:r>
          </a:p>
          <a:p>
            <a:pPr algn="ctr">
              <a:buNone/>
            </a:pPr>
            <a:r>
              <a:rPr lang="en-US" dirty="0" err="1" smtClean="0"/>
              <a:t>qf</a:t>
            </a:r>
            <a:r>
              <a:rPr lang="en-US" dirty="0" smtClean="0"/>
              <a:t> </a:t>
            </a:r>
            <a:r>
              <a:rPr lang="en-US" sz="2400" dirty="0" smtClean="0"/>
              <a:t>→ </a:t>
            </a:r>
            <a:r>
              <a:rPr lang="en-US" dirty="0" smtClean="0"/>
              <a:t>X</a:t>
            </a:r>
          </a:p>
          <a:p>
            <a:pPr>
              <a:buBlip>
                <a:blip r:embed="rId3"/>
              </a:buBlip>
            </a:pPr>
            <a:endParaRPr lang="en-US" dirty="0" smtClean="0"/>
          </a:p>
          <a:p>
            <a:pPr>
              <a:buBlip>
                <a:blip r:embed="rId3"/>
              </a:buBlip>
            </a:pPr>
            <a:endParaRPr lang="en-US" dirty="0" smtClean="0"/>
          </a:p>
          <a:p>
            <a:pPr>
              <a:buBlip>
                <a:blip r:embed="rId3"/>
              </a:buBlip>
            </a:pPr>
            <a:endParaRPr lang="en-US" dirty="0" smtClean="0"/>
          </a:p>
          <a:p>
            <a:pPr>
              <a:buBlip>
                <a:blip r:embed="rId3"/>
              </a:buBlip>
            </a:pP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dirty="0" smtClean="0"/>
              <a:t>How does the cross section change when we change the initial state?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9646" y="2606873"/>
            <a:ext cx="3364708" cy="22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9900" y="2438400"/>
            <a:ext cx="3124200" cy="114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9900" y="3962400"/>
            <a:ext cx="3124200" cy="113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5"/>
              </a:buBlip>
            </a:pPr>
            <a:r>
              <a:rPr lang="en-US" dirty="0" smtClean="0"/>
              <a:t>We can alter the initial state one of two ways: </a:t>
            </a:r>
          </a:p>
          <a:p>
            <a:pPr lvl="1">
              <a:buBlip>
                <a:blip r:embed="rId5"/>
              </a:buBlip>
            </a:pPr>
            <a:r>
              <a:rPr lang="en-US" dirty="0" smtClean="0"/>
              <a:t>The quark that scatters is radiated by a gluon</a:t>
            </a:r>
          </a:p>
          <a:p>
            <a:pPr lvl="1">
              <a:buBlip>
                <a:blip r:embed="rId5"/>
              </a:buBlip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Blip>
                <a:blip r:embed="rId5"/>
              </a:buBlip>
            </a:pPr>
            <a:r>
              <a:rPr lang="en-US" dirty="0" smtClean="0"/>
              <a:t>The quark that scatters is radiated by a quark</a:t>
            </a:r>
          </a:p>
          <a:p>
            <a:pPr lvl="1">
              <a:buBlip>
                <a:blip r:embed="rId5"/>
              </a:buBlip>
            </a:pPr>
            <a:endParaRPr lang="en-US" dirty="0" smtClean="0"/>
          </a:p>
          <a:p>
            <a:pPr lvl="1">
              <a:buBlip>
                <a:blip r:embed="rId5"/>
              </a:buBlip>
            </a:pPr>
            <a:endParaRPr lang="en-US" dirty="0" smtClean="0"/>
          </a:p>
          <a:p>
            <a:pPr>
              <a:buBlip>
                <a:blip r:embed="rId5"/>
              </a:buBlip>
            </a:pPr>
            <a:r>
              <a:rPr lang="en-US" dirty="0" smtClean="0"/>
              <a:t>Let’s consider the case of the quark radiated by a gluon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Blip>
                <a:blip r:embed="rId3"/>
              </a:buBlip>
            </a:pPr>
            <a:r>
              <a:rPr lang="en-US" dirty="0" smtClean="0"/>
              <a:t>In the collinear limit it must be a product: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33400" y="1524000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Blip>
                <a:blip r:embed="rId3"/>
              </a:buBlip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general the matrix element will be very different.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914400"/>
            <a:ext cx="3886200" cy="286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9700" y="4419600"/>
            <a:ext cx="6324600" cy="1038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820123"/>
            <a:ext cx="8801100" cy="76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981200"/>
            <a:ext cx="1905000" cy="93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5"/>
              </a:buBlip>
            </a:pPr>
            <a:r>
              <a:rPr lang="en-US" dirty="0" smtClean="0"/>
              <a:t>Using the collinear limit as an anchor point we define a </a:t>
            </a:r>
            <a:r>
              <a:rPr lang="en-US" dirty="0" err="1" smtClean="0"/>
              <a:t>counterterm</a:t>
            </a:r>
            <a:r>
              <a:rPr lang="en-US" dirty="0" smtClean="0"/>
              <a:t> by cutting in </a:t>
            </a:r>
          </a:p>
          <a:p>
            <a:pPr>
              <a:buBlip>
                <a:blip r:embed="rId5"/>
              </a:buBlip>
            </a:pPr>
            <a:endParaRPr lang="en-US" dirty="0" smtClean="0"/>
          </a:p>
          <a:p>
            <a:pPr>
              <a:buBlip>
                <a:blip r:embed="rId5"/>
              </a:buBlip>
            </a:pPr>
            <a:endParaRPr lang="en-US" sz="1800" dirty="0" smtClean="0"/>
          </a:p>
          <a:p>
            <a:pPr>
              <a:buBlip>
                <a:blip r:embed="rId5"/>
              </a:buBlip>
            </a:pPr>
            <a:r>
              <a:rPr lang="en-US" dirty="0" smtClean="0"/>
              <a:t> This yields a PDF </a:t>
            </a:r>
            <a:r>
              <a:rPr lang="en-US" dirty="0" err="1" smtClean="0"/>
              <a:t>counterterm</a:t>
            </a:r>
            <a:r>
              <a:rPr lang="en-US" dirty="0" smtClean="0"/>
              <a:t>:</a:t>
            </a:r>
          </a:p>
          <a:p>
            <a:pPr>
              <a:buBlip>
                <a:blip r:embed="rId5"/>
              </a:buBlip>
            </a:pPr>
            <a:endParaRPr lang="en-US" dirty="0" smtClean="0"/>
          </a:p>
          <a:p>
            <a:pPr>
              <a:buBlip>
                <a:blip r:embed="rId5"/>
              </a:buBlip>
            </a:pPr>
            <a:endParaRPr lang="en-US" sz="1400" dirty="0" smtClean="0"/>
          </a:p>
          <a:p>
            <a:pPr>
              <a:buBlip>
                <a:blip r:embed="rId5"/>
              </a:buBlip>
            </a:pPr>
            <a:r>
              <a:rPr lang="en-US" dirty="0" smtClean="0"/>
              <a:t>To satisfy DGLAP we must have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cut</a:t>
            </a:r>
            <a:r>
              <a:rPr lang="en-US" i="1" dirty="0" smtClean="0"/>
              <a:t> = </a:t>
            </a:r>
            <a:r>
              <a:rPr lang="el-GR" i="1" dirty="0" smtClean="0"/>
              <a:t>μ</a:t>
            </a:r>
            <a:r>
              <a:rPr lang="en-US" i="1" baseline="30000" dirty="0" smtClean="0"/>
              <a:t>2</a:t>
            </a:r>
            <a:r>
              <a:rPr lang="en-US" i="1" dirty="0" smtClean="0"/>
              <a:t>/Q</a:t>
            </a:r>
            <a:r>
              <a:rPr lang="en-US" i="1" baseline="30000" dirty="0" smtClean="0"/>
              <a:t>2</a:t>
            </a: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8113" y="4143375"/>
            <a:ext cx="88677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How is this different from MS bar?</a:t>
            </a:r>
          </a:p>
          <a:p>
            <a:pPr>
              <a:buBlip>
                <a:blip r:embed="rId3"/>
              </a:buBlip>
            </a:pPr>
            <a:endParaRPr lang="en-US" sz="4000" dirty="0" smtClean="0"/>
          </a:p>
          <a:p>
            <a:pPr>
              <a:buBlip>
                <a:blip r:embed="rId3"/>
              </a:buBlip>
            </a:pPr>
            <a:r>
              <a:rPr lang="en-US" dirty="0" smtClean="0"/>
              <a:t>The two terms of order </a:t>
            </a:r>
            <a:r>
              <a:rPr lang="az-Cyrl-AZ" sz="2400" i="1" dirty="0" smtClean="0"/>
              <a:t>Є</a:t>
            </a:r>
            <a:r>
              <a:rPr lang="en-US" dirty="0" smtClean="0"/>
              <a:t> that hit the collinear divergence: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Phase space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D dimensional splitting function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144485"/>
            <a:ext cx="8763000" cy="751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</TotalTime>
  <Words>606</Words>
  <Application>Microsoft Office PowerPoint</Application>
  <PresentationFormat>On-screen Show (4:3)</PresentationFormat>
  <Paragraphs>93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Putty</dc:creator>
  <cp:lastModifiedBy>Putty</cp:lastModifiedBy>
  <cp:revision>148</cp:revision>
  <dcterms:created xsi:type="dcterms:W3CDTF">2009-02-23T18:08:03Z</dcterms:created>
  <dcterms:modified xsi:type="dcterms:W3CDTF">2009-05-09T06:02:20Z</dcterms:modified>
</cp:coreProperties>
</file>