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57" r:id="rId2"/>
    <p:sldId id="260" r:id="rId3"/>
    <p:sldId id="294" r:id="rId4"/>
    <p:sldId id="261" r:id="rId5"/>
    <p:sldId id="262" r:id="rId6"/>
    <p:sldId id="337" r:id="rId7"/>
    <p:sldId id="332" r:id="rId8"/>
    <p:sldId id="339" r:id="rId9"/>
    <p:sldId id="263" r:id="rId10"/>
    <p:sldId id="266" r:id="rId11"/>
    <p:sldId id="265" r:id="rId12"/>
    <p:sldId id="291" r:id="rId13"/>
    <p:sldId id="313" r:id="rId14"/>
    <p:sldId id="314" r:id="rId15"/>
    <p:sldId id="317" r:id="rId16"/>
    <p:sldId id="318" r:id="rId17"/>
    <p:sldId id="331" r:id="rId18"/>
    <p:sldId id="328" r:id="rId19"/>
    <p:sldId id="312" r:id="rId20"/>
    <p:sldId id="319" r:id="rId21"/>
    <p:sldId id="320" r:id="rId22"/>
    <p:sldId id="334" r:id="rId23"/>
    <p:sldId id="335" r:id="rId24"/>
    <p:sldId id="292" r:id="rId25"/>
    <p:sldId id="343" r:id="rId26"/>
    <p:sldId id="293" r:id="rId27"/>
    <p:sldId id="315" r:id="rId28"/>
    <p:sldId id="316" r:id="rId29"/>
    <p:sldId id="342" r:id="rId30"/>
    <p:sldId id="325" r:id="rId31"/>
    <p:sldId id="326" r:id="rId32"/>
    <p:sldId id="34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000B"/>
    <a:srgbClr val="0432FF"/>
    <a:srgbClr val="006E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847"/>
  </p:normalViewPr>
  <p:slideViewPr>
    <p:cSldViewPr snapToGrid="0" snapToObjects="1">
      <p:cViewPr>
        <p:scale>
          <a:sx n="100" d="100"/>
          <a:sy n="100" d="100"/>
        </p:scale>
        <p:origin x="11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B9A15-BBE5-6641-A6A4-A1E66C756CC5}" type="datetimeFigureOut">
              <a:rPr lang="en-US" smtClean="0"/>
              <a:t>8/27/22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DE16B-E7D2-2A42-B7AD-7CA279121187}" type="slidenum">
              <a:rPr lang="en-US" smtClean="0"/>
              <a:t>‹#›</a:t>
            </a:fld>
            <a:endParaRPr lang="en-US"/>
          </a:p>
        </p:txBody>
      </p:sp>
    </p:spTree>
    <p:extLst>
      <p:ext uri="{BB962C8B-B14F-4D97-AF65-F5344CB8AC3E}">
        <p14:creationId xmlns:p14="http://schemas.microsoft.com/office/powerpoint/2010/main" val="348283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 name="Google Shape;59;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Tree>
    <p:extLst>
      <p:ext uri="{BB962C8B-B14F-4D97-AF65-F5344CB8AC3E}">
        <p14:creationId xmlns:p14="http://schemas.microsoft.com/office/powerpoint/2010/main" val="196884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DE16B-E7D2-2A42-B7AD-7CA279121187}" type="slidenum">
              <a:rPr lang="en-US" smtClean="0"/>
              <a:t>11</a:t>
            </a:fld>
            <a:endParaRPr lang="en-US"/>
          </a:p>
        </p:txBody>
      </p:sp>
    </p:spTree>
    <p:extLst>
      <p:ext uri="{BB962C8B-B14F-4D97-AF65-F5344CB8AC3E}">
        <p14:creationId xmlns:p14="http://schemas.microsoft.com/office/powerpoint/2010/main" val="151688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E72A5-0021-9C4E-99F7-EDDA8B2F13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473166-CDA8-4141-8051-10A05A7D012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C87BCD-720C-F64F-841F-3C62F5454E2E}"/>
              </a:ext>
            </a:extLst>
          </p:cNvPr>
          <p:cNvSpPr>
            <a:spLocks noGrp="1"/>
          </p:cNvSpPr>
          <p:nvPr>
            <p:ph type="dt" sz="half" idx="10"/>
          </p:nvPr>
        </p:nvSpPr>
        <p:spPr/>
        <p:txBody>
          <a:bodyPr/>
          <a:lstStyle/>
          <a:p>
            <a:r>
              <a:rPr lang="en-US"/>
              <a:t>8/30/2022</a:t>
            </a:r>
          </a:p>
        </p:txBody>
      </p:sp>
      <p:sp>
        <p:nvSpPr>
          <p:cNvPr id="5" name="Footer Placeholder 4">
            <a:extLst>
              <a:ext uri="{FF2B5EF4-FFF2-40B4-BE49-F238E27FC236}">
                <a16:creationId xmlns:a16="http://schemas.microsoft.com/office/drawing/2014/main" id="{67AD3D0B-5A40-8B4F-B201-2D3E35B1B304}"/>
              </a:ext>
            </a:extLst>
          </p:cNvPr>
          <p:cNvSpPr>
            <a:spLocks noGrp="1"/>
          </p:cNvSpPr>
          <p:nvPr>
            <p:ph type="ftr" sz="quarter" idx="11"/>
          </p:nvPr>
        </p:nvSpPr>
        <p:spPr/>
        <p:txBody>
          <a:bodyPr/>
          <a:lstStyle/>
          <a:p>
            <a:r>
              <a:rPr lang="en-US"/>
              <a:t>Laxman CIPANP 2022</a:t>
            </a:r>
          </a:p>
        </p:txBody>
      </p:sp>
      <p:sp>
        <p:nvSpPr>
          <p:cNvPr id="6" name="Slide Number Placeholder 5">
            <a:extLst>
              <a:ext uri="{FF2B5EF4-FFF2-40B4-BE49-F238E27FC236}">
                <a16:creationId xmlns:a16="http://schemas.microsoft.com/office/drawing/2014/main" id="{E4F891C8-976A-C249-A17A-6F5D060D08E9}"/>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34368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1BA65-CFF4-B542-AA88-3C25F66A07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B8319D-4B9B-054C-9240-E2F7D6DE0D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BA3CA-CBB3-8A43-B76F-5E89E958EC58}"/>
              </a:ext>
            </a:extLst>
          </p:cNvPr>
          <p:cNvSpPr>
            <a:spLocks noGrp="1"/>
          </p:cNvSpPr>
          <p:nvPr>
            <p:ph type="dt" sz="half" idx="10"/>
          </p:nvPr>
        </p:nvSpPr>
        <p:spPr/>
        <p:txBody>
          <a:bodyPr/>
          <a:lstStyle/>
          <a:p>
            <a:r>
              <a:rPr lang="en-US"/>
              <a:t>8/30/2022</a:t>
            </a:r>
          </a:p>
        </p:txBody>
      </p:sp>
      <p:sp>
        <p:nvSpPr>
          <p:cNvPr id="5" name="Footer Placeholder 4">
            <a:extLst>
              <a:ext uri="{FF2B5EF4-FFF2-40B4-BE49-F238E27FC236}">
                <a16:creationId xmlns:a16="http://schemas.microsoft.com/office/drawing/2014/main" id="{7370C607-2ADF-124A-AFD1-6B75F1C3BB3D}"/>
              </a:ext>
            </a:extLst>
          </p:cNvPr>
          <p:cNvSpPr>
            <a:spLocks noGrp="1"/>
          </p:cNvSpPr>
          <p:nvPr>
            <p:ph type="ftr" sz="quarter" idx="11"/>
          </p:nvPr>
        </p:nvSpPr>
        <p:spPr/>
        <p:txBody>
          <a:bodyPr/>
          <a:lstStyle/>
          <a:p>
            <a:r>
              <a:rPr lang="en-US"/>
              <a:t>Laxman CIPANP 2022</a:t>
            </a:r>
          </a:p>
        </p:txBody>
      </p:sp>
      <p:sp>
        <p:nvSpPr>
          <p:cNvPr id="6" name="Slide Number Placeholder 5">
            <a:extLst>
              <a:ext uri="{FF2B5EF4-FFF2-40B4-BE49-F238E27FC236}">
                <a16:creationId xmlns:a16="http://schemas.microsoft.com/office/drawing/2014/main" id="{5F326C14-A927-A141-BC6F-D81027616A85}"/>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89011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85CE49-13AD-EE46-86EE-339FB5D3956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CC2DC6-21DB-3949-887E-8A7BA8937C1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DC6CA-4765-DE4D-ACE8-F6BE03437E36}"/>
              </a:ext>
            </a:extLst>
          </p:cNvPr>
          <p:cNvSpPr>
            <a:spLocks noGrp="1"/>
          </p:cNvSpPr>
          <p:nvPr>
            <p:ph type="dt" sz="half" idx="10"/>
          </p:nvPr>
        </p:nvSpPr>
        <p:spPr/>
        <p:txBody>
          <a:bodyPr/>
          <a:lstStyle/>
          <a:p>
            <a:r>
              <a:rPr lang="en-US"/>
              <a:t>8/30/2022</a:t>
            </a:r>
          </a:p>
        </p:txBody>
      </p:sp>
      <p:sp>
        <p:nvSpPr>
          <p:cNvPr id="5" name="Footer Placeholder 4">
            <a:extLst>
              <a:ext uri="{FF2B5EF4-FFF2-40B4-BE49-F238E27FC236}">
                <a16:creationId xmlns:a16="http://schemas.microsoft.com/office/drawing/2014/main" id="{5D2078EE-49E0-3641-8CE9-C8BC440C61E8}"/>
              </a:ext>
            </a:extLst>
          </p:cNvPr>
          <p:cNvSpPr>
            <a:spLocks noGrp="1"/>
          </p:cNvSpPr>
          <p:nvPr>
            <p:ph type="ftr" sz="quarter" idx="11"/>
          </p:nvPr>
        </p:nvSpPr>
        <p:spPr/>
        <p:txBody>
          <a:bodyPr/>
          <a:lstStyle/>
          <a:p>
            <a:r>
              <a:rPr lang="en-US"/>
              <a:t>Laxman CIPANP 2022</a:t>
            </a:r>
          </a:p>
        </p:txBody>
      </p:sp>
      <p:sp>
        <p:nvSpPr>
          <p:cNvPr id="6" name="Slide Number Placeholder 5">
            <a:extLst>
              <a:ext uri="{FF2B5EF4-FFF2-40B4-BE49-F238E27FC236}">
                <a16:creationId xmlns:a16="http://schemas.microsoft.com/office/drawing/2014/main" id="{80DC6B93-BA2D-3445-BCA3-CFA5FE77BC24}"/>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16970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4" name="Text"/>
          <p:cNvSpPr>
            <a:spLocks noGrp="1"/>
          </p:cNvSpPr>
          <p:nvPr>
            <p:ph type="body" sz="quarter" idx="13" hasCustomPrompt="1"/>
          </p:nvPr>
        </p:nvSpPr>
        <p:spPr>
          <a:xfrm>
            <a:off x="5778500" y="3111500"/>
            <a:ext cx="1051959" cy="317500"/>
          </a:xfrm>
          <a:prstGeom prst="line">
            <a:avLst/>
          </a:prstGeom>
        </p:spPr>
        <p:txBody>
          <a:bodyPr wrap="square" lIns="71437" tIns="71437" rIns="71437" bIns="71437" anchor="ctr">
            <a:spAutoFit/>
          </a:bodyPr>
          <a:lstStyle>
            <a:lvl1pPr marL="0" indent="0" algn="ctr" defTabSz="1095347">
              <a:spcBef>
                <a:spcPts val="0"/>
              </a:spcBef>
              <a:buSzTx/>
              <a:buFontTx/>
              <a:buNone/>
              <a:defRPr sz="5800" b="0" i="0">
                <a:solidFill>
                  <a:srgbClr val="011993"/>
                </a:solidFill>
                <a:latin typeface="Geneva"/>
                <a:ea typeface="Geneva"/>
                <a:cs typeface="Times New Roman" panose="02020603050405020304" pitchFamily="18" charset="0"/>
                <a:sym typeface="Geneva"/>
              </a:defRPr>
            </a:lvl1pPr>
          </a:lstStyle>
          <a:p>
            <a:pPr marL="0" indent="0" algn="ctr" defTabSz="821531">
              <a:spcBef>
                <a:spcPts val="0"/>
              </a:spcBef>
              <a:buSzTx/>
              <a:buFontTx/>
              <a:buNone/>
              <a:defRPr sz="5800">
                <a:solidFill>
                  <a:srgbClr val="011993"/>
                </a:solidFill>
                <a:latin typeface="Geneva"/>
                <a:ea typeface="Geneva"/>
                <a:cs typeface="Geneva"/>
                <a:sym typeface="Geneva"/>
              </a:defRPr>
            </a:pPr>
            <a:r>
              <a:rPr lang="en-US" dirty="0" err="1"/>
              <a:t>fgfh</a:t>
            </a:r>
            <a:endParaRPr dirty="0"/>
          </a:p>
        </p:txBody>
      </p:sp>
      <p:sp>
        <p:nvSpPr>
          <p:cNvPr id="25" name="Text"/>
          <p:cNvSpPr>
            <a:spLocks noGrp="1"/>
          </p:cNvSpPr>
          <p:nvPr>
            <p:ph type="body" sz="quarter" idx="14" hasCustomPrompt="1"/>
          </p:nvPr>
        </p:nvSpPr>
        <p:spPr>
          <a:xfrm>
            <a:off x="5778500" y="4034236"/>
            <a:ext cx="635000" cy="635001"/>
          </a:xfrm>
          <a:prstGeom prst="line">
            <a:avLst/>
          </a:prstGeom>
        </p:spPr>
        <p:txBody>
          <a:bodyPr wrap="none" lIns="71437" tIns="71437" rIns="71437" bIns="71437" anchor="ctr">
            <a:spAutoFit/>
          </a:bodyPr>
          <a:lstStyle>
            <a:lvl1pPr marL="0" indent="0" algn="ctr" defTabSz="1095347">
              <a:spcBef>
                <a:spcPts val="0"/>
              </a:spcBef>
              <a:buSzTx/>
              <a:buFontTx/>
              <a:buNone/>
              <a:defRPr sz="5800" b="0" i="0">
                <a:latin typeface="Garamond"/>
                <a:cs typeface="Times New Roman" panose="02020603050405020304" pitchFamily="18" charset="0"/>
                <a:sym typeface="Garamond"/>
              </a:defRPr>
            </a:lvl1pPr>
          </a:lstStyle>
          <a:p>
            <a:pPr marL="0" indent="0" algn="ctr" defTabSz="821531">
              <a:spcBef>
                <a:spcPts val="0"/>
              </a:spcBef>
              <a:buSzTx/>
              <a:buFontTx/>
              <a:buNone/>
              <a:defRPr sz="5800">
                <a:latin typeface="Garamond"/>
                <a:ea typeface="Garamond"/>
                <a:cs typeface="Garamond"/>
                <a:sym typeface="Garamond"/>
              </a:defRPr>
            </a:pPr>
            <a:r>
              <a:rPr lang="en-US" dirty="0" err="1"/>
              <a:t>hbjbjk</a:t>
            </a:r>
            <a:endParaRPr dirty="0"/>
          </a:p>
        </p:txBody>
      </p:sp>
      <p:sp>
        <p:nvSpPr>
          <p:cNvPr id="26" name="Slide Number"/>
          <p:cNvSpPr>
            <a:spLocks noGrp="1"/>
          </p:cNvSpPr>
          <p:nvPr>
            <p:ph type="sldNum" sz="quarter" idx="2"/>
          </p:nvPr>
        </p:nvSpPr>
        <p:spPr>
          <a:xfrm>
            <a:off x="10608274" y="6593747"/>
            <a:ext cx="1583727" cy="264255"/>
          </a:xfrm>
          <a:prstGeom prst="rect">
            <a:avLst/>
          </a:prstGeom>
        </p:spPr>
        <p:txBody>
          <a:bodyPr lIns="91439" tIns="91439" rIns="91439" bIns="91439" anchor="t"/>
          <a:lstStyle>
            <a:lvl1pPr defTabSz="914377">
              <a:defRPr>
                <a:solidFill>
                  <a:srgbClr val="000000"/>
                </a:solidFill>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511862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8923-4B0C-4140-B6B4-E314F1B81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5C17A7-68F0-DD45-8B64-07BDCD9D62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53D9D-0E80-AE4C-8609-57EA732F42AD}"/>
              </a:ext>
            </a:extLst>
          </p:cNvPr>
          <p:cNvSpPr>
            <a:spLocks noGrp="1"/>
          </p:cNvSpPr>
          <p:nvPr>
            <p:ph type="dt" sz="half" idx="10"/>
          </p:nvPr>
        </p:nvSpPr>
        <p:spPr/>
        <p:txBody>
          <a:bodyPr/>
          <a:lstStyle/>
          <a:p>
            <a:r>
              <a:rPr lang="en-US"/>
              <a:t>8/30/2022</a:t>
            </a:r>
          </a:p>
        </p:txBody>
      </p:sp>
      <p:sp>
        <p:nvSpPr>
          <p:cNvPr id="5" name="Footer Placeholder 4">
            <a:extLst>
              <a:ext uri="{FF2B5EF4-FFF2-40B4-BE49-F238E27FC236}">
                <a16:creationId xmlns:a16="http://schemas.microsoft.com/office/drawing/2014/main" id="{4FAE4FF0-6D84-764A-9BDD-129CA493B10C}"/>
              </a:ext>
            </a:extLst>
          </p:cNvPr>
          <p:cNvSpPr>
            <a:spLocks noGrp="1"/>
          </p:cNvSpPr>
          <p:nvPr>
            <p:ph type="ftr" sz="quarter" idx="11"/>
          </p:nvPr>
        </p:nvSpPr>
        <p:spPr/>
        <p:txBody>
          <a:bodyPr/>
          <a:lstStyle/>
          <a:p>
            <a:r>
              <a:rPr lang="en-US"/>
              <a:t>Laxman CIPANP 2022</a:t>
            </a:r>
          </a:p>
        </p:txBody>
      </p:sp>
      <p:sp>
        <p:nvSpPr>
          <p:cNvPr id="6" name="Slide Number Placeholder 5">
            <a:extLst>
              <a:ext uri="{FF2B5EF4-FFF2-40B4-BE49-F238E27FC236}">
                <a16:creationId xmlns:a16="http://schemas.microsoft.com/office/drawing/2014/main" id="{89A9597C-CFA5-EC49-B279-D954262BAB47}"/>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307167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EAC4-3E8A-5B4C-BDE8-135E997BD8F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8AB2B8-03BF-9F46-B0EB-C7554A2E53D9}"/>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95AFDE-A4E5-DD48-9ADF-A2BD0BE068B6}"/>
              </a:ext>
            </a:extLst>
          </p:cNvPr>
          <p:cNvSpPr>
            <a:spLocks noGrp="1"/>
          </p:cNvSpPr>
          <p:nvPr>
            <p:ph type="dt" sz="half" idx="10"/>
          </p:nvPr>
        </p:nvSpPr>
        <p:spPr/>
        <p:txBody>
          <a:bodyPr/>
          <a:lstStyle/>
          <a:p>
            <a:r>
              <a:rPr lang="en-US"/>
              <a:t>8/30/2022</a:t>
            </a:r>
          </a:p>
        </p:txBody>
      </p:sp>
      <p:sp>
        <p:nvSpPr>
          <p:cNvPr id="5" name="Footer Placeholder 4">
            <a:extLst>
              <a:ext uri="{FF2B5EF4-FFF2-40B4-BE49-F238E27FC236}">
                <a16:creationId xmlns:a16="http://schemas.microsoft.com/office/drawing/2014/main" id="{95A51217-11D4-5A49-AC94-C61DB9554630}"/>
              </a:ext>
            </a:extLst>
          </p:cNvPr>
          <p:cNvSpPr>
            <a:spLocks noGrp="1"/>
          </p:cNvSpPr>
          <p:nvPr>
            <p:ph type="ftr" sz="quarter" idx="11"/>
          </p:nvPr>
        </p:nvSpPr>
        <p:spPr/>
        <p:txBody>
          <a:bodyPr/>
          <a:lstStyle/>
          <a:p>
            <a:r>
              <a:rPr lang="en-US"/>
              <a:t>Laxman CIPANP 2022</a:t>
            </a:r>
          </a:p>
        </p:txBody>
      </p:sp>
      <p:sp>
        <p:nvSpPr>
          <p:cNvPr id="6" name="Slide Number Placeholder 5">
            <a:extLst>
              <a:ext uri="{FF2B5EF4-FFF2-40B4-BE49-F238E27FC236}">
                <a16:creationId xmlns:a16="http://schemas.microsoft.com/office/drawing/2014/main" id="{8E868F2E-864E-9A46-88E5-40B1981D85C3}"/>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244609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3AB2-D777-7243-A3B7-CC8A80C42D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2E6A8-73BB-C34D-BF89-698239C250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E27CA-6F92-FF44-B2C1-AC3DF1F3A4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FB269-3447-A44A-A5C2-D6B9353CB351}"/>
              </a:ext>
            </a:extLst>
          </p:cNvPr>
          <p:cNvSpPr>
            <a:spLocks noGrp="1"/>
          </p:cNvSpPr>
          <p:nvPr>
            <p:ph type="dt" sz="half" idx="10"/>
          </p:nvPr>
        </p:nvSpPr>
        <p:spPr/>
        <p:txBody>
          <a:bodyPr/>
          <a:lstStyle/>
          <a:p>
            <a:r>
              <a:rPr lang="en-US"/>
              <a:t>8/30/2022</a:t>
            </a:r>
          </a:p>
        </p:txBody>
      </p:sp>
      <p:sp>
        <p:nvSpPr>
          <p:cNvPr id="6" name="Footer Placeholder 5">
            <a:extLst>
              <a:ext uri="{FF2B5EF4-FFF2-40B4-BE49-F238E27FC236}">
                <a16:creationId xmlns:a16="http://schemas.microsoft.com/office/drawing/2014/main" id="{12A4ECD0-B663-FE45-ABBD-786B66C98528}"/>
              </a:ext>
            </a:extLst>
          </p:cNvPr>
          <p:cNvSpPr>
            <a:spLocks noGrp="1"/>
          </p:cNvSpPr>
          <p:nvPr>
            <p:ph type="ftr" sz="quarter" idx="11"/>
          </p:nvPr>
        </p:nvSpPr>
        <p:spPr/>
        <p:txBody>
          <a:bodyPr/>
          <a:lstStyle/>
          <a:p>
            <a:r>
              <a:rPr lang="en-US"/>
              <a:t>Laxman CIPANP 2022</a:t>
            </a:r>
          </a:p>
        </p:txBody>
      </p:sp>
      <p:sp>
        <p:nvSpPr>
          <p:cNvPr id="7" name="Slide Number Placeholder 6">
            <a:extLst>
              <a:ext uri="{FF2B5EF4-FFF2-40B4-BE49-F238E27FC236}">
                <a16:creationId xmlns:a16="http://schemas.microsoft.com/office/drawing/2014/main" id="{1D404A94-CF51-554E-9C92-BE5FEB5DC472}"/>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277845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BB81-1A64-AC49-8567-8BE0BD49EFEA}"/>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26CAD-D6EE-B742-AEC0-DA13AB24E136}"/>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D2DA9F-D598-6647-9F7A-4ED32E1138C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F70CC8-C65C-D748-B5CD-84D97BD4023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E584C9-2171-B049-8E6E-55B816B5425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AE8D63-D373-484C-A335-80AFAE95FAF9}"/>
              </a:ext>
            </a:extLst>
          </p:cNvPr>
          <p:cNvSpPr>
            <a:spLocks noGrp="1"/>
          </p:cNvSpPr>
          <p:nvPr>
            <p:ph type="dt" sz="half" idx="10"/>
          </p:nvPr>
        </p:nvSpPr>
        <p:spPr/>
        <p:txBody>
          <a:bodyPr/>
          <a:lstStyle/>
          <a:p>
            <a:r>
              <a:rPr lang="en-US"/>
              <a:t>8/30/2022</a:t>
            </a:r>
          </a:p>
        </p:txBody>
      </p:sp>
      <p:sp>
        <p:nvSpPr>
          <p:cNvPr id="8" name="Footer Placeholder 7">
            <a:extLst>
              <a:ext uri="{FF2B5EF4-FFF2-40B4-BE49-F238E27FC236}">
                <a16:creationId xmlns:a16="http://schemas.microsoft.com/office/drawing/2014/main" id="{66095A29-FAC4-9F49-9BCA-A0C9264FAECD}"/>
              </a:ext>
            </a:extLst>
          </p:cNvPr>
          <p:cNvSpPr>
            <a:spLocks noGrp="1"/>
          </p:cNvSpPr>
          <p:nvPr>
            <p:ph type="ftr" sz="quarter" idx="11"/>
          </p:nvPr>
        </p:nvSpPr>
        <p:spPr/>
        <p:txBody>
          <a:bodyPr/>
          <a:lstStyle/>
          <a:p>
            <a:r>
              <a:rPr lang="en-US"/>
              <a:t>Laxman CIPANP 2022</a:t>
            </a:r>
          </a:p>
        </p:txBody>
      </p:sp>
      <p:sp>
        <p:nvSpPr>
          <p:cNvPr id="9" name="Slide Number Placeholder 8">
            <a:extLst>
              <a:ext uri="{FF2B5EF4-FFF2-40B4-BE49-F238E27FC236}">
                <a16:creationId xmlns:a16="http://schemas.microsoft.com/office/drawing/2014/main" id="{2F3BF645-7E34-F84E-81E0-6A583F0C921A}"/>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2654293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2730-C406-4D4C-846D-0AE8003028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F1637A-0047-7D41-92C6-93A144560E61}"/>
              </a:ext>
            </a:extLst>
          </p:cNvPr>
          <p:cNvSpPr>
            <a:spLocks noGrp="1"/>
          </p:cNvSpPr>
          <p:nvPr>
            <p:ph type="dt" sz="half" idx="10"/>
          </p:nvPr>
        </p:nvSpPr>
        <p:spPr/>
        <p:txBody>
          <a:bodyPr/>
          <a:lstStyle/>
          <a:p>
            <a:r>
              <a:rPr lang="en-US"/>
              <a:t>8/30/2022</a:t>
            </a:r>
          </a:p>
        </p:txBody>
      </p:sp>
      <p:sp>
        <p:nvSpPr>
          <p:cNvPr id="4" name="Footer Placeholder 3">
            <a:extLst>
              <a:ext uri="{FF2B5EF4-FFF2-40B4-BE49-F238E27FC236}">
                <a16:creationId xmlns:a16="http://schemas.microsoft.com/office/drawing/2014/main" id="{746001B9-7345-1148-8198-3802B6354F0A}"/>
              </a:ext>
            </a:extLst>
          </p:cNvPr>
          <p:cNvSpPr>
            <a:spLocks noGrp="1"/>
          </p:cNvSpPr>
          <p:nvPr>
            <p:ph type="ftr" sz="quarter" idx="11"/>
          </p:nvPr>
        </p:nvSpPr>
        <p:spPr/>
        <p:txBody>
          <a:bodyPr/>
          <a:lstStyle/>
          <a:p>
            <a:r>
              <a:rPr lang="en-US"/>
              <a:t>Laxman CIPANP 2022</a:t>
            </a:r>
          </a:p>
        </p:txBody>
      </p:sp>
      <p:sp>
        <p:nvSpPr>
          <p:cNvPr id="5" name="Slide Number Placeholder 4">
            <a:extLst>
              <a:ext uri="{FF2B5EF4-FFF2-40B4-BE49-F238E27FC236}">
                <a16:creationId xmlns:a16="http://schemas.microsoft.com/office/drawing/2014/main" id="{3AD49B77-41C9-6943-87E4-B7CE1CB75FD6}"/>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109843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3BE05-39C4-8049-8A4C-7D244C7EE885}"/>
              </a:ext>
            </a:extLst>
          </p:cNvPr>
          <p:cNvSpPr>
            <a:spLocks noGrp="1"/>
          </p:cNvSpPr>
          <p:nvPr>
            <p:ph type="dt" sz="half" idx="10"/>
          </p:nvPr>
        </p:nvSpPr>
        <p:spPr/>
        <p:txBody>
          <a:bodyPr/>
          <a:lstStyle/>
          <a:p>
            <a:r>
              <a:rPr lang="en-US"/>
              <a:t>8/30/2022</a:t>
            </a:r>
          </a:p>
        </p:txBody>
      </p:sp>
      <p:sp>
        <p:nvSpPr>
          <p:cNvPr id="3" name="Footer Placeholder 2">
            <a:extLst>
              <a:ext uri="{FF2B5EF4-FFF2-40B4-BE49-F238E27FC236}">
                <a16:creationId xmlns:a16="http://schemas.microsoft.com/office/drawing/2014/main" id="{0276D39B-EFC3-7445-82BB-E521FD91EF6E}"/>
              </a:ext>
            </a:extLst>
          </p:cNvPr>
          <p:cNvSpPr>
            <a:spLocks noGrp="1"/>
          </p:cNvSpPr>
          <p:nvPr>
            <p:ph type="ftr" sz="quarter" idx="11"/>
          </p:nvPr>
        </p:nvSpPr>
        <p:spPr/>
        <p:txBody>
          <a:bodyPr/>
          <a:lstStyle/>
          <a:p>
            <a:r>
              <a:rPr lang="en-US"/>
              <a:t>Laxman CIPANP 2022</a:t>
            </a:r>
          </a:p>
        </p:txBody>
      </p:sp>
      <p:sp>
        <p:nvSpPr>
          <p:cNvPr id="4" name="Slide Number Placeholder 3">
            <a:extLst>
              <a:ext uri="{FF2B5EF4-FFF2-40B4-BE49-F238E27FC236}">
                <a16:creationId xmlns:a16="http://schemas.microsoft.com/office/drawing/2014/main" id="{30038FF5-C022-BA48-AB25-FBC795D2C69B}"/>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399324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0766-708B-B045-A89D-4EEB3B982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C67A74-2891-8F46-BA3D-4A5D5F0E339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470D3F-6995-1C4B-813C-8C7F3359104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FD96A-3968-A847-A57B-2793B8607582}"/>
              </a:ext>
            </a:extLst>
          </p:cNvPr>
          <p:cNvSpPr>
            <a:spLocks noGrp="1"/>
          </p:cNvSpPr>
          <p:nvPr>
            <p:ph type="dt" sz="half" idx="10"/>
          </p:nvPr>
        </p:nvSpPr>
        <p:spPr/>
        <p:txBody>
          <a:bodyPr/>
          <a:lstStyle/>
          <a:p>
            <a:r>
              <a:rPr lang="en-US"/>
              <a:t>8/30/2022</a:t>
            </a:r>
          </a:p>
        </p:txBody>
      </p:sp>
      <p:sp>
        <p:nvSpPr>
          <p:cNvPr id="6" name="Footer Placeholder 5">
            <a:extLst>
              <a:ext uri="{FF2B5EF4-FFF2-40B4-BE49-F238E27FC236}">
                <a16:creationId xmlns:a16="http://schemas.microsoft.com/office/drawing/2014/main" id="{D92EFC83-E6A2-DA4B-93B7-BE5BC7527FF5}"/>
              </a:ext>
            </a:extLst>
          </p:cNvPr>
          <p:cNvSpPr>
            <a:spLocks noGrp="1"/>
          </p:cNvSpPr>
          <p:nvPr>
            <p:ph type="ftr" sz="quarter" idx="11"/>
          </p:nvPr>
        </p:nvSpPr>
        <p:spPr/>
        <p:txBody>
          <a:bodyPr/>
          <a:lstStyle/>
          <a:p>
            <a:r>
              <a:rPr lang="en-US"/>
              <a:t>Laxman CIPANP 2022</a:t>
            </a:r>
          </a:p>
        </p:txBody>
      </p:sp>
      <p:sp>
        <p:nvSpPr>
          <p:cNvPr id="7" name="Slide Number Placeholder 6">
            <a:extLst>
              <a:ext uri="{FF2B5EF4-FFF2-40B4-BE49-F238E27FC236}">
                <a16:creationId xmlns:a16="http://schemas.microsoft.com/office/drawing/2014/main" id="{F76BE821-1642-E34A-9C07-57588B99E970}"/>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606164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0311-16AC-D84D-BBEA-6F86BD27A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B33997-D61F-5940-B3BF-755A75AC2488}"/>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370EEF9-ED36-7C4D-9FC0-84B5814CBB5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D16EB0-F84A-6646-9F91-C145192AE292}"/>
              </a:ext>
            </a:extLst>
          </p:cNvPr>
          <p:cNvSpPr>
            <a:spLocks noGrp="1"/>
          </p:cNvSpPr>
          <p:nvPr>
            <p:ph type="dt" sz="half" idx="10"/>
          </p:nvPr>
        </p:nvSpPr>
        <p:spPr/>
        <p:txBody>
          <a:bodyPr/>
          <a:lstStyle/>
          <a:p>
            <a:r>
              <a:rPr lang="en-US"/>
              <a:t>8/30/2022</a:t>
            </a:r>
          </a:p>
        </p:txBody>
      </p:sp>
      <p:sp>
        <p:nvSpPr>
          <p:cNvPr id="6" name="Footer Placeholder 5">
            <a:extLst>
              <a:ext uri="{FF2B5EF4-FFF2-40B4-BE49-F238E27FC236}">
                <a16:creationId xmlns:a16="http://schemas.microsoft.com/office/drawing/2014/main" id="{36F1434C-E972-3947-83E1-08ED8694CEAB}"/>
              </a:ext>
            </a:extLst>
          </p:cNvPr>
          <p:cNvSpPr>
            <a:spLocks noGrp="1"/>
          </p:cNvSpPr>
          <p:nvPr>
            <p:ph type="ftr" sz="quarter" idx="11"/>
          </p:nvPr>
        </p:nvSpPr>
        <p:spPr/>
        <p:txBody>
          <a:bodyPr/>
          <a:lstStyle/>
          <a:p>
            <a:r>
              <a:rPr lang="en-US"/>
              <a:t>Laxman CIPANP 2022</a:t>
            </a:r>
          </a:p>
        </p:txBody>
      </p:sp>
      <p:sp>
        <p:nvSpPr>
          <p:cNvPr id="7" name="Slide Number Placeholder 6">
            <a:extLst>
              <a:ext uri="{FF2B5EF4-FFF2-40B4-BE49-F238E27FC236}">
                <a16:creationId xmlns:a16="http://schemas.microsoft.com/office/drawing/2014/main" id="{4201F5E3-E1C2-0C44-825B-6E0D30F7B4B7}"/>
              </a:ext>
            </a:extLst>
          </p:cNvPr>
          <p:cNvSpPr>
            <a:spLocks noGrp="1"/>
          </p:cNvSpPr>
          <p:nvPr>
            <p:ph type="sldNum" sz="quarter" idx="12"/>
          </p:nvPr>
        </p:nvSpPr>
        <p:spPr/>
        <p:txBody>
          <a:bodyPr/>
          <a:lstStyle/>
          <a:p>
            <a:fld id="{D79527AF-3C3F-3A47-AA9D-08EDA80AAB36}" type="slidenum">
              <a:rPr lang="en-US" smtClean="0"/>
              <a:t>‹#›</a:t>
            </a:fld>
            <a:endParaRPr lang="en-US"/>
          </a:p>
        </p:txBody>
      </p:sp>
    </p:spTree>
    <p:extLst>
      <p:ext uri="{BB962C8B-B14F-4D97-AF65-F5344CB8AC3E}">
        <p14:creationId xmlns:p14="http://schemas.microsoft.com/office/powerpoint/2010/main" val="45922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0102F-FB68-644F-B5B0-53BC341CBEF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FEBF-954E-1846-A8D3-8FE16CF8F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88849-B072-8D4A-8EAE-92AFDD48514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8/30/2022</a:t>
            </a:r>
          </a:p>
        </p:txBody>
      </p:sp>
      <p:sp>
        <p:nvSpPr>
          <p:cNvPr id="5" name="Footer Placeholder 4">
            <a:extLst>
              <a:ext uri="{FF2B5EF4-FFF2-40B4-BE49-F238E27FC236}">
                <a16:creationId xmlns:a16="http://schemas.microsoft.com/office/drawing/2014/main" id="{5ED989C1-B909-0848-97EA-25DA6151660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Laxman CIPANP 2022</a:t>
            </a:r>
          </a:p>
        </p:txBody>
      </p:sp>
      <p:sp>
        <p:nvSpPr>
          <p:cNvPr id="6" name="Slide Number Placeholder 5">
            <a:extLst>
              <a:ext uri="{FF2B5EF4-FFF2-40B4-BE49-F238E27FC236}">
                <a16:creationId xmlns:a16="http://schemas.microsoft.com/office/drawing/2014/main" id="{BAAFA7B3-B3C7-2749-BE16-6CBF4DF497E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527AF-3C3F-3A47-AA9D-08EDA80AAB36}" type="slidenum">
              <a:rPr lang="en-US" smtClean="0"/>
              <a:t>‹#›</a:t>
            </a:fld>
            <a:endParaRPr lang="en-US"/>
          </a:p>
        </p:txBody>
      </p:sp>
    </p:spTree>
    <p:extLst>
      <p:ext uri="{BB962C8B-B14F-4D97-AF65-F5344CB8AC3E}">
        <p14:creationId xmlns:p14="http://schemas.microsoft.com/office/powerpoint/2010/main" val="2795765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hyperlink" Target="https://www.usd.edu/" TargetMode="External"/><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agenda.hep.wisc.edu/event/1644/contributions/26151/" TargetMode="External"/><Relationship Id="rId3" Type="http://schemas.openxmlformats.org/officeDocument/2006/relationships/image" Target="../media/image56.png"/><Relationship Id="rId7" Type="http://schemas.openxmlformats.org/officeDocument/2006/relationships/hyperlink" Target="https://agenda.hep.wisc.edu/event/1644/contributions/25958/"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agenda.hep.wisc.edu/event/1644/contributions/26047/" TargetMode="External"/><Relationship Id="rId5" Type="http://schemas.openxmlformats.org/officeDocument/2006/relationships/hyperlink" Target="https://agenda.hep.wisc.edu/event/1644/contributions/26245/" TargetMode="Externa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gi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he Majorana Project Stock Slides:…"/>
          <p:cNvSpPr>
            <a:spLocks noGrp="1"/>
          </p:cNvSpPr>
          <p:nvPr>
            <p:ph type="body" idx="13"/>
          </p:nvPr>
        </p:nvSpPr>
        <p:spPr>
          <a:xfrm>
            <a:off x="1983053" y="1992038"/>
            <a:ext cx="8454967" cy="1030666"/>
          </a:xfrm>
          <a:prstGeom prst="rect">
            <a:avLst/>
          </a:prstGeom>
          <a:extLst>
            <a:ext uri="{C572A759-6A51-4108-AA02-DFA0A04FC94B}">
              <ma14:wrappingTextBoxFlag xmlns:mc="http://schemas.openxmlformats.org/markup-compatibility/2006" xmlns:a14="http://schemas.microsoft.com/office/drawing/2010/main" xmlns="" xmlns:ma14="http://schemas.microsoft.com/office/mac/drawingml/2011/main" xmlns:m="http://schemas.openxmlformats.org/officeDocument/2006/math" val="1"/>
            </a:ext>
          </a:extLst>
        </p:spPr>
        <p:txBody>
          <a:bodyPr wrap="square"/>
          <a:lstStyle/>
          <a:p>
            <a:pPr>
              <a:defRPr sz="5200">
                <a:solidFill>
                  <a:srgbClr val="011993"/>
                </a:solidFill>
                <a:latin typeface="+mn-lt"/>
                <a:ea typeface="+mn-ea"/>
                <a:cs typeface="+mn-cs"/>
                <a:sym typeface="Helvetica"/>
              </a:defRPr>
            </a:pPr>
            <a:r>
              <a:rPr lang="en-US" sz="3200" dirty="0">
                <a:solidFill>
                  <a:srgbClr val="002060"/>
                </a:solidFill>
              </a:rPr>
              <a:t>Pulse-Shape-Based Analysis using Machine Learning in the </a:t>
            </a:r>
            <a:r>
              <a:rPr lang="en-US" sz="3200" cap="small" dirty="0">
                <a:solidFill>
                  <a:srgbClr val="002060"/>
                </a:solidFill>
              </a:rPr>
              <a:t>Majorana Demonstrator</a:t>
            </a:r>
            <a:endParaRPr sz="3200" cap="small" dirty="0">
              <a:solidFill>
                <a:srgbClr val="002060"/>
              </a:solidFill>
            </a:endParaRPr>
          </a:p>
        </p:txBody>
      </p:sp>
      <p:sp>
        <p:nvSpPr>
          <p:cNvPr id="45" name="www.lngs.infn.it"/>
          <p:cNvSpPr/>
          <p:nvPr/>
        </p:nvSpPr>
        <p:spPr>
          <a:xfrm>
            <a:off x="1621111" y="6547525"/>
            <a:ext cx="1210716" cy="2875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algn="ctr" defTabSz="821531">
              <a:defRPr sz="2800">
                <a:solidFill>
                  <a:schemeClr val="accent3">
                    <a:lumOff val="44000"/>
                  </a:schemeClr>
                </a:solidFill>
                <a:latin typeface="Gill Sans"/>
                <a:ea typeface="Gill Sans"/>
                <a:cs typeface="Gill Sans"/>
                <a:sym typeface="Gill Sans"/>
              </a:defRPr>
            </a:lvl1pPr>
          </a:lstStyle>
          <a:p>
            <a:r>
              <a:rPr sz="1400"/>
              <a:t>www.lngs.infn.it</a:t>
            </a:r>
          </a:p>
        </p:txBody>
      </p:sp>
      <p:sp>
        <p:nvSpPr>
          <p:cNvPr id="46" name="www.sanfordlab.org"/>
          <p:cNvSpPr/>
          <p:nvPr/>
        </p:nvSpPr>
        <p:spPr>
          <a:xfrm>
            <a:off x="1627032" y="778947"/>
            <a:ext cx="1520353" cy="2875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algn="ctr" defTabSz="821531">
              <a:defRPr sz="2800">
                <a:solidFill>
                  <a:schemeClr val="accent3">
                    <a:lumOff val="44000"/>
                  </a:schemeClr>
                </a:solidFill>
                <a:latin typeface="Gill Sans"/>
                <a:ea typeface="Gill Sans"/>
                <a:cs typeface="Gill Sans"/>
                <a:sym typeface="Gill Sans"/>
              </a:defRPr>
            </a:lvl1pPr>
          </a:lstStyle>
          <a:p>
            <a:r>
              <a:rPr sz="1400"/>
              <a:t>www.sanfordlab.org</a:t>
            </a:r>
          </a:p>
        </p:txBody>
      </p:sp>
      <p:pic>
        <p:nvPicPr>
          <p:cNvPr id="47" name="image.png" descr="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4618" y="4200308"/>
            <a:ext cx="967887" cy="849369"/>
          </a:xfrm>
          <a:prstGeom prst="rect">
            <a:avLst/>
          </a:prstGeom>
          <a:ln w="12700">
            <a:miter lim="400000"/>
          </a:ln>
        </p:spPr>
      </p:pic>
      <p:pic>
        <p:nvPicPr>
          <p:cNvPr id="48" name="RGB_Color-Seal_Green-Mark_SC_Horizontal.jpg" descr="RGB_Color-Seal_Green-Mark_SC_Horizonta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8101" y="4275064"/>
            <a:ext cx="2996555" cy="502993"/>
          </a:xfrm>
          <a:prstGeom prst="rect">
            <a:avLst/>
          </a:prstGeom>
          <a:ln w="12700">
            <a:miter lim="400000"/>
          </a:ln>
        </p:spPr>
      </p:pic>
      <p:pic>
        <p:nvPicPr>
          <p:cNvPr id="49" name="nsf1.jpg" descr="nsf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0804" y="4200308"/>
            <a:ext cx="844283" cy="849369"/>
          </a:xfrm>
          <a:prstGeom prst="rect">
            <a:avLst/>
          </a:prstGeom>
          <a:ln w="12700">
            <a:miter lim="400000"/>
          </a:ln>
        </p:spPr>
      </p:pic>
      <p:sp>
        <p:nvSpPr>
          <p:cNvPr id="51" name="www.sanfordlab.org"/>
          <p:cNvSpPr/>
          <p:nvPr/>
        </p:nvSpPr>
        <p:spPr>
          <a:xfrm>
            <a:off x="8446336" y="-23131"/>
            <a:ext cx="1520353" cy="2875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algn="ctr" defTabSz="821531">
              <a:defRPr sz="2800">
                <a:solidFill>
                  <a:schemeClr val="accent3">
                    <a:lumOff val="44000"/>
                  </a:schemeClr>
                </a:solidFill>
                <a:latin typeface="Gill Sans"/>
                <a:ea typeface="Gill Sans"/>
                <a:cs typeface="Gill Sans"/>
                <a:sym typeface="Gill Sans"/>
              </a:defRPr>
            </a:lvl1pPr>
          </a:lstStyle>
          <a:p>
            <a:r>
              <a:rPr sz="1400"/>
              <a:t>www.sanfordlab.org</a:t>
            </a:r>
          </a:p>
        </p:txBody>
      </p:sp>
      <p:pic>
        <p:nvPicPr>
          <p:cNvPr id="53" name="IMG_1774.jpg" descr="IMG_1774.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 y="5015851"/>
            <a:ext cx="12191937" cy="1794959"/>
          </a:xfrm>
          <a:prstGeom prst="rect">
            <a:avLst/>
          </a:prstGeom>
          <a:ln w="12700">
            <a:miter lim="400000"/>
          </a:ln>
        </p:spPr>
      </p:pic>
      <p:sp>
        <p:nvSpPr>
          <p:cNvPr id="16" name="Updated 2020-06-02">
            <a:extLst>
              <a:ext uri="{FF2B5EF4-FFF2-40B4-BE49-F238E27FC236}">
                <a16:creationId xmlns:a16="http://schemas.microsoft.com/office/drawing/2014/main" id="{8BD54F48-A2C9-1948-A7AD-6EC7F786B713}"/>
              </a:ext>
            </a:extLst>
          </p:cNvPr>
          <p:cNvSpPr/>
          <p:nvPr/>
        </p:nvSpPr>
        <p:spPr>
          <a:xfrm>
            <a:off x="3760243" y="3175379"/>
            <a:ext cx="3994555" cy="12208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lgn="ctr" defTabSz="584200">
              <a:defRPr sz="3600">
                <a:solidFill>
                  <a:srgbClr val="000000"/>
                </a:solidFill>
              </a:defRPr>
            </a:lvl1pPr>
          </a:lstStyle>
          <a:p>
            <a:r>
              <a:rPr lang="en-US" sz="2000" dirty="0">
                <a:solidFill>
                  <a:srgbClr val="002060"/>
                </a:solidFill>
                <a:latin typeface="Times New Roman" panose="02020603050405020304" pitchFamily="18" charset="0"/>
                <a:cs typeface="Times New Roman" panose="02020603050405020304" pitchFamily="18" charset="0"/>
              </a:rPr>
              <a:t>Laxman </a:t>
            </a:r>
            <a:r>
              <a:rPr lang="en-US" sz="2000" dirty="0" err="1">
                <a:solidFill>
                  <a:srgbClr val="002060"/>
                </a:solidFill>
                <a:latin typeface="Times New Roman" panose="02020603050405020304" pitchFamily="18" charset="0"/>
                <a:cs typeface="Times New Roman" panose="02020603050405020304" pitchFamily="18" charset="0"/>
              </a:rPr>
              <a:t>Paudel</a:t>
            </a:r>
            <a:endParaRPr lang="en-US" sz="2000" dirty="0">
              <a:solidFill>
                <a:srgbClr val="002060"/>
              </a:solidFill>
              <a:latin typeface="Times New Roman" panose="02020603050405020304" pitchFamily="18" charset="0"/>
              <a:cs typeface="Times New Roman" panose="02020603050405020304" pitchFamily="18" charset="0"/>
            </a:endParaRPr>
          </a:p>
          <a:p>
            <a:r>
              <a:rPr lang="en-US" sz="2000" dirty="0">
                <a:solidFill>
                  <a:srgbClr val="002060"/>
                </a:solidFill>
                <a:latin typeface="Times New Roman" panose="02020603050405020304" pitchFamily="18" charset="0"/>
                <a:cs typeface="Times New Roman" panose="02020603050405020304" pitchFamily="18" charset="0"/>
              </a:rPr>
              <a:t>On behalf of </a:t>
            </a:r>
            <a:r>
              <a:rPr lang="en-US" sz="2000" cap="small" dirty="0">
                <a:solidFill>
                  <a:srgbClr val="002060"/>
                </a:solidFill>
                <a:latin typeface="Times New Roman" panose="02020603050405020304" pitchFamily="18" charset="0"/>
                <a:cs typeface="Times New Roman" panose="02020603050405020304" pitchFamily="18" charset="0"/>
              </a:rPr>
              <a:t>Majorana </a:t>
            </a:r>
            <a:r>
              <a:rPr lang="en-US" sz="2000" dirty="0">
                <a:solidFill>
                  <a:srgbClr val="002060"/>
                </a:solidFill>
                <a:latin typeface="Times New Roman" panose="02020603050405020304" pitchFamily="18" charset="0"/>
                <a:cs typeface="Times New Roman" panose="02020603050405020304" pitchFamily="18" charset="0"/>
              </a:rPr>
              <a:t>collaboration</a:t>
            </a:r>
            <a:endParaRPr lang="en-US" sz="2000" cap="small" dirty="0">
              <a:solidFill>
                <a:srgbClr val="002060"/>
              </a:solidFill>
              <a:latin typeface="Times New Roman" panose="02020603050405020304" pitchFamily="18" charset="0"/>
              <a:cs typeface="Times New Roman" panose="02020603050405020304" pitchFamily="18" charset="0"/>
            </a:endParaRPr>
          </a:p>
          <a:p>
            <a:r>
              <a:rPr lang="en-US" sz="1800" dirty="0">
                <a:solidFill>
                  <a:srgbClr val="002060"/>
                </a:solidFill>
                <a:latin typeface="Times New Roman" panose="02020603050405020304" pitchFamily="18" charset="0"/>
                <a:cs typeface="Times New Roman" panose="02020603050405020304" pitchFamily="18" charset="0"/>
              </a:rPr>
              <a:t>CIPANP 2022</a:t>
            </a:r>
          </a:p>
          <a:p>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17" name="image6.png" descr="image6.png">
            <a:extLst>
              <a:ext uri="{FF2B5EF4-FFF2-40B4-BE49-F238E27FC236}">
                <a16:creationId xmlns:a16="http://schemas.microsoft.com/office/drawing/2014/main" id="{42D4FE9D-ACCA-D84A-91A7-3510B100ED02}"/>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0925759" y="2314876"/>
            <a:ext cx="934831" cy="1145296"/>
          </a:xfrm>
          <a:prstGeom prst="rect">
            <a:avLst/>
          </a:prstGeom>
          <a:ln w="12700"/>
        </p:spPr>
      </p:pic>
      <p:pic>
        <p:nvPicPr>
          <p:cNvPr id="1026" name="Picture 2" descr="University of South Dakota">
            <a:hlinkClick r:id="rId7"/>
            <a:extLst>
              <a:ext uri="{FF2B5EF4-FFF2-40B4-BE49-F238E27FC236}">
                <a16:creationId xmlns:a16="http://schemas.microsoft.com/office/drawing/2014/main" id="{355C572B-0A7E-8D4A-BA64-A3C9F37CAF4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4252" y="3141597"/>
            <a:ext cx="2152651" cy="635000"/>
          </a:xfrm>
          <a:prstGeom prst="rect">
            <a:avLst/>
          </a:prstGeom>
          <a:noFill/>
          <a:extLst>
            <a:ext uri="{909E8E84-426E-40DD-AFC4-6F175D3DCCD1}">
              <a14:hiddenFill xmlns:a14="http://schemas.microsoft.com/office/drawing/2010/main">
                <a:solidFill>
                  <a:srgbClr val="FFFFFF"/>
                </a:solidFill>
              </a14:hiddenFill>
            </a:ext>
          </a:extLst>
        </p:spPr>
      </p:pic>
      <p:pic>
        <p:nvPicPr>
          <p:cNvPr id="18" name="130815-BlackMt-ridge-pano-(ZF-1999-29657-1-002).jpg" descr="130815-BlackMt-ridge-pano-(ZF-1999-29657-1-002).jpg">
            <a:extLst>
              <a:ext uri="{FF2B5EF4-FFF2-40B4-BE49-F238E27FC236}">
                <a16:creationId xmlns:a16="http://schemas.microsoft.com/office/drawing/2014/main" id="{318D7E7D-35EC-734E-9545-5377CEB25EC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573" y="-21143"/>
            <a:ext cx="12196573" cy="1901952"/>
          </a:xfrm>
          <a:prstGeom prst="rect">
            <a:avLst/>
          </a:prstGeom>
          <a:ln w="12700">
            <a:miter lim="400000"/>
          </a:ln>
          <a:effectLst>
            <a:reflection stA="42000" endPos="40000" dir="5400000" sy="-100000" algn="bl" rotWithShape="0"/>
          </a:effectLst>
        </p:spPr>
      </p:pic>
      <p:sp>
        <p:nvSpPr>
          <p:cNvPr id="3" name="Slide Number Placeholder 2">
            <a:extLst>
              <a:ext uri="{FF2B5EF4-FFF2-40B4-BE49-F238E27FC236}">
                <a16:creationId xmlns:a16="http://schemas.microsoft.com/office/drawing/2014/main" id="{01A347A5-A105-B140-8F0A-46A215484293}"/>
              </a:ext>
            </a:extLst>
          </p:cNvPr>
          <p:cNvSpPr>
            <a:spLocks noGrp="1"/>
          </p:cNvSpPr>
          <p:nvPr>
            <p:ph type="sldNum" sz="quarter" idx="2"/>
          </p:nvPr>
        </p:nvSpPr>
        <p:spPr/>
        <p:txBody>
          <a:bodyPr/>
          <a:lstStyle/>
          <a:p>
            <a:fld id="{86CB4B4D-7CA3-9044-876B-883B54F8677D}" type="slidenum">
              <a:rPr lang="en-US" smtClean="0"/>
              <a:t>1</a:t>
            </a:fld>
            <a:endParaRPr lang="en-US"/>
          </a:p>
        </p:txBody>
      </p:sp>
      <p:pic>
        <p:nvPicPr>
          <p:cNvPr id="2" name="Picture 2">
            <a:extLst>
              <a:ext uri="{FF2B5EF4-FFF2-40B4-BE49-F238E27FC236}">
                <a16:creationId xmlns:a16="http://schemas.microsoft.com/office/drawing/2014/main" id="{0DB0BC2A-FA19-59B2-8200-31DD47EF24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3892" y="3444077"/>
            <a:ext cx="3283686" cy="80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0744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2AFB76B-7323-C243-F662-3E0914F5F467}"/>
              </a:ext>
            </a:extLst>
          </p:cNvPr>
          <p:cNvPicPr>
            <a:picLocks noChangeAspect="1"/>
          </p:cNvPicPr>
          <p:nvPr/>
        </p:nvPicPr>
        <p:blipFill>
          <a:blip r:embed="rId2"/>
          <a:stretch>
            <a:fillRect/>
          </a:stretch>
        </p:blipFill>
        <p:spPr>
          <a:xfrm>
            <a:off x="6737970" y="2715909"/>
            <a:ext cx="5412550" cy="3637162"/>
          </a:xfrm>
          <a:prstGeom prst="rect">
            <a:avLst/>
          </a:prstGeom>
        </p:spPr>
      </p:pic>
      <p:pic>
        <p:nvPicPr>
          <p:cNvPr id="23" name="Picture 22">
            <a:extLst>
              <a:ext uri="{FF2B5EF4-FFF2-40B4-BE49-F238E27FC236}">
                <a16:creationId xmlns:a16="http://schemas.microsoft.com/office/drawing/2014/main" id="{EE4000AC-1458-F300-0421-CB7E54D23352}"/>
              </a:ext>
            </a:extLst>
          </p:cNvPr>
          <p:cNvPicPr>
            <a:picLocks noChangeAspect="1"/>
          </p:cNvPicPr>
          <p:nvPr/>
        </p:nvPicPr>
        <p:blipFill>
          <a:blip r:embed="rId3"/>
          <a:stretch>
            <a:fillRect/>
          </a:stretch>
        </p:blipFill>
        <p:spPr>
          <a:xfrm>
            <a:off x="21189" y="1078878"/>
            <a:ext cx="6737579" cy="4700243"/>
          </a:xfrm>
          <a:prstGeom prst="rect">
            <a:avLst/>
          </a:prstGeom>
        </p:spPr>
      </p:pic>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10</a:t>
            </a:fld>
            <a:endParaRPr lang="en-US"/>
          </a:p>
        </p:txBody>
      </p:sp>
      <p:sp>
        <p:nvSpPr>
          <p:cNvPr id="8" name="Rectangle 7">
            <a:extLst>
              <a:ext uri="{FF2B5EF4-FFF2-40B4-BE49-F238E27FC236}">
                <a16:creationId xmlns:a16="http://schemas.microsoft.com/office/drawing/2014/main" id="{808A7DC0-9A1A-A042-94C9-5E8AD8B1630E}"/>
              </a:ext>
            </a:extLst>
          </p:cNvPr>
          <p:cNvSpPr/>
          <p:nvPr/>
        </p:nvSpPr>
        <p:spPr>
          <a:xfrm>
            <a:off x="3836303" y="-19574"/>
            <a:ext cx="3334567" cy="707886"/>
          </a:xfrm>
          <a:prstGeom prst="rect">
            <a:avLst/>
          </a:prstGeom>
        </p:spPr>
        <p:txBody>
          <a:bodyPr wrap="non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Data Selection</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11" name="Line">
            <a:extLst>
              <a:ext uri="{FF2B5EF4-FFF2-40B4-BE49-F238E27FC236}">
                <a16:creationId xmlns:a16="http://schemas.microsoft.com/office/drawing/2014/main" id="{39A0A55B-DC8B-164D-AFAE-B75131EF1B5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12" name="TextBox 11">
            <a:extLst>
              <a:ext uri="{FF2B5EF4-FFF2-40B4-BE49-F238E27FC236}">
                <a16:creationId xmlns:a16="http://schemas.microsoft.com/office/drawing/2014/main" id="{9EE05E33-8EEA-CE4F-B6AD-01C407772A31}"/>
              </a:ext>
            </a:extLst>
          </p:cNvPr>
          <p:cNvSpPr txBox="1"/>
          <p:nvPr/>
        </p:nvSpPr>
        <p:spPr>
          <a:xfrm>
            <a:off x="3106842" y="1942207"/>
            <a:ext cx="3668889" cy="400110"/>
          </a:xfrm>
          <a:prstGeom prst="rect">
            <a:avLst/>
          </a:prstGeom>
          <a:noFill/>
        </p:spPr>
        <p:txBody>
          <a:bodyPr wrap="square" rtlCol="0">
            <a:spAutoFit/>
          </a:bodyPr>
          <a:lstStyle/>
          <a:p>
            <a:r>
              <a:rPr lang="en-US" sz="2000" baseline="30000" dirty="0">
                <a:solidFill>
                  <a:srgbClr val="002060"/>
                </a:solidFill>
                <a:latin typeface="Times New Roman" panose="02020603050405020304" pitchFamily="18" charset="0"/>
                <a:cs typeface="Times New Roman" panose="02020603050405020304" pitchFamily="18" charset="0"/>
              </a:rPr>
              <a:t>228</a:t>
            </a:r>
            <a:r>
              <a:rPr lang="en-US" sz="2000" dirty="0">
                <a:solidFill>
                  <a:srgbClr val="002060"/>
                </a:solidFill>
                <a:latin typeface="Times New Roman" panose="02020603050405020304" pitchFamily="18" charset="0"/>
                <a:cs typeface="Times New Roman" panose="02020603050405020304" pitchFamily="18" charset="0"/>
              </a:rPr>
              <a:t>Th calibration data</a:t>
            </a:r>
          </a:p>
        </p:txBody>
      </p:sp>
      <p:sp>
        <p:nvSpPr>
          <p:cNvPr id="13" name="TextBox 12">
            <a:extLst>
              <a:ext uri="{FF2B5EF4-FFF2-40B4-BE49-F238E27FC236}">
                <a16:creationId xmlns:a16="http://schemas.microsoft.com/office/drawing/2014/main" id="{6F0C3CB4-0CB1-8F41-B441-A2D0BB61247A}"/>
              </a:ext>
            </a:extLst>
          </p:cNvPr>
          <p:cNvSpPr txBox="1"/>
          <p:nvPr/>
        </p:nvSpPr>
        <p:spPr>
          <a:xfrm>
            <a:off x="954278" y="4274733"/>
            <a:ext cx="1915161" cy="584775"/>
          </a:xfrm>
          <a:prstGeom prst="rect">
            <a:avLst/>
          </a:prstGeom>
          <a:noFill/>
        </p:spPr>
        <p:txBody>
          <a:bodyPr wrap="square" rtlCol="0">
            <a:spAutoFit/>
          </a:bodyPr>
          <a:lstStyle/>
          <a:p>
            <a:r>
              <a:rPr lang="en-US" sz="1600" dirty="0">
                <a:solidFill>
                  <a:srgbClr val="002060"/>
                </a:solidFill>
                <a:latin typeface="Times New Roman" panose="02020603050405020304" pitchFamily="18" charset="0"/>
                <a:cs typeface="Times New Roman" panose="02020603050405020304" pitchFamily="18" charset="0"/>
              </a:rPr>
              <a:t>Signal: DEP events</a:t>
            </a:r>
          </a:p>
          <a:p>
            <a:r>
              <a:rPr lang="en-US" sz="1600" dirty="0">
                <a:solidFill>
                  <a:srgbClr val="002060"/>
                </a:solidFill>
                <a:latin typeface="Times New Roman" panose="02020603050405020304" pitchFamily="18" charset="0"/>
                <a:cs typeface="Times New Roman" panose="02020603050405020304" pitchFamily="18" charset="0"/>
              </a:rPr>
              <a:t>    (single-site)</a:t>
            </a:r>
          </a:p>
        </p:txBody>
      </p:sp>
      <p:sp>
        <p:nvSpPr>
          <p:cNvPr id="14" name="Up Arrow 13">
            <a:extLst>
              <a:ext uri="{FF2B5EF4-FFF2-40B4-BE49-F238E27FC236}">
                <a16:creationId xmlns:a16="http://schemas.microsoft.com/office/drawing/2014/main" id="{4453817A-F900-7C4B-8ED0-17DC87AFC7DD}"/>
              </a:ext>
            </a:extLst>
          </p:cNvPr>
          <p:cNvSpPr/>
          <p:nvPr/>
        </p:nvSpPr>
        <p:spPr>
          <a:xfrm>
            <a:off x="1419347" y="3910118"/>
            <a:ext cx="45719" cy="3612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5" name="TextBox 14">
            <a:extLst>
              <a:ext uri="{FF2B5EF4-FFF2-40B4-BE49-F238E27FC236}">
                <a16:creationId xmlns:a16="http://schemas.microsoft.com/office/drawing/2014/main" id="{12AF45C7-90C9-3B4F-B42B-1FB84FA76EA4}"/>
              </a:ext>
            </a:extLst>
          </p:cNvPr>
          <p:cNvSpPr txBox="1"/>
          <p:nvPr/>
        </p:nvSpPr>
        <p:spPr>
          <a:xfrm>
            <a:off x="2785883" y="4301939"/>
            <a:ext cx="2293773" cy="584775"/>
          </a:xfrm>
          <a:prstGeom prst="rect">
            <a:avLst/>
          </a:prstGeom>
          <a:noFill/>
        </p:spPr>
        <p:txBody>
          <a:bodyPr wrap="square" rtlCol="0">
            <a:spAutoFit/>
          </a:bodyPr>
          <a:lstStyle/>
          <a:p>
            <a:r>
              <a:rPr lang="en-US" sz="1600" dirty="0">
                <a:solidFill>
                  <a:srgbClr val="002060"/>
                </a:solidFill>
                <a:latin typeface="Times New Roman" panose="02020603050405020304" pitchFamily="18" charset="0"/>
                <a:cs typeface="Times New Roman" panose="02020603050405020304" pitchFamily="18" charset="0"/>
              </a:rPr>
              <a:t>Background: SEP events</a:t>
            </a:r>
          </a:p>
          <a:p>
            <a:r>
              <a:rPr lang="en-US" sz="1600" dirty="0">
                <a:solidFill>
                  <a:srgbClr val="002060"/>
                </a:solidFill>
                <a:latin typeface="Times New Roman" panose="02020603050405020304" pitchFamily="18" charset="0"/>
                <a:cs typeface="Times New Roman" panose="02020603050405020304" pitchFamily="18" charset="0"/>
              </a:rPr>
              <a:t>     (multi-site)</a:t>
            </a:r>
          </a:p>
        </p:txBody>
      </p:sp>
      <p:sp>
        <p:nvSpPr>
          <p:cNvPr id="16" name="Up Arrow 15">
            <a:extLst>
              <a:ext uri="{FF2B5EF4-FFF2-40B4-BE49-F238E27FC236}">
                <a16:creationId xmlns:a16="http://schemas.microsoft.com/office/drawing/2014/main" id="{50A829D1-C291-664A-BF28-E9670146E198}"/>
              </a:ext>
            </a:extLst>
          </p:cNvPr>
          <p:cNvSpPr/>
          <p:nvPr/>
        </p:nvSpPr>
        <p:spPr>
          <a:xfrm>
            <a:off x="3578122" y="3942878"/>
            <a:ext cx="45719" cy="3612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7" name="TextBox 16">
            <a:extLst>
              <a:ext uri="{FF2B5EF4-FFF2-40B4-BE49-F238E27FC236}">
                <a16:creationId xmlns:a16="http://schemas.microsoft.com/office/drawing/2014/main" id="{31607299-91C0-F843-B26C-0953F69A31D7}"/>
              </a:ext>
            </a:extLst>
          </p:cNvPr>
          <p:cNvSpPr txBox="1"/>
          <p:nvPr/>
        </p:nvSpPr>
        <p:spPr>
          <a:xfrm>
            <a:off x="6650510" y="1206591"/>
            <a:ext cx="5375651" cy="1323439"/>
          </a:xfrm>
          <a:prstGeom prst="rect">
            <a:avLst/>
          </a:prstGeom>
          <a:noFill/>
        </p:spPr>
        <p:txBody>
          <a:bodyPr wrap="square" rtlCol="0">
            <a:spAutoFit/>
          </a:bodyPr>
          <a:lstStyle/>
          <a:p>
            <a:pPr marL="285744" indent="-285744">
              <a:buFont typeface="Wingdings" pitchFamily="2" charset="2"/>
              <a:buChar char="Ø"/>
            </a:pPr>
            <a:r>
              <a:rPr lang="en-US" sz="2000" dirty="0">
                <a:solidFill>
                  <a:srgbClr val="002060"/>
                </a:solidFill>
                <a:latin typeface="Times New Roman" panose="02020603050405020304" pitchFamily="18" charset="0"/>
                <a:cs typeface="Times New Roman" panose="02020603050405020304" pitchFamily="18" charset="0"/>
              </a:rPr>
              <a:t>Data used from </a:t>
            </a:r>
            <a:r>
              <a:rPr lang="en-US" sz="2000" baseline="30000" dirty="0">
                <a:solidFill>
                  <a:srgbClr val="002060"/>
                </a:solidFill>
                <a:latin typeface="Times New Roman" panose="02020603050405020304" pitchFamily="18" charset="0"/>
                <a:cs typeface="Times New Roman" panose="02020603050405020304" pitchFamily="18" charset="0"/>
              </a:rPr>
              <a:t>228</a:t>
            </a:r>
            <a:r>
              <a:rPr lang="en-US" sz="2000" dirty="0">
                <a:solidFill>
                  <a:srgbClr val="002060"/>
                </a:solidFill>
                <a:latin typeface="Times New Roman" panose="02020603050405020304" pitchFamily="18" charset="0"/>
                <a:cs typeface="Times New Roman" panose="02020603050405020304" pitchFamily="18" charset="0"/>
              </a:rPr>
              <a:t>Th and </a:t>
            </a:r>
            <a:r>
              <a:rPr lang="en-US" sz="2000" baseline="30000" dirty="0">
                <a:solidFill>
                  <a:srgbClr val="002060"/>
                </a:solidFill>
                <a:latin typeface="Times New Roman" panose="02020603050405020304" pitchFamily="18" charset="0"/>
                <a:cs typeface="Times New Roman" panose="02020603050405020304" pitchFamily="18" charset="0"/>
              </a:rPr>
              <a:t>56</a:t>
            </a:r>
            <a:r>
              <a:rPr lang="en-US" sz="2000" dirty="0">
                <a:solidFill>
                  <a:srgbClr val="002060"/>
                </a:solidFill>
                <a:latin typeface="Times New Roman" panose="02020603050405020304" pitchFamily="18" charset="0"/>
                <a:cs typeface="Times New Roman" panose="02020603050405020304" pitchFamily="18" charset="0"/>
              </a:rPr>
              <a:t>Co calibration data</a:t>
            </a:r>
          </a:p>
          <a:p>
            <a:pPr marL="285744" indent="-285744">
              <a:buFont typeface="Wingdings" pitchFamily="2" charset="2"/>
              <a:buChar char="Ø"/>
            </a:pPr>
            <a:endParaRPr lang="en-US" sz="2000" dirty="0">
              <a:solidFill>
                <a:srgbClr val="002060"/>
              </a:solidFill>
              <a:latin typeface="Times New Roman" panose="02020603050405020304" pitchFamily="18" charset="0"/>
              <a:cs typeface="Times New Roman" panose="02020603050405020304" pitchFamily="18" charset="0"/>
            </a:endParaRPr>
          </a:p>
          <a:p>
            <a:pPr marL="285744" indent="-285744">
              <a:buFont typeface="Wingdings" pitchFamily="2" charset="2"/>
              <a:buChar char="Ø"/>
            </a:pPr>
            <a:r>
              <a:rPr lang="en-US" sz="2000" dirty="0">
                <a:solidFill>
                  <a:srgbClr val="002060"/>
                </a:solidFill>
                <a:latin typeface="Times New Roman" panose="02020603050405020304" pitchFamily="18" charset="0"/>
                <a:cs typeface="Times New Roman" panose="02020603050405020304" pitchFamily="18" charset="0"/>
              </a:rPr>
              <a:t>Collect single escape peak (SEP) and double escape peak (DEP) events based on energy cut</a:t>
            </a:r>
          </a:p>
        </p:txBody>
      </p:sp>
      <p:sp>
        <p:nvSpPr>
          <p:cNvPr id="20" name="TextBox 19">
            <a:extLst>
              <a:ext uri="{FF2B5EF4-FFF2-40B4-BE49-F238E27FC236}">
                <a16:creationId xmlns:a16="http://schemas.microsoft.com/office/drawing/2014/main" id="{090584C6-6459-FB42-A59F-704B7EBB5C10}"/>
              </a:ext>
            </a:extLst>
          </p:cNvPr>
          <p:cNvSpPr txBox="1"/>
          <p:nvPr/>
        </p:nvSpPr>
        <p:spPr>
          <a:xfrm>
            <a:off x="8927172" y="3478624"/>
            <a:ext cx="2426633" cy="400110"/>
          </a:xfrm>
          <a:prstGeom prst="rect">
            <a:avLst/>
          </a:prstGeom>
          <a:noFill/>
        </p:spPr>
        <p:txBody>
          <a:bodyPr wrap="square" rtlCol="0">
            <a:spAutoFit/>
          </a:bodyPr>
          <a:lstStyle/>
          <a:p>
            <a:r>
              <a:rPr lang="en-US" sz="2000" dirty="0">
                <a:solidFill>
                  <a:srgbClr val="002060"/>
                </a:solidFill>
                <a:latin typeface="Times New Roman" panose="02020603050405020304" pitchFamily="18" charset="0"/>
                <a:cs typeface="Times New Roman" panose="02020603050405020304" pitchFamily="18" charset="0"/>
              </a:rPr>
              <a:t> </a:t>
            </a:r>
            <a:r>
              <a:rPr lang="en-US" sz="2000" baseline="30000" dirty="0">
                <a:solidFill>
                  <a:srgbClr val="002060"/>
                </a:solidFill>
                <a:latin typeface="Times New Roman" panose="02020603050405020304" pitchFamily="18" charset="0"/>
                <a:cs typeface="Times New Roman" panose="02020603050405020304" pitchFamily="18" charset="0"/>
              </a:rPr>
              <a:t>56</a:t>
            </a:r>
            <a:r>
              <a:rPr lang="en-US" sz="2000" dirty="0">
                <a:solidFill>
                  <a:srgbClr val="002060"/>
                </a:solidFill>
                <a:latin typeface="Times New Roman" panose="02020603050405020304" pitchFamily="18" charset="0"/>
                <a:cs typeface="Times New Roman" panose="02020603050405020304" pitchFamily="18" charset="0"/>
              </a:rPr>
              <a:t>Co calibration data</a:t>
            </a:r>
          </a:p>
        </p:txBody>
      </p:sp>
      <p:sp>
        <p:nvSpPr>
          <p:cNvPr id="21" name="TextBox 20">
            <a:extLst>
              <a:ext uri="{FF2B5EF4-FFF2-40B4-BE49-F238E27FC236}">
                <a16:creationId xmlns:a16="http://schemas.microsoft.com/office/drawing/2014/main" id="{70D73666-8F91-5843-A453-AD08E7936C86}"/>
              </a:ext>
            </a:extLst>
          </p:cNvPr>
          <p:cNvSpPr txBox="1"/>
          <p:nvPr/>
        </p:nvSpPr>
        <p:spPr>
          <a:xfrm>
            <a:off x="8320045" y="4146919"/>
            <a:ext cx="27432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Events from 2180 keV DEP peak </a:t>
            </a:r>
          </a:p>
        </p:txBody>
      </p:sp>
      <p:sp>
        <p:nvSpPr>
          <p:cNvPr id="22" name="Up Arrow 21">
            <a:extLst>
              <a:ext uri="{FF2B5EF4-FFF2-40B4-BE49-F238E27FC236}">
                <a16:creationId xmlns:a16="http://schemas.microsoft.com/office/drawing/2014/main" id="{C2DDFF62-ED86-624B-92D4-B904CA219DF3}"/>
              </a:ext>
            </a:extLst>
          </p:cNvPr>
          <p:cNvSpPr/>
          <p:nvPr/>
        </p:nvSpPr>
        <p:spPr>
          <a:xfrm rot="10173536">
            <a:off x="9149264" y="4441450"/>
            <a:ext cx="45719" cy="4744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 name="Footer Placeholder 1">
            <a:extLst>
              <a:ext uri="{FF2B5EF4-FFF2-40B4-BE49-F238E27FC236}">
                <a16:creationId xmlns:a16="http://schemas.microsoft.com/office/drawing/2014/main" id="{EE8C2982-732F-C06A-5D58-B2F059FFC59C}"/>
              </a:ext>
            </a:extLst>
          </p:cNvPr>
          <p:cNvSpPr>
            <a:spLocks noGrp="1"/>
          </p:cNvSpPr>
          <p:nvPr>
            <p:ph type="ftr" sz="quarter" idx="11"/>
          </p:nvPr>
        </p:nvSpPr>
        <p:spPr/>
        <p:txBody>
          <a:bodyPr/>
          <a:lstStyle/>
          <a:p>
            <a:r>
              <a:rPr lang="en-US"/>
              <a:t>Laxman CIPANP 2022</a:t>
            </a:r>
          </a:p>
        </p:txBody>
      </p:sp>
    </p:spTree>
    <p:extLst>
      <p:ext uri="{BB962C8B-B14F-4D97-AF65-F5344CB8AC3E}">
        <p14:creationId xmlns:p14="http://schemas.microsoft.com/office/powerpoint/2010/main" val="1512261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11</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8" name="Rectangle 7">
            <a:extLst>
              <a:ext uri="{FF2B5EF4-FFF2-40B4-BE49-F238E27FC236}">
                <a16:creationId xmlns:a16="http://schemas.microsoft.com/office/drawing/2014/main" id="{808A7DC0-9A1A-A042-94C9-5E8AD8B1630E}"/>
              </a:ext>
            </a:extLst>
          </p:cNvPr>
          <p:cNvSpPr/>
          <p:nvPr/>
        </p:nvSpPr>
        <p:spPr>
          <a:xfrm>
            <a:off x="1834985" y="26370"/>
            <a:ext cx="7683835" cy="707886"/>
          </a:xfrm>
          <a:prstGeom prst="rect">
            <a:avLst/>
          </a:prstGeom>
        </p:spPr>
        <p:txBody>
          <a:bodyPr wrap="non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Recurrent Neural Network (RNN)</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2" name="TextBox 1">
            <a:extLst>
              <a:ext uri="{FF2B5EF4-FFF2-40B4-BE49-F238E27FC236}">
                <a16:creationId xmlns:a16="http://schemas.microsoft.com/office/drawing/2014/main" id="{5B6F7534-D53D-4C40-801C-98F5AC77CB29}"/>
              </a:ext>
            </a:extLst>
          </p:cNvPr>
          <p:cNvSpPr txBox="1"/>
          <p:nvPr/>
        </p:nvSpPr>
        <p:spPr>
          <a:xfrm>
            <a:off x="499713" y="1153375"/>
            <a:ext cx="6265483" cy="3170099"/>
          </a:xfrm>
          <a:prstGeom prst="rect">
            <a:avLst/>
          </a:prstGeom>
          <a:noFill/>
        </p:spPr>
        <p:txBody>
          <a:bodyPr wrap="square" rtlCol="0">
            <a:spAutoFit/>
          </a:bodyPr>
          <a:lstStyle/>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RNN is a canonical model for processing waveform data – the key improvement here is the inclusion of attention mechanism.</a:t>
            </a:r>
          </a:p>
          <a:p>
            <a:pPr marL="342900" indent="-34290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Attention mechanism allows RNN to zoom in the part which contains most important information (rising edge of the waveform)</a:t>
            </a:r>
          </a:p>
          <a:p>
            <a:pPr marL="342900" indent="-34290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Attention mechanism also helps to explain the decision of the model</a:t>
            </a:r>
          </a:p>
        </p:txBody>
      </p:sp>
      <p:pic>
        <p:nvPicPr>
          <p:cNvPr id="10" name="Picture 9" descr="Chart, line chart&#10;&#10;Description automatically generated">
            <a:extLst>
              <a:ext uri="{FF2B5EF4-FFF2-40B4-BE49-F238E27FC236}">
                <a16:creationId xmlns:a16="http://schemas.microsoft.com/office/drawing/2014/main" id="{82081767-3B31-6340-A6B6-80F25747D8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5199" y="2236621"/>
            <a:ext cx="3814671" cy="2556891"/>
          </a:xfrm>
          <a:prstGeom prst="rect">
            <a:avLst/>
          </a:prstGeom>
        </p:spPr>
      </p:pic>
      <p:grpSp>
        <p:nvGrpSpPr>
          <p:cNvPr id="51" name="Group 50">
            <a:extLst>
              <a:ext uri="{FF2B5EF4-FFF2-40B4-BE49-F238E27FC236}">
                <a16:creationId xmlns:a16="http://schemas.microsoft.com/office/drawing/2014/main" id="{D26E4467-5EE1-6544-BFBE-2C2A73F1B0B6}"/>
              </a:ext>
            </a:extLst>
          </p:cNvPr>
          <p:cNvGrpSpPr/>
          <p:nvPr/>
        </p:nvGrpSpPr>
        <p:grpSpPr>
          <a:xfrm>
            <a:off x="478534" y="4019856"/>
            <a:ext cx="8965340" cy="2778619"/>
            <a:chOff x="478530" y="4019855"/>
            <a:chExt cx="8965340" cy="2778619"/>
          </a:xfrm>
        </p:grpSpPr>
        <p:pic>
          <p:nvPicPr>
            <p:cNvPr id="42" name="Picture 41" descr="Diagram&#10;&#10;Description automatically generated">
              <a:extLst>
                <a:ext uri="{FF2B5EF4-FFF2-40B4-BE49-F238E27FC236}">
                  <a16:creationId xmlns:a16="http://schemas.microsoft.com/office/drawing/2014/main" id="{C162D634-DBBF-8049-950B-AF76956ECF19}"/>
                </a:ext>
              </a:extLst>
            </p:cNvPr>
            <p:cNvPicPr>
              <a:picLocks noChangeAspect="1"/>
            </p:cNvPicPr>
            <p:nvPr/>
          </p:nvPicPr>
          <p:blipFill>
            <a:blip r:embed="rId5"/>
            <a:stretch>
              <a:fillRect/>
            </a:stretch>
          </p:blipFill>
          <p:spPr>
            <a:xfrm>
              <a:off x="3096723" y="4119864"/>
              <a:ext cx="3603948" cy="2678610"/>
            </a:xfrm>
            <a:prstGeom prst="rect">
              <a:avLst/>
            </a:prstGeom>
          </p:spPr>
        </p:pic>
        <p:sp>
          <p:nvSpPr>
            <p:cNvPr id="44" name="TextBox 43">
              <a:extLst>
                <a:ext uri="{FF2B5EF4-FFF2-40B4-BE49-F238E27FC236}">
                  <a16:creationId xmlns:a16="http://schemas.microsoft.com/office/drawing/2014/main" id="{612E5D4D-0422-C34F-BA40-56AB9A792EB3}"/>
                </a:ext>
              </a:extLst>
            </p:cNvPr>
            <p:cNvSpPr txBox="1"/>
            <p:nvPr/>
          </p:nvSpPr>
          <p:spPr>
            <a:xfrm>
              <a:off x="478530" y="4858198"/>
              <a:ext cx="1981281" cy="584775"/>
            </a:xfrm>
            <a:prstGeom prst="rect">
              <a:avLst/>
            </a:prstGeom>
            <a:noFill/>
            <a:ln w="19050">
              <a:solidFill>
                <a:srgbClr val="7030A0"/>
              </a:solidFill>
            </a:ln>
          </p:spPr>
          <p:txBody>
            <a:bodyPr wrap="square" rtlCol="0">
              <a:spAutoFit/>
            </a:bodyPr>
            <a:lstStyle/>
            <a:p>
              <a:r>
                <a:rPr lang="en-US" sz="1600" dirty="0">
                  <a:solidFill>
                    <a:srgbClr val="002060"/>
                  </a:solidFill>
                  <a:latin typeface="Times New Roman" panose="02020603050405020304" pitchFamily="18" charset="0"/>
                  <a:cs typeface="Times New Roman" panose="02020603050405020304" pitchFamily="18" charset="0"/>
                </a:rPr>
                <a:t>Context vector + final hidden state output </a:t>
              </a:r>
            </a:p>
          </p:txBody>
        </p:sp>
        <p:sp>
          <p:nvSpPr>
            <p:cNvPr id="46" name="Right Arrow 45">
              <a:extLst>
                <a:ext uri="{FF2B5EF4-FFF2-40B4-BE49-F238E27FC236}">
                  <a16:creationId xmlns:a16="http://schemas.microsoft.com/office/drawing/2014/main" id="{C0F5B57B-4AE6-EA46-AF1C-CC836DE72FE6}"/>
                </a:ext>
              </a:extLst>
            </p:cNvPr>
            <p:cNvSpPr/>
            <p:nvPr/>
          </p:nvSpPr>
          <p:spPr>
            <a:xfrm>
              <a:off x="2568589" y="5076141"/>
              <a:ext cx="352632" cy="187492"/>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D6DFC64-8B4C-C147-BF3E-334C971A4339}"/>
                </a:ext>
              </a:extLst>
            </p:cNvPr>
            <p:cNvSpPr txBox="1"/>
            <p:nvPr/>
          </p:nvSpPr>
          <p:spPr>
            <a:xfrm>
              <a:off x="3935105" y="4019855"/>
              <a:ext cx="1939172" cy="338554"/>
            </a:xfrm>
            <a:prstGeom prst="rect">
              <a:avLst/>
            </a:prstGeom>
            <a:noFill/>
          </p:spPr>
          <p:txBody>
            <a:bodyPr wrap="square" rtlCol="0">
              <a:spAutoFit/>
            </a:bodyPr>
            <a:lstStyle/>
            <a:p>
              <a:r>
                <a:rPr lang="en-US" sz="1600" dirty="0">
                  <a:solidFill>
                    <a:srgbClr val="002060"/>
                  </a:solidFill>
                  <a:latin typeface="Times New Roman" panose="02020603050405020304" pitchFamily="18" charset="0"/>
                  <a:cs typeface="Times New Roman" panose="02020603050405020304" pitchFamily="18" charset="0"/>
                </a:rPr>
                <a:t>Fully connected NN</a:t>
              </a:r>
            </a:p>
          </p:txBody>
        </p:sp>
        <p:sp>
          <p:nvSpPr>
            <p:cNvPr id="49" name="TextBox 48">
              <a:extLst>
                <a:ext uri="{FF2B5EF4-FFF2-40B4-BE49-F238E27FC236}">
                  <a16:creationId xmlns:a16="http://schemas.microsoft.com/office/drawing/2014/main" id="{32339EA6-0A33-F843-B057-B3EAEBDC8F1B}"/>
                </a:ext>
              </a:extLst>
            </p:cNvPr>
            <p:cNvSpPr txBox="1"/>
            <p:nvPr/>
          </p:nvSpPr>
          <p:spPr>
            <a:xfrm>
              <a:off x="6700671" y="5036540"/>
              <a:ext cx="2743199" cy="369332"/>
            </a:xfrm>
            <a:prstGeom prst="rect">
              <a:avLst/>
            </a:prstGeom>
            <a:noFill/>
          </p:spPr>
          <p:txBody>
            <a:bodyPr wrap="square" rtlCol="0">
              <a:spAutoFit/>
            </a:bodyPr>
            <a:lstStyle/>
            <a:p>
              <a:r>
                <a:rPr lang="en-US" dirty="0">
                  <a:solidFill>
                    <a:srgbClr val="002060"/>
                  </a:solidFill>
                  <a:latin typeface="Times New Roman" panose="02020603050405020304" pitchFamily="18" charset="0"/>
                  <a:cs typeface="Times New Roman" panose="02020603050405020304" pitchFamily="18" charset="0"/>
                </a:rPr>
                <a:t>Outputs: classification</a:t>
              </a:r>
            </a:p>
          </p:txBody>
        </p:sp>
      </p:grpSp>
      <p:sp>
        <p:nvSpPr>
          <p:cNvPr id="52" name="TextBox 51">
            <a:extLst>
              <a:ext uri="{FF2B5EF4-FFF2-40B4-BE49-F238E27FC236}">
                <a16:creationId xmlns:a16="http://schemas.microsoft.com/office/drawing/2014/main" id="{E9B2FA18-5012-0548-A67D-36D8BD80B01A}"/>
              </a:ext>
            </a:extLst>
          </p:cNvPr>
          <p:cNvSpPr txBox="1"/>
          <p:nvPr/>
        </p:nvSpPr>
        <p:spPr>
          <a:xfrm>
            <a:off x="7258900" y="5557947"/>
            <a:ext cx="3784197" cy="646331"/>
          </a:xfrm>
          <a:prstGeom prst="rect">
            <a:avLst/>
          </a:prstGeom>
          <a:noFill/>
        </p:spPr>
        <p:txBody>
          <a:bodyPr wrap="square" rtlCol="0">
            <a:spAutoFit/>
          </a:bodyPr>
          <a:lstStyle/>
          <a:p>
            <a:r>
              <a:rPr lang="en-US" dirty="0">
                <a:solidFill>
                  <a:srgbClr val="002060"/>
                </a:solidFill>
                <a:latin typeface="Times New Roman" panose="02020603050405020304" pitchFamily="18" charset="0"/>
                <a:cs typeface="Times New Roman" panose="02020603050405020304" pitchFamily="18" charset="0"/>
              </a:rPr>
              <a:t>Attention score is an important tools for interpretability of models</a:t>
            </a:r>
          </a:p>
        </p:txBody>
      </p:sp>
      <p:pic>
        <p:nvPicPr>
          <p:cNvPr id="11" name="Picture 10" descr="Diagram&#10;&#10;Description automatically generated">
            <a:extLst>
              <a:ext uri="{FF2B5EF4-FFF2-40B4-BE49-F238E27FC236}">
                <a16:creationId xmlns:a16="http://schemas.microsoft.com/office/drawing/2014/main" id="{3E0B90CA-598E-CE4E-8334-05B0D0519075}"/>
              </a:ext>
            </a:extLst>
          </p:cNvPr>
          <p:cNvPicPr>
            <a:picLocks noChangeAspect="1"/>
          </p:cNvPicPr>
          <p:nvPr/>
        </p:nvPicPr>
        <p:blipFill>
          <a:blip r:embed="rId6"/>
          <a:stretch>
            <a:fillRect/>
          </a:stretch>
        </p:blipFill>
        <p:spPr>
          <a:xfrm>
            <a:off x="6700672" y="813796"/>
            <a:ext cx="3552691" cy="1417193"/>
          </a:xfrm>
          <a:prstGeom prst="rect">
            <a:avLst/>
          </a:prstGeom>
        </p:spPr>
      </p:pic>
      <p:sp>
        <p:nvSpPr>
          <p:cNvPr id="25" name="TextBox 24">
            <a:extLst>
              <a:ext uri="{FF2B5EF4-FFF2-40B4-BE49-F238E27FC236}">
                <a16:creationId xmlns:a16="http://schemas.microsoft.com/office/drawing/2014/main" id="{4DDCBFD7-BAC7-9B41-8C1C-0306C4602F07}"/>
              </a:ext>
            </a:extLst>
          </p:cNvPr>
          <p:cNvSpPr txBox="1"/>
          <p:nvPr/>
        </p:nvSpPr>
        <p:spPr>
          <a:xfrm>
            <a:off x="10192131" y="1650149"/>
            <a:ext cx="1732136" cy="307777"/>
          </a:xfrm>
          <a:prstGeom prst="rect">
            <a:avLst/>
          </a:prstGeom>
          <a:noFill/>
          <a:ln w="12700">
            <a:solidFill>
              <a:schemeClr val="tx1"/>
            </a:solidFill>
          </a:ln>
        </p:spPr>
        <p:txBody>
          <a:bodyPr wrap="square" rtlCol="0">
            <a:spAutoFit/>
          </a:bodyPr>
          <a:lstStyle/>
          <a:p>
            <a:r>
              <a:rPr lang="en-US" sz="1400" dirty="0">
                <a:solidFill>
                  <a:srgbClr val="7030A0"/>
                </a:solidFill>
                <a:latin typeface="Times New Roman" panose="02020603050405020304" pitchFamily="18" charset="0"/>
                <a:cs typeface="Times New Roman" panose="02020603050405020304" pitchFamily="18" charset="0"/>
              </a:rPr>
              <a:t>http://</a:t>
            </a:r>
            <a:r>
              <a:rPr lang="en-US" sz="1400" dirty="0" err="1">
                <a:solidFill>
                  <a:srgbClr val="7030A0"/>
                </a:solidFill>
                <a:latin typeface="Times New Roman" panose="02020603050405020304" pitchFamily="18" charset="0"/>
                <a:cs typeface="Times New Roman" panose="02020603050405020304" pitchFamily="18" charset="0"/>
              </a:rPr>
              <a:t>colah.github.io</a:t>
            </a:r>
            <a:endParaRPr lang="en-US" sz="1400" dirty="0">
              <a:solidFill>
                <a:srgbClr val="7030A0"/>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91E240A6-BEB2-5711-7267-C117EBCA0C78}"/>
              </a:ext>
            </a:extLst>
          </p:cNvPr>
          <p:cNvSpPr>
            <a:spLocks noGrp="1"/>
          </p:cNvSpPr>
          <p:nvPr>
            <p:ph type="ftr" sz="quarter" idx="11"/>
          </p:nvPr>
        </p:nvSpPr>
        <p:spPr/>
        <p:txBody>
          <a:bodyPr/>
          <a:lstStyle/>
          <a:p>
            <a:r>
              <a:rPr lang="en-US"/>
              <a:t>Laxman CIPANP 2022</a:t>
            </a:r>
          </a:p>
        </p:txBody>
      </p:sp>
    </p:spTree>
    <p:extLst>
      <p:ext uri="{BB962C8B-B14F-4D97-AF65-F5344CB8AC3E}">
        <p14:creationId xmlns:p14="http://schemas.microsoft.com/office/powerpoint/2010/main" val="965979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12</a:t>
            </a:fld>
            <a:endParaRPr lang="en-US" dirty="0"/>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8" name="Rectangle 7">
            <a:extLst>
              <a:ext uri="{FF2B5EF4-FFF2-40B4-BE49-F238E27FC236}">
                <a16:creationId xmlns:a16="http://schemas.microsoft.com/office/drawing/2014/main" id="{808A7DC0-9A1A-A042-94C9-5E8AD8B1630E}"/>
              </a:ext>
            </a:extLst>
          </p:cNvPr>
          <p:cNvSpPr/>
          <p:nvPr/>
        </p:nvSpPr>
        <p:spPr>
          <a:xfrm>
            <a:off x="3748374" y="9063"/>
            <a:ext cx="3442674" cy="707886"/>
          </a:xfrm>
          <a:prstGeom prst="rect">
            <a:avLst/>
          </a:prstGeom>
        </p:spPr>
        <p:txBody>
          <a:bodyPr wrap="non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RNN Training </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pic>
        <p:nvPicPr>
          <p:cNvPr id="10" name="Picture 9" descr="Diagram, engineering drawing&#10;&#10;Description automatically generated">
            <a:extLst>
              <a:ext uri="{FF2B5EF4-FFF2-40B4-BE49-F238E27FC236}">
                <a16:creationId xmlns:a16="http://schemas.microsoft.com/office/drawing/2014/main" id="{D8CA5684-6CA8-5B4C-971E-FAB264DC6C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1288" y="1430272"/>
            <a:ext cx="3264187" cy="3171977"/>
          </a:xfrm>
          <a:prstGeom prst="rect">
            <a:avLst/>
          </a:prstGeom>
        </p:spPr>
      </p:pic>
      <p:pic>
        <p:nvPicPr>
          <p:cNvPr id="12" name="Picture 11" descr="Diagram&#10;&#10;Description automatically generated">
            <a:extLst>
              <a:ext uri="{FF2B5EF4-FFF2-40B4-BE49-F238E27FC236}">
                <a16:creationId xmlns:a16="http://schemas.microsoft.com/office/drawing/2014/main" id="{4C9A956A-6CEF-6946-AE3A-02BFEEC774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0203" y="1413849"/>
            <a:ext cx="3329427" cy="3188399"/>
          </a:xfrm>
          <a:prstGeom prst="rect">
            <a:avLst/>
          </a:prstGeom>
        </p:spPr>
      </p:pic>
      <p:sp>
        <p:nvSpPr>
          <p:cNvPr id="14" name="TextBox 13">
            <a:extLst>
              <a:ext uri="{FF2B5EF4-FFF2-40B4-BE49-F238E27FC236}">
                <a16:creationId xmlns:a16="http://schemas.microsoft.com/office/drawing/2014/main" id="{A1A014A4-2E67-1A42-8D83-650B42255050}"/>
              </a:ext>
            </a:extLst>
          </p:cNvPr>
          <p:cNvSpPr txBox="1"/>
          <p:nvPr/>
        </p:nvSpPr>
        <p:spPr>
          <a:xfrm>
            <a:off x="5260981" y="972845"/>
            <a:ext cx="2844800" cy="369332"/>
          </a:xfrm>
          <a:prstGeom prst="rect">
            <a:avLst/>
          </a:prstGeom>
          <a:noFill/>
        </p:spPr>
        <p:txBody>
          <a:bodyPr wrap="square" rtlCol="0">
            <a:spAutoFit/>
          </a:bodyPr>
          <a:lstStyle/>
          <a:p>
            <a:r>
              <a:rPr lang="en-US" dirty="0">
                <a:solidFill>
                  <a:srgbClr val="002060"/>
                </a:solidFill>
                <a:latin typeface="Times New Roman" panose="02020603050405020304" pitchFamily="18" charset="0"/>
                <a:cs typeface="Times New Roman" panose="02020603050405020304" pitchFamily="18" charset="0"/>
              </a:rPr>
              <a:t>Waveform in charge domain</a:t>
            </a:r>
          </a:p>
        </p:txBody>
      </p:sp>
      <p:sp>
        <p:nvSpPr>
          <p:cNvPr id="15" name="TextBox 14">
            <a:extLst>
              <a:ext uri="{FF2B5EF4-FFF2-40B4-BE49-F238E27FC236}">
                <a16:creationId xmlns:a16="http://schemas.microsoft.com/office/drawing/2014/main" id="{73B6FE4E-CB98-454D-8FC1-9F0DD312DD9E}"/>
              </a:ext>
            </a:extLst>
          </p:cNvPr>
          <p:cNvSpPr txBox="1"/>
          <p:nvPr/>
        </p:nvSpPr>
        <p:spPr>
          <a:xfrm>
            <a:off x="8742516" y="983217"/>
            <a:ext cx="2844800" cy="369332"/>
          </a:xfrm>
          <a:prstGeom prst="rect">
            <a:avLst/>
          </a:prstGeom>
          <a:noFill/>
        </p:spPr>
        <p:txBody>
          <a:bodyPr wrap="square" rtlCol="0">
            <a:spAutoFit/>
          </a:bodyPr>
          <a:lstStyle/>
          <a:p>
            <a:r>
              <a:rPr lang="en-US" dirty="0">
                <a:solidFill>
                  <a:srgbClr val="002060"/>
                </a:solidFill>
                <a:latin typeface="Times New Roman" panose="02020603050405020304" pitchFamily="18" charset="0"/>
                <a:cs typeface="Times New Roman" panose="02020603050405020304" pitchFamily="18" charset="0"/>
              </a:rPr>
              <a:t>Waveform in current domain</a:t>
            </a:r>
          </a:p>
        </p:txBody>
      </p:sp>
      <p:sp>
        <p:nvSpPr>
          <p:cNvPr id="21" name="TextBox 20">
            <a:extLst>
              <a:ext uri="{FF2B5EF4-FFF2-40B4-BE49-F238E27FC236}">
                <a16:creationId xmlns:a16="http://schemas.microsoft.com/office/drawing/2014/main" id="{ECD5AA78-A4B6-A842-930A-02379195146E}"/>
              </a:ext>
            </a:extLst>
          </p:cNvPr>
          <p:cNvSpPr txBox="1"/>
          <p:nvPr/>
        </p:nvSpPr>
        <p:spPr>
          <a:xfrm>
            <a:off x="466322" y="940129"/>
            <a:ext cx="4696179" cy="1015663"/>
          </a:xfrm>
          <a:prstGeom prst="rect">
            <a:avLst/>
          </a:prstGeom>
          <a:noFill/>
        </p:spPr>
        <p:txBody>
          <a:bodyPr wrap="square" rtlCol="0">
            <a:spAutoFit/>
          </a:bodyPr>
          <a:lstStyle/>
          <a:p>
            <a:pPr marL="342900" indent="-342900">
              <a:buFont typeface="Wingdings" pitchFamily="2" charset="2"/>
              <a:buChar char="v"/>
            </a:pPr>
            <a:r>
              <a:rPr lang="en-US" sz="2000" b="1" dirty="0">
                <a:solidFill>
                  <a:srgbClr val="002060"/>
                </a:solidFill>
                <a:latin typeface="Times New Roman" panose="02020603050405020304" pitchFamily="18" charset="0"/>
                <a:cs typeface="Times New Roman" panose="02020603050405020304" pitchFamily="18" charset="0"/>
              </a:rPr>
              <a:t>Input Features</a:t>
            </a:r>
            <a:r>
              <a:rPr lang="en-US" sz="2000" b="1" dirty="0">
                <a:latin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cs typeface="Times New Roman" panose="02020603050405020304" pitchFamily="18" charset="0"/>
              </a:rPr>
              <a:t>waveform</a:t>
            </a:r>
            <a:r>
              <a:rPr lang="en-US" sz="2000" dirty="0">
                <a:solidFill>
                  <a:srgbClr val="C00000"/>
                </a:solidFill>
                <a:latin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cs typeface="Times New Roman" panose="02020603050405020304" pitchFamily="18" charset="0"/>
              </a:rPr>
              <a:t>AvsE</a:t>
            </a:r>
            <a:r>
              <a:rPr lang="en-US" sz="2000" dirty="0">
                <a:solidFill>
                  <a:srgbClr val="C00000"/>
                </a:solidFill>
                <a:latin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cs typeface="Times New Roman" panose="02020603050405020304" pitchFamily="18" charset="0"/>
              </a:rPr>
              <a:t>detector</a:t>
            </a:r>
            <a:r>
              <a:rPr lang="en-US" sz="2000" dirty="0">
                <a:solidFill>
                  <a:srgbClr val="C00000"/>
                </a:solidFill>
                <a:latin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cs typeface="Times New Roman" panose="02020603050405020304" pitchFamily="18" charset="0"/>
              </a:rPr>
              <a:t>start time of the rising edge</a:t>
            </a:r>
            <a:r>
              <a:rPr lang="en-US" sz="2000" b="1" dirty="0">
                <a:latin typeface="Times New Roman" panose="02020603050405020304" pitchFamily="18" charset="0"/>
                <a:cs typeface="Times New Roman" panose="02020603050405020304" pitchFamily="18" charset="0"/>
              </a:rPr>
              <a:t>]</a:t>
            </a:r>
          </a:p>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Waveforms are normalized</a:t>
            </a:r>
          </a:p>
        </p:txBody>
      </p:sp>
      <p:sp>
        <p:nvSpPr>
          <p:cNvPr id="22" name="TextBox 21">
            <a:extLst>
              <a:ext uri="{FF2B5EF4-FFF2-40B4-BE49-F238E27FC236}">
                <a16:creationId xmlns:a16="http://schemas.microsoft.com/office/drawing/2014/main" id="{BB4F6A26-F12D-414E-A23B-3B23AA9E3C16}"/>
              </a:ext>
            </a:extLst>
          </p:cNvPr>
          <p:cNvSpPr txBox="1"/>
          <p:nvPr/>
        </p:nvSpPr>
        <p:spPr>
          <a:xfrm>
            <a:off x="468521" y="2101904"/>
            <a:ext cx="4511451" cy="2339102"/>
          </a:xfrm>
          <a:prstGeom prst="rect">
            <a:avLst/>
          </a:prstGeom>
          <a:noFill/>
        </p:spPr>
        <p:txBody>
          <a:bodyPr wrap="square" rtlCol="0">
            <a:spAutoFit/>
          </a:bodyPr>
          <a:lstStyle/>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Training data:</a:t>
            </a:r>
          </a:p>
          <a:p>
            <a:pPr marL="742950" lvl="1"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Multiple detector data with one hot encoding applied to detector ID</a:t>
            </a:r>
          </a:p>
          <a:p>
            <a:pPr marL="742950" lvl="1"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DEP (signal) and SEP (background) events of 2614 keV from </a:t>
            </a:r>
            <a:r>
              <a:rPr lang="en-US" baseline="30000" dirty="0">
                <a:solidFill>
                  <a:srgbClr val="002060"/>
                </a:solidFill>
                <a:latin typeface="Times New Roman" panose="02020603050405020304" pitchFamily="18" charset="0"/>
                <a:cs typeface="Times New Roman" panose="02020603050405020304" pitchFamily="18" charset="0"/>
              </a:rPr>
              <a:t>228</a:t>
            </a:r>
            <a:r>
              <a:rPr lang="en-US" dirty="0">
                <a:solidFill>
                  <a:srgbClr val="002060"/>
                </a:solidFill>
                <a:latin typeface="Times New Roman" panose="02020603050405020304" pitchFamily="18" charset="0"/>
                <a:cs typeface="Times New Roman" panose="02020603050405020304" pitchFamily="18" charset="0"/>
              </a:rPr>
              <a:t>Th  calibration data</a:t>
            </a:r>
          </a:p>
          <a:p>
            <a:pPr marL="742950" lvl="1"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Labeling of waveform (signal label = 1, background label = 0)</a:t>
            </a:r>
          </a:p>
        </p:txBody>
      </p:sp>
      <p:sp>
        <p:nvSpPr>
          <p:cNvPr id="24" name="TextBox 23">
            <a:extLst>
              <a:ext uri="{FF2B5EF4-FFF2-40B4-BE49-F238E27FC236}">
                <a16:creationId xmlns:a16="http://schemas.microsoft.com/office/drawing/2014/main" id="{56DD6BB7-F75F-7344-9B87-B6980C2CCC6B}"/>
              </a:ext>
            </a:extLst>
          </p:cNvPr>
          <p:cNvSpPr txBox="1"/>
          <p:nvPr/>
        </p:nvSpPr>
        <p:spPr>
          <a:xfrm>
            <a:off x="431455" y="4567181"/>
            <a:ext cx="4284623" cy="1785104"/>
          </a:xfrm>
          <a:prstGeom prst="rect">
            <a:avLst/>
          </a:prstGeom>
          <a:noFill/>
        </p:spPr>
        <p:txBody>
          <a:bodyPr wrap="square" rtlCol="0">
            <a:spAutoFit/>
          </a:bodyPr>
          <a:lstStyle/>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Testing data:</a:t>
            </a:r>
          </a:p>
          <a:p>
            <a:pPr marL="742950" lvl="1"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Individual detector data</a:t>
            </a:r>
          </a:p>
          <a:p>
            <a:pPr marL="742950" lvl="1"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DEP at 2180 keV from </a:t>
            </a:r>
            <a:r>
              <a:rPr lang="en-US" baseline="30000" dirty="0">
                <a:solidFill>
                  <a:srgbClr val="002060"/>
                </a:solidFill>
                <a:latin typeface="Times New Roman" panose="02020603050405020304" pitchFamily="18" charset="0"/>
                <a:cs typeface="Times New Roman" panose="02020603050405020304" pitchFamily="18" charset="0"/>
              </a:rPr>
              <a:t>56</a:t>
            </a:r>
            <a:r>
              <a:rPr lang="en-US" dirty="0">
                <a:solidFill>
                  <a:srgbClr val="002060"/>
                </a:solidFill>
                <a:latin typeface="Times New Roman" panose="02020603050405020304" pitchFamily="18" charset="0"/>
                <a:cs typeface="Times New Roman" panose="02020603050405020304" pitchFamily="18" charset="0"/>
              </a:rPr>
              <a:t>Co data and SEP events at 2103 keV (not seen in training) from  </a:t>
            </a:r>
            <a:r>
              <a:rPr lang="en-US" baseline="30000" dirty="0">
                <a:solidFill>
                  <a:srgbClr val="002060"/>
                </a:solidFill>
                <a:latin typeface="Times New Roman" panose="02020603050405020304" pitchFamily="18" charset="0"/>
                <a:cs typeface="Times New Roman" panose="02020603050405020304" pitchFamily="18" charset="0"/>
              </a:rPr>
              <a:t>228</a:t>
            </a:r>
            <a:r>
              <a:rPr lang="en-US" dirty="0">
                <a:solidFill>
                  <a:srgbClr val="002060"/>
                </a:solidFill>
                <a:latin typeface="Times New Roman" panose="02020603050405020304" pitchFamily="18" charset="0"/>
                <a:cs typeface="Times New Roman" panose="02020603050405020304" pitchFamily="18" charset="0"/>
              </a:rPr>
              <a:t>Th  calibration data</a:t>
            </a:r>
          </a:p>
        </p:txBody>
      </p:sp>
      <p:sp>
        <p:nvSpPr>
          <p:cNvPr id="25" name="TextBox 24">
            <a:extLst>
              <a:ext uri="{FF2B5EF4-FFF2-40B4-BE49-F238E27FC236}">
                <a16:creationId xmlns:a16="http://schemas.microsoft.com/office/drawing/2014/main" id="{B6B3CF50-6EA3-3646-8EBF-C5CE8EDF4164}"/>
              </a:ext>
            </a:extLst>
          </p:cNvPr>
          <p:cNvSpPr txBox="1"/>
          <p:nvPr/>
        </p:nvSpPr>
        <p:spPr>
          <a:xfrm>
            <a:off x="6585815" y="4705275"/>
            <a:ext cx="4313403" cy="369332"/>
          </a:xfrm>
          <a:prstGeom prst="rect">
            <a:avLst/>
          </a:prstGeom>
          <a:noFill/>
        </p:spPr>
        <p:txBody>
          <a:bodyPr wrap="square" rtlCol="0">
            <a:spAutoFit/>
          </a:bodyPr>
          <a:lstStyle/>
          <a:p>
            <a:r>
              <a:rPr lang="en-US" dirty="0">
                <a:solidFill>
                  <a:srgbClr val="002060"/>
                </a:solidFill>
                <a:latin typeface="Times New Roman" panose="02020603050405020304" pitchFamily="18" charset="0"/>
                <a:cs typeface="Times New Roman" panose="02020603050405020304" pitchFamily="18" charset="0"/>
              </a:rPr>
              <a:t>Evaluate performance on testing data</a:t>
            </a:r>
          </a:p>
        </p:txBody>
      </p:sp>
      <p:sp>
        <p:nvSpPr>
          <p:cNvPr id="27" name="TextBox 26">
            <a:extLst>
              <a:ext uri="{FF2B5EF4-FFF2-40B4-BE49-F238E27FC236}">
                <a16:creationId xmlns:a16="http://schemas.microsoft.com/office/drawing/2014/main" id="{74C4A03E-EA29-1346-B357-A2676AAF7777}"/>
              </a:ext>
            </a:extLst>
          </p:cNvPr>
          <p:cNvSpPr txBox="1"/>
          <p:nvPr/>
        </p:nvSpPr>
        <p:spPr>
          <a:xfrm>
            <a:off x="5187454" y="5111335"/>
            <a:ext cx="6536028" cy="1200329"/>
          </a:xfrm>
          <a:prstGeom prst="rect">
            <a:avLst/>
          </a:prstGeom>
          <a:noFill/>
        </p:spPr>
        <p:txBody>
          <a:bodyPr wrap="square" rtlCol="0">
            <a:spAutoFit/>
          </a:bodyPr>
          <a:lstStyle/>
          <a:p>
            <a:pPr marL="285750" indent="-285750">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Trained model takes 4 features as input and outputs a sigmoid value between [0,1]</a:t>
            </a:r>
          </a:p>
          <a:p>
            <a:pPr marL="285750" indent="-285750">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Value close to 0 and 1 means the network thinks background-like and signal-like events</a:t>
            </a:r>
          </a:p>
        </p:txBody>
      </p:sp>
      <p:sp>
        <p:nvSpPr>
          <p:cNvPr id="2" name="Footer Placeholder 1">
            <a:extLst>
              <a:ext uri="{FF2B5EF4-FFF2-40B4-BE49-F238E27FC236}">
                <a16:creationId xmlns:a16="http://schemas.microsoft.com/office/drawing/2014/main" id="{D1347921-27E6-F20C-ABC8-0A6A497AE529}"/>
              </a:ext>
            </a:extLst>
          </p:cNvPr>
          <p:cNvSpPr>
            <a:spLocks noGrp="1"/>
          </p:cNvSpPr>
          <p:nvPr>
            <p:ph type="ftr" sz="quarter" idx="11"/>
          </p:nvPr>
        </p:nvSpPr>
        <p:spPr/>
        <p:txBody>
          <a:bodyPr/>
          <a:lstStyle/>
          <a:p>
            <a:r>
              <a:rPr lang="en-US"/>
              <a:t>Laxman CIPANP 2022</a:t>
            </a:r>
          </a:p>
        </p:txBody>
      </p:sp>
    </p:spTree>
    <p:extLst>
      <p:ext uri="{BB962C8B-B14F-4D97-AF65-F5344CB8AC3E}">
        <p14:creationId xmlns:p14="http://schemas.microsoft.com/office/powerpoint/2010/main" val="3531236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13</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5" name="Title 1">
            <a:extLst>
              <a:ext uri="{FF2B5EF4-FFF2-40B4-BE49-F238E27FC236}">
                <a16:creationId xmlns:a16="http://schemas.microsoft.com/office/drawing/2014/main" id="{0614A9AF-A979-D709-744E-18A57272A578}"/>
              </a:ext>
            </a:extLst>
          </p:cNvPr>
          <p:cNvSpPr>
            <a:spLocks noGrp="1"/>
          </p:cNvSpPr>
          <p:nvPr>
            <p:ph type="title"/>
          </p:nvPr>
        </p:nvSpPr>
        <p:spPr>
          <a:xfrm>
            <a:off x="2182636" y="59795"/>
            <a:ext cx="7826728" cy="654756"/>
          </a:xfrm>
        </p:spPr>
        <p:txBody>
          <a:bodyPr>
            <a:norm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Network Output</a:t>
            </a:r>
          </a:p>
        </p:txBody>
      </p:sp>
      <p:pic>
        <p:nvPicPr>
          <p:cNvPr id="11" name="Picture 10" descr="Chart, histogram&#10;&#10;Description automatically generated">
            <a:extLst>
              <a:ext uri="{FF2B5EF4-FFF2-40B4-BE49-F238E27FC236}">
                <a16:creationId xmlns:a16="http://schemas.microsoft.com/office/drawing/2014/main" id="{9D5FE6E4-6544-6CB9-7E13-0F3FAD2E7740}"/>
              </a:ext>
            </a:extLst>
          </p:cNvPr>
          <p:cNvPicPr>
            <a:picLocks noChangeAspect="1"/>
          </p:cNvPicPr>
          <p:nvPr/>
        </p:nvPicPr>
        <p:blipFill>
          <a:blip r:embed="rId3"/>
          <a:stretch>
            <a:fillRect/>
          </a:stretch>
        </p:blipFill>
        <p:spPr>
          <a:xfrm>
            <a:off x="6062571" y="1774445"/>
            <a:ext cx="6035442" cy="3987975"/>
          </a:xfrm>
          <a:prstGeom prst="rect">
            <a:avLst/>
          </a:prstGeom>
        </p:spPr>
      </p:pic>
      <p:pic>
        <p:nvPicPr>
          <p:cNvPr id="13" name="Picture 12" descr="Chart, histogram&#10;&#10;Description automatically generated">
            <a:extLst>
              <a:ext uri="{FF2B5EF4-FFF2-40B4-BE49-F238E27FC236}">
                <a16:creationId xmlns:a16="http://schemas.microsoft.com/office/drawing/2014/main" id="{F1A963C2-5DB8-7DFF-DEFD-E1AB23640FF0}"/>
              </a:ext>
            </a:extLst>
          </p:cNvPr>
          <p:cNvPicPr>
            <a:picLocks noChangeAspect="1"/>
          </p:cNvPicPr>
          <p:nvPr/>
        </p:nvPicPr>
        <p:blipFill>
          <a:blip r:embed="rId4"/>
          <a:stretch>
            <a:fillRect/>
          </a:stretch>
        </p:blipFill>
        <p:spPr>
          <a:xfrm>
            <a:off x="477349" y="1772470"/>
            <a:ext cx="5900874" cy="3865073"/>
          </a:xfrm>
          <a:prstGeom prst="rect">
            <a:avLst/>
          </a:prstGeom>
        </p:spPr>
      </p:pic>
      <p:sp>
        <p:nvSpPr>
          <p:cNvPr id="14" name="TextBox 13">
            <a:extLst>
              <a:ext uri="{FF2B5EF4-FFF2-40B4-BE49-F238E27FC236}">
                <a16:creationId xmlns:a16="http://schemas.microsoft.com/office/drawing/2014/main" id="{C4AE90CB-7FCA-5C8E-5795-D358BA56AF6B}"/>
              </a:ext>
            </a:extLst>
          </p:cNvPr>
          <p:cNvSpPr txBox="1"/>
          <p:nvPr/>
        </p:nvSpPr>
        <p:spPr>
          <a:xfrm>
            <a:off x="778477" y="854574"/>
            <a:ext cx="11195220" cy="707886"/>
          </a:xfrm>
          <a:prstGeom prst="rect">
            <a:avLst/>
          </a:prstGeom>
          <a:noFill/>
        </p:spPr>
        <p:txBody>
          <a:bodyPr wrap="square" rtlCol="0">
            <a:spAutoFit/>
          </a:bodyPr>
          <a:lstStyle/>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Distribution of network outputs for signal-like (DEP) and background-like (SEP) events in the RNN network for a detector.</a:t>
            </a:r>
          </a:p>
        </p:txBody>
      </p:sp>
      <p:sp>
        <p:nvSpPr>
          <p:cNvPr id="2" name="TextBox 1">
            <a:extLst>
              <a:ext uri="{FF2B5EF4-FFF2-40B4-BE49-F238E27FC236}">
                <a16:creationId xmlns:a16="http://schemas.microsoft.com/office/drawing/2014/main" id="{543CECDB-9C55-D4D8-5130-A94AA5729CE3}"/>
              </a:ext>
            </a:extLst>
          </p:cNvPr>
          <p:cNvSpPr txBox="1"/>
          <p:nvPr/>
        </p:nvSpPr>
        <p:spPr>
          <a:xfrm>
            <a:off x="1932551" y="1930976"/>
            <a:ext cx="1648849"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Charge Domain</a:t>
            </a:r>
          </a:p>
        </p:txBody>
      </p:sp>
      <p:sp>
        <p:nvSpPr>
          <p:cNvPr id="8" name="TextBox 7">
            <a:extLst>
              <a:ext uri="{FF2B5EF4-FFF2-40B4-BE49-F238E27FC236}">
                <a16:creationId xmlns:a16="http://schemas.microsoft.com/office/drawing/2014/main" id="{FC9D9319-24F7-3E83-2621-AD9C66E5312B}"/>
              </a:ext>
            </a:extLst>
          </p:cNvPr>
          <p:cNvSpPr txBox="1"/>
          <p:nvPr/>
        </p:nvSpPr>
        <p:spPr>
          <a:xfrm>
            <a:off x="8016214" y="2007753"/>
            <a:ext cx="1686359"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Current Domain</a:t>
            </a:r>
          </a:p>
        </p:txBody>
      </p:sp>
    </p:spTree>
    <p:extLst>
      <p:ext uri="{BB962C8B-B14F-4D97-AF65-F5344CB8AC3E}">
        <p14:creationId xmlns:p14="http://schemas.microsoft.com/office/powerpoint/2010/main" val="2970017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14</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2" name="Title 1">
            <a:extLst>
              <a:ext uri="{FF2B5EF4-FFF2-40B4-BE49-F238E27FC236}">
                <a16:creationId xmlns:a16="http://schemas.microsoft.com/office/drawing/2014/main" id="{7534C3F2-9730-31DA-121D-508D60BACABB}"/>
              </a:ext>
            </a:extLst>
          </p:cNvPr>
          <p:cNvSpPr>
            <a:spLocks noGrp="1"/>
          </p:cNvSpPr>
          <p:nvPr>
            <p:ph type="title"/>
          </p:nvPr>
        </p:nvSpPr>
        <p:spPr>
          <a:xfrm>
            <a:off x="2182636" y="91715"/>
            <a:ext cx="7826728" cy="654756"/>
          </a:xfrm>
        </p:spPr>
        <p:txBody>
          <a:bodyPr>
            <a:norm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Confusion Matrix</a:t>
            </a:r>
          </a:p>
        </p:txBody>
      </p:sp>
      <p:sp>
        <p:nvSpPr>
          <p:cNvPr id="5" name="Rectangle 4">
            <a:extLst>
              <a:ext uri="{FF2B5EF4-FFF2-40B4-BE49-F238E27FC236}">
                <a16:creationId xmlns:a16="http://schemas.microsoft.com/office/drawing/2014/main" id="{626D2F08-DADC-05E2-BBA9-57BFD4ADF77B}"/>
              </a:ext>
            </a:extLst>
          </p:cNvPr>
          <p:cNvSpPr/>
          <p:nvPr/>
        </p:nvSpPr>
        <p:spPr>
          <a:xfrm>
            <a:off x="432463" y="774459"/>
            <a:ext cx="11020302" cy="707886"/>
          </a:xfrm>
          <a:prstGeom prst="rect">
            <a:avLst/>
          </a:prstGeom>
        </p:spPr>
        <p:txBody>
          <a:bodyPr wrap="square">
            <a:spAutoFit/>
          </a:bodyPr>
          <a:lstStyle/>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Each entry in a confusion matrix represents classification based on the traditional approach of AvsE and the prediction by the network.</a:t>
            </a:r>
          </a:p>
        </p:txBody>
      </p:sp>
      <p:grpSp>
        <p:nvGrpSpPr>
          <p:cNvPr id="8" name="Group 7">
            <a:extLst>
              <a:ext uri="{FF2B5EF4-FFF2-40B4-BE49-F238E27FC236}">
                <a16:creationId xmlns:a16="http://schemas.microsoft.com/office/drawing/2014/main" id="{757B729A-D2D9-D266-1C92-FEFA9725E7BB}"/>
              </a:ext>
            </a:extLst>
          </p:cNvPr>
          <p:cNvGrpSpPr/>
          <p:nvPr/>
        </p:nvGrpSpPr>
        <p:grpSpPr>
          <a:xfrm>
            <a:off x="432463" y="2144930"/>
            <a:ext cx="11226378" cy="4211422"/>
            <a:chOff x="154872" y="1467108"/>
            <a:chExt cx="8633614" cy="2910243"/>
          </a:xfrm>
        </p:grpSpPr>
        <p:pic>
          <p:nvPicPr>
            <p:cNvPr id="10" name="Picture 9" descr="Chart, scatter chart&#10;&#10;Description automatically generated">
              <a:extLst>
                <a:ext uri="{FF2B5EF4-FFF2-40B4-BE49-F238E27FC236}">
                  <a16:creationId xmlns:a16="http://schemas.microsoft.com/office/drawing/2014/main" id="{3CD18C6F-AE8B-3E9E-909A-44F5BBDB00D4}"/>
                </a:ext>
              </a:extLst>
            </p:cNvPr>
            <p:cNvPicPr>
              <a:picLocks noChangeAspect="1"/>
            </p:cNvPicPr>
            <p:nvPr/>
          </p:nvPicPr>
          <p:blipFill>
            <a:blip r:embed="rId3"/>
            <a:stretch>
              <a:fillRect/>
            </a:stretch>
          </p:blipFill>
          <p:spPr>
            <a:xfrm>
              <a:off x="154872" y="1467108"/>
              <a:ext cx="4417128" cy="2910243"/>
            </a:xfrm>
            <a:prstGeom prst="rect">
              <a:avLst/>
            </a:prstGeom>
          </p:spPr>
        </p:pic>
        <p:pic>
          <p:nvPicPr>
            <p:cNvPr id="11" name="Picture 10" descr="Chart, scatter chart&#10;&#10;Description automatically generated">
              <a:extLst>
                <a:ext uri="{FF2B5EF4-FFF2-40B4-BE49-F238E27FC236}">
                  <a16:creationId xmlns:a16="http://schemas.microsoft.com/office/drawing/2014/main" id="{8094361A-AB4B-D81A-399D-001F0BD1A794}"/>
                </a:ext>
              </a:extLst>
            </p:cNvPr>
            <p:cNvPicPr>
              <a:picLocks noChangeAspect="1"/>
            </p:cNvPicPr>
            <p:nvPr/>
          </p:nvPicPr>
          <p:blipFill>
            <a:blip r:embed="rId4"/>
            <a:stretch>
              <a:fillRect/>
            </a:stretch>
          </p:blipFill>
          <p:spPr>
            <a:xfrm>
              <a:off x="4429250" y="1486449"/>
              <a:ext cx="4359236" cy="2871560"/>
            </a:xfrm>
            <a:prstGeom prst="rect">
              <a:avLst/>
            </a:prstGeom>
          </p:spPr>
        </p:pic>
      </p:grpSp>
      <p:sp>
        <p:nvSpPr>
          <p:cNvPr id="12" name="Rectangle 11">
            <a:extLst>
              <a:ext uri="{FF2B5EF4-FFF2-40B4-BE49-F238E27FC236}">
                <a16:creationId xmlns:a16="http://schemas.microsoft.com/office/drawing/2014/main" id="{A8ED6426-B66A-D622-C87F-FA51311B8464}"/>
              </a:ext>
            </a:extLst>
          </p:cNvPr>
          <p:cNvSpPr/>
          <p:nvPr/>
        </p:nvSpPr>
        <p:spPr>
          <a:xfrm>
            <a:off x="2209800" y="1950498"/>
            <a:ext cx="1221232" cy="369332"/>
          </a:xfrm>
          <a:prstGeom prst="rect">
            <a:avLst/>
          </a:prstGeom>
        </p:spPr>
        <p:txBody>
          <a:bodyPr wrap="none">
            <a:spAutoFit/>
          </a:bodyPr>
          <a:lstStyle/>
          <a:p>
            <a:r>
              <a:rPr lang="en-US" dirty="0">
                <a:solidFill>
                  <a:schemeClr val="accent6"/>
                </a:solidFill>
                <a:latin typeface="Times New Roman" panose="02020603050405020304" pitchFamily="18" charset="0"/>
                <a:cs typeface="Times New Roman" panose="02020603050405020304" pitchFamily="18" charset="0"/>
              </a:rPr>
              <a:t>SEP events</a:t>
            </a:r>
            <a:endParaRPr lang="en-US" dirty="0">
              <a:solidFill>
                <a:schemeClr val="accent6"/>
              </a:solidFill>
              <a:effectLst/>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A0FF76E-6312-576D-FFD6-B0A65A1BC6C3}"/>
              </a:ext>
            </a:extLst>
          </p:cNvPr>
          <p:cNvSpPr/>
          <p:nvPr/>
        </p:nvSpPr>
        <p:spPr>
          <a:xfrm>
            <a:off x="8218016" y="1898594"/>
            <a:ext cx="1317412" cy="369332"/>
          </a:xfrm>
          <a:prstGeom prst="rect">
            <a:avLst/>
          </a:prstGeom>
        </p:spPr>
        <p:txBody>
          <a:bodyPr wrap="none">
            <a:spAutoFit/>
          </a:bodyPr>
          <a:lstStyle/>
          <a:p>
            <a:r>
              <a:rPr lang="en-US" dirty="0">
                <a:solidFill>
                  <a:schemeClr val="accent6"/>
                </a:solidFill>
                <a:latin typeface="Times New Roman" panose="02020603050405020304" pitchFamily="18" charset="0"/>
                <a:cs typeface="Times New Roman" panose="02020603050405020304" pitchFamily="18" charset="0"/>
              </a:rPr>
              <a:t>DEP events </a:t>
            </a:r>
            <a:endParaRPr lang="en-US" dirty="0">
              <a:solidFill>
                <a:schemeClr val="accent6"/>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8AF8CBF-C778-C45B-C4B4-B364D6DBC367}"/>
              </a:ext>
            </a:extLst>
          </p:cNvPr>
          <p:cNvSpPr txBox="1"/>
          <p:nvPr/>
        </p:nvSpPr>
        <p:spPr>
          <a:xfrm>
            <a:off x="3907722" y="1504466"/>
            <a:ext cx="4373761"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SEP and DEP events in an example detector: </a:t>
            </a:r>
          </a:p>
        </p:txBody>
      </p:sp>
    </p:spTree>
    <p:extLst>
      <p:ext uri="{BB962C8B-B14F-4D97-AF65-F5344CB8AC3E}">
        <p14:creationId xmlns:p14="http://schemas.microsoft.com/office/powerpoint/2010/main" val="64726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15</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2" name="Title 1">
            <a:extLst>
              <a:ext uri="{FF2B5EF4-FFF2-40B4-BE49-F238E27FC236}">
                <a16:creationId xmlns:a16="http://schemas.microsoft.com/office/drawing/2014/main" id="{0FD7F4C8-31F9-BC2A-11B9-E2DDD9A969D8}"/>
              </a:ext>
            </a:extLst>
          </p:cNvPr>
          <p:cNvSpPr>
            <a:spLocks noGrp="1"/>
          </p:cNvSpPr>
          <p:nvPr>
            <p:ph type="title"/>
          </p:nvPr>
        </p:nvSpPr>
        <p:spPr>
          <a:xfrm>
            <a:off x="2182636" y="72153"/>
            <a:ext cx="7826728" cy="654756"/>
          </a:xfrm>
        </p:spPr>
        <p:txBody>
          <a:bodyPr>
            <a:norm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SEP Remaining</a:t>
            </a:r>
          </a:p>
        </p:txBody>
      </p:sp>
      <p:sp>
        <p:nvSpPr>
          <p:cNvPr id="5" name="TextBox 4">
            <a:extLst>
              <a:ext uri="{FF2B5EF4-FFF2-40B4-BE49-F238E27FC236}">
                <a16:creationId xmlns:a16="http://schemas.microsoft.com/office/drawing/2014/main" id="{11CDEBE3-45FB-FE62-44ED-26A22B64717B}"/>
              </a:ext>
            </a:extLst>
          </p:cNvPr>
          <p:cNvSpPr txBox="1"/>
          <p:nvPr/>
        </p:nvSpPr>
        <p:spPr>
          <a:xfrm>
            <a:off x="1000897" y="4524307"/>
            <a:ext cx="10935730" cy="1938992"/>
          </a:xfrm>
          <a:prstGeom prst="rect">
            <a:avLst/>
          </a:prstGeom>
          <a:noFill/>
        </p:spPr>
        <p:txBody>
          <a:bodyPr wrap="square" rtlCol="0">
            <a:spAutoFit/>
          </a:bodyPr>
          <a:lstStyle/>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Lower the percentage of SEP events remaining, better the performance of classification</a:t>
            </a:r>
          </a:p>
          <a:p>
            <a:pPr marL="285750" indent="-28575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A good performance of RNN in terms of single-site and multi-site events classification with far less parameters tuning than in AvsE is observed</a:t>
            </a:r>
          </a:p>
          <a:p>
            <a:pPr marL="285750" indent="-28575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v"/>
            </a:pPr>
            <a:r>
              <a:rPr lang="en-US" sz="2000" dirty="0" err="1">
                <a:solidFill>
                  <a:srgbClr val="002060"/>
                </a:solidFill>
                <a:latin typeface="Times New Roman" panose="02020603050405020304" pitchFamily="18" charset="0"/>
                <a:cs typeface="Times New Roman" panose="02020603050405020304" pitchFamily="18" charset="0"/>
              </a:rPr>
              <a:t>AvsE</a:t>
            </a:r>
            <a:r>
              <a:rPr lang="en-US" sz="2000" dirty="0">
                <a:solidFill>
                  <a:srgbClr val="002060"/>
                </a:solidFill>
                <a:latin typeface="Times New Roman" panose="02020603050405020304" pitchFamily="18" charset="0"/>
                <a:cs typeface="Times New Roman" panose="02020603050405020304" pitchFamily="18" charset="0"/>
              </a:rPr>
              <a:t> has better performance in ICPCs.</a:t>
            </a:r>
          </a:p>
        </p:txBody>
      </p:sp>
      <p:pic>
        <p:nvPicPr>
          <p:cNvPr id="8" name="Picture 7" descr="Chart, scatter chart&#10;&#10;Description automatically generated">
            <a:extLst>
              <a:ext uri="{FF2B5EF4-FFF2-40B4-BE49-F238E27FC236}">
                <a16:creationId xmlns:a16="http://schemas.microsoft.com/office/drawing/2014/main" id="{75210E01-8C4D-94A0-8572-44B9EE76A23A}"/>
              </a:ext>
            </a:extLst>
          </p:cNvPr>
          <p:cNvPicPr>
            <a:picLocks noChangeAspect="1"/>
          </p:cNvPicPr>
          <p:nvPr/>
        </p:nvPicPr>
        <p:blipFill>
          <a:blip r:embed="rId3"/>
          <a:stretch>
            <a:fillRect/>
          </a:stretch>
        </p:blipFill>
        <p:spPr>
          <a:xfrm>
            <a:off x="753240" y="726537"/>
            <a:ext cx="10685519" cy="3853794"/>
          </a:xfrm>
          <a:prstGeom prst="rect">
            <a:avLst/>
          </a:prstGeom>
        </p:spPr>
      </p:pic>
      <p:sp>
        <p:nvSpPr>
          <p:cNvPr id="10" name="Rectangle 9">
            <a:extLst>
              <a:ext uri="{FF2B5EF4-FFF2-40B4-BE49-F238E27FC236}">
                <a16:creationId xmlns:a16="http://schemas.microsoft.com/office/drawing/2014/main" id="{147DBC9B-2BF0-FE69-A8B6-F065CD98E4B4}"/>
              </a:ext>
            </a:extLst>
          </p:cNvPr>
          <p:cNvSpPr/>
          <p:nvPr/>
        </p:nvSpPr>
        <p:spPr>
          <a:xfrm>
            <a:off x="9613557" y="2137719"/>
            <a:ext cx="1408670" cy="1631092"/>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059F74-D340-EBC4-B9E1-A8F59DC114DD}"/>
              </a:ext>
            </a:extLst>
          </p:cNvPr>
          <p:cNvSpPr txBox="1"/>
          <p:nvPr/>
        </p:nvSpPr>
        <p:spPr>
          <a:xfrm>
            <a:off x="9516006" y="1768387"/>
            <a:ext cx="1499128"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ICPC detector</a:t>
            </a:r>
          </a:p>
        </p:txBody>
      </p:sp>
    </p:spTree>
    <p:extLst>
      <p:ext uri="{BB962C8B-B14F-4D97-AF65-F5344CB8AC3E}">
        <p14:creationId xmlns:p14="http://schemas.microsoft.com/office/powerpoint/2010/main" val="2821410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16</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pic>
        <p:nvPicPr>
          <p:cNvPr id="2" name="Picture 1" descr="Chart, histogram&#10;&#10;Description automatically generated">
            <a:extLst>
              <a:ext uri="{FF2B5EF4-FFF2-40B4-BE49-F238E27FC236}">
                <a16:creationId xmlns:a16="http://schemas.microsoft.com/office/drawing/2014/main" id="{90069A15-DF5E-A7F6-8D8E-7F2FE7FE0667}"/>
              </a:ext>
            </a:extLst>
          </p:cNvPr>
          <p:cNvPicPr>
            <a:picLocks noChangeAspect="1"/>
          </p:cNvPicPr>
          <p:nvPr/>
        </p:nvPicPr>
        <p:blipFill>
          <a:blip r:embed="rId3"/>
          <a:stretch>
            <a:fillRect/>
          </a:stretch>
        </p:blipFill>
        <p:spPr>
          <a:xfrm>
            <a:off x="3735017" y="1655801"/>
            <a:ext cx="3835693" cy="3097196"/>
          </a:xfrm>
          <a:prstGeom prst="rect">
            <a:avLst/>
          </a:prstGeom>
        </p:spPr>
      </p:pic>
      <p:sp>
        <p:nvSpPr>
          <p:cNvPr id="5" name="Title 1">
            <a:extLst>
              <a:ext uri="{FF2B5EF4-FFF2-40B4-BE49-F238E27FC236}">
                <a16:creationId xmlns:a16="http://schemas.microsoft.com/office/drawing/2014/main" id="{8ACB4F2A-73BE-8CA8-B1F5-0BDE145CE5C2}"/>
              </a:ext>
            </a:extLst>
          </p:cNvPr>
          <p:cNvSpPr>
            <a:spLocks noGrp="1"/>
          </p:cNvSpPr>
          <p:nvPr>
            <p:ph type="title"/>
          </p:nvPr>
        </p:nvSpPr>
        <p:spPr>
          <a:xfrm>
            <a:off x="2145565" y="47439"/>
            <a:ext cx="7826728" cy="654756"/>
          </a:xfrm>
        </p:spPr>
        <p:txBody>
          <a:bodyPr>
            <a:norm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Interpretability of the Model</a:t>
            </a:r>
          </a:p>
        </p:txBody>
      </p:sp>
      <p:sp>
        <p:nvSpPr>
          <p:cNvPr id="8" name="TextBox 7">
            <a:extLst>
              <a:ext uri="{FF2B5EF4-FFF2-40B4-BE49-F238E27FC236}">
                <a16:creationId xmlns:a16="http://schemas.microsoft.com/office/drawing/2014/main" id="{EACD7961-EEB2-A477-28EA-4548C60BA1C7}"/>
              </a:ext>
            </a:extLst>
          </p:cNvPr>
          <p:cNvSpPr txBox="1"/>
          <p:nvPr/>
        </p:nvSpPr>
        <p:spPr>
          <a:xfrm>
            <a:off x="1947680" y="4752997"/>
            <a:ext cx="7711647" cy="1631216"/>
          </a:xfrm>
          <a:prstGeom prst="rect">
            <a:avLst/>
          </a:prstGeom>
          <a:noFill/>
        </p:spPr>
        <p:txBody>
          <a:bodyPr wrap="square" rtlCol="0">
            <a:spAutoFit/>
          </a:bodyPr>
          <a:lstStyle/>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Attention score at the rising edge is higher as expected.</a:t>
            </a:r>
          </a:p>
          <a:p>
            <a:pPr marL="285750" indent="-28575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Classification power comes from the feature of the rising edge.</a:t>
            </a:r>
          </a:p>
          <a:p>
            <a:pPr marL="285750" indent="-28575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Network puts more focus to learn from the rising edge.</a:t>
            </a:r>
          </a:p>
        </p:txBody>
      </p:sp>
      <p:pic>
        <p:nvPicPr>
          <p:cNvPr id="10" name="Picture 9" descr="Chart&#10;&#10;Description automatically generated with medium confidence">
            <a:extLst>
              <a:ext uri="{FF2B5EF4-FFF2-40B4-BE49-F238E27FC236}">
                <a16:creationId xmlns:a16="http://schemas.microsoft.com/office/drawing/2014/main" id="{E79A752C-D9D3-5E46-77BC-CB3DB8F4A03A}"/>
              </a:ext>
            </a:extLst>
          </p:cNvPr>
          <p:cNvPicPr>
            <a:picLocks noChangeAspect="1"/>
          </p:cNvPicPr>
          <p:nvPr/>
        </p:nvPicPr>
        <p:blipFill>
          <a:blip r:embed="rId4"/>
          <a:stretch>
            <a:fillRect/>
          </a:stretch>
        </p:blipFill>
        <p:spPr>
          <a:xfrm>
            <a:off x="117320" y="1624300"/>
            <a:ext cx="3592983" cy="3097196"/>
          </a:xfrm>
          <a:prstGeom prst="rect">
            <a:avLst/>
          </a:prstGeom>
        </p:spPr>
      </p:pic>
      <p:pic>
        <p:nvPicPr>
          <p:cNvPr id="12" name="Picture 11" descr="Chart, histogram&#10;&#10;Description automatically generated">
            <a:extLst>
              <a:ext uri="{FF2B5EF4-FFF2-40B4-BE49-F238E27FC236}">
                <a16:creationId xmlns:a16="http://schemas.microsoft.com/office/drawing/2014/main" id="{41E8663D-5218-A2EE-F9F2-B6E6D7CB96E1}"/>
              </a:ext>
            </a:extLst>
          </p:cNvPr>
          <p:cNvPicPr>
            <a:picLocks noChangeAspect="1"/>
          </p:cNvPicPr>
          <p:nvPr/>
        </p:nvPicPr>
        <p:blipFill>
          <a:blip r:embed="rId5"/>
          <a:stretch>
            <a:fillRect/>
          </a:stretch>
        </p:blipFill>
        <p:spPr>
          <a:xfrm>
            <a:off x="7846191" y="1571030"/>
            <a:ext cx="4289207" cy="3296275"/>
          </a:xfrm>
          <a:prstGeom prst="rect">
            <a:avLst/>
          </a:prstGeom>
        </p:spPr>
      </p:pic>
      <p:sp>
        <p:nvSpPr>
          <p:cNvPr id="14" name="TextBox 13">
            <a:extLst>
              <a:ext uri="{FF2B5EF4-FFF2-40B4-BE49-F238E27FC236}">
                <a16:creationId xmlns:a16="http://schemas.microsoft.com/office/drawing/2014/main" id="{01B65F58-A7B3-0035-68E9-EC0984C07DA9}"/>
              </a:ext>
            </a:extLst>
          </p:cNvPr>
          <p:cNvSpPr txBox="1"/>
          <p:nvPr/>
        </p:nvSpPr>
        <p:spPr>
          <a:xfrm>
            <a:off x="2532673" y="1222811"/>
            <a:ext cx="2355260"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Accepted by the model</a:t>
            </a:r>
          </a:p>
        </p:txBody>
      </p:sp>
      <p:sp>
        <p:nvSpPr>
          <p:cNvPr id="15" name="TextBox 14">
            <a:extLst>
              <a:ext uri="{FF2B5EF4-FFF2-40B4-BE49-F238E27FC236}">
                <a16:creationId xmlns:a16="http://schemas.microsoft.com/office/drawing/2014/main" id="{F415A1F2-864D-62AA-9444-F83A23C13533}"/>
              </a:ext>
            </a:extLst>
          </p:cNvPr>
          <p:cNvSpPr txBox="1"/>
          <p:nvPr/>
        </p:nvSpPr>
        <p:spPr>
          <a:xfrm>
            <a:off x="8531454" y="1154567"/>
            <a:ext cx="2255746"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Rejected by the model</a:t>
            </a:r>
          </a:p>
        </p:txBody>
      </p:sp>
      <p:sp>
        <p:nvSpPr>
          <p:cNvPr id="16" name="TextBox 15">
            <a:extLst>
              <a:ext uri="{FF2B5EF4-FFF2-40B4-BE49-F238E27FC236}">
                <a16:creationId xmlns:a16="http://schemas.microsoft.com/office/drawing/2014/main" id="{3CA3797C-9798-471D-E340-F8C533282D37}"/>
              </a:ext>
            </a:extLst>
          </p:cNvPr>
          <p:cNvSpPr txBox="1"/>
          <p:nvPr/>
        </p:nvSpPr>
        <p:spPr>
          <a:xfrm>
            <a:off x="8142753" y="1655801"/>
            <a:ext cx="1829540"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Charge waveform</a:t>
            </a:r>
          </a:p>
        </p:txBody>
      </p:sp>
      <p:sp>
        <p:nvSpPr>
          <p:cNvPr id="17" name="TextBox 16">
            <a:extLst>
              <a:ext uri="{FF2B5EF4-FFF2-40B4-BE49-F238E27FC236}">
                <a16:creationId xmlns:a16="http://schemas.microsoft.com/office/drawing/2014/main" id="{A638A69A-0FAC-3D53-5D90-918BDA8FF19E}"/>
              </a:ext>
            </a:extLst>
          </p:cNvPr>
          <p:cNvSpPr txBox="1"/>
          <p:nvPr/>
        </p:nvSpPr>
        <p:spPr>
          <a:xfrm>
            <a:off x="523100" y="1869980"/>
            <a:ext cx="1829540"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Charge waveform</a:t>
            </a:r>
          </a:p>
        </p:txBody>
      </p:sp>
      <p:sp>
        <p:nvSpPr>
          <p:cNvPr id="18" name="TextBox 17">
            <a:extLst>
              <a:ext uri="{FF2B5EF4-FFF2-40B4-BE49-F238E27FC236}">
                <a16:creationId xmlns:a16="http://schemas.microsoft.com/office/drawing/2014/main" id="{0F3BEF57-223D-497D-A451-07D847ED933C}"/>
              </a:ext>
            </a:extLst>
          </p:cNvPr>
          <p:cNvSpPr txBox="1"/>
          <p:nvPr/>
        </p:nvSpPr>
        <p:spPr>
          <a:xfrm>
            <a:off x="4048907" y="1738169"/>
            <a:ext cx="1883849"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Current waveform</a:t>
            </a:r>
          </a:p>
        </p:txBody>
      </p:sp>
    </p:spTree>
    <p:extLst>
      <p:ext uri="{BB962C8B-B14F-4D97-AF65-F5344CB8AC3E}">
        <p14:creationId xmlns:p14="http://schemas.microsoft.com/office/powerpoint/2010/main" val="3753043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17</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pic>
        <p:nvPicPr>
          <p:cNvPr id="5" name="Picture 4">
            <a:extLst>
              <a:ext uri="{FF2B5EF4-FFF2-40B4-BE49-F238E27FC236}">
                <a16:creationId xmlns:a16="http://schemas.microsoft.com/office/drawing/2014/main" id="{20334315-7BB7-A80D-2C64-33BFB9072A45}"/>
              </a:ext>
            </a:extLst>
          </p:cNvPr>
          <p:cNvPicPr>
            <a:picLocks noChangeAspect="1"/>
          </p:cNvPicPr>
          <p:nvPr/>
        </p:nvPicPr>
        <p:blipFill>
          <a:blip r:embed="rId3">
            <a:alphaModFix amt="9000"/>
            <a:extLst>
              <a:ext uri="{BEBA8EAE-BF5A-486C-A8C5-ECC9F3942E4B}">
                <a14:imgProps xmlns:a14="http://schemas.microsoft.com/office/drawing/2010/main">
                  <a14:imgLayer r:embed="rId4">
                    <a14:imgEffect>
                      <a14:saturation sat="103000"/>
                    </a14:imgEffect>
                  </a14:imgLayer>
                </a14:imgProps>
              </a:ext>
            </a:extLst>
          </a:blip>
          <a:stretch>
            <a:fillRect/>
          </a:stretch>
        </p:blipFill>
        <p:spPr>
          <a:xfrm>
            <a:off x="719781" y="858703"/>
            <a:ext cx="10752438" cy="5495691"/>
          </a:xfrm>
          <a:prstGeom prst="rect">
            <a:avLst/>
          </a:prstGeom>
          <a:effectLst>
            <a:reflection blurRad="1270000" stA="0" endPos="65000" dir="5400000" sy="-100000" algn="bl" rotWithShape="0"/>
          </a:effectLst>
        </p:spPr>
      </p:pic>
      <p:sp>
        <p:nvSpPr>
          <p:cNvPr id="10" name="Notched Right Arrow 9">
            <a:extLst>
              <a:ext uri="{FF2B5EF4-FFF2-40B4-BE49-F238E27FC236}">
                <a16:creationId xmlns:a16="http://schemas.microsoft.com/office/drawing/2014/main" id="{27AFA3A9-947B-9DB0-CABD-54BDCF097B23}"/>
              </a:ext>
            </a:extLst>
          </p:cNvPr>
          <p:cNvSpPr/>
          <p:nvPr/>
        </p:nvSpPr>
        <p:spPr>
          <a:xfrm>
            <a:off x="7933765" y="4287791"/>
            <a:ext cx="3995654" cy="2570205"/>
          </a:xfrm>
          <a:prstGeom prst="notchedRightArrow">
            <a:avLst/>
          </a:prstGeom>
          <a:solidFill>
            <a:schemeClr val="bg2">
              <a:alpha val="629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effectLst>
                  <a:reflection blurRad="34729" stA="60000" endA="900" endPos="60000" dist="60007" dir="5400000" sy="-100000" algn="bl" rotWithShape="0"/>
                </a:effectLst>
                <a:latin typeface="Times New Roman" panose="02020603050405020304" pitchFamily="18" charset="0"/>
                <a:cs typeface="Times New Roman" panose="02020603050405020304" pitchFamily="18" charset="0"/>
              </a:rPr>
              <a:t>Part II</a:t>
            </a:r>
          </a:p>
        </p:txBody>
      </p:sp>
      <p:sp>
        <p:nvSpPr>
          <p:cNvPr id="11" name="Title 1">
            <a:extLst>
              <a:ext uri="{FF2B5EF4-FFF2-40B4-BE49-F238E27FC236}">
                <a16:creationId xmlns:a16="http://schemas.microsoft.com/office/drawing/2014/main" id="{3A549CA2-51CD-10CB-0CC5-6E365A26687D}"/>
              </a:ext>
            </a:extLst>
          </p:cNvPr>
          <p:cNvSpPr>
            <a:spLocks noGrp="1"/>
          </p:cNvSpPr>
          <p:nvPr>
            <p:ph type="title"/>
          </p:nvPr>
        </p:nvSpPr>
        <p:spPr>
          <a:xfrm>
            <a:off x="838200" y="47439"/>
            <a:ext cx="9134093" cy="654756"/>
          </a:xfrm>
        </p:spPr>
        <p:txBody>
          <a:bodyPr>
            <a:normAutofit fontScale="90000"/>
          </a:bodyPr>
          <a:lstStyle/>
          <a:p>
            <a:pPr algn="ctr"/>
            <a:r>
              <a:rPr lang="en-US" sz="4000" b="1" dirty="0">
                <a:solidFill>
                  <a:srgbClr val="002060"/>
                </a:solidFill>
                <a:latin typeface="Times New Roman" panose="02020603050405020304" pitchFamily="18" charset="0"/>
                <a:cs typeface="Times New Roman" panose="02020603050405020304" pitchFamily="18" charset="0"/>
              </a:rPr>
              <a:t>Parameter Regression for Pileup Waveforms</a:t>
            </a:r>
          </a:p>
        </p:txBody>
      </p:sp>
      <p:sp>
        <p:nvSpPr>
          <p:cNvPr id="12" name="TextBox 11">
            <a:extLst>
              <a:ext uri="{FF2B5EF4-FFF2-40B4-BE49-F238E27FC236}">
                <a16:creationId xmlns:a16="http://schemas.microsoft.com/office/drawing/2014/main" id="{287FE024-92DA-AE41-05A2-ACDAA89C66B9}"/>
              </a:ext>
            </a:extLst>
          </p:cNvPr>
          <p:cNvSpPr txBox="1"/>
          <p:nvPr/>
        </p:nvSpPr>
        <p:spPr>
          <a:xfrm>
            <a:off x="2573241" y="3105834"/>
            <a:ext cx="7227620" cy="646331"/>
          </a:xfrm>
          <a:prstGeom prst="rect">
            <a:avLst/>
          </a:prstGeom>
          <a:noFill/>
        </p:spPr>
        <p:txBody>
          <a:bodyPr wrap="none" rtlCol="0">
            <a:spAutoFit/>
          </a:bodyPr>
          <a:lstStyle/>
          <a:p>
            <a:pPr algn="ctr" defTabSz="914377">
              <a:lnSpc>
                <a:spcPct val="90000"/>
              </a:lnSpc>
              <a:spcBef>
                <a:spcPct val="0"/>
              </a:spcBef>
            </a:pPr>
            <a:r>
              <a:rPr lang="en-US" sz="4000" b="1" dirty="0">
                <a:solidFill>
                  <a:srgbClr val="002060"/>
                </a:solidFill>
                <a:latin typeface="Times New Roman" panose="02020603050405020304" pitchFamily="18" charset="0"/>
                <a:ea typeface="+mj-ea"/>
                <a:cs typeface="Times New Roman" panose="02020603050405020304" pitchFamily="18" charset="0"/>
              </a:rPr>
              <a:t>Results are all work in progress </a:t>
            </a:r>
          </a:p>
        </p:txBody>
      </p:sp>
    </p:spTree>
    <p:extLst>
      <p:ext uri="{BB962C8B-B14F-4D97-AF65-F5344CB8AC3E}">
        <p14:creationId xmlns:p14="http://schemas.microsoft.com/office/powerpoint/2010/main" val="112233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18</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2" name="Title 1">
            <a:extLst>
              <a:ext uri="{FF2B5EF4-FFF2-40B4-BE49-F238E27FC236}">
                <a16:creationId xmlns:a16="http://schemas.microsoft.com/office/drawing/2014/main" id="{971337D1-4F7B-9A00-D77A-0668E0B50F19}"/>
              </a:ext>
            </a:extLst>
          </p:cNvPr>
          <p:cNvSpPr>
            <a:spLocks noGrp="1"/>
          </p:cNvSpPr>
          <p:nvPr>
            <p:ph type="title"/>
          </p:nvPr>
        </p:nvSpPr>
        <p:spPr>
          <a:xfrm>
            <a:off x="150748" y="10010"/>
            <a:ext cx="11567105" cy="791998"/>
          </a:xfrm>
        </p:spPr>
        <p:txBody>
          <a:bodyPr>
            <a:no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Motivation for Pileup Waveform Study</a:t>
            </a:r>
          </a:p>
        </p:txBody>
      </p:sp>
      <p:grpSp>
        <p:nvGrpSpPr>
          <p:cNvPr id="12" name="Group 11">
            <a:extLst>
              <a:ext uri="{FF2B5EF4-FFF2-40B4-BE49-F238E27FC236}">
                <a16:creationId xmlns:a16="http://schemas.microsoft.com/office/drawing/2014/main" id="{EA76AAE9-1AEB-6BBD-B0B0-A01E767E8C65}"/>
              </a:ext>
            </a:extLst>
          </p:cNvPr>
          <p:cNvGrpSpPr/>
          <p:nvPr/>
        </p:nvGrpSpPr>
        <p:grpSpPr>
          <a:xfrm>
            <a:off x="877330" y="729598"/>
            <a:ext cx="10231394" cy="4237554"/>
            <a:chOff x="-1" y="816096"/>
            <a:chExt cx="7159222" cy="4150808"/>
          </a:xfrm>
        </p:grpSpPr>
        <p:grpSp>
          <p:nvGrpSpPr>
            <p:cNvPr id="13" name="Group 12">
              <a:extLst>
                <a:ext uri="{FF2B5EF4-FFF2-40B4-BE49-F238E27FC236}">
                  <a16:creationId xmlns:a16="http://schemas.microsoft.com/office/drawing/2014/main" id="{1338A415-BCEC-9E16-D21F-8F8FD9428E1F}"/>
                </a:ext>
              </a:extLst>
            </p:cNvPr>
            <p:cNvGrpSpPr/>
            <p:nvPr/>
          </p:nvGrpSpPr>
          <p:grpSpPr>
            <a:xfrm>
              <a:off x="-1" y="816096"/>
              <a:ext cx="3609971" cy="3604338"/>
              <a:chOff x="137784" y="540248"/>
              <a:chExt cx="4737449" cy="4946904"/>
            </a:xfrm>
          </p:grpSpPr>
          <p:pic>
            <p:nvPicPr>
              <p:cNvPr id="18" name="Picture 17">
                <a:extLst>
                  <a:ext uri="{FF2B5EF4-FFF2-40B4-BE49-F238E27FC236}">
                    <a16:creationId xmlns:a16="http://schemas.microsoft.com/office/drawing/2014/main" id="{4669D216-FAFE-A251-1BEC-ED21AA59F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84" y="540248"/>
                <a:ext cx="4737449" cy="4946904"/>
              </a:xfrm>
              <a:prstGeom prst="rect">
                <a:avLst/>
              </a:prstGeom>
            </p:spPr>
          </p:pic>
          <p:sp>
            <p:nvSpPr>
              <p:cNvPr id="19" name="TextBox 18">
                <a:extLst>
                  <a:ext uri="{FF2B5EF4-FFF2-40B4-BE49-F238E27FC236}">
                    <a16:creationId xmlns:a16="http://schemas.microsoft.com/office/drawing/2014/main" id="{293B64D9-89D4-2261-13C9-C6DEE8BCD467}"/>
                  </a:ext>
                </a:extLst>
              </p:cNvPr>
              <p:cNvSpPr txBox="1"/>
              <p:nvPr/>
            </p:nvSpPr>
            <p:spPr>
              <a:xfrm>
                <a:off x="2536318" y="4599709"/>
                <a:ext cx="455574" cy="369332"/>
              </a:xfrm>
              <a:prstGeom prst="rect">
                <a:avLst/>
              </a:prstGeom>
              <a:noFill/>
            </p:spPr>
            <p:txBody>
              <a:bodyPr wrap="none" rtlCol="0">
                <a:spAutoFit/>
              </a:bodyPr>
              <a:lstStyle/>
              <a:p>
                <a:r>
                  <a:rPr lang="en-US" dirty="0"/>
                  <a:t>E2</a:t>
                </a:r>
              </a:p>
            </p:txBody>
          </p:sp>
          <p:sp>
            <p:nvSpPr>
              <p:cNvPr id="20" name="TextBox 19">
                <a:extLst>
                  <a:ext uri="{FF2B5EF4-FFF2-40B4-BE49-F238E27FC236}">
                    <a16:creationId xmlns:a16="http://schemas.microsoft.com/office/drawing/2014/main" id="{7A6DA4C5-DEB9-0D6D-AA20-251C9D0D503B}"/>
                  </a:ext>
                </a:extLst>
              </p:cNvPr>
              <p:cNvSpPr txBox="1"/>
              <p:nvPr/>
            </p:nvSpPr>
            <p:spPr>
              <a:xfrm>
                <a:off x="2397767" y="3408214"/>
                <a:ext cx="455574" cy="369332"/>
              </a:xfrm>
              <a:prstGeom prst="rect">
                <a:avLst/>
              </a:prstGeom>
              <a:noFill/>
            </p:spPr>
            <p:txBody>
              <a:bodyPr wrap="none" rtlCol="0">
                <a:spAutoFit/>
              </a:bodyPr>
              <a:lstStyle/>
              <a:p>
                <a:r>
                  <a:rPr lang="en-US" dirty="0"/>
                  <a:t>E1</a:t>
                </a:r>
              </a:p>
            </p:txBody>
          </p:sp>
        </p:grpSp>
        <p:grpSp>
          <p:nvGrpSpPr>
            <p:cNvPr id="14" name="Group 13">
              <a:extLst>
                <a:ext uri="{FF2B5EF4-FFF2-40B4-BE49-F238E27FC236}">
                  <a16:creationId xmlns:a16="http://schemas.microsoft.com/office/drawing/2014/main" id="{53CF6C15-AF9E-050F-5BA4-AB1A792C6219}"/>
                </a:ext>
              </a:extLst>
            </p:cNvPr>
            <p:cNvGrpSpPr/>
            <p:nvPr/>
          </p:nvGrpSpPr>
          <p:grpSpPr>
            <a:xfrm>
              <a:off x="3609969" y="839027"/>
              <a:ext cx="3549252" cy="2332499"/>
              <a:chOff x="513567" y="477013"/>
              <a:chExt cx="10306533" cy="5072918"/>
            </a:xfrm>
          </p:grpSpPr>
          <p:pic>
            <p:nvPicPr>
              <p:cNvPr id="16" name="Picture 15">
                <a:extLst>
                  <a:ext uri="{FF2B5EF4-FFF2-40B4-BE49-F238E27FC236}">
                    <a16:creationId xmlns:a16="http://schemas.microsoft.com/office/drawing/2014/main" id="{20596023-9489-E272-A9C9-A09E5010A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67" y="477013"/>
                <a:ext cx="10221238" cy="4771394"/>
              </a:xfrm>
              <a:prstGeom prst="rect">
                <a:avLst/>
              </a:prstGeom>
            </p:spPr>
          </p:pic>
          <p:sp>
            <p:nvSpPr>
              <p:cNvPr id="17" name="TextBox 16">
                <a:extLst>
                  <a:ext uri="{FF2B5EF4-FFF2-40B4-BE49-F238E27FC236}">
                    <a16:creationId xmlns:a16="http://schemas.microsoft.com/office/drawing/2014/main" id="{E3CCA9CD-DF02-0D2E-71D5-79258EA85371}"/>
                  </a:ext>
                </a:extLst>
              </p:cNvPr>
              <p:cNvSpPr txBox="1"/>
              <p:nvPr/>
            </p:nvSpPr>
            <p:spPr>
              <a:xfrm>
                <a:off x="8906006" y="5063741"/>
                <a:ext cx="1914094" cy="486190"/>
              </a:xfrm>
              <a:prstGeom prst="rect">
                <a:avLst/>
              </a:prstGeom>
              <a:noFill/>
            </p:spPr>
            <p:txBody>
              <a:bodyPr wrap="none" rtlCol="0">
                <a:spAutoFit/>
              </a:bodyPr>
              <a:lstStyle/>
              <a:p>
                <a:r>
                  <a:rPr lang="en-US" sz="1000" b="1" dirty="0"/>
                  <a:t>time (ns)</a:t>
                </a:r>
              </a:p>
            </p:txBody>
          </p:sp>
        </p:grpSp>
        <p:pic>
          <p:nvPicPr>
            <p:cNvPr id="15" name="Picture 14">
              <a:extLst>
                <a:ext uri="{FF2B5EF4-FFF2-40B4-BE49-F238E27FC236}">
                  <a16:creationId xmlns:a16="http://schemas.microsoft.com/office/drawing/2014/main" id="{8397EA59-D509-4FBE-8537-B77755FD8D46}"/>
                </a:ext>
              </a:extLst>
            </p:cNvPr>
            <p:cNvPicPr>
              <a:picLocks noChangeAspect="1"/>
            </p:cNvPicPr>
            <p:nvPr/>
          </p:nvPicPr>
          <p:blipFill>
            <a:blip r:embed="rId5"/>
            <a:stretch>
              <a:fillRect/>
            </a:stretch>
          </p:blipFill>
          <p:spPr>
            <a:xfrm>
              <a:off x="3639342" y="2983829"/>
              <a:ext cx="3519879" cy="1983075"/>
            </a:xfrm>
            <a:prstGeom prst="rect">
              <a:avLst/>
            </a:prstGeom>
          </p:spPr>
        </p:pic>
      </p:grpSp>
      <p:sp>
        <p:nvSpPr>
          <p:cNvPr id="22" name="TextBox 21">
            <a:extLst>
              <a:ext uri="{FF2B5EF4-FFF2-40B4-BE49-F238E27FC236}">
                <a16:creationId xmlns:a16="http://schemas.microsoft.com/office/drawing/2014/main" id="{36D263A3-1428-CE95-AEE9-CCA3D16BA4C6}"/>
              </a:ext>
            </a:extLst>
          </p:cNvPr>
          <p:cNvSpPr txBox="1"/>
          <p:nvPr/>
        </p:nvSpPr>
        <p:spPr>
          <a:xfrm>
            <a:off x="455969" y="4868295"/>
            <a:ext cx="11567104" cy="1569660"/>
          </a:xfrm>
          <a:prstGeom prst="rect">
            <a:avLst/>
          </a:prstGeom>
          <a:noFill/>
        </p:spPr>
        <p:txBody>
          <a:bodyPr wrap="square">
            <a:spAutoFit/>
          </a:bodyPr>
          <a:lstStyle/>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Distinguish between pileup and single waveforms using machine learning approach.</a:t>
            </a:r>
          </a:p>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In physics data, there is a small amount of expected pileup waveforms, e.g., the signature of isomeric gamma transition following cosmogenic production of certain isotopes</a:t>
            </a:r>
          </a:p>
          <a:p>
            <a:pPr marL="742950" lvl="1"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Look for shift and energy’s peak ratio (E1/E2) for the signature.</a:t>
            </a:r>
          </a:p>
          <a:p>
            <a:pPr marL="742950" lvl="1"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This determination is implemented as regression in machine learning approach.</a:t>
            </a:r>
          </a:p>
        </p:txBody>
      </p:sp>
    </p:spTree>
    <p:extLst>
      <p:ext uri="{BB962C8B-B14F-4D97-AF65-F5344CB8AC3E}">
        <p14:creationId xmlns:p14="http://schemas.microsoft.com/office/powerpoint/2010/main" val="3801882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19</a:t>
            </a:fld>
            <a:endParaRPr lang="en-US"/>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11" name="Line">
            <a:extLst>
              <a:ext uri="{FF2B5EF4-FFF2-40B4-BE49-F238E27FC236}">
                <a16:creationId xmlns:a16="http://schemas.microsoft.com/office/drawing/2014/main" id="{39A0A55B-DC8B-164D-AFAE-B75131EF1B5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2" name="Footer Placeholder 1">
            <a:extLst>
              <a:ext uri="{FF2B5EF4-FFF2-40B4-BE49-F238E27FC236}">
                <a16:creationId xmlns:a16="http://schemas.microsoft.com/office/drawing/2014/main" id="{EE8C2982-732F-C06A-5D58-B2F059FFC59C}"/>
              </a:ext>
            </a:extLst>
          </p:cNvPr>
          <p:cNvSpPr>
            <a:spLocks noGrp="1"/>
          </p:cNvSpPr>
          <p:nvPr>
            <p:ph type="ftr" sz="quarter" idx="11"/>
          </p:nvPr>
        </p:nvSpPr>
        <p:spPr/>
        <p:txBody>
          <a:bodyPr/>
          <a:lstStyle/>
          <a:p>
            <a:r>
              <a:rPr lang="en-US"/>
              <a:t>Laxman CIPANP 2022</a:t>
            </a:r>
          </a:p>
        </p:txBody>
      </p:sp>
      <p:sp>
        <p:nvSpPr>
          <p:cNvPr id="5" name="Title 1">
            <a:extLst>
              <a:ext uri="{FF2B5EF4-FFF2-40B4-BE49-F238E27FC236}">
                <a16:creationId xmlns:a16="http://schemas.microsoft.com/office/drawing/2014/main" id="{C0A009BA-2A2E-B604-8015-BE334D10BCDF}"/>
              </a:ext>
            </a:extLst>
          </p:cNvPr>
          <p:cNvSpPr>
            <a:spLocks noGrp="1"/>
          </p:cNvSpPr>
          <p:nvPr>
            <p:ph type="title"/>
          </p:nvPr>
        </p:nvSpPr>
        <p:spPr>
          <a:xfrm>
            <a:off x="999370" y="21038"/>
            <a:ext cx="10372949" cy="791998"/>
          </a:xfrm>
        </p:spPr>
        <p:txBody>
          <a:bodyPr>
            <a:no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Simulated Pileup Waveforms Dataset</a:t>
            </a:r>
          </a:p>
        </p:txBody>
      </p:sp>
      <p:sp>
        <p:nvSpPr>
          <p:cNvPr id="18" name="Content Placeholder 10">
            <a:extLst>
              <a:ext uri="{FF2B5EF4-FFF2-40B4-BE49-F238E27FC236}">
                <a16:creationId xmlns:a16="http://schemas.microsoft.com/office/drawing/2014/main" id="{075F8E85-9683-7FD6-1667-27A43FCACE2D}"/>
              </a:ext>
            </a:extLst>
          </p:cNvPr>
          <p:cNvSpPr>
            <a:spLocks noGrp="1"/>
          </p:cNvSpPr>
          <p:nvPr>
            <p:ph idx="1"/>
          </p:nvPr>
        </p:nvSpPr>
        <p:spPr>
          <a:xfrm>
            <a:off x="334022" y="781225"/>
            <a:ext cx="11857977" cy="1566553"/>
          </a:xfrm>
        </p:spPr>
        <p:txBody>
          <a:bodyPr vert="horz" lIns="91440" tIns="45720" rIns="91440" bIns="45720" rtlCol="0" anchor="t">
            <a:noAutofit/>
          </a:bodyPr>
          <a:lstStyle/>
          <a:p>
            <a:pPr>
              <a:buClr>
                <a:srgbClr val="002060"/>
              </a:buClr>
              <a:buFont typeface="Wingdings" pitchFamily="2" charset="2"/>
              <a:buChar char="v"/>
            </a:pPr>
            <a:r>
              <a:rPr lang="en-US" sz="1900" dirty="0">
                <a:solidFill>
                  <a:srgbClr val="002060"/>
                </a:solidFill>
                <a:latin typeface="Times New Roman" panose="02020603050405020304" pitchFamily="18" charset="0"/>
                <a:cs typeface="Times New Roman" panose="02020603050405020304" pitchFamily="18" charset="0"/>
              </a:rPr>
              <a:t>Waveforms are single site events taken from the Calibration data. Use these single waveforms to simulate pileup </a:t>
            </a:r>
            <a:r>
              <a:rPr lang="en-US" sz="1900" dirty="0" err="1">
                <a:solidFill>
                  <a:srgbClr val="002060"/>
                </a:solidFill>
                <a:latin typeface="Times New Roman" panose="02020603050405020304" pitchFamily="18" charset="0"/>
                <a:cs typeface="Times New Roman" panose="02020603050405020304" pitchFamily="18" charset="0"/>
              </a:rPr>
              <a:t>wfs</a:t>
            </a:r>
            <a:r>
              <a:rPr lang="en-US" sz="1900" dirty="0">
                <a:solidFill>
                  <a:srgbClr val="002060"/>
                </a:solidFill>
                <a:latin typeface="Times New Roman" panose="02020603050405020304" pitchFamily="18" charset="0"/>
                <a:cs typeface="Times New Roman" panose="02020603050405020304" pitchFamily="18" charset="0"/>
              </a:rPr>
              <a:t>.</a:t>
            </a:r>
          </a:p>
          <a:p>
            <a:pPr>
              <a:buClr>
                <a:srgbClr val="002060"/>
              </a:buClr>
              <a:buFont typeface="Wingdings" pitchFamily="2" charset="2"/>
              <a:buChar char="v"/>
            </a:pPr>
            <a:r>
              <a:rPr lang="en-US" sz="1900" dirty="0">
                <a:solidFill>
                  <a:srgbClr val="002060"/>
                </a:solidFill>
                <a:latin typeface="Times New Roman" panose="02020603050405020304" pitchFamily="18" charset="0"/>
                <a:cs typeface="Times New Roman" panose="02020603050405020304" pitchFamily="18" charset="0"/>
              </a:rPr>
              <a:t>Simulation Parameters:</a:t>
            </a:r>
          </a:p>
          <a:p>
            <a:pPr marL="617220" lvl="1" indent="-342900">
              <a:buClr>
                <a:srgbClr val="002060"/>
              </a:buClr>
              <a:buFont typeface="Wingdings" pitchFamily="2" charset="2"/>
              <a:buChar char="Ø"/>
            </a:pPr>
            <a:r>
              <a:rPr lang="en-US" sz="1800" dirty="0">
                <a:solidFill>
                  <a:srgbClr val="002060"/>
                </a:solidFill>
                <a:latin typeface="Times New Roman" panose="02020603050405020304" pitchFamily="18" charset="0"/>
                <a:cs typeface="Times New Roman" panose="02020603050405020304" pitchFamily="18" charset="0"/>
              </a:rPr>
              <a:t>Scaling: Random scaling for waveform height for both base (1st) and on-top (2nd) waveform.</a:t>
            </a:r>
          </a:p>
          <a:p>
            <a:pPr marL="617220" lvl="1" indent="-342900">
              <a:buClr>
                <a:srgbClr val="002060"/>
              </a:buClr>
              <a:buFont typeface="Wingdings" pitchFamily="2" charset="2"/>
              <a:buChar char="Ø"/>
            </a:pPr>
            <a:r>
              <a:rPr lang="en-US" sz="1800" dirty="0">
                <a:solidFill>
                  <a:srgbClr val="002060"/>
                </a:solidFill>
                <a:latin typeface="Times New Roman" panose="02020603050405020304" pitchFamily="18" charset="0"/>
                <a:cs typeface="Times New Roman" panose="02020603050405020304" pitchFamily="18" charset="0"/>
              </a:rPr>
              <a:t>Relative shift (Samples/Bins): Random relative shift for on-top waveform from base waveform.</a:t>
            </a:r>
          </a:p>
          <a:p>
            <a:pPr>
              <a:buClr>
                <a:srgbClr val="002060"/>
              </a:buClr>
              <a:buFont typeface="Wingdings" pitchFamily="2" charset="2"/>
              <a:buChar char="v"/>
            </a:pPr>
            <a:endParaRPr lang="en-US" sz="1900" dirty="0">
              <a:solidFill>
                <a:srgbClr val="002060"/>
              </a:solidFill>
              <a:latin typeface="Times New Roman" panose="02020603050405020304" pitchFamily="18" charset="0"/>
              <a:cs typeface="Times New Roman" panose="02020603050405020304" pitchFamily="18" charset="0"/>
            </a:endParaRPr>
          </a:p>
        </p:txBody>
      </p:sp>
      <p:pic>
        <p:nvPicPr>
          <p:cNvPr id="23" name="Picture 12" descr="Chart, line chart&#10;&#10;Description automatically generated">
            <a:extLst>
              <a:ext uri="{FF2B5EF4-FFF2-40B4-BE49-F238E27FC236}">
                <a16:creationId xmlns:a16="http://schemas.microsoft.com/office/drawing/2014/main" id="{BBC638C9-5B82-5954-81B7-686B068ACFE4}"/>
              </a:ext>
            </a:extLst>
          </p:cNvPr>
          <p:cNvPicPr>
            <a:picLocks noChangeAspect="1"/>
          </p:cNvPicPr>
          <p:nvPr/>
        </p:nvPicPr>
        <p:blipFill>
          <a:blip r:embed="rId3"/>
          <a:stretch>
            <a:fillRect/>
          </a:stretch>
        </p:blipFill>
        <p:spPr>
          <a:xfrm>
            <a:off x="593725" y="2185005"/>
            <a:ext cx="3181350" cy="4288309"/>
          </a:xfrm>
          <a:prstGeom prst="rect">
            <a:avLst/>
          </a:prstGeom>
        </p:spPr>
      </p:pic>
      <p:pic>
        <p:nvPicPr>
          <p:cNvPr id="24" name="Picture 13" descr="Chart, line chart&#10;&#10;Description automatically generated">
            <a:extLst>
              <a:ext uri="{FF2B5EF4-FFF2-40B4-BE49-F238E27FC236}">
                <a16:creationId xmlns:a16="http://schemas.microsoft.com/office/drawing/2014/main" id="{80A9B0F5-2027-C511-C5B2-A94902589B5E}"/>
              </a:ext>
            </a:extLst>
          </p:cNvPr>
          <p:cNvPicPr>
            <a:picLocks noChangeAspect="1"/>
          </p:cNvPicPr>
          <p:nvPr/>
        </p:nvPicPr>
        <p:blipFill>
          <a:blip r:embed="rId4"/>
          <a:stretch>
            <a:fillRect/>
          </a:stretch>
        </p:blipFill>
        <p:spPr>
          <a:xfrm>
            <a:off x="4464050" y="2150080"/>
            <a:ext cx="3181350" cy="4288309"/>
          </a:xfrm>
          <a:prstGeom prst="rect">
            <a:avLst/>
          </a:prstGeom>
        </p:spPr>
      </p:pic>
      <p:pic>
        <p:nvPicPr>
          <p:cNvPr id="25" name="Picture 14" descr="Chart, line chart&#10;&#10;Description automatically generated">
            <a:extLst>
              <a:ext uri="{FF2B5EF4-FFF2-40B4-BE49-F238E27FC236}">
                <a16:creationId xmlns:a16="http://schemas.microsoft.com/office/drawing/2014/main" id="{067D3CAE-1183-E6A3-7D72-5B754FC7ECC2}"/>
              </a:ext>
            </a:extLst>
          </p:cNvPr>
          <p:cNvPicPr>
            <a:picLocks noChangeAspect="1"/>
          </p:cNvPicPr>
          <p:nvPr/>
        </p:nvPicPr>
        <p:blipFill>
          <a:blip r:embed="rId5"/>
          <a:stretch>
            <a:fillRect/>
          </a:stretch>
        </p:blipFill>
        <p:spPr>
          <a:xfrm>
            <a:off x="8385175" y="2150081"/>
            <a:ext cx="3127375" cy="4323234"/>
          </a:xfrm>
          <a:prstGeom prst="rect">
            <a:avLst/>
          </a:prstGeom>
        </p:spPr>
      </p:pic>
    </p:spTree>
    <p:extLst>
      <p:ext uri="{BB962C8B-B14F-4D97-AF65-F5344CB8AC3E}">
        <p14:creationId xmlns:p14="http://schemas.microsoft.com/office/powerpoint/2010/main" val="2090464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endParaRPr lang="en-US" dirty="0"/>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2</a:t>
            </a:fld>
            <a:endParaRPr lang="en-US" dirty="0"/>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8" name="Rectangle 7">
            <a:extLst>
              <a:ext uri="{FF2B5EF4-FFF2-40B4-BE49-F238E27FC236}">
                <a16:creationId xmlns:a16="http://schemas.microsoft.com/office/drawing/2014/main" id="{808A7DC0-9A1A-A042-94C9-5E8AD8B1630E}"/>
              </a:ext>
            </a:extLst>
          </p:cNvPr>
          <p:cNvSpPr/>
          <p:nvPr/>
        </p:nvSpPr>
        <p:spPr>
          <a:xfrm>
            <a:off x="4128794" y="68466"/>
            <a:ext cx="1967206" cy="707886"/>
          </a:xfrm>
          <a:prstGeom prst="rect">
            <a:avLst/>
          </a:prstGeom>
        </p:spPr>
        <p:txBody>
          <a:bodyPr wrap="non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Outline</a:t>
            </a:r>
            <a:r>
              <a:rPr lang="en-US" sz="4000" dirty="0">
                <a:solidFill>
                  <a:srgbClr val="002060"/>
                </a:solidFill>
                <a:latin typeface="Times New Roman" panose="02020603050405020304" pitchFamily="18" charset="0"/>
                <a:cs typeface="Times New Roman" panose="02020603050405020304" pitchFamily="18" charset="0"/>
              </a:rPr>
              <a:t> </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pic>
        <p:nvPicPr>
          <p:cNvPr id="1026" name="Picture 2">
            <a:extLst>
              <a:ext uri="{FF2B5EF4-FFF2-40B4-BE49-F238E27FC236}">
                <a16:creationId xmlns:a16="http://schemas.microsoft.com/office/drawing/2014/main" id="{C86A0056-D7CE-AF4D-ADE4-A6A423BFD9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795586"/>
            <a:ext cx="5667632" cy="52064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75098DB-6BD7-3C48-8E99-719F7CDAD085}"/>
              </a:ext>
            </a:extLst>
          </p:cNvPr>
          <p:cNvSpPr txBox="1"/>
          <p:nvPr/>
        </p:nvSpPr>
        <p:spPr>
          <a:xfrm>
            <a:off x="428368" y="907345"/>
            <a:ext cx="5501888" cy="5262979"/>
          </a:xfrm>
          <a:prstGeom prst="rect">
            <a:avLst/>
          </a:prstGeom>
          <a:noFill/>
        </p:spPr>
        <p:txBody>
          <a:bodyPr wrap="square" rtlCol="0">
            <a:spAutoFit/>
          </a:bodyPr>
          <a:lstStyle/>
          <a:p>
            <a:pPr marL="342900" indent="-342900">
              <a:buFont typeface="Wingdings" pitchFamily="2" charset="2"/>
              <a:buChar char="v"/>
            </a:pPr>
            <a:r>
              <a:rPr lang="en-US" sz="2400" cap="small" dirty="0">
                <a:solidFill>
                  <a:srgbClr val="002060"/>
                </a:solidFill>
                <a:latin typeface="Times New Roman" panose="02020603050405020304" pitchFamily="18" charset="0"/>
                <a:cs typeface="Times New Roman" panose="02020603050405020304" pitchFamily="18" charset="0"/>
              </a:rPr>
              <a:t>Majorana Demonstrator</a:t>
            </a:r>
          </a:p>
          <a:p>
            <a:endParaRPr lang="en-US" sz="2400" dirty="0">
              <a:solidFill>
                <a:srgbClr val="002060"/>
              </a:solidFill>
              <a:latin typeface="Times New Roman" panose="02020603050405020304" pitchFamily="18" charset="0"/>
              <a:cs typeface="Times New Roman" panose="02020603050405020304" pitchFamily="18" charset="0"/>
            </a:endParaRPr>
          </a:p>
          <a:p>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US" sz="2400" dirty="0">
                <a:solidFill>
                  <a:srgbClr val="002060"/>
                </a:solidFill>
                <a:latin typeface="Times New Roman" panose="02020603050405020304" pitchFamily="18" charset="0"/>
                <a:cs typeface="Times New Roman" panose="02020603050405020304" pitchFamily="18" charset="0"/>
              </a:rPr>
              <a:t>Traditional Pulse Shape Analysis</a:t>
            </a:r>
          </a:p>
          <a:p>
            <a:pPr marL="342900" indent="-342900">
              <a:buFont typeface="Wingdings" pitchFamily="2" charset="2"/>
              <a:buChar char="v"/>
            </a:pP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US" sz="2400" dirty="0">
                <a:solidFill>
                  <a:srgbClr val="002060"/>
                </a:solidFill>
                <a:latin typeface="Times New Roman" panose="02020603050405020304" pitchFamily="18" charset="0"/>
                <a:cs typeface="Times New Roman" panose="02020603050405020304" pitchFamily="18" charset="0"/>
              </a:rPr>
              <a:t>Motivation and Network’s Performance:</a:t>
            </a:r>
          </a:p>
          <a:p>
            <a:pPr marL="800100" lvl="1" indent="-342900">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Interpretable Machine Learning Model (Part I)</a:t>
            </a:r>
          </a:p>
          <a:p>
            <a:pPr marL="800100" lvl="1" indent="-342900">
              <a:buFont typeface="Wingdings" pitchFamily="2" charset="2"/>
              <a:buChar char="Ø"/>
            </a:pPr>
            <a:endParaRPr lang="en-US" sz="2400" dirty="0">
              <a:solidFill>
                <a:srgbClr val="002060"/>
              </a:solidFill>
              <a:latin typeface="Times New Roman" panose="02020603050405020304" pitchFamily="18" charset="0"/>
              <a:cs typeface="Times New Roman" panose="02020603050405020304" pitchFamily="18" charset="0"/>
            </a:endParaRPr>
          </a:p>
          <a:p>
            <a:pPr marL="800100" lvl="1" indent="-342900">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Pileup Waveforms Study (Part II)</a:t>
            </a:r>
          </a:p>
          <a:p>
            <a:endParaRPr lang="en-US" sz="2400" dirty="0">
              <a:solidFill>
                <a:srgbClr val="002060"/>
              </a:solidFill>
              <a:latin typeface="Times New Roman" panose="02020603050405020304" pitchFamily="18" charset="0"/>
              <a:cs typeface="Times New Roman" panose="02020603050405020304" pitchFamily="18" charset="0"/>
            </a:endParaRPr>
          </a:p>
          <a:p>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US" sz="2400" dirty="0">
                <a:solidFill>
                  <a:srgbClr val="002060"/>
                </a:solidFill>
                <a:latin typeface="Times New Roman" panose="02020603050405020304" pitchFamily="18" charset="0"/>
                <a:cs typeface="Times New Roman" panose="02020603050405020304" pitchFamily="18" charset="0"/>
              </a:rPr>
              <a:t>Summary and Outlook</a:t>
            </a:r>
          </a:p>
        </p:txBody>
      </p:sp>
      <p:sp>
        <p:nvSpPr>
          <p:cNvPr id="2" name="Footer Placeholder 1">
            <a:extLst>
              <a:ext uri="{FF2B5EF4-FFF2-40B4-BE49-F238E27FC236}">
                <a16:creationId xmlns:a16="http://schemas.microsoft.com/office/drawing/2014/main" id="{0C470CE8-6F10-DF0D-2B70-0AD0C1E386C6}"/>
              </a:ext>
            </a:extLst>
          </p:cNvPr>
          <p:cNvSpPr>
            <a:spLocks noGrp="1"/>
          </p:cNvSpPr>
          <p:nvPr>
            <p:ph type="ftr" sz="quarter" idx="11"/>
          </p:nvPr>
        </p:nvSpPr>
        <p:spPr/>
        <p:txBody>
          <a:bodyPr/>
          <a:lstStyle/>
          <a:p>
            <a:r>
              <a:rPr lang="en-US"/>
              <a:t>Laxman CIPANP 2022</a:t>
            </a:r>
          </a:p>
        </p:txBody>
      </p:sp>
    </p:spTree>
    <p:extLst>
      <p:ext uri="{BB962C8B-B14F-4D97-AF65-F5344CB8AC3E}">
        <p14:creationId xmlns:p14="http://schemas.microsoft.com/office/powerpoint/2010/main" val="922351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20</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2" name="Title 1">
            <a:extLst>
              <a:ext uri="{FF2B5EF4-FFF2-40B4-BE49-F238E27FC236}">
                <a16:creationId xmlns:a16="http://schemas.microsoft.com/office/drawing/2014/main" id="{100F1EFB-7A35-7D76-5A3F-DAA5488B9E0B}"/>
              </a:ext>
            </a:extLst>
          </p:cNvPr>
          <p:cNvSpPr>
            <a:spLocks noGrp="1"/>
          </p:cNvSpPr>
          <p:nvPr>
            <p:ph type="title"/>
          </p:nvPr>
        </p:nvSpPr>
        <p:spPr>
          <a:xfrm>
            <a:off x="-284211" y="84616"/>
            <a:ext cx="12192000" cy="654756"/>
          </a:xfrm>
        </p:spPr>
        <p:txBody>
          <a:bodyPr>
            <a:normAutofit/>
          </a:bodyPr>
          <a:lstStyle/>
          <a:p>
            <a:pPr algn="ctr"/>
            <a:r>
              <a:rPr lang="en-US" sz="3400" b="1" dirty="0">
                <a:solidFill>
                  <a:srgbClr val="002060"/>
                </a:solidFill>
                <a:latin typeface="Times New Roman" panose="02020603050405020304" pitchFamily="18" charset="0"/>
                <a:cs typeface="Times New Roman" panose="02020603050405020304" pitchFamily="18" charset="0"/>
              </a:rPr>
              <a:t>RNN Performance for Simulated Pileup Waveforms </a:t>
            </a:r>
          </a:p>
        </p:txBody>
      </p:sp>
      <p:pic>
        <p:nvPicPr>
          <p:cNvPr id="5" name="Picture 4">
            <a:extLst>
              <a:ext uri="{FF2B5EF4-FFF2-40B4-BE49-F238E27FC236}">
                <a16:creationId xmlns:a16="http://schemas.microsoft.com/office/drawing/2014/main" id="{01B15891-B933-D5B2-40BF-20A01DC03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88" y="1635432"/>
            <a:ext cx="6934906" cy="4403524"/>
          </a:xfrm>
          <a:prstGeom prst="rect">
            <a:avLst/>
          </a:prstGeom>
        </p:spPr>
      </p:pic>
      <p:pic>
        <p:nvPicPr>
          <p:cNvPr id="8" name="Picture 7">
            <a:extLst>
              <a:ext uri="{FF2B5EF4-FFF2-40B4-BE49-F238E27FC236}">
                <a16:creationId xmlns:a16="http://schemas.microsoft.com/office/drawing/2014/main" id="{B9B7206A-1EC1-6374-177F-BB3DCA07F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994" y="2535767"/>
            <a:ext cx="4916328" cy="3890088"/>
          </a:xfrm>
          <a:prstGeom prst="rect">
            <a:avLst/>
          </a:prstGeom>
        </p:spPr>
      </p:pic>
      <p:grpSp>
        <p:nvGrpSpPr>
          <p:cNvPr id="10" name="Group 9">
            <a:extLst>
              <a:ext uri="{FF2B5EF4-FFF2-40B4-BE49-F238E27FC236}">
                <a16:creationId xmlns:a16="http://schemas.microsoft.com/office/drawing/2014/main" id="{2FBE45D4-A740-CD75-6D5D-05F2F8D0E8F0}"/>
              </a:ext>
            </a:extLst>
          </p:cNvPr>
          <p:cNvGrpSpPr/>
          <p:nvPr/>
        </p:nvGrpSpPr>
        <p:grpSpPr>
          <a:xfrm>
            <a:off x="10151764" y="1050794"/>
            <a:ext cx="1574144" cy="1107858"/>
            <a:chOff x="8378083" y="2707985"/>
            <a:chExt cx="1574144" cy="1107858"/>
          </a:xfrm>
        </p:grpSpPr>
        <p:sp>
          <p:nvSpPr>
            <p:cNvPr id="11" name="TextBox 10">
              <a:extLst>
                <a:ext uri="{FF2B5EF4-FFF2-40B4-BE49-F238E27FC236}">
                  <a16:creationId xmlns:a16="http://schemas.microsoft.com/office/drawing/2014/main" id="{0F03F1CC-D321-F5AF-1B45-35F9F33263D3}"/>
                </a:ext>
              </a:extLst>
            </p:cNvPr>
            <p:cNvSpPr txBox="1"/>
            <p:nvPr/>
          </p:nvSpPr>
          <p:spPr>
            <a:xfrm>
              <a:off x="8378084" y="2707985"/>
              <a:ext cx="1574143" cy="307777"/>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GRU</a:t>
              </a:r>
              <a:endParaRPr lang="en-US" dirty="0"/>
            </a:p>
          </p:txBody>
        </p:sp>
        <p:sp>
          <p:nvSpPr>
            <p:cNvPr id="12" name="TextBox 11">
              <a:extLst>
                <a:ext uri="{FF2B5EF4-FFF2-40B4-BE49-F238E27FC236}">
                  <a16:creationId xmlns:a16="http://schemas.microsoft.com/office/drawing/2014/main" id="{FF5C3481-E389-4928-EC3C-45BD9DC7DD90}"/>
                </a:ext>
              </a:extLst>
            </p:cNvPr>
            <p:cNvSpPr txBox="1"/>
            <p:nvPr/>
          </p:nvSpPr>
          <p:spPr>
            <a:xfrm>
              <a:off x="8378083" y="3292623"/>
              <a:ext cx="1574143" cy="523220"/>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Fully Connected Layer</a:t>
              </a:r>
            </a:p>
          </p:txBody>
        </p:sp>
        <p:sp>
          <p:nvSpPr>
            <p:cNvPr id="13" name="Arrow: Down 47">
              <a:extLst>
                <a:ext uri="{FF2B5EF4-FFF2-40B4-BE49-F238E27FC236}">
                  <a16:creationId xmlns:a16="http://schemas.microsoft.com/office/drawing/2014/main" id="{9EF3A4E3-13F5-F970-FB82-7C86DF6119B3}"/>
                </a:ext>
              </a:extLst>
            </p:cNvPr>
            <p:cNvSpPr/>
            <p:nvPr/>
          </p:nvSpPr>
          <p:spPr>
            <a:xfrm>
              <a:off x="9041113" y="3000633"/>
              <a:ext cx="249238" cy="295275"/>
            </a:xfrm>
            <a:prstGeom prst="down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CB96F03C-076A-43B9-71AC-375488DF5332}"/>
              </a:ext>
            </a:extLst>
          </p:cNvPr>
          <p:cNvSpPr txBox="1"/>
          <p:nvPr/>
        </p:nvSpPr>
        <p:spPr>
          <a:xfrm>
            <a:off x="917573" y="5939159"/>
            <a:ext cx="6078011" cy="369332"/>
          </a:xfrm>
          <a:prstGeom prst="rect">
            <a:avLst/>
          </a:prstGeom>
          <a:noFill/>
        </p:spPr>
        <p:txBody>
          <a:bodyPr wrap="none" rtlCol="0">
            <a:spAutoFit/>
          </a:bodyPr>
          <a:lstStyle/>
          <a:p>
            <a:pPr marL="285750" indent="-285750">
              <a:buClr>
                <a:srgbClr val="002060"/>
              </a:buClr>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Good performance for both small and large maximum shifts.</a:t>
            </a:r>
          </a:p>
        </p:txBody>
      </p:sp>
      <p:sp>
        <p:nvSpPr>
          <p:cNvPr id="16" name="TextBox 15">
            <a:extLst>
              <a:ext uri="{FF2B5EF4-FFF2-40B4-BE49-F238E27FC236}">
                <a16:creationId xmlns:a16="http://schemas.microsoft.com/office/drawing/2014/main" id="{FABD5B45-F007-7CC6-6376-542865C647E7}"/>
              </a:ext>
            </a:extLst>
          </p:cNvPr>
          <p:cNvSpPr txBox="1"/>
          <p:nvPr/>
        </p:nvSpPr>
        <p:spPr>
          <a:xfrm>
            <a:off x="408129" y="775754"/>
            <a:ext cx="9743635" cy="707886"/>
          </a:xfrm>
          <a:prstGeom prst="rect">
            <a:avLst/>
          </a:prstGeom>
          <a:noFill/>
        </p:spPr>
        <p:txBody>
          <a:bodyPr wrap="square" rtlCol="0">
            <a:spAutoFit/>
          </a:bodyPr>
          <a:lstStyle/>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Classification power of RNN to distinguish between single and pileup waveforms</a:t>
            </a:r>
          </a:p>
          <a:p>
            <a:pPr marL="800100" lvl="1" indent="-342900">
              <a:buFont typeface="Wingdings" pitchFamily="2" charset="2"/>
              <a:buChar char="Ø"/>
            </a:pPr>
            <a:r>
              <a:rPr lang="en-US" sz="2000" dirty="0">
                <a:solidFill>
                  <a:srgbClr val="002060"/>
                </a:solidFill>
                <a:latin typeface="Times New Roman" panose="02020603050405020304" pitchFamily="18" charset="0"/>
                <a:cs typeface="Times New Roman" panose="02020603050405020304" pitchFamily="18" charset="0"/>
              </a:rPr>
              <a:t>performs very well when the pileup is obvious.</a:t>
            </a:r>
          </a:p>
        </p:txBody>
      </p:sp>
      <p:sp>
        <p:nvSpPr>
          <p:cNvPr id="17" name="TextBox 16">
            <a:extLst>
              <a:ext uri="{FF2B5EF4-FFF2-40B4-BE49-F238E27FC236}">
                <a16:creationId xmlns:a16="http://schemas.microsoft.com/office/drawing/2014/main" id="{04D9D10E-256D-70F5-1866-E005632856D1}"/>
              </a:ext>
            </a:extLst>
          </p:cNvPr>
          <p:cNvSpPr txBox="1"/>
          <p:nvPr/>
        </p:nvSpPr>
        <p:spPr>
          <a:xfrm>
            <a:off x="7815255" y="2132071"/>
            <a:ext cx="2999539" cy="369332"/>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For shift range of 300 samples</a:t>
            </a:r>
          </a:p>
        </p:txBody>
      </p:sp>
    </p:spTree>
    <p:extLst>
      <p:ext uri="{BB962C8B-B14F-4D97-AF65-F5344CB8AC3E}">
        <p14:creationId xmlns:p14="http://schemas.microsoft.com/office/powerpoint/2010/main" val="2441441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21</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2" name="Title 1">
            <a:extLst>
              <a:ext uri="{FF2B5EF4-FFF2-40B4-BE49-F238E27FC236}">
                <a16:creationId xmlns:a16="http://schemas.microsoft.com/office/drawing/2014/main" id="{971337D1-4F7B-9A00-D77A-0668E0B50F19}"/>
              </a:ext>
            </a:extLst>
          </p:cNvPr>
          <p:cNvSpPr>
            <a:spLocks noGrp="1"/>
          </p:cNvSpPr>
          <p:nvPr>
            <p:ph type="title"/>
          </p:nvPr>
        </p:nvSpPr>
        <p:spPr>
          <a:xfrm>
            <a:off x="150748" y="10010"/>
            <a:ext cx="11567105" cy="791998"/>
          </a:xfrm>
        </p:spPr>
        <p:txBody>
          <a:bodyPr>
            <a:no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Parameter Regression in RNN</a:t>
            </a:r>
          </a:p>
        </p:txBody>
      </p:sp>
      <p:pic>
        <p:nvPicPr>
          <p:cNvPr id="5" name="Picture 4">
            <a:extLst>
              <a:ext uri="{FF2B5EF4-FFF2-40B4-BE49-F238E27FC236}">
                <a16:creationId xmlns:a16="http://schemas.microsoft.com/office/drawing/2014/main" id="{4124E00A-F6D6-952D-9285-0FF244B89440}"/>
              </a:ext>
            </a:extLst>
          </p:cNvPr>
          <p:cNvPicPr>
            <a:picLocks noChangeAspect="1"/>
          </p:cNvPicPr>
          <p:nvPr/>
        </p:nvPicPr>
        <p:blipFill>
          <a:blip r:embed="rId3"/>
          <a:stretch>
            <a:fillRect/>
          </a:stretch>
        </p:blipFill>
        <p:spPr>
          <a:xfrm>
            <a:off x="150749" y="1702117"/>
            <a:ext cx="5496290" cy="3826609"/>
          </a:xfrm>
          <a:prstGeom prst="rect">
            <a:avLst/>
          </a:prstGeom>
        </p:spPr>
      </p:pic>
      <p:pic>
        <p:nvPicPr>
          <p:cNvPr id="8" name="Picture 7">
            <a:extLst>
              <a:ext uri="{FF2B5EF4-FFF2-40B4-BE49-F238E27FC236}">
                <a16:creationId xmlns:a16="http://schemas.microsoft.com/office/drawing/2014/main" id="{CE04C56E-53EF-BB54-CCD9-9C1D54510F8A}"/>
              </a:ext>
            </a:extLst>
          </p:cNvPr>
          <p:cNvPicPr>
            <a:picLocks noChangeAspect="1"/>
          </p:cNvPicPr>
          <p:nvPr/>
        </p:nvPicPr>
        <p:blipFill>
          <a:blip r:embed="rId4"/>
          <a:stretch>
            <a:fillRect/>
          </a:stretch>
        </p:blipFill>
        <p:spPr>
          <a:xfrm>
            <a:off x="6390904" y="1649954"/>
            <a:ext cx="5650348" cy="3826609"/>
          </a:xfrm>
          <a:prstGeom prst="rect">
            <a:avLst/>
          </a:prstGeom>
        </p:spPr>
      </p:pic>
      <p:sp>
        <p:nvSpPr>
          <p:cNvPr id="10" name="TextBox 9">
            <a:extLst>
              <a:ext uri="{FF2B5EF4-FFF2-40B4-BE49-F238E27FC236}">
                <a16:creationId xmlns:a16="http://schemas.microsoft.com/office/drawing/2014/main" id="{CA38A6FD-47C4-5F76-6443-CDCE3BE6113F}"/>
              </a:ext>
            </a:extLst>
          </p:cNvPr>
          <p:cNvSpPr txBox="1"/>
          <p:nvPr/>
        </p:nvSpPr>
        <p:spPr>
          <a:xfrm>
            <a:off x="7175500" y="1212442"/>
            <a:ext cx="4305300" cy="369332"/>
          </a:xfrm>
          <a:prstGeom prst="rect">
            <a:avLst/>
          </a:prstGeom>
          <a:noFill/>
          <a:ln w="12700">
            <a:solidFill>
              <a:schemeClr val="tx1"/>
            </a:solidFill>
          </a:ln>
        </p:spPr>
        <p:txBody>
          <a:bodyPr wrap="square" rtlCol="0">
            <a:spAutoFit/>
          </a:bodyPr>
          <a:lstStyle/>
          <a:p>
            <a:r>
              <a:rPr lang="en-US" dirty="0">
                <a:solidFill>
                  <a:srgbClr val="002060"/>
                </a:solidFill>
                <a:latin typeface="Times New Roman" panose="02020603050405020304" pitchFamily="18" charset="0"/>
                <a:cs typeface="Times New Roman" panose="02020603050405020304" pitchFamily="18" charset="0"/>
              </a:rPr>
              <a:t>For real single waveforms (having 0 shift)</a:t>
            </a:r>
          </a:p>
        </p:txBody>
      </p:sp>
      <p:sp>
        <p:nvSpPr>
          <p:cNvPr id="11" name="TextBox 10">
            <a:extLst>
              <a:ext uri="{FF2B5EF4-FFF2-40B4-BE49-F238E27FC236}">
                <a16:creationId xmlns:a16="http://schemas.microsoft.com/office/drawing/2014/main" id="{7823E8B5-AC4D-DF87-9A88-A26A26F9C5A3}"/>
              </a:ext>
            </a:extLst>
          </p:cNvPr>
          <p:cNvSpPr txBox="1"/>
          <p:nvPr/>
        </p:nvSpPr>
        <p:spPr>
          <a:xfrm>
            <a:off x="242737" y="1265347"/>
            <a:ext cx="6285063" cy="369332"/>
          </a:xfrm>
          <a:prstGeom prst="rect">
            <a:avLst/>
          </a:prstGeom>
          <a:noFill/>
          <a:ln w="12700">
            <a:solidFill>
              <a:schemeClr val="tx1"/>
            </a:solidFill>
          </a:ln>
        </p:spPr>
        <p:txBody>
          <a:bodyPr wrap="square" rtlCol="0">
            <a:spAutoFit/>
          </a:bodyPr>
          <a:lstStyle/>
          <a:p>
            <a:r>
              <a:rPr lang="en-US" dirty="0">
                <a:solidFill>
                  <a:srgbClr val="002060"/>
                </a:solidFill>
                <a:latin typeface="Times New Roman" panose="02020603050405020304" pitchFamily="18" charset="0"/>
                <a:cs typeface="Times New Roman" panose="02020603050405020304" pitchFamily="18" charset="0"/>
              </a:rPr>
              <a:t>For simulated pileup waveforms (having shift between 0 and 100 ) </a:t>
            </a:r>
          </a:p>
        </p:txBody>
      </p:sp>
      <p:sp>
        <p:nvSpPr>
          <p:cNvPr id="12" name="TextBox 11">
            <a:extLst>
              <a:ext uri="{FF2B5EF4-FFF2-40B4-BE49-F238E27FC236}">
                <a16:creationId xmlns:a16="http://schemas.microsoft.com/office/drawing/2014/main" id="{BC27C7EE-EF65-7E50-8412-0CD31D998A10}"/>
              </a:ext>
            </a:extLst>
          </p:cNvPr>
          <p:cNvSpPr txBox="1"/>
          <p:nvPr/>
        </p:nvSpPr>
        <p:spPr>
          <a:xfrm>
            <a:off x="474147" y="696593"/>
            <a:ext cx="10103237" cy="400110"/>
          </a:xfrm>
          <a:prstGeom prst="rect">
            <a:avLst/>
          </a:prstGeom>
          <a:noFill/>
          <a:ln w="12700">
            <a:noFill/>
          </a:ln>
        </p:spPr>
        <p:txBody>
          <a:bodyPr wrap="square" rtlCol="0">
            <a:spAutoFit/>
          </a:bodyPr>
          <a:lstStyle/>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Differences between true shift and predicted shift from the regression is studied</a:t>
            </a:r>
          </a:p>
        </p:txBody>
      </p:sp>
      <p:sp>
        <p:nvSpPr>
          <p:cNvPr id="13" name="TextBox 12">
            <a:extLst>
              <a:ext uri="{FF2B5EF4-FFF2-40B4-BE49-F238E27FC236}">
                <a16:creationId xmlns:a16="http://schemas.microsoft.com/office/drawing/2014/main" id="{3C42C6BD-71CF-1BC0-6E22-43BFB788E509}"/>
              </a:ext>
            </a:extLst>
          </p:cNvPr>
          <p:cNvSpPr txBox="1"/>
          <p:nvPr/>
        </p:nvSpPr>
        <p:spPr>
          <a:xfrm>
            <a:off x="474147" y="5632022"/>
            <a:ext cx="4589718" cy="369332"/>
          </a:xfrm>
          <a:prstGeom prst="rect">
            <a:avLst/>
          </a:prstGeom>
          <a:noFill/>
        </p:spPr>
        <p:txBody>
          <a:bodyPr wrap="none" rtlCol="0">
            <a:spAutoFit/>
          </a:bodyPr>
          <a:lstStyle/>
          <a:p>
            <a:pPr marL="285750" indent="-285750">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Good parameter determination performance.</a:t>
            </a:r>
          </a:p>
        </p:txBody>
      </p:sp>
      <p:sp>
        <p:nvSpPr>
          <p:cNvPr id="14" name="TextBox 13">
            <a:extLst>
              <a:ext uri="{FF2B5EF4-FFF2-40B4-BE49-F238E27FC236}">
                <a16:creationId xmlns:a16="http://schemas.microsoft.com/office/drawing/2014/main" id="{EDC7F3E3-D5D4-EC0A-DC10-80060E084405}"/>
              </a:ext>
            </a:extLst>
          </p:cNvPr>
          <p:cNvSpPr txBox="1"/>
          <p:nvPr/>
        </p:nvSpPr>
        <p:spPr>
          <a:xfrm>
            <a:off x="7050391" y="5433293"/>
            <a:ext cx="5047622" cy="1200329"/>
          </a:xfrm>
          <a:prstGeom prst="rect">
            <a:avLst/>
          </a:prstGeom>
          <a:noFill/>
        </p:spPr>
        <p:txBody>
          <a:bodyPr wrap="square" rtlCol="0">
            <a:spAutoFit/>
          </a:bodyPr>
          <a:lstStyle/>
          <a:p>
            <a:pPr marL="285750" indent="-285750">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Likely boundary effect</a:t>
            </a:r>
          </a:p>
          <a:p>
            <a:pPr marL="742950" lvl="1"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One can filter the waveforms for the pileup first, and then send the pileups for the regression </a:t>
            </a:r>
          </a:p>
        </p:txBody>
      </p:sp>
    </p:spTree>
    <p:extLst>
      <p:ext uri="{BB962C8B-B14F-4D97-AF65-F5344CB8AC3E}">
        <p14:creationId xmlns:p14="http://schemas.microsoft.com/office/powerpoint/2010/main" val="136658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A47E38-C1AB-9F69-C870-A9DCDF846985}"/>
              </a:ext>
            </a:extLst>
          </p:cNvPr>
          <p:cNvPicPr>
            <a:picLocks noChangeAspect="1"/>
          </p:cNvPicPr>
          <p:nvPr/>
        </p:nvPicPr>
        <p:blipFill>
          <a:blip r:embed="rId2"/>
          <a:stretch>
            <a:fillRect/>
          </a:stretch>
        </p:blipFill>
        <p:spPr>
          <a:xfrm>
            <a:off x="974127" y="2034226"/>
            <a:ext cx="4917807" cy="1508105"/>
          </a:xfrm>
          <a:prstGeom prst="rect">
            <a:avLst/>
          </a:prstGeom>
        </p:spPr>
      </p:pic>
      <p:pic>
        <p:nvPicPr>
          <p:cNvPr id="10" name="Picture 9">
            <a:extLst>
              <a:ext uri="{FF2B5EF4-FFF2-40B4-BE49-F238E27FC236}">
                <a16:creationId xmlns:a16="http://schemas.microsoft.com/office/drawing/2014/main" id="{9595DA63-1617-B1CD-8555-BF3EA3824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900" y="932903"/>
            <a:ext cx="4454429" cy="5303978"/>
          </a:xfrm>
          <a:prstGeom prst="rect">
            <a:avLst/>
          </a:prstGeom>
        </p:spPr>
      </p:pic>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22</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8" name="Rectangle 7">
            <a:extLst>
              <a:ext uri="{FF2B5EF4-FFF2-40B4-BE49-F238E27FC236}">
                <a16:creationId xmlns:a16="http://schemas.microsoft.com/office/drawing/2014/main" id="{808A7DC0-9A1A-A042-94C9-5E8AD8B1630E}"/>
              </a:ext>
            </a:extLst>
          </p:cNvPr>
          <p:cNvSpPr/>
          <p:nvPr/>
        </p:nvSpPr>
        <p:spPr>
          <a:xfrm>
            <a:off x="3371553" y="9063"/>
            <a:ext cx="4511876" cy="707886"/>
          </a:xfrm>
          <a:prstGeom prst="rect">
            <a:avLst/>
          </a:prstGeom>
        </p:spPr>
        <p:txBody>
          <a:bodyPr wrap="non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Transformer Model</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11" name="TextBox 10">
            <a:extLst>
              <a:ext uri="{FF2B5EF4-FFF2-40B4-BE49-F238E27FC236}">
                <a16:creationId xmlns:a16="http://schemas.microsoft.com/office/drawing/2014/main" id="{5EFF2084-FD01-ECEC-E3F2-57A8686FDED4}"/>
              </a:ext>
            </a:extLst>
          </p:cNvPr>
          <p:cNvSpPr txBox="1"/>
          <p:nvPr/>
        </p:nvSpPr>
        <p:spPr>
          <a:xfrm>
            <a:off x="710908" y="733246"/>
            <a:ext cx="8569016" cy="1508105"/>
          </a:xfrm>
          <a:prstGeom prst="rect">
            <a:avLst/>
          </a:prstGeom>
          <a:noFill/>
        </p:spPr>
        <p:txBody>
          <a:bodyPr wrap="square" rtlCol="0">
            <a:spAutoFit/>
          </a:bodyPr>
          <a:lstStyle/>
          <a:p>
            <a:pPr marL="342900" indent="-342900">
              <a:buClr>
                <a:srgbClr val="002060"/>
              </a:buClr>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We have some disadvantages of RNN model:</a:t>
            </a:r>
          </a:p>
          <a:p>
            <a:pPr marL="742950" lvl="1" indent="-285750">
              <a:buClr>
                <a:srgbClr val="002060"/>
              </a:buClr>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Lack of long-range correlation</a:t>
            </a:r>
          </a:p>
          <a:p>
            <a:pPr marL="742950" lvl="1" indent="-285750">
              <a:buClr>
                <a:srgbClr val="002060"/>
              </a:buClr>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Sequential processing (therefore can’t be trained in parallel)</a:t>
            </a:r>
          </a:p>
          <a:p>
            <a:pPr marL="742950" lvl="1" indent="-285750">
              <a:buClr>
                <a:srgbClr val="002060"/>
              </a:buClr>
              <a:buFont typeface="Wingdings" pitchFamily="2" charset="2"/>
              <a:buChar char="Ø"/>
            </a:pPr>
            <a:endParaRPr lang="en-US" dirty="0">
              <a:solidFill>
                <a:srgbClr val="002060"/>
              </a:solidFill>
              <a:latin typeface="Times New Roman" panose="02020603050405020304" pitchFamily="18" charset="0"/>
              <a:cs typeface="Times New Roman" panose="02020603050405020304" pitchFamily="18" charset="0"/>
            </a:endParaRPr>
          </a:p>
          <a:p>
            <a:pPr marL="285750" indent="-285750">
              <a:buClr>
                <a:srgbClr val="002060"/>
              </a:buClr>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Transformer model was first described in 2017 in the paper “Attention is all you need”.</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FA9F754-0ACE-DD61-DE57-9781E9103B9F}"/>
              </a:ext>
            </a:extLst>
          </p:cNvPr>
          <p:cNvSpPr txBox="1"/>
          <p:nvPr/>
        </p:nvSpPr>
        <p:spPr>
          <a:xfrm>
            <a:off x="548756" y="3494433"/>
            <a:ext cx="7112434" cy="2708434"/>
          </a:xfrm>
          <a:prstGeom prst="rect">
            <a:avLst/>
          </a:prstGeom>
          <a:noFill/>
        </p:spPr>
        <p:txBody>
          <a:bodyPr wrap="square" rtlCol="0">
            <a:spAutoFit/>
          </a:bodyPr>
          <a:lstStyle/>
          <a:p>
            <a:pPr marL="342900" indent="-342900">
              <a:buClr>
                <a:srgbClr val="002060"/>
              </a:buClr>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Main characteristics of Transformer model:</a:t>
            </a:r>
          </a:p>
          <a:p>
            <a:pPr marL="1200150" lvl="2" indent="-285750">
              <a:buClr>
                <a:srgbClr val="002060"/>
              </a:buClr>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Non-Sequential</a:t>
            </a:r>
          </a:p>
          <a:p>
            <a:pPr marL="1200150" lvl="2" indent="-285750">
              <a:buClr>
                <a:srgbClr val="002060"/>
              </a:buClr>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Self Attention</a:t>
            </a:r>
          </a:p>
          <a:p>
            <a:pPr marL="1200150" lvl="2" indent="-285750">
              <a:buClr>
                <a:srgbClr val="002060"/>
              </a:buClr>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Positional Embeddings (PE)</a:t>
            </a:r>
          </a:p>
          <a:p>
            <a:pPr marL="1200150" lvl="2" indent="-285750">
              <a:buClr>
                <a:srgbClr val="002060"/>
              </a:buClr>
              <a:buFont typeface="Wingdings" pitchFamily="2" charset="2"/>
              <a:buChar char="v"/>
            </a:pPr>
            <a:endParaRPr lang="en-US" dirty="0">
              <a:solidFill>
                <a:srgbClr val="002060"/>
              </a:solidFill>
              <a:latin typeface="Times New Roman" panose="02020603050405020304" pitchFamily="18" charset="0"/>
              <a:cs typeface="Times New Roman" panose="02020603050405020304" pitchFamily="18" charset="0"/>
            </a:endParaRPr>
          </a:p>
          <a:p>
            <a:pPr marL="342900" indent="-342900">
              <a:buClr>
                <a:srgbClr val="002060"/>
              </a:buClr>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It allows parallel computation (to reduce training time), so Transformers are faster than RNN-based models (as all the input is ingested once).</a:t>
            </a:r>
          </a:p>
          <a:p>
            <a:endParaRPr lang="en-US" dirty="0"/>
          </a:p>
        </p:txBody>
      </p:sp>
    </p:spTree>
    <p:extLst>
      <p:ext uri="{BB962C8B-B14F-4D97-AF65-F5344CB8AC3E}">
        <p14:creationId xmlns:p14="http://schemas.microsoft.com/office/powerpoint/2010/main" val="3497882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23</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8" name="Rectangle 7">
            <a:extLst>
              <a:ext uri="{FF2B5EF4-FFF2-40B4-BE49-F238E27FC236}">
                <a16:creationId xmlns:a16="http://schemas.microsoft.com/office/drawing/2014/main" id="{808A7DC0-9A1A-A042-94C9-5E8AD8B1630E}"/>
              </a:ext>
            </a:extLst>
          </p:cNvPr>
          <p:cNvSpPr/>
          <p:nvPr/>
        </p:nvSpPr>
        <p:spPr>
          <a:xfrm>
            <a:off x="549798" y="9063"/>
            <a:ext cx="10155409" cy="707886"/>
          </a:xfrm>
          <a:prstGeom prst="rect">
            <a:avLst/>
          </a:prstGeom>
        </p:spPr>
        <p:txBody>
          <a:bodyPr wrap="non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Parameter Regression in Transformer Model </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pic>
        <p:nvPicPr>
          <p:cNvPr id="5" name="Picture 4">
            <a:extLst>
              <a:ext uri="{FF2B5EF4-FFF2-40B4-BE49-F238E27FC236}">
                <a16:creationId xmlns:a16="http://schemas.microsoft.com/office/drawing/2014/main" id="{7FFBB32F-0AC5-325B-2DA3-5A1DD14ADE6E}"/>
              </a:ext>
            </a:extLst>
          </p:cNvPr>
          <p:cNvPicPr>
            <a:picLocks noChangeAspect="1"/>
          </p:cNvPicPr>
          <p:nvPr/>
        </p:nvPicPr>
        <p:blipFill>
          <a:blip r:embed="rId3"/>
          <a:stretch>
            <a:fillRect/>
          </a:stretch>
        </p:blipFill>
        <p:spPr>
          <a:xfrm>
            <a:off x="767965" y="716949"/>
            <a:ext cx="9228651" cy="5432484"/>
          </a:xfrm>
          <a:prstGeom prst="rect">
            <a:avLst/>
          </a:prstGeom>
        </p:spPr>
      </p:pic>
      <p:sp>
        <p:nvSpPr>
          <p:cNvPr id="11" name="TextBox 10">
            <a:extLst>
              <a:ext uri="{FF2B5EF4-FFF2-40B4-BE49-F238E27FC236}">
                <a16:creationId xmlns:a16="http://schemas.microsoft.com/office/drawing/2014/main" id="{DF5B31AD-1890-87A6-5D2F-07DA51E68FA5}"/>
              </a:ext>
            </a:extLst>
          </p:cNvPr>
          <p:cNvSpPr txBox="1"/>
          <p:nvPr/>
        </p:nvSpPr>
        <p:spPr>
          <a:xfrm>
            <a:off x="1803058" y="1220124"/>
            <a:ext cx="3556683" cy="369332"/>
          </a:xfrm>
          <a:prstGeom prst="rect">
            <a:avLst/>
          </a:prstGeom>
          <a:noFill/>
          <a:ln w="12700">
            <a:solidFill>
              <a:schemeClr val="tx1"/>
            </a:solidFill>
          </a:ln>
        </p:spPr>
        <p:txBody>
          <a:bodyPr wrap="square" rtlCol="0">
            <a:spAutoFit/>
          </a:bodyPr>
          <a:lstStyle/>
          <a:p>
            <a:r>
              <a:rPr lang="en-US" dirty="0">
                <a:solidFill>
                  <a:srgbClr val="002060"/>
                </a:solidFill>
                <a:latin typeface="Times New Roman" panose="02020603050405020304" pitchFamily="18" charset="0"/>
                <a:cs typeface="Times New Roman" panose="02020603050405020304" pitchFamily="18" charset="0"/>
              </a:rPr>
              <a:t>For simulated pileup waveforms </a:t>
            </a:r>
          </a:p>
        </p:txBody>
      </p:sp>
      <p:sp>
        <p:nvSpPr>
          <p:cNvPr id="12" name="TextBox 11">
            <a:extLst>
              <a:ext uri="{FF2B5EF4-FFF2-40B4-BE49-F238E27FC236}">
                <a16:creationId xmlns:a16="http://schemas.microsoft.com/office/drawing/2014/main" id="{01B68C09-E6F7-E193-A4E8-116DAFCC153D}"/>
              </a:ext>
            </a:extLst>
          </p:cNvPr>
          <p:cNvSpPr txBox="1"/>
          <p:nvPr/>
        </p:nvSpPr>
        <p:spPr>
          <a:xfrm>
            <a:off x="9848336" y="3289697"/>
            <a:ext cx="2150075" cy="923330"/>
          </a:xfrm>
          <a:prstGeom prst="rect">
            <a:avLst/>
          </a:prstGeom>
          <a:noFill/>
        </p:spPr>
        <p:txBody>
          <a:bodyPr wrap="square" rtlCol="0">
            <a:spAutoFit/>
          </a:bodyPr>
          <a:lstStyle/>
          <a:p>
            <a:pPr marL="285750"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Shows a similar performance as RNN</a:t>
            </a:r>
          </a:p>
        </p:txBody>
      </p:sp>
    </p:spTree>
    <p:extLst>
      <p:ext uri="{BB962C8B-B14F-4D97-AF65-F5344CB8AC3E}">
        <p14:creationId xmlns:p14="http://schemas.microsoft.com/office/powerpoint/2010/main" val="1995581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24</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8" name="Rectangle 7">
            <a:extLst>
              <a:ext uri="{FF2B5EF4-FFF2-40B4-BE49-F238E27FC236}">
                <a16:creationId xmlns:a16="http://schemas.microsoft.com/office/drawing/2014/main" id="{808A7DC0-9A1A-A042-94C9-5E8AD8B1630E}"/>
              </a:ext>
            </a:extLst>
          </p:cNvPr>
          <p:cNvSpPr/>
          <p:nvPr/>
        </p:nvSpPr>
        <p:spPr>
          <a:xfrm>
            <a:off x="3011226" y="9063"/>
            <a:ext cx="5232523" cy="707886"/>
          </a:xfrm>
          <a:prstGeom prst="rect">
            <a:avLst/>
          </a:prstGeom>
        </p:spPr>
        <p:txBody>
          <a:bodyPr wrap="non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Summary and Outlook</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1094A804-AD7B-1B4D-90C5-03BAE58E3605}"/>
                  </a:ext>
                </a:extLst>
              </p:cNvPr>
              <p:cNvSpPr txBox="1"/>
              <p:nvPr/>
            </p:nvSpPr>
            <p:spPr>
              <a:xfrm>
                <a:off x="372004" y="677101"/>
                <a:ext cx="11564623" cy="4154984"/>
              </a:xfrm>
              <a:prstGeom prst="rect">
                <a:avLst/>
              </a:prstGeom>
              <a:noFill/>
            </p:spPr>
            <p:txBody>
              <a:bodyPr wrap="square" rtlCol="0">
                <a:spAutoFit/>
              </a:bodyPr>
              <a:lstStyle/>
              <a:p>
                <a:pPr marL="342900" indent="-342900" algn="just">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We are developing machine learning tools for various waveform-based analyses in </a:t>
                </a:r>
                <a:r>
                  <a:rPr lang="en-US" cap="small" dirty="0">
                    <a:solidFill>
                      <a:srgbClr val="002060"/>
                    </a:solidFill>
                    <a:latin typeface="Times New Roman" panose="02020603050405020304" pitchFamily="18" charset="0"/>
                    <a:cs typeface="Times New Roman" panose="02020603050405020304" pitchFamily="18" charset="0"/>
                  </a:rPr>
                  <a:t>Majorana.</a:t>
                </a:r>
                <a:r>
                  <a:rPr lang="en-US" dirty="0">
                    <a:solidFill>
                      <a:srgbClr val="002060"/>
                    </a:solidFill>
                    <a:latin typeface="Times New Roman" panose="02020603050405020304" pitchFamily="18" charset="0"/>
                    <a:cs typeface="Times New Roman" panose="02020603050405020304" pitchFamily="18" charset="0"/>
                  </a:rPr>
                  <a:t> </a:t>
                </a:r>
              </a:p>
              <a:p>
                <a:pPr marL="342900" indent="-342900" algn="just">
                  <a:buFont typeface="Wingdings" pitchFamily="2" charset="2"/>
                  <a:buChar char="v"/>
                </a:pPr>
                <a:endParaRPr lang="en-US" dirty="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v"/>
                </a:pPr>
                <a:endParaRPr lang="en-US" dirty="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Interpretable RNN models were developed to identify single-site and multi-site events.</a:t>
                </a:r>
              </a:p>
              <a:p>
                <a:pPr marL="800100" lvl="1" indent="-342900" algn="just">
                  <a:buFont typeface="Wingdings" pitchFamily="2" charset="2"/>
                  <a:buChar char="Ø"/>
                </a:pPr>
                <a:r>
                  <a:rPr lang="en-US" sz="1600" dirty="0">
                    <a:solidFill>
                      <a:srgbClr val="002060"/>
                    </a:solidFill>
                    <a:latin typeface="Times New Roman" panose="02020603050405020304" pitchFamily="18" charset="0"/>
                    <a:cs typeface="Times New Roman" panose="02020603050405020304" pitchFamily="18" charset="0"/>
                  </a:rPr>
                  <a:t>Model was trained using multiple detectors simultaneously and the background rejection is comparable to traditional AvsE parameter with far less tuning, which could be beneficial for experiments with numerous detectors.</a:t>
                </a:r>
              </a:p>
              <a:p>
                <a:pPr marL="800100" lvl="1" indent="-342900" algn="just">
                  <a:buFont typeface="Wingdings" pitchFamily="2" charset="2"/>
                  <a:buChar char="Ø"/>
                </a:pPr>
                <a:r>
                  <a:rPr lang="en-US" sz="1600" dirty="0">
                    <a:solidFill>
                      <a:srgbClr val="002060"/>
                    </a:solidFill>
                    <a:latin typeface="Times New Roman" panose="02020603050405020304" pitchFamily="18" charset="0"/>
                    <a:cs typeface="Times New Roman" panose="02020603050405020304" pitchFamily="18" charset="0"/>
                  </a:rPr>
                  <a:t>Further study on model interpretability may allow us to learn from the machine to benefit traditional analysis. </a:t>
                </a:r>
              </a:p>
              <a:p>
                <a:pPr marL="800100" lvl="1" indent="-342900" algn="just">
                  <a:buFont typeface="Wingdings" pitchFamily="2" charset="2"/>
                  <a:buChar char="Ø"/>
                </a:pPr>
                <a:endParaRPr lang="en-US" dirty="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Machine learning-based parameter determination expands the scope of ML applications.</a:t>
                </a:r>
              </a:p>
              <a:p>
                <a:pPr marL="800100" lvl="1" indent="-342900" algn="just">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Reasonable determination of  the time shift parameter in pile-up waveforms.</a:t>
                </a:r>
              </a:p>
              <a:p>
                <a:pPr marL="800100" lvl="1" indent="-342900" algn="just">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We have some success on multidimension regression in extracting both the shift and energy’s peak ratio simultaneously.</a:t>
                </a:r>
              </a:p>
              <a:p>
                <a:pPr marL="800100" lvl="1" indent="-342900" algn="just">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This could be used to look for the signature of isomeric gamma transition in real data.</a:t>
                </a:r>
              </a:p>
              <a:p>
                <a:pPr marL="800100" lvl="1" indent="-342900" algn="just">
                  <a:buFont typeface="Wingdings" pitchFamily="2" charset="2"/>
                  <a:buChar char="Ø"/>
                </a:pPr>
                <a:endParaRPr lang="en-US" dirty="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Machine learning-based tools can be valuable for the next-generation Ge-based </a:t>
                </a:r>
                <a14:m>
                  <m:oMath xmlns:m="http://schemas.openxmlformats.org/officeDocument/2006/math">
                    <m:r>
                      <a:rPr lang="en-US">
                        <a:solidFill>
                          <a:srgbClr val="002060"/>
                        </a:solidFill>
                        <a:latin typeface="Cambria Math" panose="02040503050406030204" pitchFamily="18" charset="0"/>
                        <a:cs typeface="Times New Roman" panose="02020603050405020304" pitchFamily="18" charset="0"/>
                      </a:rPr>
                      <m:t>0</m:t>
                    </m:r>
                    <m:r>
                      <a:rPr lang="en-US" i="1">
                        <a:solidFill>
                          <a:srgbClr val="002060"/>
                        </a:solidFill>
                        <a:latin typeface="Cambria Math" panose="02040503050406030204" pitchFamily="18" charset="0"/>
                        <a:cs typeface="Times New Roman" panose="02020603050405020304" pitchFamily="18" charset="0"/>
                      </a:rPr>
                      <m:t>𝜈𝛽𝛽</m:t>
                    </m:r>
                  </m:oMath>
                </a14:m>
                <a:r>
                  <a:rPr lang="en-US" dirty="0">
                    <a:solidFill>
                      <a:srgbClr val="002060"/>
                    </a:solidFill>
                    <a:latin typeface="Times New Roman" panose="02020603050405020304" pitchFamily="18" charset="0"/>
                    <a:cs typeface="Times New Roman" panose="02020603050405020304" pitchFamily="18" charset="0"/>
                  </a:rPr>
                  <a:t> project, LEGEND.</a:t>
                </a:r>
              </a:p>
            </p:txBody>
          </p:sp>
        </mc:Choice>
        <mc:Fallback>
          <p:sp>
            <p:nvSpPr>
              <p:cNvPr id="2" name="TextBox 1">
                <a:extLst>
                  <a:ext uri="{FF2B5EF4-FFF2-40B4-BE49-F238E27FC236}">
                    <a16:creationId xmlns:a16="http://schemas.microsoft.com/office/drawing/2014/main" id="{1094A804-AD7B-1B4D-90C5-03BAE58E3605}"/>
                  </a:ext>
                </a:extLst>
              </p:cNvPr>
              <p:cNvSpPr txBox="1">
                <a:spLocks noRot="1" noChangeAspect="1" noMove="1" noResize="1" noEditPoints="1" noAdjustHandles="1" noChangeArrowheads="1" noChangeShapeType="1" noTextEdit="1"/>
              </p:cNvSpPr>
              <p:nvPr/>
            </p:nvSpPr>
            <p:spPr>
              <a:xfrm>
                <a:off x="372004" y="677101"/>
                <a:ext cx="11564623" cy="4154984"/>
              </a:xfrm>
              <a:prstGeom prst="rect">
                <a:avLst/>
              </a:prstGeom>
              <a:blipFill>
                <a:blip r:embed="rId3"/>
                <a:stretch>
                  <a:fillRect l="-329" t="-610" r="-439" b="-1220"/>
                </a:stretch>
              </a:blipFill>
            </p:spPr>
            <p:txBody>
              <a:bodyPr/>
              <a:lstStyle/>
              <a:p>
                <a:r>
                  <a:rPr lang="en-US">
                    <a:noFill/>
                  </a:rPr>
                  <a:t> </a:t>
                </a:r>
              </a:p>
            </p:txBody>
          </p:sp>
        </mc:Fallback>
      </mc:AlternateContent>
      <p:sp>
        <p:nvSpPr>
          <p:cNvPr id="12" name="This material is supported by the U.S. Department of Energy, Office of Science, Office of Nuclear Physics, the Particle Astrophysics and Nuclear Physics Programs of the National Science Foundation, and the Sanford Underground Research Facility.">
            <a:extLst>
              <a:ext uri="{FF2B5EF4-FFF2-40B4-BE49-F238E27FC236}">
                <a16:creationId xmlns:a16="http://schemas.microsoft.com/office/drawing/2014/main" id="{E195CA57-F4BC-A047-87F1-A64C8DEB5EF9}"/>
              </a:ext>
            </a:extLst>
          </p:cNvPr>
          <p:cNvSpPr txBox="1"/>
          <p:nvPr/>
        </p:nvSpPr>
        <p:spPr>
          <a:xfrm>
            <a:off x="1152151" y="5766934"/>
            <a:ext cx="9942543" cy="513601"/>
          </a:xfrm>
          <a:prstGeom prst="rect">
            <a:avLst/>
          </a:prstGeom>
          <a:ln w="9525">
            <a:solidFill>
              <a:srgbClr val="9411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ctr">
              <a:defRPr sz="2600">
                <a:solidFill>
                  <a:srgbClr val="000000"/>
                </a:solidFill>
              </a:defRPr>
            </a:lvl1pPr>
          </a:lstStyle>
          <a:p>
            <a:r>
              <a:rPr sz="1200" dirty="0">
                <a:latin typeface="Times New Roman" panose="02020603050405020304" pitchFamily="18" charset="0"/>
                <a:cs typeface="Times New Roman" panose="02020603050405020304" pitchFamily="18" charset="0"/>
              </a:rPr>
              <a:t>This material is supported by the U.S. Department of Energy, Office of Science, Office of Nuclear Physics, the Particle Astrophysics and Nuclear Physics Programs of the National Science Foundation, and the Sanford Underground Research Facility.</a:t>
            </a:r>
          </a:p>
        </p:txBody>
      </p:sp>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10" name="TextBox 9">
            <a:extLst>
              <a:ext uri="{FF2B5EF4-FFF2-40B4-BE49-F238E27FC236}">
                <a16:creationId xmlns:a16="http://schemas.microsoft.com/office/drawing/2014/main" id="{58FAB34A-03DB-1FB4-1E10-B8049A531AD1}"/>
              </a:ext>
            </a:extLst>
          </p:cNvPr>
          <p:cNvSpPr txBox="1"/>
          <p:nvPr/>
        </p:nvSpPr>
        <p:spPr>
          <a:xfrm>
            <a:off x="4933882" y="1153240"/>
            <a:ext cx="3914112" cy="276999"/>
          </a:xfrm>
          <a:prstGeom prst="rect">
            <a:avLst/>
          </a:prstGeom>
          <a:noFill/>
          <a:ln>
            <a:solidFill>
              <a:schemeClr val="tx1"/>
            </a:solidFill>
          </a:ln>
        </p:spPr>
        <p:txBody>
          <a:bodyPr wrap="square">
            <a:spAutoFit/>
          </a:bodyPr>
          <a:lstStyle/>
          <a:p>
            <a:r>
              <a:rPr lang="en-US" sz="1200" dirty="0">
                <a:solidFill>
                  <a:srgbClr val="002060"/>
                </a:solidFill>
                <a:latin typeface="Times New Roman" panose="02020603050405020304" pitchFamily="18" charset="0"/>
                <a:cs typeface="Times New Roman" panose="02020603050405020304" pitchFamily="18" charset="0"/>
              </a:rPr>
              <a:t>Boosted Decision Tree for</a:t>
            </a:r>
            <a:r>
              <a:rPr lang="en-US" sz="1200" cap="small" dirty="0">
                <a:solidFill>
                  <a:srgbClr val="002060"/>
                </a:solidFill>
                <a:latin typeface="Times New Roman" panose="02020603050405020304" pitchFamily="18" charset="0"/>
                <a:cs typeface="Times New Roman" panose="02020603050405020304" pitchFamily="18" charset="0"/>
              </a:rPr>
              <a:t> Majorana,  </a:t>
            </a:r>
            <a:r>
              <a:rPr lang="en-US" sz="1200" dirty="0">
                <a:solidFill>
                  <a:srgbClr val="002060"/>
                </a:solidFill>
                <a:latin typeface="Times New Roman" panose="02020603050405020304" pitchFamily="18" charset="0"/>
                <a:cs typeface="Times New Roman" panose="02020603050405020304" pitchFamily="18" charset="0"/>
              </a:rPr>
              <a:t>arXiv:2207.10710</a:t>
            </a:r>
            <a:endParaRPr lang="en-US" sz="12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FFEE33D-28A5-0B4D-79BB-4EDA3A04496A}"/>
                  </a:ext>
                </a:extLst>
              </p:cNvPr>
              <p:cNvSpPr txBox="1"/>
              <p:nvPr/>
            </p:nvSpPr>
            <p:spPr>
              <a:xfrm>
                <a:off x="1103670" y="1161521"/>
                <a:ext cx="3622344" cy="276999"/>
              </a:xfrm>
              <a:prstGeom prst="rect">
                <a:avLst/>
              </a:prstGeom>
              <a:noFill/>
              <a:ln>
                <a:solidFill>
                  <a:schemeClr val="tx1"/>
                </a:solidFill>
              </a:ln>
            </p:spPr>
            <p:txBody>
              <a:bodyPr wrap="square">
                <a:spAutoFit/>
              </a:bodyPr>
              <a:lstStyle/>
              <a:p>
                <a:r>
                  <a:rPr lang="en-US" sz="1200" dirty="0">
                    <a:solidFill>
                      <a:srgbClr val="002060"/>
                    </a:solidFill>
                    <a:latin typeface="Times New Roman" panose="02020603050405020304" pitchFamily="18" charset="0"/>
                    <a:cs typeface="Times New Roman" panose="02020603050405020304" pitchFamily="18" charset="0"/>
                  </a:rPr>
                  <a:t>Final </a:t>
                </a:r>
                <a14:m>
                  <m:oMath xmlns:m="http://schemas.openxmlformats.org/officeDocument/2006/math">
                    <m:r>
                      <a:rPr lang="en-US" sz="1200">
                        <a:solidFill>
                          <a:srgbClr val="002060"/>
                        </a:solidFill>
                        <a:latin typeface="Cambria Math" panose="02040503050406030204" pitchFamily="18" charset="0"/>
                        <a:cs typeface="Times New Roman" panose="02020603050405020304" pitchFamily="18" charset="0"/>
                      </a:rPr>
                      <m:t>0</m:t>
                    </m:r>
                    <m:r>
                      <a:rPr lang="en-US" sz="1200" i="1">
                        <a:solidFill>
                          <a:srgbClr val="002060"/>
                        </a:solidFill>
                        <a:latin typeface="Cambria Math" panose="02040503050406030204" pitchFamily="18" charset="0"/>
                        <a:cs typeface="Times New Roman" panose="02020603050405020304" pitchFamily="18" charset="0"/>
                      </a:rPr>
                      <m:t>𝜈𝛽𝛽</m:t>
                    </m:r>
                  </m:oMath>
                </a14:m>
                <a:r>
                  <a:rPr lang="en-US" sz="1200" dirty="0">
                    <a:solidFill>
                      <a:srgbClr val="002060"/>
                    </a:solidFill>
                    <a:latin typeface="Times New Roman" panose="02020603050405020304" pitchFamily="18" charset="0"/>
                    <a:cs typeface="Times New Roman" panose="02020603050405020304" pitchFamily="18" charset="0"/>
                  </a:rPr>
                  <a:t> result from </a:t>
                </a:r>
                <a:r>
                  <a:rPr lang="en-US" sz="1200" cap="small" dirty="0">
                    <a:solidFill>
                      <a:srgbClr val="002060"/>
                    </a:solidFill>
                    <a:latin typeface="Times New Roman" panose="02020603050405020304" pitchFamily="18" charset="0"/>
                    <a:cs typeface="Times New Roman" panose="02020603050405020304" pitchFamily="18" charset="0"/>
                  </a:rPr>
                  <a:t>Majorana, </a:t>
                </a:r>
                <a:r>
                  <a:rPr lang="en-US" sz="1200" dirty="0">
                    <a:solidFill>
                      <a:srgbClr val="002060"/>
                    </a:solidFill>
                    <a:latin typeface="Times New Roman" panose="02020603050405020304" pitchFamily="18" charset="0"/>
                    <a:cs typeface="Times New Roman" panose="02020603050405020304" pitchFamily="18" charset="0"/>
                  </a:rPr>
                  <a:t>arXiv:2207.07638</a:t>
                </a:r>
                <a:endParaRPr lang="en-US" sz="1200" dirty="0"/>
              </a:p>
            </p:txBody>
          </p:sp>
        </mc:Choice>
        <mc:Fallback xmlns="">
          <p:sp>
            <p:nvSpPr>
              <p:cNvPr id="14" name="TextBox 13">
                <a:extLst>
                  <a:ext uri="{FF2B5EF4-FFF2-40B4-BE49-F238E27FC236}">
                    <a16:creationId xmlns:a16="http://schemas.microsoft.com/office/drawing/2014/main" id="{1FFEE33D-28A5-0B4D-79BB-4EDA3A04496A}"/>
                  </a:ext>
                </a:extLst>
              </p:cNvPr>
              <p:cNvSpPr txBox="1">
                <a:spLocks noRot="1" noChangeAspect="1" noMove="1" noResize="1" noEditPoints="1" noAdjustHandles="1" noChangeArrowheads="1" noChangeShapeType="1" noTextEdit="1"/>
              </p:cNvSpPr>
              <p:nvPr/>
            </p:nvSpPr>
            <p:spPr>
              <a:xfrm>
                <a:off x="1103670" y="1161521"/>
                <a:ext cx="3622344" cy="276999"/>
              </a:xfrm>
              <a:prstGeom prst="rect">
                <a:avLst/>
              </a:prstGeom>
              <a:blipFill>
                <a:blip r:embed="rId4"/>
                <a:stretch>
                  <a:fillRect t="-4348" b="-13043"/>
                </a:stretch>
              </a:blipFill>
              <a:ln>
                <a:solidFill>
                  <a:schemeClr val="tx1"/>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0150A9D9-2A6F-1B0E-78D6-8636B39E9937}"/>
              </a:ext>
            </a:extLst>
          </p:cNvPr>
          <p:cNvSpPr txBox="1"/>
          <p:nvPr/>
        </p:nvSpPr>
        <p:spPr>
          <a:xfrm>
            <a:off x="166169" y="4904088"/>
            <a:ext cx="1344062" cy="646331"/>
          </a:xfrm>
          <a:prstGeom prst="rect">
            <a:avLst/>
          </a:prstGeom>
          <a:noFill/>
        </p:spPr>
        <p:txBody>
          <a:bodyPr wrap="square" rtlCol="0">
            <a:spAutoFit/>
          </a:bodyPr>
          <a:lstStyle/>
          <a:p>
            <a:r>
              <a:rPr lang="en-US" sz="1200" dirty="0"/>
              <a:t> </a:t>
            </a:r>
            <a:r>
              <a:rPr lang="en-US" sz="1200" cap="small" dirty="0">
                <a:solidFill>
                  <a:srgbClr val="002060"/>
                </a:solidFill>
                <a:latin typeface="Times New Roman" panose="02020603050405020304" pitchFamily="18" charset="0"/>
                <a:cs typeface="Times New Roman" panose="02020603050405020304" pitchFamily="18" charset="0"/>
              </a:rPr>
              <a:t>Majorana </a:t>
            </a:r>
            <a:r>
              <a:rPr lang="en-US" sz="1200" dirty="0">
                <a:solidFill>
                  <a:srgbClr val="002060"/>
                </a:solidFill>
                <a:latin typeface="Times New Roman" panose="02020603050405020304" pitchFamily="18" charset="0"/>
                <a:cs typeface="Times New Roman" panose="02020603050405020304" pitchFamily="18" charset="0"/>
              </a:rPr>
              <a:t>and LEGEND talks at this conference: </a:t>
            </a:r>
          </a:p>
        </p:txBody>
      </p:sp>
      <p:sp>
        <p:nvSpPr>
          <p:cNvPr id="17" name="TextBox 16">
            <a:extLst>
              <a:ext uri="{FF2B5EF4-FFF2-40B4-BE49-F238E27FC236}">
                <a16:creationId xmlns:a16="http://schemas.microsoft.com/office/drawing/2014/main" id="{9679E530-C264-454B-A2EE-9660C58B44C1}"/>
              </a:ext>
            </a:extLst>
          </p:cNvPr>
          <p:cNvSpPr txBox="1"/>
          <p:nvPr/>
        </p:nvSpPr>
        <p:spPr>
          <a:xfrm>
            <a:off x="838200" y="4820466"/>
            <a:ext cx="2821488" cy="769441"/>
          </a:xfrm>
          <a:prstGeom prst="rect">
            <a:avLst/>
          </a:prstGeom>
          <a:noFill/>
        </p:spPr>
        <p:txBody>
          <a:bodyPr wrap="square">
            <a:spAutoFit/>
          </a:bodyPr>
          <a:lstStyle/>
          <a:p>
            <a:pPr algn="ctr"/>
            <a:r>
              <a:rPr lang="en-US" sz="1100" b="1" dirty="0">
                <a:solidFill>
                  <a:srgbClr val="C00000"/>
                </a:solidFill>
              </a:rPr>
              <a:t>W. Pettus,</a:t>
            </a:r>
          </a:p>
          <a:p>
            <a:pPr algn="ctr"/>
            <a:r>
              <a:rPr lang="en-US" sz="1100" b="1" i="1" dirty="0">
                <a:solidFill>
                  <a:srgbClr val="C00000"/>
                </a:solidFill>
                <a:hlinkClick r:id="rId5"/>
              </a:rPr>
              <a:t>Final results from the</a:t>
            </a:r>
          </a:p>
          <a:p>
            <a:pPr algn="ctr"/>
            <a:r>
              <a:rPr lang="en-US" sz="1100" b="1" i="1" cap="small" dirty="0">
                <a:solidFill>
                  <a:srgbClr val="C00000"/>
                </a:solidFill>
                <a:hlinkClick r:id="rId5"/>
              </a:rPr>
              <a:t>Majorana Demonstrator</a:t>
            </a:r>
            <a:r>
              <a:rPr lang="en-US" sz="1100" b="1" i="1" cap="small" dirty="0">
                <a:solidFill>
                  <a:srgbClr val="C00000"/>
                </a:solidFill>
              </a:rPr>
              <a:t>, </a:t>
            </a:r>
          </a:p>
          <a:p>
            <a:pPr algn="ctr"/>
            <a:r>
              <a:rPr lang="en-US" sz="1100" b="1" dirty="0">
                <a:solidFill>
                  <a:srgbClr val="C00000"/>
                </a:solidFill>
              </a:rPr>
              <a:t>Plenary session, Sept. 3rd</a:t>
            </a:r>
          </a:p>
        </p:txBody>
      </p:sp>
      <p:sp>
        <p:nvSpPr>
          <p:cNvPr id="18" name="TextBox 17">
            <a:extLst>
              <a:ext uri="{FF2B5EF4-FFF2-40B4-BE49-F238E27FC236}">
                <a16:creationId xmlns:a16="http://schemas.microsoft.com/office/drawing/2014/main" id="{2EFB0E66-3425-7917-CBDF-49596DE1C818}"/>
              </a:ext>
            </a:extLst>
          </p:cNvPr>
          <p:cNvSpPr txBox="1"/>
          <p:nvPr/>
        </p:nvSpPr>
        <p:spPr>
          <a:xfrm>
            <a:off x="3206347" y="4842532"/>
            <a:ext cx="2298311" cy="769441"/>
          </a:xfrm>
          <a:prstGeom prst="rect">
            <a:avLst/>
          </a:prstGeom>
          <a:noFill/>
        </p:spPr>
        <p:txBody>
          <a:bodyPr wrap="square" rtlCol="0">
            <a:spAutoFit/>
          </a:bodyPr>
          <a:lstStyle/>
          <a:p>
            <a:pPr algn="ctr"/>
            <a:r>
              <a:rPr lang="en-US" sz="1100" b="1" dirty="0">
                <a:solidFill>
                  <a:srgbClr val="C00000"/>
                </a:solidFill>
              </a:rPr>
              <a:t>C. Wisemen</a:t>
            </a:r>
          </a:p>
          <a:p>
            <a:pPr algn="ctr"/>
            <a:r>
              <a:rPr lang="en-US" sz="1100" b="1" i="1" dirty="0">
                <a:solidFill>
                  <a:srgbClr val="C00000"/>
                </a:solidFill>
                <a:hlinkClick r:id="rId6"/>
              </a:rPr>
              <a:t>Exotic dark matter searches with the Majorana Demonstrator </a:t>
            </a:r>
            <a:endParaRPr lang="en-US" sz="1100" b="1" i="1" cap="small" dirty="0">
              <a:solidFill>
                <a:srgbClr val="C00000"/>
              </a:solidFill>
            </a:endParaRPr>
          </a:p>
          <a:p>
            <a:pPr algn="ctr"/>
            <a:r>
              <a:rPr lang="en-US" sz="1100" b="1" dirty="0">
                <a:solidFill>
                  <a:srgbClr val="C00000"/>
                </a:solidFill>
              </a:rPr>
              <a:t>DM session Aug. 30th</a:t>
            </a:r>
          </a:p>
        </p:txBody>
      </p:sp>
      <p:sp>
        <p:nvSpPr>
          <p:cNvPr id="19" name="TextBox 18">
            <a:extLst>
              <a:ext uri="{FF2B5EF4-FFF2-40B4-BE49-F238E27FC236}">
                <a16:creationId xmlns:a16="http://schemas.microsoft.com/office/drawing/2014/main" id="{57686E99-F045-BB79-C7DE-641304E75B42}"/>
              </a:ext>
            </a:extLst>
          </p:cNvPr>
          <p:cNvSpPr txBox="1"/>
          <p:nvPr/>
        </p:nvSpPr>
        <p:spPr>
          <a:xfrm>
            <a:off x="8439286" y="4780978"/>
            <a:ext cx="2116898" cy="769441"/>
          </a:xfrm>
          <a:prstGeom prst="rect">
            <a:avLst/>
          </a:prstGeom>
          <a:noFill/>
        </p:spPr>
        <p:txBody>
          <a:bodyPr wrap="square" rtlCol="0">
            <a:spAutoFit/>
          </a:bodyPr>
          <a:lstStyle/>
          <a:p>
            <a:pPr algn="ctr"/>
            <a:r>
              <a:rPr lang="en-US" sz="1100" b="1" dirty="0">
                <a:solidFill>
                  <a:srgbClr val="C00000"/>
                </a:solidFill>
              </a:rPr>
              <a:t>C.J. Barton</a:t>
            </a:r>
          </a:p>
          <a:p>
            <a:pPr algn="ctr"/>
            <a:r>
              <a:rPr lang="en-US" sz="1100" b="1" i="1" dirty="0">
                <a:solidFill>
                  <a:srgbClr val="C00000"/>
                </a:solidFill>
                <a:hlinkClick r:id="rId7"/>
              </a:rPr>
              <a:t>An update on muon-induced backgrounds in LEGEND-1000</a:t>
            </a:r>
            <a:endParaRPr lang="en-US" sz="1100" b="1" i="1" cap="small" dirty="0">
              <a:solidFill>
                <a:srgbClr val="C00000"/>
              </a:solidFill>
            </a:endParaRPr>
          </a:p>
          <a:p>
            <a:pPr algn="ctr"/>
            <a:r>
              <a:rPr lang="en-US" sz="1100" b="1" dirty="0">
                <a:solidFill>
                  <a:srgbClr val="C00000"/>
                </a:solidFill>
              </a:rPr>
              <a:t>Nu session Aug. 30th</a:t>
            </a:r>
            <a:endParaRPr lang="en-US" sz="1400" b="1" dirty="0">
              <a:solidFill>
                <a:srgbClr val="C00000"/>
              </a:solidFill>
            </a:endParaRPr>
          </a:p>
        </p:txBody>
      </p:sp>
      <p:sp>
        <p:nvSpPr>
          <p:cNvPr id="20" name="TextBox 19">
            <a:extLst>
              <a:ext uri="{FF2B5EF4-FFF2-40B4-BE49-F238E27FC236}">
                <a16:creationId xmlns:a16="http://schemas.microsoft.com/office/drawing/2014/main" id="{890DCA1B-CE31-E05F-9934-D2693027949E}"/>
              </a:ext>
            </a:extLst>
          </p:cNvPr>
          <p:cNvSpPr txBox="1"/>
          <p:nvPr/>
        </p:nvSpPr>
        <p:spPr>
          <a:xfrm>
            <a:off x="5563586" y="4830277"/>
            <a:ext cx="2569050" cy="769441"/>
          </a:xfrm>
          <a:prstGeom prst="rect">
            <a:avLst/>
          </a:prstGeom>
          <a:noFill/>
        </p:spPr>
        <p:txBody>
          <a:bodyPr wrap="square" rtlCol="0">
            <a:spAutoFit/>
          </a:bodyPr>
          <a:lstStyle/>
          <a:p>
            <a:pPr algn="ctr"/>
            <a:r>
              <a:rPr lang="en-US" sz="1100" b="1" dirty="0">
                <a:solidFill>
                  <a:srgbClr val="C00000"/>
                </a:solidFill>
              </a:rPr>
              <a:t>W. Xu</a:t>
            </a:r>
          </a:p>
          <a:p>
            <a:pPr algn="ctr"/>
            <a:r>
              <a:rPr lang="en-US" sz="1100" b="1" i="1" dirty="0">
                <a:solidFill>
                  <a:srgbClr val="C00000"/>
                </a:solidFill>
                <a:hlinkClick r:id="rId8"/>
              </a:rPr>
              <a:t>The search of neutrinoless double beta decay and the LEGEND experiment</a:t>
            </a:r>
            <a:endParaRPr lang="en-US" sz="1100" b="1" i="1" cap="small" dirty="0">
              <a:solidFill>
                <a:srgbClr val="C00000"/>
              </a:solidFill>
            </a:endParaRPr>
          </a:p>
          <a:p>
            <a:pPr algn="ctr"/>
            <a:r>
              <a:rPr lang="en-US" sz="1100" b="1" dirty="0">
                <a:solidFill>
                  <a:srgbClr val="C00000"/>
                </a:solidFill>
              </a:rPr>
              <a:t>NN session Sept. 3rd</a:t>
            </a:r>
          </a:p>
        </p:txBody>
      </p:sp>
    </p:spTree>
    <p:extLst>
      <p:ext uri="{BB962C8B-B14F-4D97-AF65-F5344CB8AC3E}">
        <p14:creationId xmlns:p14="http://schemas.microsoft.com/office/powerpoint/2010/main" val="1969769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8102C2-980E-D344-CDD5-3D6B8290BFCC}"/>
              </a:ext>
            </a:extLst>
          </p:cNvPr>
          <p:cNvSpPr>
            <a:spLocks noGrp="1"/>
          </p:cNvSpPr>
          <p:nvPr>
            <p:ph type="dt" sz="half" idx="10"/>
          </p:nvPr>
        </p:nvSpPr>
        <p:spPr/>
        <p:txBody>
          <a:bodyPr/>
          <a:lstStyle/>
          <a:p>
            <a:r>
              <a:rPr lang="en-US"/>
              <a:t>8/30/2022</a:t>
            </a:r>
          </a:p>
        </p:txBody>
      </p:sp>
      <p:sp>
        <p:nvSpPr>
          <p:cNvPr id="5" name="Footer Placeholder 4">
            <a:extLst>
              <a:ext uri="{FF2B5EF4-FFF2-40B4-BE49-F238E27FC236}">
                <a16:creationId xmlns:a16="http://schemas.microsoft.com/office/drawing/2014/main" id="{90887456-D057-A449-44FE-02EF958B1DAD}"/>
              </a:ext>
            </a:extLst>
          </p:cNvPr>
          <p:cNvSpPr>
            <a:spLocks noGrp="1"/>
          </p:cNvSpPr>
          <p:nvPr>
            <p:ph type="ftr" sz="quarter" idx="11"/>
          </p:nvPr>
        </p:nvSpPr>
        <p:spPr/>
        <p:txBody>
          <a:bodyPr/>
          <a:lstStyle/>
          <a:p>
            <a:r>
              <a:rPr lang="en-US"/>
              <a:t>Laxman CIPANP 2022</a:t>
            </a:r>
          </a:p>
        </p:txBody>
      </p:sp>
      <p:sp>
        <p:nvSpPr>
          <p:cNvPr id="6" name="Slide Number Placeholder 5">
            <a:extLst>
              <a:ext uri="{FF2B5EF4-FFF2-40B4-BE49-F238E27FC236}">
                <a16:creationId xmlns:a16="http://schemas.microsoft.com/office/drawing/2014/main" id="{5CDE1110-F1C0-4196-E3B2-54259BAFA385}"/>
              </a:ext>
            </a:extLst>
          </p:cNvPr>
          <p:cNvSpPr>
            <a:spLocks noGrp="1"/>
          </p:cNvSpPr>
          <p:nvPr>
            <p:ph type="sldNum" sz="quarter" idx="12"/>
          </p:nvPr>
        </p:nvSpPr>
        <p:spPr/>
        <p:txBody>
          <a:bodyPr/>
          <a:lstStyle/>
          <a:p>
            <a:fld id="{D79527AF-3C3F-3A47-AA9D-08EDA80AAB36}" type="slidenum">
              <a:rPr lang="en-US" smtClean="0"/>
              <a:t>25</a:t>
            </a:fld>
            <a:endParaRPr lang="en-US"/>
          </a:p>
        </p:txBody>
      </p:sp>
      <p:grpSp>
        <p:nvGrpSpPr>
          <p:cNvPr id="12" name="Group 11">
            <a:extLst>
              <a:ext uri="{FF2B5EF4-FFF2-40B4-BE49-F238E27FC236}">
                <a16:creationId xmlns:a16="http://schemas.microsoft.com/office/drawing/2014/main" id="{58DEFE63-9E95-327B-1879-63EE0E2377D2}"/>
              </a:ext>
            </a:extLst>
          </p:cNvPr>
          <p:cNvGrpSpPr/>
          <p:nvPr/>
        </p:nvGrpSpPr>
        <p:grpSpPr>
          <a:xfrm>
            <a:off x="0" y="0"/>
            <a:ext cx="12192000" cy="6663899"/>
            <a:chOff x="0" y="0"/>
            <a:chExt cx="12192000" cy="6663899"/>
          </a:xfrm>
        </p:grpSpPr>
        <p:pic>
          <p:nvPicPr>
            <p:cNvPr id="10" name="Picture 9">
              <a:extLst>
                <a:ext uri="{FF2B5EF4-FFF2-40B4-BE49-F238E27FC236}">
                  <a16:creationId xmlns:a16="http://schemas.microsoft.com/office/drawing/2014/main" id="{E7262729-00AB-6597-5D47-67DD973D06FC}"/>
                </a:ext>
              </a:extLst>
            </p:cNvPr>
            <p:cNvPicPr>
              <a:picLocks noChangeAspect="1"/>
            </p:cNvPicPr>
            <p:nvPr/>
          </p:nvPicPr>
          <p:blipFill>
            <a:blip r:embed="rId2"/>
            <a:stretch>
              <a:fillRect/>
            </a:stretch>
          </p:blipFill>
          <p:spPr>
            <a:xfrm>
              <a:off x="0" y="0"/>
              <a:ext cx="12192000" cy="6450227"/>
            </a:xfrm>
            <a:prstGeom prst="rect">
              <a:avLst/>
            </a:prstGeom>
          </p:spPr>
        </p:pic>
        <p:sp>
          <p:nvSpPr>
            <p:cNvPr id="11" name="TextBox 10">
              <a:extLst>
                <a:ext uri="{FF2B5EF4-FFF2-40B4-BE49-F238E27FC236}">
                  <a16:creationId xmlns:a16="http://schemas.microsoft.com/office/drawing/2014/main" id="{C7A40A20-55D2-0321-1524-907967DC8DFB}"/>
                </a:ext>
              </a:extLst>
            </p:cNvPr>
            <p:cNvSpPr txBox="1"/>
            <p:nvPr/>
          </p:nvSpPr>
          <p:spPr>
            <a:xfrm>
              <a:off x="11588168" y="6294567"/>
              <a:ext cx="184731" cy="369332"/>
            </a:xfrm>
            <a:prstGeom prst="rect">
              <a:avLst/>
            </a:prstGeom>
            <a:solidFill>
              <a:schemeClr val="bg1"/>
            </a:solidFill>
          </p:spPr>
          <p:txBody>
            <a:bodyPr wrap="none" rtlCol="0">
              <a:spAutoFit/>
            </a:bodyPr>
            <a:lstStyle/>
            <a:p>
              <a:endParaRPr lang="en-US" dirty="0"/>
            </a:p>
          </p:txBody>
        </p:sp>
      </p:grpSp>
    </p:spTree>
    <p:extLst>
      <p:ext uri="{BB962C8B-B14F-4D97-AF65-F5344CB8AC3E}">
        <p14:creationId xmlns:p14="http://schemas.microsoft.com/office/powerpoint/2010/main" val="2128395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16F12-8993-404F-81F5-3B57A00E0B73}"/>
              </a:ext>
            </a:extLst>
          </p:cNvPr>
          <p:cNvSpPr>
            <a:spLocks noGrp="1"/>
          </p:cNvSpPr>
          <p:nvPr>
            <p:ph type="dt" sz="half" idx="10"/>
          </p:nvPr>
        </p:nvSpPr>
        <p:spPr/>
        <p:txBody>
          <a:bodyPr/>
          <a:lstStyle/>
          <a:p>
            <a:r>
              <a:rPr lang="en-US"/>
              <a:t>8/30/2022</a:t>
            </a:r>
          </a:p>
        </p:txBody>
      </p:sp>
      <p:sp>
        <p:nvSpPr>
          <p:cNvPr id="4" name="Slide Number Placeholder 3">
            <a:extLst>
              <a:ext uri="{FF2B5EF4-FFF2-40B4-BE49-F238E27FC236}">
                <a16:creationId xmlns:a16="http://schemas.microsoft.com/office/drawing/2014/main" id="{25591D3D-9778-A44B-8388-11345C6E5A8E}"/>
              </a:ext>
            </a:extLst>
          </p:cNvPr>
          <p:cNvSpPr>
            <a:spLocks noGrp="1"/>
          </p:cNvSpPr>
          <p:nvPr>
            <p:ph type="sldNum" sz="quarter" idx="12"/>
          </p:nvPr>
        </p:nvSpPr>
        <p:spPr/>
        <p:txBody>
          <a:bodyPr/>
          <a:lstStyle/>
          <a:p>
            <a:fld id="{D79527AF-3C3F-3A47-AA9D-08EDA80AAB36}" type="slidenum">
              <a:rPr lang="en-US" smtClean="0"/>
              <a:t>26</a:t>
            </a:fld>
            <a:endParaRPr lang="en-US"/>
          </a:p>
        </p:txBody>
      </p:sp>
      <p:sp>
        <p:nvSpPr>
          <p:cNvPr id="5" name="TextBox 4">
            <a:extLst>
              <a:ext uri="{FF2B5EF4-FFF2-40B4-BE49-F238E27FC236}">
                <a16:creationId xmlns:a16="http://schemas.microsoft.com/office/drawing/2014/main" id="{E1AB82CA-9252-6841-AD3A-910A3D96F04B}"/>
              </a:ext>
            </a:extLst>
          </p:cNvPr>
          <p:cNvSpPr txBox="1"/>
          <p:nvPr/>
        </p:nvSpPr>
        <p:spPr>
          <a:xfrm>
            <a:off x="3149600" y="2082803"/>
            <a:ext cx="5003800"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Backup Slides</a:t>
            </a:r>
          </a:p>
        </p:txBody>
      </p:sp>
      <p:sp>
        <p:nvSpPr>
          <p:cNvPr id="6" name="Footer Placeholder 5">
            <a:extLst>
              <a:ext uri="{FF2B5EF4-FFF2-40B4-BE49-F238E27FC236}">
                <a16:creationId xmlns:a16="http://schemas.microsoft.com/office/drawing/2014/main" id="{68CB8844-6D82-E61B-4A6B-368A3404B32B}"/>
              </a:ext>
            </a:extLst>
          </p:cNvPr>
          <p:cNvSpPr>
            <a:spLocks noGrp="1"/>
          </p:cNvSpPr>
          <p:nvPr>
            <p:ph type="ftr" sz="quarter" idx="11"/>
          </p:nvPr>
        </p:nvSpPr>
        <p:spPr/>
        <p:txBody>
          <a:bodyPr/>
          <a:lstStyle/>
          <a:p>
            <a:r>
              <a:rPr lang="en-US"/>
              <a:t>Laxman CIPANP 2022</a:t>
            </a:r>
          </a:p>
        </p:txBody>
      </p:sp>
    </p:spTree>
    <p:extLst>
      <p:ext uri="{BB962C8B-B14F-4D97-AF65-F5344CB8AC3E}">
        <p14:creationId xmlns:p14="http://schemas.microsoft.com/office/powerpoint/2010/main" val="3239527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27</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2" name="Title 1">
            <a:extLst>
              <a:ext uri="{FF2B5EF4-FFF2-40B4-BE49-F238E27FC236}">
                <a16:creationId xmlns:a16="http://schemas.microsoft.com/office/drawing/2014/main" id="{E978C4D1-0F93-F02D-028D-4D6F9F5DBA33}"/>
              </a:ext>
            </a:extLst>
          </p:cNvPr>
          <p:cNvSpPr>
            <a:spLocks noGrp="1"/>
          </p:cNvSpPr>
          <p:nvPr>
            <p:ph type="title"/>
          </p:nvPr>
        </p:nvSpPr>
        <p:spPr>
          <a:xfrm>
            <a:off x="2182636" y="72153"/>
            <a:ext cx="7826728" cy="654756"/>
          </a:xfrm>
        </p:spPr>
        <p:txBody>
          <a:bodyPr>
            <a:norm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Quantitative Analysis</a:t>
            </a:r>
          </a:p>
        </p:txBody>
      </p:sp>
      <p:pic>
        <p:nvPicPr>
          <p:cNvPr id="5" name="Picture 4" descr="Chart, diagram&#10;&#10;Description automatically generated with medium confidence">
            <a:extLst>
              <a:ext uri="{FF2B5EF4-FFF2-40B4-BE49-F238E27FC236}">
                <a16:creationId xmlns:a16="http://schemas.microsoft.com/office/drawing/2014/main" id="{FB1E3916-CBA1-6708-A03F-8135DDBBA9AE}"/>
              </a:ext>
            </a:extLst>
          </p:cNvPr>
          <p:cNvPicPr>
            <a:picLocks noChangeAspect="1"/>
          </p:cNvPicPr>
          <p:nvPr/>
        </p:nvPicPr>
        <p:blipFill>
          <a:blip r:embed="rId3"/>
          <a:stretch>
            <a:fillRect/>
          </a:stretch>
        </p:blipFill>
        <p:spPr>
          <a:xfrm>
            <a:off x="4961763" y="1738491"/>
            <a:ext cx="6697078" cy="4506680"/>
          </a:xfrm>
          <a:prstGeom prst="rect">
            <a:avLst/>
          </a:prstGeom>
        </p:spPr>
      </p:pic>
      <p:sp>
        <p:nvSpPr>
          <p:cNvPr id="8" name="TextBox 7">
            <a:extLst>
              <a:ext uri="{FF2B5EF4-FFF2-40B4-BE49-F238E27FC236}">
                <a16:creationId xmlns:a16="http://schemas.microsoft.com/office/drawing/2014/main" id="{4FC805F3-646A-3A24-AC0F-FA16D5AEBF20}"/>
              </a:ext>
            </a:extLst>
          </p:cNvPr>
          <p:cNvSpPr txBox="1"/>
          <p:nvPr/>
        </p:nvSpPr>
        <p:spPr>
          <a:xfrm>
            <a:off x="3182811" y="898114"/>
            <a:ext cx="5278581"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ROC (Receiver operating characteristic) curve</a:t>
            </a:r>
          </a:p>
        </p:txBody>
      </p:sp>
      <p:pic>
        <p:nvPicPr>
          <p:cNvPr id="10" name="Picture 9" descr="A picture containing text, clock, gauge&#10;&#10;Description automatically generated">
            <a:extLst>
              <a:ext uri="{FF2B5EF4-FFF2-40B4-BE49-F238E27FC236}">
                <a16:creationId xmlns:a16="http://schemas.microsoft.com/office/drawing/2014/main" id="{9630EEE2-B8D8-9459-A9DB-DA5BD518C3B8}"/>
              </a:ext>
            </a:extLst>
          </p:cNvPr>
          <p:cNvPicPr>
            <a:picLocks noChangeAspect="1"/>
          </p:cNvPicPr>
          <p:nvPr/>
        </p:nvPicPr>
        <p:blipFill>
          <a:blip r:embed="rId4"/>
          <a:stretch>
            <a:fillRect/>
          </a:stretch>
        </p:blipFill>
        <p:spPr>
          <a:xfrm>
            <a:off x="1522348" y="1807441"/>
            <a:ext cx="2387600" cy="825500"/>
          </a:xfrm>
          <a:prstGeom prst="rect">
            <a:avLst/>
          </a:prstGeom>
        </p:spPr>
      </p:pic>
      <p:pic>
        <p:nvPicPr>
          <p:cNvPr id="11" name="Picture 10" descr="A picture containing text, antenna, clock&#10;&#10;Description automatically generated">
            <a:extLst>
              <a:ext uri="{FF2B5EF4-FFF2-40B4-BE49-F238E27FC236}">
                <a16:creationId xmlns:a16="http://schemas.microsoft.com/office/drawing/2014/main" id="{A06ED09E-09DF-28C2-8407-C22C12C40835}"/>
              </a:ext>
            </a:extLst>
          </p:cNvPr>
          <p:cNvPicPr>
            <a:picLocks noChangeAspect="1"/>
          </p:cNvPicPr>
          <p:nvPr/>
        </p:nvPicPr>
        <p:blipFill>
          <a:blip r:embed="rId5"/>
          <a:stretch>
            <a:fillRect/>
          </a:stretch>
        </p:blipFill>
        <p:spPr>
          <a:xfrm>
            <a:off x="1591666" y="3429000"/>
            <a:ext cx="2425700" cy="850900"/>
          </a:xfrm>
          <a:prstGeom prst="rect">
            <a:avLst/>
          </a:prstGeom>
        </p:spPr>
      </p:pic>
      <p:sp>
        <p:nvSpPr>
          <p:cNvPr id="12" name="TextBox 11">
            <a:extLst>
              <a:ext uri="{FF2B5EF4-FFF2-40B4-BE49-F238E27FC236}">
                <a16:creationId xmlns:a16="http://schemas.microsoft.com/office/drawing/2014/main" id="{5751C941-8862-7955-3131-40CBE393B227}"/>
              </a:ext>
            </a:extLst>
          </p:cNvPr>
          <p:cNvSpPr txBox="1"/>
          <p:nvPr/>
        </p:nvSpPr>
        <p:spPr>
          <a:xfrm>
            <a:off x="608646" y="1490710"/>
            <a:ext cx="2387600"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True positive Rate</a:t>
            </a:r>
          </a:p>
        </p:txBody>
      </p:sp>
      <p:sp>
        <p:nvSpPr>
          <p:cNvPr id="13" name="TextBox 12">
            <a:extLst>
              <a:ext uri="{FF2B5EF4-FFF2-40B4-BE49-F238E27FC236}">
                <a16:creationId xmlns:a16="http://schemas.microsoft.com/office/drawing/2014/main" id="{E091560F-B6F3-4606-D73E-709731348939}"/>
              </a:ext>
            </a:extLst>
          </p:cNvPr>
          <p:cNvSpPr txBox="1"/>
          <p:nvPr/>
        </p:nvSpPr>
        <p:spPr>
          <a:xfrm>
            <a:off x="608645" y="3083730"/>
            <a:ext cx="2285303"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False positive Rate</a:t>
            </a:r>
          </a:p>
        </p:txBody>
      </p:sp>
      <p:sp>
        <p:nvSpPr>
          <p:cNvPr id="16" name="TextBox 15">
            <a:extLst>
              <a:ext uri="{FF2B5EF4-FFF2-40B4-BE49-F238E27FC236}">
                <a16:creationId xmlns:a16="http://schemas.microsoft.com/office/drawing/2014/main" id="{FC61A84E-3F0F-8D2B-7958-931F0847743F}"/>
              </a:ext>
            </a:extLst>
          </p:cNvPr>
          <p:cNvSpPr txBox="1"/>
          <p:nvPr/>
        </p:nvSpPr>
        <p:spPr>
          <a:xfrm>
            <a:off x="608644" y="4391081"/>
            <a:ext cx="4519409" cy="1938992"/>
          </a:xfrm>
          <a:prstGeom prst="rect">
            <a:avLst/>
          </a:prstGeom>
          <a:noFill/>
        </p:spPr>
        <p:txBody>
          <a:bodyPr wrap="square" rtlCol="0">
            <a:spAutoFit/>
          </a:bodyPr>
          <a:lstStyle/>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ROC-AUC (Area under ROC curve) value is a measure of classification power!</a:t>
            </a:r>
          </a:p>
          <a:p>
            <a:pPr marL="285750" indent="-28575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Smaller SEP remaining for same acceptance of TPR is better!</a:t>
            </a:r>
          </a:p>
        </p:txBody>
      </p:sp>
    </p:spTree>
    <p:extLst>
      <p:ext uri="{BB962C8B-B14F-4D97-AF65-F5344CB8AC3E}">
        <p14:creationId xmlns:p14="http://schemas.microsoft.com/office/powerpoint/2010/main" val="1966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28</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2" name="Title 1">
            <a:extLst>
              <a:ext uri="{FF2B5EF4-FFF2-40B4-BE49-F238E27FC236}">
                <a16:creationId xmlns:a16="http://schemas.microsoft.com/office/drawing/2014/main" id="{FADF629A-078B-43FB-1C07-52A8A8AA8F87}"/>
              </a:ext>
            </a:extLst>
          </p:cNvPr>
          <p:cNvSpPr>
            <a:spLocks noGrp="1"/>
          </p:cNvSpPr>
          <p:nvPr>
            <p:ph type="title"/>
          </p:nvPr>
        </p:nvSpPr>
        <p:spPr>
          <a:xfrm>
            <a:off x="-123567" y="-3676"/>
            <a:ext cx="11557672" cy="791998"/>
          </a:xfrm>
        </p:spPr>
        <p:txBody>
          <a:bodyPr>
            <a:no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Waveforms Rejected by RNN but Accepted by AvsE</a:t>
            </a:r>
          </a:p>
        </p:txBody>
      </p:sp>
      <p:pic>
        <p:nvPicPr>
          <p:cNvPr id="5" name="Picture 4" descr="Chart&#10;&#10;Description automatically generated">
            <a:extLst>
              <a:ext uri="{FF2B5EF4-FFF2-40B4-BE49-F238E27FC236}">
                <a16:creationId xmlns:a16="http://schemas.microsoft.com/office/drawing/2014/main" id="{CB1A8098-C6F7-3A30-F7DA-27C5CE0F085B}"/>
              </a:ext>
            </a:extLst>
          </p:cNvPr>
          <p:cNvPicPr>
            <a:picLocks noChangeAspect="1"/>
          </p:cNvPicPr>
          <p:nvPr/>
        </p:nvPicPr>
        <p:blipFill>
          <a:blip r:embed="rId3"/>
          <a:stretch>
            <a:fillRect/>
          </a:stretch>
        </p:blipFill>
        <p:spPr>
          <a:xfrm>
            <a:off x="1813203" y="971926"/>
            <a:ext cx="3975588" cy="2770632"/>
          </a:xfrm>
          <a:prstGeom prst="rect">
            <a:avLst/>
          </a:prstGeom>
        </p:spPr>
      </p:pic>
      <p:pic>
        <p:nvPicPr>
          <p:cNvPr id="8" name="Picture 7" descr="Chart&#10;&#10;Description automatically generated">
            <a:extLst>
              <a:ext uri="{FF2B5EF4-FFF2-40B4-BE49-F238E27FC236}">
                <a16:creationId xmlns:a16="http://schemas.microsoft.com/office/drawing/2014/main" id="{FFA8DC85-5D8C-F123-DC17-1CA055430130}"/>
              </a:ext>
            </a:extLst>
          </p:cNvPr>
          <p:cNvPicPr>
            <a:picLocks noChangeAspect="1"/>
          </p:cNvPicPr>
          <p:nvPr/>
        </p:nvPicPr>
        <p:blipFill>
          <a:blip r:embed="rId4"/>
          <a:stretch>
            <a:fillRect/>
          </a:stretch>
        </p:blipFill>
        <p:spPr>
          <a:xfrm>
            <a:off x="6317813" y="984510"/>
            <a:ext cx="3969428" cy="2730416"/>
          </a:xfrm>
          <a:prstGeom prst="rect">
            <a:avLst/>
          </a:prstGeom>
        </p:spPr>
      </p:pic>
      <p:pic>
        <p:nvPicPr>
          <p:cNvPr id="10" name="Picture 9" descr="Chart&#10;&#10;Description automatically generated">
            <a:extLst>
              <a:ext uri="{FF2B5EF4-FFF2-40B4-BE49-F238E27FC236}">
                <a16:creationId xmlns:a16="http://schemas.microsoft.com/office/drawing/2014/main" id="{86A513EC-C7F5-E613-D6E7-A50E314242B0}"/>
              </a:ext>
            </a:extLst>
          </p:cNvPr>
          <p:cNvPicPr>
            <a:picLocks noChangeAspect="1"/>
          </p:cNvPicPr>
          <p:nvPr/>
        </p:nvPicPr>
        <p:blipFill>
          <a:blip r:embed="rId5"/>
          <a:stretch>
            <a:fillRect/>
          </a:stretch>
        </p:blipFill>
        <p:spPr>
          <a:xfrm>
            <a:off x="1885887" y="3611564"/>
            <a:ext cx="4075851" cy="2794870"/>
          </a:xfrm>
          <a:prstGeom prst="rect">
            <a:avLst/>
          </a:prstGeom>
        </p:spPr>
      </p:pic>
      <p:pic>
        <p:nvPicPr>
          <p:cNvPr id="11" name="Picture 10" descr="Chart&#10;&#10;Description automatically generated">
            <a:extLst>
              <a:ext uri="{FF2B5EF4-FFF2-40B4-BE49-F238E27FC236}">
                <a16:creationId xmlns:a16="http://schemas.microsoft.com/office/drawing/2014/main" id="{8A2AC762-6FBB-1E91-7CA5-645D63B7B517}"/>
              </a:ext>
            </a:extLst>
          </p:cNvPr>
          <p:cNvPicPr>
            <a:picLocks noChangeAspect="1"/>
          </p:cNvPicPr>
          <p:nvPr/>
        </p:nvPicPr>
        <p:blipFill>
          <a:blip r:embed="rId6"/>
          <a:stretch>
            <a:fillRect/>
          </a:stretch>
        </p:blipFill>
        <p:spPr>
          <a:xfrm>
            <a:off x="6527989" y="3677151"/>
            <a:ext cx="4105146" cy="2749673"/>
          </a:xfrm>
          <a:prstGeom prst="rect">
            <a:avLst/>
          </a:prstGeom>
        </p:spPr>
      </p:pic>
    </p:spTree>
    <p:extLst>
      <p:ext uri="{BB962C8B-B14F-4D97-AF65-F5344CB8AC3E}">
        <p14:creationId xmlns:p14="http://schemas.microsoft.com/office/powerpoint/2010/main" val="3181443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29</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5" name="Title 1">
            <a:extLst>
              <a:ext uri="{FF2B5EF4-FFF2-40B4-BE49-F238E27FC236}">
                <a16:creationId xmlns:a16="http://schemas.microsoft.com/office/drawing/2014/main" id="{792C5A50-A262-6829-D8AA-ABD33E2A8908}"/>
              </a:ext>
            </a:extLst>
          </p:cNvPr>
          <p:cNvSpPr>
            <a:spLocks noGrp="1"/>
          </p:cNvSpPr>
          <p:nvPr>
            <p:ph type="title"/>
          </p:nvPr>
        </p:nvSpPr>
        <p:spPr>
          <a:xfrm>
            <a:off x="-1" y="135928"/>
            <a:ext cx="11450783" cy="477010"/>
          </a:xfrm>
        </p:spPr>
        <p:txBody>
          <a:bodyPr>
            <a:noAutofit/>
          </a:bodyPr>
          <a:lstStyle/>
          <a:p>
            <a:pPr algn="ctr"/>
            <a:r>
              <a:rPr lang="en-US" sz="4000" dirty="0">
                <a:solidFill>
                  <a:srgbClr val="002060"/>
                </a:solidFill>
                <a:latin typeface="Times New Roman" panose="02020603050405020304" pitchFamily="18" charset="0"/>
                <a:cs typeface="Times New Roman" panose="02020603050405020304" pitchFamily="18" charset="0"/>
              </a:rPr>
              <a:t>Multilabel Regression (Initial Result)</a:t>
            </a:r>
          </a:p>
        </p:txBody>
      </p:sp>
      <p:pic>
        <p:nvPicPr>
          <p:cNvPr id="8" name="Picture 7">
            <a:extLst>
              <a:ext uri="{FF2B5EF4-FFF2-40B4-BE49-F238E27FC236}">
                <a16:creationId xmlns:a16="http://schemas.microsoft.com/office/drawing/2014/main" id="{66FDF92D-4538-359A-9CB7-8E0EDD136372}"/>
              </a:ext>
            </a:extLst>
          </p:cNvPr>
          <p:cNvPicPr>
            <a:picLocks noChangeAspect="1"/>
          </p:cNvPicPr>
          <p:nvPr/>
        </p:nvPicPr>
        <p:blipFill>
          <a:blip r:embed="rId3"/>
          <a:stretch>
            <a:fillRect/>
          </a:stretch>
        </p:blipFill>
        <p:spPr>
          <a:xfrm>
            <a:off x="74139" y="550231"/>
            <a:ext cx="5036879" cy="3480437"/>
          </a:xfrm>
          <a:prstGeom prst="rect">
            <a:avLst/>
          </a:prstGeom>
        </p:spPr>
      </p:pic>
      <p:pic>
        <p:nvPicPr>
          <p:cNvPr id="11" name="Picture 10">
            <a:extLst>
              <a:ext uri="{FF2B5EF4-FFF2-40B4-BE49-F238E27FC236}">
                <a16:creationId xmlns:a16="http://schemas.microsoft.com/office/drawing/2014/main" id="{9FF60FA9-BB6C-06D7-6BCC-7892947E7DE9}"/>
              </a:ext>
            </a:extLst>
          </p:cNvPr>
          <p:cNvPicPr>
            <a:picLocks noChangeAspect="1"/>
          </p:cNvPicPr>
          <p:nvPr/>
        </p:nvPicPr>
        <p:blipFill>
          <a:blip r:embed="rId4"/>
          <a:stretch>
            <a:fillRect/>
          </a:stretch>
        </p:blipFill>
        <p:spPr>
          <a:xfrm>
            <a:off x="6957663" y="550231"/>
            <a:ext cx="5036880" cy="3480438"/>
          </a:xfrm>
          <a:prstGeom prst="rect">
            <a:avLst/>
          </a:prstGeom>
        </p:spPr>
      </p:pic>
      <p:pic>
        <p:nvPicPr>
          <p:cNvPr id="12" name="Picture 11">
            <a:extLst>
              <a:ext uri="{FF2B5EF4-FFF2-40B4-BE49-F238E27FC236}">
                <a16:creationId xmlns:a16="http://schemas.microsoft.com/office/drawing/2014/main" id="{ED1210F4-119A-EE98-6B36-1040C192D5C3}"/>
              </a:ext>
            </a:extLst>
          </p:cNvPr>
          <p:cNvPicPr>
            <a:picLocks noChangeAspect="1"/>
          </p:cNvPicPr>
          <p:nvPr/>
        </p:nvPicPr>
        <p:blipFill>
          <a:blip r:embed="rId5"/>
          <a:stretch>
            <a:fillRect/>
          </a:stretch>
        </p:blipFill>
        <p:spPr>
          <a:xfrm>
            <a:off x="7311675" y="3583459"/>
            <a:ext cx="4817828" cy="3480437"/>
          </a:xfrm>
          <a:prstGeom prst="rect">
            <a:avLst/>
          </a:prstGeom>
        </p:spPr>
      </p:pic>
      <p:pic>
        <p:nvPicPr>
          <p:cNvPr id="13" name="Picture 12">
            <a:extLst>
              <a:ext uri="{FF2B5EF4-FFF2-40B4-BE49-F238E27FC236}">
                <a16:creationId xmlns:a16="http://schemas.microsoft.com/office/drawing/2014/main" id="{61788170-701D-5B4E-A3F7-5EDD9A5E3B1C}"/>
              </a:ext>
            </a:extLst>
          </p:cNvPr>
          <p:cNvPicPr>
            <a:picLocks noChangeAspect="1"/>
          </p:cNvPicPr>
          <p:nvPr/>
        </p:nvPicPr>
        <p:blipFill>
          <a:blip r:embed="rId6"/>
          <a:stretch>
            <a:fillRect/>
          </a:stretch>
        </p:blipFill>
        <p:spPr>
          <a:xfrm>
            <a:off x="-60821" y="3583459"/>
            <a:ext cx="5012197" cy="3480437"/>
          </a:xfrm>
          <a:prstGeom prst="rect">
            <a:avLst/>
          </a:prstGeom>
        </p:spPr>
      </p:pic>
      <p:sp>
        <p:nvSpPr>
          <p:cNvPr id="14" name="TextBox 13">
            <a:extLst>
              <a:ext uri="{FF2B5EF4-FFF2-40B4-BE49-F238E27FC236}">
                <a16:creationId xmlns:a16="http://schemas.microsoft.com/office/drawing/2014/main" id="{EFDDCB5D-F308-AA55-5C88-58EA1F0C6E4E}"/>
              </a:ext>
            </a:extLst>
          </p:cNvPr>
          <p:cNvSpPr txBox="1"/>
          <p:nvPr/>
        </p:nvSpPr>
        <p:spPr>
          <a:xfrm>
            <a:off x="4687672" y="1948101"/>
            <a:ext cx="2693337" cy="923330"/>
          </a:xfrm>
          <a:prstGeom prst="rect">
            <a:avLst/>
          </a:prstGeom>
          <a:noFill/>
        </p:spPr>
        <p:txBody>
          <a:bodyPr wrap="square" rtlCol="0">
            <a:spAutoFit/>
          </a:bodyPr>
          <a:lstStyle/>
          <a:p>
            <a:r>
              <a:rPr lang="en-US" dirty="0"/>
              <a:t>Waveform dataset has shift (&lt; 500 samples) and E_ratio (&lt;100)</a:t>
            </a:r>
          </a:p>
        </p:txBody>
      </p:sp>
    </p:spTree>
    <p:extLst>
      <p:ext uri="{BB962C8B-B14F-4D97-AF65-F5344CB8AC3E}">
        <p14:creationId xmlns:p14="http://schemas.microsoft.com/office/powerpoint/2010/main" val="333000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2"/>
          <p:cNvSpPr txBox="1">
            <a:spLocks noGrp="1"/>
          </p:cNvSpPr>
          <p:nvPr>
            <p:ph type="ctrTitle" idx="4294967295"/>
          </p:nvPr>
        </p:nvSpPr>
        <p:spPr>
          <a:xfrm>
            <a:off x="3364366" y="85329"/>
            <a:ext cx="8242103" cy="625079"/>
          </a:xfrm>
          <a:prstGeom prst="rect">
            <a:avLst/>
          </a:prstGeom>
          <a:noFill/>
          <a:ln>
            <a:noFill/>
          </a:ln>
        </p:spPr>
        <p:txBody>
          <a:bodyPr spcFirstLastPara="1" vert="horz" wrap="square" lIns="35713" tIns="35713" rIns="35713" bIns="35713" rtlCol="0" anchor="ctr" anchorCtr="0">
            <a:noAutofit/>
          </a:bodyPr>
          <a:lstStyle/>
          <a:p>
            <a:pPr>
              <a:lnSpc>
                <a:spcPct val="100000"/>
              </a:lnSpc>
              <a:spcBef>
                <a:spcPts val="0"/>
              </a:spcBef>
              <a:buClr>
                <a:srgbClr val="011993"/>
              </a:buClr>
              <a:buSzPts val="6000"/>
            </a:pPr>
            <a:r>
              <a:rPr lang="en-US" sz="3000" cap="small" dirty="0">
                <a:solidFill>
                  <a:srgbClr val="011993"/>
                </a:solidFill>
                <a:latin typeface="Helvetica Neue"/>
                <a:ea typeface="Helvetica Neue"/>
                <a:cs typeface="Helvetica Neue"/>
                <a:sym typeface="Helvetica Neue"/>
              </a:rPr>
              <a:t>Majorana Demonstrator</a:t>
            </a:r>
            <a:endParaRPr dirty="0"/>
          </a:p>
        </p:txBody>
      </p:sp>
      <p:sp>
        <p:nvSpPr>
          <p:cNvPr id="63" name="Google Shape;63;p2"/>
          <p:cNvSpPr txBox="1">
            <a:spLocks noGrp="1"/>
          </p:cNvSpPr>
          <p:nvPr>
            <p:ph type="subTitle" idx="4294967295"/>
          </p:nvPr>
        </p:nvSpPr>
        <p:spPr>
          <a:xfrm>
            <a:off x="1279404" y="791168"/>
            <a:ext cx="9724328" cy="843644"/>
          </a:xfrm>
          <a:prstGeom prst="rect">
            <a:avLst/>
          </a:prstGeom>
          <a:noFill/>
          <a:ln>
            <a:noFill/>
          </a:ln>
        </p:spPr>
        <p:txBody>
          <a:bodyPr spcFirstLastPara="1" vert="horz" wrap="square" lIns="0" tIns="0" rIns="0" bIns="0" rtlCol="0" anchor="t" anchorCtr="0">
            <a:noAutofit/>
          </a:bodyPr>
          <a:lstStyle/>
          <a:p>
            <a:pPr marL="0" indent="0">
              <a:lnSpc>
                <a:spcPct val="100000"/>
              </a:lnSpc>
              <a:spcBef>
                <a:spcPts val="0"/>
              </a:spcBef>
              <a:buClr>
                <a:srgbClr val="000000"/>
              </a:buClr>
              <a:buSzPts val="3400"/>
              <a:buNone/>
            </a:pPr>
            <a:r>
              <a:rPr lang="en-US" sz="1800" dirty="0">
                <a:solidFill>
                  <a:srgbClr val="000000"/>
                </a:solidFill>
                <a:latin typeface="Times New Roman" panose="02020603050405020304" pitchFamily="18" charset="0"/>
                <a:ea typeface="Arial"/>
                <a:cs typeface="Times New Roman" panose="02020603050405020304" pitchFamily="18" charset="0"/>
                <a:sym typeface="Arial"/>
              </a:rPr>
              <a:t>Searching for neutrinoless double-beta decay of </a:t>
            </a:r>
            <a:r>
              <a:rPr lang="en-US" sz="1800" baseline="30000" dirty="0">
                <a:solidFill>
                  <a:srgbClr val="000000"/>
                </a:solidFill>
                <a:latin typeface="Times New Roman" panose="02020603050405020304" pitchFamily="18" charset="0"/>
                <a:ea typeface="Arial"/>
                <a:cs typeface="Times New Roman" panose="02020603050405020304" pitchFamily="18" charset="0"/>
                <a:sym typeface="Arial"/>
              </a:rPr>
              <a:t>76</a:t>
            </a:r>
            <a:r>
              <a:rPr lang="en-US" sz="1800" dirty="0">
                <a:solidFill>
                  <a:srgbClr val="000000"/>
                </a:solidFill>
                <a:latin typeface="Times New Roman" panose="02020603050405020304" pitchFamily="18" charset="0"/>
                <a:ea typeface="Arial"/>
                <a:cs typeface="Times New Roman" panose="02020603050405020304" pitchFamily="18" charset="0"/>
                <a:sym typeface="Arial"/>
              </a:rPr>
              <a:t>Ge in </a:t>
            </a:r>
            <a:r>
              <a:rPr lang="en-US" sz="1800" dirty="0" err="1">
                <a:solidFill>
                  <a:srgbClr val="000000"/>
                </a:solidFill>
                <a:latin typeface="Times New Roman" panose="02020603050405020304" pitchFamily="18" charset="0"/>
                <a:ea typeface="Arial"/>
                <a:cs typeface="Times New Roman" panose="02020603050405020304" pitchFamily="18" charset="0"/>
                <a:sym typeface="Arial"/>
              </a:rPr>
              <a:t>HPGe</a:t>
            </a:r>
            <a:r>
              <a:rPr lang="en-US" sz="1800" dirty="0">
                <a:solidFill>
                  <a:srgbClr val="000000"/>
                </a:solidFill>
                <a:latin typeface="Times New Roman" panose="02020603050405020304" pitchFamily="18" charset="0"/>
                <a:ea typeface="Arial"/>
                <a:cs typeface="Times New Roman" panose="02020603050405020304" pitchFamily="18" charset="0"/>
                <a:sym typeface="Arial"/>
              </a:rPr>
              <a:t> detectors, probing additional physics beyond the standard model, and informing the design of the next-generation LEGEND experiment</a:t>
            </a:r>
            <a:endParaRPr sz="1800" dirty="0">
              <a:latin typeface="Times New Roman" panose="02020603050405020304" pitchFamily="18" charset="0"/>
              <a:cs typeface="Times New Roman" panose="02020603050405020304" pitchFamily="18" charset="0"/>
            </a:endParaRPr>
          </a:p>
        </p:txBody>
      </p:sp>
      <p:pic>
        <p:nvPicPr>
          <p:cNvPr id="66" name="Google Shape;66;p2" descr="RGB_Color-Seal_Green-Mark_SC_Horizontal.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7468" y="194321"/>
            <a:ext cx="2046984" cy="343601"/>
          </a:xfrm>
          <a:prstGeom prst="rect">
            <a:avLst/>
          </a:prstGeom>
          <a:noFill/>
          <a:ln>
            <a:noFill/>
          </a:ln>
        </p:spPr>
      </p:pic>
      <p:pic>
        <p:nvPicPr>
          <p:cNvPr id="67" name="Google Shape;67;p2" descr="nsf1.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50281" y="131508"/>
            <a:ext cx="441297" cy="443955"/>
          </a:xfrm>
          <a:prstGeom prst="rect">
            <a:avLst/>
          </a:prstGeom>
          <a:noFill/>
          <a:ln>
            <a:noFill/>
          </a:ln>
        </p:spPr>
      </p:pic>
      <p:pic>
        <p:nvPicPr>
          <p:cNvPr id="68" name="Google Shape;68;p2" descr="image.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66904" y="73491"/>
            <a:ext cx="572017" cy="501975"/>
          </a:xfrm>
          <a:prstGeom prst="rect">
            <a:avLst/>
          </a:prstGeom>
          <a:noFill/>
          <a:ln>
            <a:noFill/>
          </a:ln>
        </p:spPr>
      </p:pic>
      <p:pic>
        <p:nvPicPr>
          <p:cNvPr id="69" name="Google Shape;69;p2" descr="MJD-fig.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30994" y="1362670"/>
            <a:ext cx="4756523" cy="2717540"/>
          </a:xfrm>
          <a:prstGeom prst="rect">
            <a:avLst/>
          </a:prstGeom>
          <a:noFill/>
          <a:ln>
            <a:noFill/>
          </a:ln>
        </p:spPr>
      </p:pic>
      <p:sp>
        <p:nvSpPr>
          <p:cNvPr id="82" name="Google Shape;82;p2"/>
          <p:cNvSpPr txBox="1"/>
          <p:nvPr/>
        </p:nvSpPr>
        <p:spPr>
          <a:xfrm>
            <a:off x="527540" y="5672462"/>
            <a:ext cx="7788557" cy="687677"/>
          </a:xfrm>
          <a:prstGeom prst="rect">
            <a:avLst/>
          </a:prstGeom>
          <a:noFill/>
          <a:ln>
            <a:noFill/>
          </a:ln>
        </p:spPr>
        <p:txBody>
          <a:bodyPr spcFirstLastPara="1" wrap="square" lIns="35713" tIns="35713" rIns="35713" bIns="35713" anchor="ctr" anchorCtr="0">
            <a:spAutoFit/>
          </a:bodyPr>
          <a:lstStyle/>
          <a:p>
            <a:pPr>
              <a:buClr>
                <a:srgbClr val="011993"/>
              </a:buClr>
              <a:buSzPts val="3200"/>
            </a:pPr>
            <a:r>
              <a:rPr lang="en-US" sz="2000" dirty="0">
                <a:solidFill>
                  <a:srgbClr val="011993"/>
                </a:solidFill>
                <a:latin typeface="Times New Roman" panose="02020603050405020304" pitchFamily="18" charset="0"/>
                <a:ea typeface="Arial"/>
                <a:cs typeface="Times New Roman" panose="02020603050405020304" pitchFamily="18" charset="0"/>
                <a:sym typeface="Arial"/>
              </a:rPr>
              <a:t>Continuing to operate at the Sanford Underground Research Facility with natural detectors for background studies and other physics</a:t>
            </a:r>
            <a:endParaRPr sz="2000" dirty="0">
              <a:latin typeface="Times New Roman" panose="02020603050405020304" pitchFamily="18" charset="0"/>
              <a:cs typeface="Times New Roman" panose="02020603050405020304" pitchFamily="18" charset="0"/>
            </a:endParaRPr>
          </a:p>
        </p:txBody>
      </p:sp>
      <p:pic>
        <p:nvPicPr>
          <p:cNvPr id="83" name="Google Shape;83;p2" descr="2020-07-23 14.07.15.jpe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910126" y="4080210"/>
            <a:ext cx="2877391" cy="2274335"/>
          </a:xfrm>
          <a:prstGeom prst="rect">
            <a:avLst/>
          </a:prstGeom>
          <a:noFill/>
          <a:ln>
            <a:noFill/>
          </a:ln>
        </p:spPr>
      </p:pic>
      <p:sp>
        <p:nvSpPr>
          <p:cNvPr id="18" name="Excellent  Energy Resolution: 2.5 keV FWHM @ 2039 keV…">
            <a:extLst>
              <a:ext uri="{FF2B5EF4-FFF2-40B4-BE49-F238E27FC236}">
                <a16:creationId xmlns:a16="http://schemas.microsoft.com/office/drawing/2014/main" id="{E711F622-309C-534A-971F-386D2B2558BC}"/>
              </a:ext>
            </a:extLst>
          </p:cNvPr>
          <p:cNvSpPr txBox="1"/>
          <p:nvPr/>
        </p:nvSpPr>
        <p:spPr>
          <a:xfrm>
            <a:off x="589171" y="2877234"/>
            <a:ext cx="6194537" cy="625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321461" hangingPunct="0">
              <a:defRPr sz="3200">
                <a:solidFill>
                  <a:srgbClr val="941100"/>
                </a:solidFill>
              </a:defRPr>
            </a:pPr>
            <a:r>
              <a:rPr sz="1900" b="1" kern="0" dirty="0">
                <a:solidFill>
                  <a:srgbClr val="941100"/>
                </a:solidFill>
                <a:latin typeface="Times New Roman" panose="02020603050405020304" pitchFamily="18" charset="0"/>
                <a:cs typeface="Times New Roman" panose="02020603050405020304" pitchFamily="18" charset="0"/>
                <a:sym typeface="Arial"/>
              </a:rPr>
              <a:t>Excellent  Energy Resolution</a:t>
            </a:r>
            <a:r>
              <a:rPr sz="1900" kern="0" dirty="0">
                <a:solidFill>
                  <a:srgbClr val="941100"/>
                </a:solidFill>
                <a:latin typeface="Times New Roman" panose="02020603050405020304" pitchFamily="18" charset="0"/>
                <a:cs typeface="Times New Roman" panose="02020603050405020304" pitchFamily="18" charset="0"/>
                <a:sym typeface="Arial"/>
              </a:rPr>
              <a:t>: 2.5 keV FWHM @ 2039 keV</a:t>
            </a:r>
          </a:p>
          <a:p>
            <a:pPr marL="0" lvl="5" indent="571486" defTabSz="321461" hangingPunct="0">
              <a:defRPr sz="3200">
                <a:solidFill>
                  <a:srgbClr val="941100"/>
                </a:solidFill>
              </a:defRPr>
            </a:pPr>
            <a:r>
              <a:rPr sz="1900" kern="0" dirty="0">
                <a:solidFill>
                  <a:srgbClr val="941100"/>
                </a:solidFill>
                <a:latin typeface="Times New Roman" panose="02020603050405020304" pitchFamily="18" charset="0"/>
                <a:cs typeface="Times New Roman" panose="02020603050405020304" pitchFamily="18" charset="0"/>
                <a:sym typeface="Arial"/>
              </a:rPr>
              <a:t>and </a:t>
            </a:r>
            <a:r>
              <a:rPr sz="1900" b="1" kern="0" dirty="0">
                <a:solidFill>
                  <a:srgbClr val="941100"/>
                </a:solidFill>
                <a:latin typeface="Times New Roman" panose="02020603050405020304" pitchFamily="18" charset="0"/>
                <a:cs typeface="Times New Roman" panose="02020603050405020304" pitchFamily="18" charset="0"/>
                <a:sym typeface="Arial"/>
              </a:rPr>
              <a:t>Analysis Threshold</a:t>
            </a:r>
            <a:r>
              <a:rPr sz="1900" kern="0" dirty="0">
                <a:solidFill>
                  <a:srgbClr val="941100"/>
                </a:solidFill>
                <a:latin typeface="Times New Roman" panose="02020603050405020304" pitchFamily="18" charset="0"/>
                <a:cs typeface="Times New Roman" panose="02020603050405020304" pitchFamily="18" charset="0"/>
                <a:sym typeface="Arial"/>
              </a:rPr>
              <a:t>: 1 keV</a:t>
            </a:r>
          </a:p>
        </p:txBody>
      </p:sp>
      <p:sp>
        <p:nvSpPr>
          <p:cNvPr id="20" name="Low Background: 2 modules within a compact graded shield and active muon veto using ultra-clean materials">
            <a:extLst>
              <a:ext uri="{FF2B5EF4-FFF2-40B4-BE49-F238E27FC236}">
                <a16:creationId xmlns:a16="http://schemas.microsoft.com/office/drawing/2014/main" id="{1633BA9B-7AE9-224A-91C5-8B4FA8964686}"/>
              </a:ext>
            </a:extLst>
          </p:cNvPr>
          <p:cNvSpPr txBox="1"/>
          <p:nvPr/>
        </p:nvSpPr>
        <p:spPr>
          <a:xfrm>
            <a:off x="552255" y="3610376"/>
            <a:ext cx="6070968" cy="555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321461" hangingPunct="0">
              <a:defRPr sz="3200">
                <a:solidFill>
                  <a:srgbClr val="941100"/>
                </a:solidFill>
              </a:defRPr>
            </a:pPr>
            <a:r>
              <a:rPr sz="1900" b="1" kern="0" dirty="0">
                <a:solidFill>
                  <a:srgbClr val="941100"/>
                </a:solidFill>
                <a:latin typeface="Times New Roman" panose="02020603050405020304" pitchFamily="18" charset="0"/>
                <a:cs typeface="Times New Roman" panose="02020603050405020304" pitchFamily="18" charset="0"/>
                <a:sym typeface="Arial"/>
              </a:rPr>
              <a:t>Low Background</a:t>
            </a:r>
            <a:r>
              <a:rPr sz="1900" kern="0" dirty="0">
                <a:solidFill>
                  <a:srgbClr val="941100"/>
                </a:solidFill>
                <a:latin typeface="Times New Roman" panose="02020603050405020304" pitchFamily="18" charset="0"/>
                <a:cs typeface="Times New Roman" panose="02020603050405020304" pitchFamily="18" charset="0"/>
                <a:sym typeface="Arial"/>
              </a:rPr>
              <a:t>: 2 modules within a compact graded shield and active muon veto using ultra-clean materials</a:t>
            </a:r>
          </a:p>
        </p:txBody>
      </p:sp>
      <p:sp>
        <p:nvSpPr>
          <p:cNvPr id="21" name="Reached an exposure of ~65 kg-yr before removal of the enriched detectors for the LEGEND-200 experiment at LNGS">
            <a:extLst>
              <a:ext uri="{FF2B5EF4-FFF2-40B4-BE49-F238E27FC236}">
                <a16:creationId xmlns:a16="http://schemas.microsoft.com/office/drawing/2014/main" id="{39801845-1CDE-D542-97FD-B0BCD45374F6}"/>
              </a:ext>
            </a:extLst>
          </p:cNvPr>
          <p:cNvSpPr txBox="1"/>
          <p:nvPr/>
        </p:nvSpPr>
        <p:spPr>
          <a:xfrm>
            <a:off x="552254" y="4583697"/>
            <a:ext cx="6804754" cy="656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defTabSz="321461" hangingPunct="0">
              <a:defRPr sz="3200" b="1">
                <a:solidFill>
                  <a:srgbClr val="000000"/>
                </a:solidFill>
              </a:defRPr>
            </a:pPr>
            <a:r>
              <a:rPr sz="1900" kern="0" dirty="0">
                <a:solidFill>
                  <a:srgbClr val="000000"/>
                </a:solidFill>
                <a:latin typeface="Times New Roman" panose="02020603050405020304" pitchFamily="18" charset="0"/>
                <a:cs typeface="Times New Roman" panose="02020603050405020304" pitchFamily="18" charset="0"/>
                <a:sym typeface="Arial"/>
              </a:rPr>
              <a:t>Reached an exposure of ~65 kg-</a:t>
            </a:r>
            <a:r>
              <a:rPr sz="1900" kern="0" dirty="0" err="1">
                <a:solidFill>
                  <a:srgbClr val="000000"/>
                </a:solidFill>
                <a:latin typeface="Times New Roman" panose="02020603050405020304" pitchFamily="18" charset="0"/>
                <a:cs typeface="Times New Roman" panose="02020603050405020304" pitchFamily="18" charset="0"/>
                <a:sym typeface="Arial"/>
              </a:rPr>
              <a:t>yr</a:t>
            </a:r>
            <a:r>
              <a:rPr sz="1900" kern="0" dirty="0">
                <a:solidFill>
                  <a:srgbClr val="000000"/>
                </a:solidFill>
                <a:latin typeface="Times New Roman" panose="02020603050405020304" pitchFamily="18" charset="0"/>
                <a:cs typeface="Times New Roman" panose="02020603050405020304" pitchFamily="18" charset="0"/>
                <a:sym typeface="Arial"/>
              </a:rPr>
              <a:t> before removal of the enriched detectors for the LEGEND-200 experiment at LNGS</a:t>
            </a:r>
          </a:p>
        </p:txBody>
      </p:sp>
      <p:sp>
        <p:nvSpPr>
          <p:cNvPr id="24" name="Slide Number Placeholder 5">
            <a:extLst>
              <a:ext uri="{FF2B5EF4-FFF2-40B4-BE49-F238E27FC236}">
                <a16:creationId xmlns:a16="http://schemas.microsoft.com/office/drawing/2014/main" id="{571F61BB-3365-2D47-A7DA-EEEC30ED9B37}"/>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9527AF-3C3F-3A47-AA9D-08EDA80AAB36}" type="slidenum">
              <a:rPr lang="en-US"/>
              <a:pPr/>
              <a:t>3</a:t>
            </a:fld>
            <a:endParaRPr lang="en-US" dirty="0"/>
          </a:p>
        </p:txBody>
      </p:sp>
      <p:sp>
        <p:nvSpPr>
          <p:cNvPr id="25" name="Line">
            <a:extLst>
              <a:ext uri="{FF2B5EF4-FFF2-40B4-BE49-F238E27FC236}">
                <a16:creationId xmlns:a16="http://schemas.microsoft.com/office/drawing/2014/main" id="{BB2CD3FC-07CE-844A-A75A-CA67E5185365}"/>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26" name="image6.png" descr="image6.png">
            <a:extLst>
              <a:ext uri="{FF2B5EF4-FFF2-40B4-BE49-F238E27FC236}">
                <a16:creationId xmlns:a16="http://schemas.microsoft.com/office/drawing/2014/main" id="{30ABD71D-8C26-EA4B-9301-0D6375538D02}"/>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2" name="TextBox 1">
            <a:extLst>
              <a:ext uri="{FF2B5EF4-FFF2-40B4-BE49-F238E27FC236}">
                <a16:creationId xmlns:a16="http://schemas.microsoft.com/office/drawing/2014/main" id="{FEEC82E3-08D3-4015-7B1C-52A532A5EF45}"/>
              </a:ext>
            </a:extLst>
          </p:cNvPr>
          <p:cNvSpPr txBox="1"/>
          <p:nvPr/>
        </p:nvSpPr>
        <p:spPr>
          <a:xfrm>
            <a:off x="495617" y="1476160"/>
            <a:ext cx="6535378" cy="1477328"/>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Source and Detector</a:t>
            </a:r>
            <a:r>
              <a:rPr lang="en-US" dirty="0">
                <a:solidFill>
                  <a:srgbClr val="002060"/>
                </a:solidFill>
                <a:latin typeface="Times New Roman" panose="02020603050405020304" pitchFamily="18" charset="0"/>
                <a:cs typeface="Times New Roman" panose="02020603050405020304" pitchFamily="18" charset="0"/>
              </a:rPr>
              <a:t>: Array of p-type, point contact (PPC) detectors</a:t>
            </a:r>
          </a:p>
          <a:p>
            <a:r>
              <a:rPr lang="en-US" dirty="0">
                <a:solidFill>
                  <a:srgbClr val="002060"/>
                </a:solidFill>
                <a:latin typeface="Times New Roman" panose="02020603050405020304" pitchFamily="18" charset="0"/>
                <a:cs typeface="Times New Roman" panose="02020603050405020304" pitchFamily="18" charset="0"/>
              </a:rPr>
              <a:t>	30kg of 88% enriched </a:t>
            </a:r>
            <a:r>
              <a:rPr lang="en-US" baseline="30000" dirty="0">
                <a:solidFill>
                  <a:srgbClr val="002060"/>
                </a:solidFill>
                <a:latin typeface="Times New Roman" panose="02020603050405020304" pitchFamily="18" charset="0"/>
                <a:cs typeface="Times New Roman" panose="02020603050405020304" pitchFamily="18" charset="0"/>
              </a:rPr>
              <a:t>76</a:t>
            </a:r>
            <a:r>
              <a:rPr lang="en-US" dirty="0">
                <a:solidFill>
                  <a:srgbClr val="002060"/>
                </a:solidFill>
                <a:latin typeface="Times New Roman" panose="02020603050405020304" pitchFamily="18" charset="0"/>
                <a:cs typeface="Times New Roman" panose="02020603050405020304" pitchFamily="18" charset="0"/>
              </a:rPr>
              <a:t>Ge crystals – 14 kg of natural 	Ge crystals</a:t>
            </a:r>
          </a:p>
          <a:p>
            <a:r>
              <a:rPr lang="en-US" dirty="0">
                <a:solidFill>
                  <a:srgbClr val="002060"/>
                </a:solidFill>
                <a:latin typeface="Times New Roman" panose="02020603050405020304" pitchFamily="18" charset="0"/>
                <a:cs typeface="Times New Roman" panose="02020603050405020304" pitchFamily="18" charset="0"/>
              </a:rPr>
              <a:t>	Included 6.7 kg of </a:t>
            </a:r>
            <a:r>
              <a:rPr lang="en-US" baseline="30000" dirty="0">
                <a:solidFill>
                  <a:srgbClr val="002060"/>
                </a:solidFill>
                <a:latin typeface="Times New Roman" panose="02020603050405020304" pitchFamily="18" charset="0"/>
                <a:cs typeface="Times New Roman" panose="02020603050405020304" pitchFamily="18" charset="0"/>
              </a:rPr>
              <a:t>76</a:t>
            </a:r>
            <a:r>
              <a:rPr lang="en-US" dirty="0">
                <a:solidFill>
                  <a:srgbClr val="002060"/>
                </a:solidFill>
                <a:latin typeface="Times New Roman" panose="02020603050405020304" pitchFamily="18" charset="0"/>
                <a:cs typeface="Times New Roman" panose="02020603050405020304" pitchFamily="18" charset="0"/>
              </a:rPr>
              <a:t>Ge inverted coaxial, point contact 	detectors (ICPC) in final run</a:t>
            </a:r>
          </a:p>
        </p:txBody>
      </p:sp>
    </p:spTree>
    <p:extLst>
      <p:ext uri="{BB962C8B-B14F-4D97-AF65-F5344CB8AC3E}">
        <p14:creationId xmlns:p14="http://schemas.microsoft.com/office/powerpoint/2010/main" val="3521470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30</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2" name="Title 1">
            <a:extLst>
              <a:ext uri="{FF2B5EF4-FFF2-40B4-BE49-F238E27FC236}">
                <a16:creationId xmlns:a16="http://schemas.microsoft.com/office/drawing/2014/main" id="{BA2FD63D-D3E1-9879-B8C1-7DE93CEA88E1}"/>
              </a:ext>
            </a:extLst>
          </p:cNvPr>
          <p:cNvSpPr>
            <a:spLocks noGrp="1"/>
          </p:cNvSpPr>
          <p:nvPr>
            <p:ph type="title"/>
          </p:nvPr>
        </p:nvSpPr>
        <p:spPr>
          <a:xfrm>
            <a:off x="-1" y="135929"/>
            <a:ext cx="11450783" cy="477010"/>
          </a:xfrm>
        </p:spPr>
        <p:txBody>
          <a:bodyPr>
            <a:noAutofit/>
          </a:bodyPr>
          <a:lstStyle/>
          <a:p>
            <a:pPr algn="ctr"/>
            <a:r>
              <a:rPr lang="en-US" sz="3600" dirty="0">
                <a:solidFill>
                  <a:srgbClr val="002060"/>
                </a:solidFill>
                <a:latin typeface="Times New Roman" panose="02020603050405020304" pitchFamily="18" charset="0"/>
                <a:cs typeface="Times New Roman" panose="02020603050405020304" pitchFamily="18" charset="0"/>
              </a:rPr>
              <a:t>CNN Output for Pile-up and No Pile-up Waveforms:</a:t>
            </a:r>
          </a:p>
        </p:txBody>
      </p:sp>
      <p:sp>
        <p:nvSpPr>
          <p:cNvPr id="5" name="TextBox 4">
            <a:extLst>
              <a:ext uri="{FF2B5EF4-FFF2-40B4-BE49-F238E27FC236}">
                <a16:creationId xmlns:a16="http://schemas.microsoft.com/office/drawing/2014/main" id="{A436C07A-B647-77BD-E1A7-56D7C97FF48B}"/>
              </a:ext>
            </a:extLst>
          </p:cNvPr>
          <p:cNvSpPr txBox="1"/>
          <p:nvPr/>
        </p:nvSpPr>
        <p:spPr>
          <a:xfrm>
            <a:off x="702946" y="722043"/>
            <a:ext cx="11196780" cy="1015663"/>
          </a:xfrm>
          <a:prstGeom prst="rect">
            <a:avLst/>
          </a:prstGeom>
          <a:noFill/>
        </p:spPr>
        <p:txBody>
          <a:bodyPr wrap="square" rtlCol="0">
            <a:spAutoFit/>
          </a:bodyPr>
          <a:lstStyle/>
          <a:p>
            <a:pPr marL="342900" indent="-342900">
              <a:buClr>
                <a:srgbClr val="C00000"/>
              </a:buClr>
              <a:buFont typeface="Wingdings" pitchFamily="2" charset="2"/>
              <a:buChar char="v"/>
            </a:pPr>
            <a:r>
              <a:rPr lang="en-US" sz="2000" dirty="0">
                <a:latin typeface="Times New Roman" panose="02020603050405020304" pitchFamily="18" charset="0"/>
                <a:cs typeface="Times New Roman" panose="02020603050405020304" pitchFamily="18" charset="0"/>
              </a:rPr>
              <a:t>CNN outputs for a maximum shift range up to 5 samples (50 ns) and a maximum shift range up to 300 samples (3000 ns).</a:t>
            </a:r>
          </a:p>
          <a:p>
            <a:pPr marL="742950" lvl="1" indent="-285750">
              <a:buClr>
                <a:srgbClr val="C00000"/>
              </a:buClr>
              <a:buFont typeface="Wingdings" pitchFamily="2" charset="2"/>
              <a:buChar char="§"/>
            </a:pPr>
            <a:r>
              <a:rPr lang="en-US" sz="2000" dirty="0">
                <a:latin typeface="Times New Roman" panose="02020603050405020304" pitchFamily="18" charset="0"/>
                <a:cs typeface="Times New Roman" panose="02020603050405020304" pitchFamily="18" charset="0"/>
              </a:rPr>
              <a:t>Clear identification achieved in both cases</a:t>
            </a:r>
          </a:p>
        </p:txBody>
      </p:sp>
      <p:pic>
        <p:nvPicPr>
          <p:cNvPr id="8" name="Picture 7">
            <a:extLst>
              <a:ext uri="{FF2B5EF4-FFF2-40B4-BE49-F238E27FC236}">
                <a16:creationId xmlns:a16="http://schemas.microsoft.com/office/drawing/2014/main" id="{237C648C-54D4-BB8E-0134-0026F5C17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454677"/>
            <a:ext cx="6095999" cy="4909322"/>
          </a:xfrm>
          <a:prstGeom prst="rect">
            <a:avLst/>
          </a:prstGeom>
        </p:spPr>
      </p:pic>
      <p:pic>
        <p:nvPicPr>
          <p:cNvPr id="10" name="Picture 9">
            <a:extLst>
              <a:ext uri="{FF2B5EF4-FFF2-40B4-BE49-F238E27FC236}">
                <a16:creationId xmlns:a16="http://schemas.microsoft.com/office/drawing/2014/main" id="{EC78A805-7D49-FD1E-8BC8-C9C441028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26108"/>
            <a:ext cx="6095999" cy="4909323"/>
          </a:xfrm>
          <a:prstGeom prst="rect">
            <a:avLst/>
          </a:prstGeom>
        </p:spPr>
      </p:pic>
    </p:spTree>
    <p:extLst>
      <p:ext uri="{BB962C8B-B14F-4D97-AF65-F5344CB8AC3E}">
        <p14:creationId xmlns:p14="http://schemas.microsoft.com/office/powerpoint/2010/main" val="3128324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31</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2" name="Title 1">
            <a:extLst>
              <a:ext uri="{FF2B5EF4-FFF2-40B4-BE49-F238E27FC236}">
                <a16:creationId xmlns:a16="http://schemas.microsoft.com/office/drawing/2014/main" id="{EC90F03C-BEC7-BE55-F437-67D8C78F4FA8}"/>
              </a:ext>
            </a:extLst>
          </p:cNvPr>
          <p:cNvSpPr>
            <a:spLocks noGrp="1"/>
          </p:cNvSpPr>
          <p:nvPr>
            <p:ph type="title"/>
          </p:nvPr>
        </p:nvSpPr>
        <p:spPr>
          <a:xfrm>
            <a:off x="-1" y="240872"/>
            <a:ext cx="11450783" cy="477010"/>
          </a:xfrm>
        </p:spPr>
        <p:txBody>
          <a:bodyPr>
            <a:noAutofit/>
          </a:bodyPr>
          <a:lstStyle/>
          <a:p>
            <a:r>
              <a:rPr lang="en-US" sz="2500" dirty="0">
                <a:solidFill>
                  <a:schemeClr val="bg1"/>
                </a:solidFill>
              </a:rPr>
              <a:t>AUC Value as a Function of Maximum Shifts in Separate Simulations:</a:t>
            </a:r>
          </a:p>
        </p:txBody>
      </p:sp>
      <p:grpSp>
        <p:nvGrpSpPr>
          <p:cNvPr id="5" name="Group 4">
            <a:extLst>
              <a:ext uri="{FF2B5EF4-FFF2-40B4-BE49-F238E27FC236}">
                <a16:creationId xmlns:a16="http://schemas.microsoft.com/office/drawing/2014/main" id="{631C588A-D9D5-EE91-5D42-792957C7CDDF}"/>
              </a:ext>
            </a:extLst>
          </p:cNvPr>
          <p:cNvGrpSpPr/>
          <p:nvPr/>
        </p:nvGrpSpPr>
        <p:grpSpPr>
          <a:xfrm>
            <a:off x="401849" y="951207"/>
            <a:ext cx="8208752" cy="5171820"/>
            <a:chOff x="475989" y="475990"/>
            <a:chExt cx="8656481" cy="5627941"/>
          </a:xfrm>
        </p:grpSpPr>
        <p:pic>
          <p:nvPicPr>
            <p:cNvPr id="8" name="Picture 7">
              <a:extLst>
                <a:ext uri="{FF2B5EF4-FFF2-40B4-BE49-F238E27FC236}">
                  <a16:creationId xmlns:a16="http://schemas.microsoft.com/office/drawing/2014/main" id="{5F5CBAB7-7C3B-BE8E-32CD-B40171084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89" y="475990"/>
              <a:ext cx="8656481" cy="5591348"/>
            </a:xfrm>
            <a:prstGeom prst="rect">
              <a:avLst/>
            </a:prstGeom>
          </p:spPr>
        </p:pic>
        <p:sp>
          <p:nvSpPr>
            <p:cNvPr id="10" name="TextBox 9">
              <a:extLst>
                <a:ext uri="{FF2B5EF4-FFF2-40B4-BE49-F238E27FC236}">
                  <a16:creationId xmlns:a16="http://schemas.microsoft.com/office/drawing/2014/main" id="{0C3F6BCD-7227-B1BE-03D7-D735E1C6F447}"/>
                </a:ext>
              </a:extLst>
            </p:cNvPr>
            <p:cNvSpPr txBox="1"/>
            <p:nvPr/>
          </p:nvSpPr>
          <p:spPr>
            <a:xfrm>
              <a:off x="4013047" y="5765377"/>
              <a:ext cx="1024319"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Maximum</a:t>
              </a:r>
            </a:p>
          </p:txBody>
        </p:sp>
      </p:grpSp>
      <p:sp>
        <p:nvSpPr>
          <p:cNvPr id="11" name="TextBox 10">
            <a:extLst>
              <a:ext uri="{FF2B5EF4-FFF2-40B4-BE49-F238E27FC236}">
                <a16:creationId xmlns:a16="http://schemas.microsoft.com/office/drawing/2014/main" id="{97F1F8DB-067B-6562-9065-29358DEDAE1C}"/>
              </a:ext>
            </a:extLst>
          </p:cNvPr>
          <p:cNvSpPr txBox="1"/>
          <p:nvPr/>
        </p:nvSpPr>
        <p:spPr>
          <a:xfrm>
            <a:off x="9171933" y="2557579"/>
            <a:ext cx="2959388" cy="2031325"/>
          </a:xfrm>
          <a:prstGeom prst="rect">
            <a:avLst/>
          </a:prstGeom>
          <a:noFill/>
        </p:spPr>
        <p:txBody>
          <a:bodyPr wrap="square" rtlCol="0">
            <a:spAutoFit/>
          </a:bodyPr>
          <a:lstStyle/>
          <a:p>
            <a:pPr marL="285750" indent="-285750">
              <a:buClr>
                <a:srgbClr val="AB0203"/>
              </a:buClr>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Good performance for large maximum shifts</a:t>
            </a:r>
          </a:p>
          <a:p>
            <a:pPr marL="285750" indent="-285750">
              <a:buClr>
                <a:srgbClr val="AB0203"/>
              </a:buClr>
              <a:buFont typeface="Wingdings" pitchFamily="2" charset="2"/>
              <a:buChar char="v"/>
            </a:pPr>
            <a:endParaRPr lang="en-US" dirty="0">
              <a:solidFill>
                <a:srgbClr val="002060"/>
              </a:solidFill>
              <a:latin typeface="Times New Roman" panose="02020603050405020304" pitchFamily="18" charset="0"/>
              <a:cs typeface="Times New Roman" panose="02020603050405020304" pitchFamily="18" charset="0"/>
            </a:endParaRPr>
          </a:p>
          <a:p>
            <a:pPr marL="285750" indent="-285750">
              <a:buClr>
                <a:srgbClr val="AB0203"/>
              </a:buClr>
              <a:buFont typeface="Wingdings" pitchFamily="2" charset="2"/>
              <a:buChar char="v"/>
            </a:pPr>
            <a:endParaRPr lang="en-US" dirty="0">
              <a:solidFill>
                <a:srgbClr val="002060"/>
              </a:solidFill>
              <a:latin typeface="Times New Roman" panose="02020603050405020304" pitchFamily="18" charset="0"/>
              <a:cs typeface="Times New Roman" panose="02020603050405020304" pitchFamily="18" charset="0"/>
            </a:endParaRPr>
          </a:p>
          <a:p>
            <a:pPr marL="285750" indent="-285750">
              <a:buClr>
                <a:srgbClr val="AB0203"/>
              </a:buClr>
              <a:buFont typeface="Wingdings" pitchFamily="2" charset="2"/>
              <a:buChar char="v"/>
            </a:pPr>
            <a:endParaRPr lang="en-US" dirty="0">
              <a:solidFill>
                <a:srgbClr val="002060"/>
              </a:solidFill>
              <a:latin typeface="Times New Roman" panose="02020603050405020304" pitchFamily="18" charset="0"/>
              <a:cs typeface="Times New Roman" panose="02020603050405020304" pitchFamily="18" charset="0"/>
            </a:endParaRPr>
          </a:p>
          <a:p>
            <a:pPr marL="285750" indent="-285750">
              <a:buClr>
                <a:srgbClr val="AB0203"/>
              </a:buClr>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Unstable performance for small maximum shifts</a:t>
            </a:r>
          </a:p>
        </p:txBody>
      </p:sp>
      <p:sp>
        <p:nvSpPr>
          <p:cNvPr id="12" name="Title 1">
            <a:extLst>
              <a:ext uri="{FF2B5EF4-FFF2-40B4-BE49-F238E27FC236}">
                <a16:creationId xmlns:a16="http://schemas.microsoft.com/office/drawing/2014/main" id="{C67627F4-9F3D-921A-EF2A-DD5749FFC2BC}"/>
              </a:ext>
            </a:extLst>
          </p:cNvPr>
          <p:cNvSpPr txBox="1">
            <a:spLocks/>
          </p:cNvSpPr>
          <p:nvPr/>
        </p:nvSpPr>
        <p:spPr>
          <a:xfrm>
            <a:off x="-29583" y="119514"/>
            <a:ext cx="12299840" cy="47701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rgbClr val="002060"/>
                </a:solidFill>
                <a:latin typeface="Times New Roman" panose="02020603050405020304" pitchFamily="18" charset="0"/>
                <a:cs typeface="Times New Roman" panose="02020603050405020304" pitchFamily="18" charset="0"/>
              </a:rPr>
              <a:t>AUC Value as a Function of Maximum Shifts in Separate Simulations:</a:t>
            </a:r>
          </a:p>
        </p:txBody>
      </p:sp>
    </p:spTree>
    <p:extLst>
      <p:ext uri="{BB962C8B-B14F-4D97-AF65-F5344CB8AC3E}">
        <p14:creationId xmlns:p14="http://schemas.microsoft.com/office/powerpoint/2010/main" val="1541479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5F2DBCE-6CBB-0704-C941-0D9E06266020}"/>
              </a:ext>
            </a:extLst>
          </p:cNvPr>
          <p:cNvSpPr>
            <a:spLocks noGrp="1"/>
          </p:cNvSpPr>
          <p:nvPr>
            <p:ph type="dt" sz="half" idx="10"/>
          </p:nvPr>
        </p:nvSpPr>
        <p:spPr/>
        <p:txBody>
          <a:bodyPr/>
          <a:lstStyle/>
          <a:p>
            <a:r>
              <a:rPr lang="en-US"/>
              <a:t>8/30/2022</a:t>
            </a:r>
          </a:p>
        </p:txBody>
      </p:sp>
      <p:sp>
        <p:nvSpPr>
          <p:cNvPr id="5" name="Footer Placeholder 4">
            <a:extLst>
              <a:ext uri="{FF2B5EF4-FFF2-40B4-BE49-F238E27FC236}">
                <a16:creationId xmlns:a16="http://schemas.microsoft.com/office/drawing/2014/main" id="{4BC16CD6-470F-FB90-4AC2-EBF6A7740788}"/>
              </a:ext>
            </a:extLst>
          </p:cNvPr>
          <p:cNvSpPr>
            <a:spLocks noGrp="1"/>
          </p:cNvSpPr>
          <p:nvPr>
            <p:ph type="ftr" sz="quarter" idx="11"/>
          </p:nvPr>
        </p:nvSpPr>
        <p:spPr/>
        <p:txBody>
          <a:bodyPr/>
          <a:lstStyle/>
          <a:p>
            <a:r>
              <a:rPr lang="en-US"/>
              <a:t>Laxman CIPANP 2022</a:t>
            </a:r>
          </a:p>
        </p:txBody>
      </p:sp>
      <p:sp>
        <p:nvSpPr>
          <p:cNvPr id="6" name="Slide Number Placeholder 5">
            <a:extLst>
              <a:ext uri="{FF2B5EF4-FFF2-40B4-BE49-F238E27FC236}">
                <a16:creationId xmlns:a16="http://schemas.microsoft.com/office/drawing/2014/main" id="{93C5BAF4-962C-26F8-A032-03A7FB40FC91}"/>
              </a:ext>
            </a:extLst>
          </p:cNvPr>
          <p:cNvSpPr>
            <a:spLocks noGrp="1"/>
          </p:cNvSpPr>
          <p:nvPr>
            <p:ph type="sldNum" sz="quarter" idx="12"/>
          </p:nvPr>
        </p:nvSpPr>
        <p:spPr/>
        <p:txBody>
          <a:bodyPr/>
          <a:lstStyle/>
          <a:p>
            <a:fld id="{D79527AF-3C3F-3A47-AA9D-08EDA80AAB36}" type="slidenum">
              <a:rPr lang="en-US" smtClean="0"/>
              <a:t>32</a:t>
            </a:fld>
            <a:endParaRPr lang="en-US"/>
          </a:p>
        </p:txBody>
      </p:sp>
      <p:pic>
        <p:nvPicPr>
          <p:cNvPr id="8" name="Picture 7">
            <a:extLst>
              <a:ext uri="{FF2B5EF4-FFF2-40B4-BE49-F238E27FC236}">
                <a16:creationId xmlns:a16="http://schemas.microsoft.com/office/drawing/2014/main" id="{83E7D4E4-BE5E-0123-E022-979CDE9AC020}"/>
              </a:ext>
            </a:extLst>
          </p:cNvPr>
          <p:cNvPicPr>
            <a:picLocks noChangeAspect="1"/>
          </p:cNvPicPr>
          <p:nvPr/>
        </p:nvPicPr>
        <p:blipFill>
          <a:blip r:embed="rId2"/>
          <a:stretch>
            <a:fillRect/>
          </a:stretch>
        </p:blipFill>
        <p:spPr>
          <a:xfrm>
            <a:off x="139700" y="1089196"/>
            <a:ext cx="11912600" cy="4679608"/>
          </a:xfrm>
          <a:prstGeom prst="rect">
            <a:avLst/>
          </a:prstGeom>
        </p:spPr>
      </p:pic>
    </p:spTree>
    <p:extLst>
      <p:ext uri="{BB962C8B-B14F-4D97-AF65-F5344CB8AC3E}">
        <p14:creationId xmlns:p14="http://schemas.microsoft.com/office/powerpoint/2010/main" val="7261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4</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8" name="Rectangle 7">
            <a:extLst>
              <a:ext uri="{FF2B5EF4-FFF2-40B4-BE49-F238E27FC236}">
                <a16:creationId xmlns:a16="http://schemas.microsoft.com/office/drawing/2014/main" id="{808A7DC0-9A1A-A042-94C9-5E8AD8B1630E}"/>
              </a:ext>
            </a:extLst>
          </p:cNvPr>
          <p:cNvSpPr/>
          <p:nvPr/>
        </p:nvSpPr>
        <p:spPr>
          <a:xfrm>
            <a:off x="3455751" y="-3294"/>
            <a:ext cx="3681136" cy="707886"/>
          </a:xfrm>
          <a:prstGeom prst="rect">
            <a:avLst/>
          </a:prstGeom>
        </p:spPr>
        <p:txBody>
          <a:bodyPr wrap="non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Detector Signal </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grpSp>
        <p:nvGrpSpPr>
          <p:cNvPr id="15" name="Group 14">
            <a:extLst>
              <a:ext uri="{FF2B5EF4-FFF2-40B4-BE49-F238E27FC236}">
                <a16:creationId xmlns:a16="http://schemas.microsoft.com/office/drawing/2014/main" id="{EF5429A3-D19F-7D43-89B9-C51BADD5B02E}"/>
              </a:ext>
            </a:extLst>
          </p:cNvPr>
          <p:cNvGrpSpPr/>
          <p:nvPr/>
        </p:nvGrpSpPr>
        <p:grpSpPr>
          <a:xfrm>
            <a:off x="749927" y="859170"/>
            <a:ext cx="3422439" cy="4281285"/>
            <a:chOff x="749923" y="859169"/>
            <a:chExt cx="3422439" cy="4281285"/>
          </a:xfrm>
        </p:grpSpPr>
        <p:sp>
          <p:nvSpPr>
            <p:cNvPr id="11" name="object 5">
              <a:extLst>
                <a:ext uri="{FF2B5EF4-FFF2-40B4-BE49-F238E27FC236}">
                  <a16:creationId xmlns:a16="http://schemas.microsoft.com/office/drawing/2014/main" id="{07FA4E41-5064-C248-89DC-CB16D39A5EF6}"/>
                </a:ext>
              </a:extLst>
            </p:cNvPr>
            <p:cNvSpPr/>
            <p:nvPr/>
          </p:nvSpPr>
          <p:spPr>
            <a:xfrm>
              <a:off x="749923" y="859169"/>
              <a:ext cx="3422439" cy="306914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4" name="object 13">
              <a:extLst>
                <a:ext uri="{FF2B5EF4-FFF2-40B4-BE49-F238E27FC236}">
                  <a16:creationId xmlns:a16="http://schemas.microsoft.com/office/drawing/2014/main" id="{81958B8A-CEC6-AB45-ACBA-BE9077C9171A}"/>
                </a:ext>
              </a:extLst>
            </p:cNvPr>
            <p:cNvSpPr/>
            <p:nvPr/>
          </p:nvSpPr>
          <p:spPr>
            <a:xfrm>
              <a:off x="1065547" y="4032950"/>
              <a:ext cx="1708697" cy="110750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pic>
        <p:nvPicPr>
          <p:cNvPr id="10" name="Picture 9" descr="Chart, line chart&#10;&#10;Description automatically generated">
            <a:extLst>
              <a:ext uri="{FF2B5EF4-FFF2-40B4-BE49-F238E27FC236}">
                <a16:creationId xmlns:a16="http://schemas.microsoft.com/office/drawing/2014/main" id="{E47474DE-B18E-6E4C-BE0B-0FE6FD7894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1447" y="725348"/>
            <a:ext cx="6683942" cy="4522964"/>
          </a:xfrm>
          <a:prstGeom prst="rect">
            <a:avLst/>
          </a:prstGeom>
        </p:spPr>
      </p:pic>
      <p:sp>
        <p:nvSpPr>
          <p:cNvPr id="17" name="TextBox 16">
            <a:extLst>
              <a:ext uri="{FF2B5EF4-FFF2-40B4-BE49-F238E27FC236}">
                <a16:creationId xmlns:a16="http://schemas.microsoft.com/office/drawing/2014/main" id="{9555946B-6A38-E843-89C7-2FA9DBA52483}"/>
              </a:ext>
            </a:extLst>
          </p:cNvPr>
          <p:cNvSpPr txBox="1"/>
          <p:nvPr/>
        </p:nvSpPr>
        <p:spPr>
          <a:xfrm rot="934669">
            <a:off x="8120074" y="1670577"/>
            <a:ext cx="1803401" cy="307777"/>
          </a:xfrm>
          <a:prstGeom prst="rect">
            <a:avLst/>
          </a:prstGeom>
          <a:noFill/>
        </p:spPr>
        <p:txBody>
          <a:bodyPr wrap="square" rtlCol="0">
            <a:spAutoFit/>
          </a:bodyPr>
          <a:lstStyle/>
          <a:p>
            <a:r>
              <a:rPr lang="en-US" sz="1400" dirty="0">
                <a:solidFill>
                  <a:srgbClr val="002060"/>
                </a:solidFill>
                <a:latin typeface="Times New Roman" panose="02020603050405020304" pitchFamily="18" charset="0"/>
                <a:cs typeface="Times New Roman" panose="02020603050405020304" pitchFamily="18" charset="0"/>
              </a:rPr>
              <a:t>Falling edge</a:t>
            </a:r>
          </a:p>
        </p:txBody>
      </p:sp>
      <p:sp>
        <p:nvSpPr>
          <p:cNvPr id="18" name="TextBox 17">
            <a:extLst>
              <a:ext uri="{FF2B5EF4-FFF2-40B4-BE49-F238E27FC236}">
                <a16:creationId xmlns:a16="http://schemas.microsoft.com/office/drawing/2014/main" id="{005ED7E1-9B1A-1F46-B910-21AEFFFCCA84}"/>
              </a:ext>
            </a:extLst>
          </p:cNvPr>
          <p:cNvSpPr txBox="1"/>
          <p:nvPr/>
        </p:nvSpPr>
        <p:spPr>
          <a:xfrm rot="16200000">
            <a:off x="6200538" y="2004245"/>
            <a:ext cx="1391356" cy="307777"/>
          </a:xfrm>
          <a:prstGeom prst="rect">
            <a:avLst/>
          </a:prstGeom>
          <a:noFill/>
        </p:spPr>
        <p:txBody>
          <a:bodyPr wrap="square" rtlCol="0">
            <a:spAutoFit/>
          </a:bodyPr>
          <a:lstStyle/>
          <a:p>
            <a:r>
              <a:rPr lang="en-US" sz="1400" dirty="0">
                <a:solidFill>
                  <a:srgbClr val="002060"/>
                </a:solidFill>
                <a:latin typeface="Times New Roman" panose="02020603050405020304" pitchFamily="18" charset="0"/>
                <a:cs typeface="Times New Roman" panose="02020603050405020304" pitchFamily="18" charset="0"/>
              </a:rPr>
              <a:t>Rising edge</a:t>
            </a:r>
          </a:p>
        </p:txBody>
      </p:sp>
      <p:sp>
        <p:nvSpPr>
          <p:cNvPr id="19" name="TextBox 18">
            <a:extLst>
              <a:ext uri="{FF2B5EF4-FFF2-40B4-BE49-F238E27FC236}">
                <a16:creationId xmlns:a16="http://schemas.microsoft.com/office/drawing/2014/main" id="{7058B249-D86F-BE47-9C4D-C2BF188E909C}"/>
              </a:ext>
            </a:extLst>
          </p:cNvPr>
          <p:cNvSpPr txBox="1"/>
          <p:nvPr/>
        </p:nvSpPr>
        <p:spPr>
          <a:xfrm>
            <a:off x="5571066" y="4348609"/>
            <a:ext cx="1049867" cy="307777"/>
          </a:xfrm>
          <a:prstGeom prst="rect">
            <a:avLst/>
          </a:prstGeom>
          <a:noFill/>
        </p:spPr>
        <p:txBody>
          <a:bodyPr wrap="square" rtlCol="0">
            <a:spAutoFit/>
          </a:bodyPr>
          <a:lstStyle/>
          <a:p>
            <a:r>
              <a:rPr lang="en-US" sz="1400" dirty="0">
                <a:solidFill>
                  <a:srgbClr val="002060"/>
                </a:solidFill>
                <a:latin typeface="Times New Roman" panose="02020603050405020304" pitchFamily="18" charset="0"/>
                <a:cs typeface="Times New Roman" panose="02020603050405020304" pitchFamily="18" charset="0"/>
              </a:rPr>
              <a:t>Baseline</a:t>
            </a:r>
          </a:p>
        </p:txBody>
      </p:sp>
      <p:sp>
        <p:nvSpPr>
          <p:cNvPr id="20" name="TextBox 19">
            <a:extLst>
              <a:ext uri="{FF2B5EF4-FFF2-40B4-BE49-F238E27FC236}">
                <a16:creationId xmlns:a16="http://schemas.microsoft.com/office/drawing/2014/main" id="{8A6EC188-255D-E147-934C-0BEA9FB4007A}"/>
              </a:ext>
            </a:extLst>
          </p:cNvPr>
          <p:cNvSpPr txBox="1"/>
          <p:nvPr/>
        </p:nvSpPr>
        <p:spPr>
          <a:xfrm>
            <a:off x="4172366" y="5099448"/>
            <a:ext cx="7925647" cy="1477328"/>
          </a:xfrm>
          <a:prstGeom prst="rect">
            <a:avLst/>
          </a:prstGeom>
          <a:noFill/>
        </p:spPr>
        <p:txBody>
          <a:bodyPr wrap="square" rtlCol="0">
            <a:spAutoFit/>
          </a:bodyPr>
          <a:lstStyle/>
          <a:p>
            <a:pPr marL="285750" indent="-285750">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Features of the waveform varies with types of interaction: rising edge carries most of the information </a:t>
            </a:r>
          </a:p>
          <a:p>
            <a:pPr marL="285750" indent="-285750">
              <a:buFont typeface="Wingdings" pitchFamily="2" charset="2"/>
              <a:buChar char="v"/>
            </a:pPr>
            <a:endParaRPr lang="en-US"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Pulse shape analysis (PSA) parameters are developed to identify the types of interaction</a:t>
            </a:r>
          </a:p>
        </p:txBody>
      </p:sp>
      <p:sp>
        <p:nvSpPr>
          <p:cNvPr id="21" name="TextBox 20">
            <a:extLst>
              <a:ext uri="{FF2B5EF4-FFF2-40B4-BE49-F238E27FC236}">
                <a16:creationId xmlns:a16="http://schemas.microsoft.com/office/drawing/2014/main" id="{861F267E-0A02-624D-B38C-192362AD2B57}"/>
              </a:ext>
            </a:extLst>
          </p:cNvPr>
          <p:cNvSpPr txBox="1"/>
          <p:nvPr/>
        </p:nvSpPr>
        <p:spPr>
          <a:xfrm>
            <a:off x="838200" y="5245089"/>
            <a:ext cx="2955717" cy="923330"/>
          </a:xfrm>
          <a:prstGeom prst="rect">
            <a:avLst/>
          </a:prstGeom>
          <a:noFill/>
        </p:spPr>
        <p:txBody>
          <a:bodyPr wrap="square" rtlCol="0">
            <a:spAutoFit/>
          </a:bodyPr>
          <a:lstStyle/>
          <a:p>
            <a:pPr marL="285750" indent="-285750">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P-type point contact (PPC) geometry enables pulse shape analysis techniques</a:t>
            </a:r>
          </a:p>
        </p:txBody>
      </p:sp>
      <p:sp>
        <p:nvSpPr>
          <p:cNvPr id="23" name="Footer Placeholder 22">
            <a:extLst>
              <a:ext uri="{FF2B5EF4-FFF2-40B4-BE49-F238E27FC236}">
                <a16:creationId xmlns:a16="http://schemas.microsoft.com/office/drawing/2014/main" id="{CA4F86D5-8DA6-0E09-0E5A-5A9FEF887982}"/>
              </a:ext>
            </a:extLst>
          </p:cNvPr>
          <p:cNvSpPr>
            <a:spLocks noGrp="1"/>
          </p:cNvSpPr>
          <p:nvPr>
            <p:ph type="ftr" sz="quarter" idx="11"/>
          </p:nvPr>
        </p:nvSpPr>
        <p:spPr/>
        <p:txBody>
          <a:bodyPr/>
          <a:lstStyle/>
          <a:p>
            <a:r>
              <a:rPr lang="en-US"/>
              <a:t>Laxman CIPANP 2022</a:t>
            </a:r>
          </a:p>
        </p:txBody>
      </p:sp>
    </p:spTree>
    <p:extLst>
      <p:ext uri="{BB962C8B-B14F-4D97-AF65-F5344CB8AC3E}">
        <p14:creationId xmlns:p14="http://schemas.microsoft.com/office/powerpoint/2010/main" val="1424623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5</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8" name="Rectangle 7">
            <a:extLst>
              <a:ext uri="{FF2B5EF4-FFF2-40B4-BE49-F238E27FC236}">
                <a16:creationId xmlns:a16="http://schemas.microsoft.com/office/drawing/2014/main" id="{808A7DC0-9A1A-A042-94C9-5E8AD8B1630E}"/>
              </a:ext>
            </a:extLst>
          </p:cNvPr>
          <p:cNvSpPr/>
          <p:nvPr/>
        </p:nvSpPr>
        <p:spPr>
          <a:xfrm>
            <a:off x="2169601" y="9063"/>
            <a:ext cx="7503337" cy="707886"/>
          </a:xfrm>
          <a:prstGeom prst="rect">
            <a:avLst/>
          </a:prstGeom>
        </p:spPr>
        <p:txBody>
          <a:bodyPr wrap="non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Traditional Pulse Shape Analysis </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pic>
        <p:nvPicPr>
          <p:cNvPr id="10" name="Image" descr="Image">
            <a:extLst>
              <a:ext uri="{FF2B5EF4-FFF2-40B4-BE49-F238E27FC236}">
                <a16:creationId xmlns:a16="http://schemas.microsoft.com/office/drawing/2014/main" id="{8E105AC8-12B2-5247-A1F7-5139A8B76A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584" y="724274"/>
            <a:ext cx="5311711" cy="3419362"/>
          </a:xfrm>
          <a:prstGeom prst="rect">
            <a:avLst/>
          </a:prstGeom>
          <a:ln w="12700">
            <a:miter lim="400000"/>
          </a:ln>
        </p:spPr>
      </p:pic>
      <p:grpSp>
        <p:nvGrpSpPr>
          <p:cNvPr id="11" name="Group 10">
            <a:extLst>
              <a:ext uri="{FF2B5EF4-FFF2-40B4-BE49-F238E27FC236}">
                <a16:creationId xmlns:a16="http://schemas.microsoft.com/office/drawing/2014/main" id="{418A1083-B6A9-454B-A9DC-7BEB5B8EAC99}"/>
              </a:ext>
            </a:extLst>
          </p:cNvPr>
          <p:cNvGrpSpPr/>
          <p:nvPr/>
        </p:nvGrpSpPr>
        <p:grpSpPr>
          <a:xfrm>
            <a:off x="951901" y="5081498"/>
            <a:ext cx="3710593" cy="1369740"/>
            <a:chOff x="3518585" y="5011685"/>
            <a:chExt cx="3937681" cy="1383399"/>
          </a:xfrm>
        </p:grpSpPr>
        <p:grpSp>
          <p:nvGrpSpPr>
            <p:cNvPr id="12" name="Group">
              <a:extLst>
                <a:ext uri="{FF2B5EF4-FFF2-40B4-BE49-F238E27FC236}">
                  <a16:creationId xmlns:a16="http://schemas.microsoft.com/office/drawing/2014/main" id="{5F11D4CC-5EFD-444C-8AC0-ED3CEA6BBBA3}"/>
                </a:ext>
              </a:extLst>
            </p:cNvPr>
            <p:cNvGrpSpPr/>
            <p:nvPr/>
          </p:nvGrpSpPr>
          <p:grpSpPr>
            <a:xfrm>
              <a:off x="5523959" y="5306511"/>
              <a:ext cx="1824032" cy="1073075"/>
              <a:chOff x="0" y="-1"/>
              <a:chExt cx="3648062" cy="2146147"/>
            </a:xfrm>
          </p:grpSpPr>
          <p:sp>
            <p:nvSpPr>
              <p:cNvPr id="22" name="Circle">
                <a:extLst>
                  <a:ext uri="{FF2B5EF4-FFF2-40B4-BE49-F238E27FC236}">
                    <a16:creationId xmlns:a16="http://schemas.microsoft.com/office/drawing/2014/main" id="{BB0B2F70-FAA3-B14E-92BA-8BDBCE9D3AA9}"/>
                  </a:ext>
                </a:extLst>
              </p:cNvPr>
              <p:cNvSpPr/>
              <p:nvPr/>
            </p:nvSpPr>
            <p:spPr>
              <a:xfrm>
                <a:off x="1692261" y="190345"/>
                <a:ext cx="1955801" cy="1955801"/>
              </a:xfrm>
              <a:prstGeom prst="ellipse">
                <a:avLst/>
              </a:prstGeom>
              <a:solidFill>
                <a:srgbClr val="919191"/>
              </a:solidFill>
              <a:ln w="25400" cap="flat">
                <a:solidFill>
                  <a:srgbClr val="000000"/>
                </a:solidFill>
                <a:prstDash val="solid"/>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grpSp>
            <p:nvGrpSpPr>
              <p:cNvPr id="23" name="Group">
                <a:extLst>
                  <a:ext uri="{FF2B5EF4-FFF2-40B4-BE49-F238E27FC236}">
                    <a16:creationId xmlns:a16="http://schemas.microsoft.com/office/drawing/2014/main" id="{60FAC95F-6BA6-E746-A069-197FDC0E3097}"/>
                  </a:ext>
                </a:extLst>
              </p:cNvPr>
              <p:cNvGrpSpPr/>
              <p:nvPr/>
            </p:nvGrpSpPr>
            <p:grpSpPr>
              <a:xfrm>
                <a:off x="0" y="-1"/>
                <a:ext cx="3357424" cy="1704740"/>
                <a:chOff x="0" y="0"/>
                <a:chExt cx="3357424" cy="1704740"/>
              </a:xfrm>
            </p:grpSpPr>
            <p:grpSp>
              <p:nvGrpSpPr>
                <p:cNvPr id="24" name="Group">
                  <a:extLst>
                    <a:ext uri="{FF2B5EF4-FFF2-40B4-BE49-F238E27FC236}">
                      <a16:creationId xmlns:a16="http://schemas.microsoft.com/office/drawing/2014/main" id="{ECAC15BF-3046-AF43-9695-F7E39332BCE4}"/>
                    </a:ext>
                  </a:extLst>
                </p:cNvPr>
                <p:cNvGrpSpPr/>
                <p:nvPr/>
              </p:nvGrpSpPr>
              <p:grpSpPr>
                <a:xfrm>
                  <a:off x="1894526" y="1332316"/>
                  <a:ext cx="369919" cy="372424"/>
                  <a:chOff x="0" y="0"/>
                  <a:chExt cx="369918" cy="372422"/>
                </a:xfrm>
              </p:grpSpPr>
              <p:sp>
                <p:nvSpPr>
                  <p:cNvPr id="33" name="Star">
                    <a:extLst>
                      <a:ext uri="{FF2B5EF4-FFF2-40B4-BE49-F238E27FC236}">
                        <a16:creationId xmlns:a16="http://schemas.microsoft.com/office/drawing/2014/main" id="{21996741-9F83-D94F-AFCC-2407D1E34AD0}"/>
                      </a:ext>
                    </a:extLst>
                  </p:cNvPr>
                  <p:cNvSpPr/>
                  <p:nvPr/>
                </p:nvSpPr>
                <p:spPr>
                  <a:xfrm>
                    <a:off x="7427" y="0"/>
                    <a:ext cx="321314" cy="353981"/>
                  </a:xfrm>
                  <a:prstGeom prst="star7">
                    <a:avLst>
                      <a:gd name="adj" fmla="val 21932"/>
                      <a:gd name="hf" fmla="val 102572"/>
                      <a:gd name="vf" fmla="val 105210"/>
                    </a:avLst>
                  </a:prstGeom>
                  <a:solidFill>
                    <a:srgbClr val="FFFB00"/>
                  </a:solidFill>
                  <a:ln w="12700" cap="flat">
                    <a:noFill/>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sp>
                <p:nvSpPr>
                  <p:cNvPr id="34" name="Star">
                    <a:extLst>
                      <a:ext uri="{FF2B5EF4-FFF2-40B4-BE49-F238E27FC236}">
                        <a16:creationId xmlns:a16="http://schemas.microsoft.com/office/drawing/2014/main" id="{BC4D8EAE-D816-5545-A504-D57ECD75264F}"/>
                      </a:ext>
                    </a:extLst>
                  </p:cNvPr>
                  <p:cNvSpPr/>
                  <p:nvPr/>
                </p:nvSpPr>
                <p:spPr>
                  <a:xfrm>
                    <a:off x="45348" y="0"/>
                    <a:ext cx="324570" cy="3611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445" y="6546"/>
                        </a:lnTo>
                        <a:lnTo>
                          <a:pt x="17849" y="2605"/>
                        </a:lnTo>
                        <a:lnTo>
                          <a:pt x="14966" y="8694"/>
                        </a:lnTo>
                        <a:lnTo>
                          <a:pt x="21600" y="9202"/>
                        </a:lnTo>
                        <a:lnTo>
                          <a:pt x="15537" y="11984"/>
                        </a:lnTo>
                        <a:lnTo>
                          <a:pt x="20297" y="16704"/>
                        </a:lnTo>
                        <a:lnTo>
                          <a:pt x="13892" y="14878"/>
                        </a:lnTo>
                        <a:lnTo>
                          <a:pt x="14551" y="21600"/>
                        </a:lnTo>
                        <a:lnTo>
                          <a:pt x="10800" y="16020"/>
                        </a:lnTo>
                        <a:lnTo>
                          <a:pt x="7049" y="21600"/>
                        </a:lnTo>
                        <a:lnTo>
                          <a:pt x="7708" y="14878"/>
                        </a:lnTo>
                        <a:lnTo>
                          <a:pt x="1303" y="16704"/>
                        </a:lnTo>
                        <a:lnTo>
                          <a:pt x="6063" y="11984"/>
                        </a:lnTo>
                        <a:lnTo>
                          <a:pt x="0" y="9202"/>
                        </a:lnTo>
                        <a:lnTo>
                          <a:pt x="6634" y="8694"/>
                        </a:lnTo>
                        <a:lnTo>
                          <a:pt x="3751" y="2605"/>
                        </a:lnTo>
                        <a:lnTo>
                          <a:pt x="9155" y="6546"/>
                        </a:lnTo>
                        <a:close/>
                      </a:path>
                    </a:pathLst>
                  </a:custGeom>
                  <a:solidFill>
                    <a:srgbClr val="FFFB00"/>
                  </a:solidFill>
                  <a:ln w="12700" cap="flat">
                    <a:noFill/>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sp>
                <p:nvSpPr>
                  <p:cNvPr id="35" name="Star">
                    <a:extLst>
                      <a:ext uri="{FF2B5EF4-FFF2-40B4-BE49-F238E27FC236}">
                        <a16:creationId xmlns:a16="http://schemas.microsoft.com/office/drawing/2014/main" id="{8F022265-2D44-DA4C-AF2A-9E3754D52E55}"/>
                      </a:ext>
                    </a:extLst>
                  </p:cNvPr>
                  <p:cNvSpPr/>
                  <p:nvPr/>
                </p:nvSpPr>
                <p:spPr>
                  <a:xfrm>
                    <a:off x="0" y="0"/>
                    <a:ext cx="329577" cy="372422"/>
                  </a:xfrm>
                  <a:prstGeom prst="star12">
                    <a:avLst>
                      <a:gd name="adj" fmla="val 21932"/>
                    </a:avLst>
                  </a:prstGeom>
                  <a:solidFill>
                    <a:srgbClr val="FFFB00"/>
                  </a:solidFill>
                  <a:ln w="12700" cap="flat">
                    <a:noFill/>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grpSp>
            <p:grpSp>
              <p:nvGrpSpPr>
                <p:cNvPr id="25" name="Group">
                  <a:extLst>
                    <a:ext uri="{FF2B5EF4-FFF2-40B4-BE49-F238E27FC236}">
                      <a16:creationId xmlns:a16="http://schemas.microsoft.com/office/drawing/2014/main" id="{9358EE80-5720-3C42-9E1E-79F0EFD562CD}"/>
                    </a:ext>
                  </a:extLst>
                </p:cNvPr>
                <p:cNvGrpSpPr/>
                <p:nvPr/>
              </p:nvGrpSpPr>
              <p:grpSpPr>
                <a:xfrm>
                  <a:off x="2987504" y="360508"/>
                  <a:ext cx="369920" cy="372424"/>
                  <a:chOff x="0" y="0"/>
                  <a:chExt cx="369918" cy="372422"/>
                </a:xfrm>
              </p:grpSpPr>
              <p:sp>
                <p:nvSpPr>
                  <p:cNvPr id="30" name="Star">
                    <a:extLst>
                      <a:ext uri="{FF2B5EF4-FFF2-40B4-BE49-F238E27FC236}">
                        <a16:creationId xmlns:a16="http://schemas.microsoft.com/office/drawing/2014/main" id="{5796F912-7BB5-A84B-B0AC-DA1C729C1F62}"/>
                      </a:ext>
                    </a:extLst>
                  </p:cNvPr>
                  <p:cNvSpPr/>
                  <p:nvPr/>
                </p:nvSpPr>
                <p:spPr>
                  <a:xfrm>
                    <a:off x="7427" y="0"/>
                    <a:ext cx="321314" cy="353981"/>
                  </a:xfrm>
                  <a:prstGeom prst="star7">
                    <a:avLst>
                      <a:gd name="adj" fmla="val 21932"/>
                      <a:gd name="hf" fmla="val 102572"/>
                      <a:gd name="vf" fmla="val 105210"/>
                    </a:avLst>
                  </a:prstGeom>
                  <a:solidFill>
                    <a:srgbClr val="FFFB00"/>
                  </a:solidFill>
                  <a:ln w="12700" cap="flat">
                    <a:noFill/>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sp>
                <p:nvSpPr>
                  <p:cNvPr id="31" name="Star">
                    <a:extLst>
                      <a:ext uri="{FF2B5EF4-FFF2-40B4-BE49-F238E27FC236}">
                        <a16:creationId xmlns:a16="http://schemas.microsoft.com/office/drawing/2014/main" id="{6536173E-7C51-5543-9D56-610D6E3FB157}"/>
                      </a:ext>
                    </a:extLst>
                  </p:cNvPr>
                  <p:cNvSpPr/>
                  <p:nvPr/>
                </p:nvSpPr>
                <p:spPr>
                  <a:xfrm>
                    <a:off x="45348" y="0"/>
                    <a:ext cx="324570" cy="3611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445" y="6546"/>
                        </a:lnTo>
                        <a:lnTo>
                          <a:pt x="17849" y="2605"/>
                        </a:lnTo>
                        <a:lnTo>
                          <a:pt x="14966" y="8694"/>
                        </a:lnTo>
                        <a:lnTo>
                          <a:pt x="21600" y="9202"/>
                        </a:lnTo>
                        <a:lnTo>
                          <a:pt x="15537" y="11984"/>
                        </a:lnTo>
                        <a:lnTo>
                          <a:pt x="20297" y="16704"/>
                        </a:lnTo>
                        <a:lnTo>
                          <a:pt x="13892" y="14878"/>
                        </a:lnTo>
                        <a:lnTo>
                          <a:pt x="14551" y="21600"/>
                        </a:lnTo>
                        <a:lnTo>
                          <a:pt x="10800" y="16020"/>
                        </a:lnTo>
                        <a:lnTo>
                          <a:pt x="7049" y="21600"/>
                        </a:lnTo>
                        <a:lnTo>
                          <a:pt x="7708" y="14878"/>
                        </a:lnTo>
                        <a:lnTo>
                          <a:pt x="1303" y="16704"/>
                        </a:lnTo>
                        <a:lnTo>
                          <a:pt x="6063" y="11984"/>
                        </a:lnTo>
                        <a:lnTo>
                          <a:pt x="0" y="9202"/>
                        </a:lnTo>
                        <a:lnTo>
                          <a:pt x="6634" y="8694"/>
                        </a:lnTo>
                        <a:lnTo>
                          <a:pt x="3751" y="2605"/>
                        </a:lnTo>
                        <a:lnTo>
                          <a:pt x="9155" y="6546"/>
                        </a:lnTo>
                        <a:close/>
                      </a:path>
                    </a:pathLst>
                  </a:custGeom>
                  <a:solidFill>
                    <a:srgbClr val="FFFB00"/>
                  </a:solidFill>
                  <a:ln w="12700" cap="flat">
                    <a:noFill/>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sp>
                <p:nvSpPr>
                  <p:cNvPr id="32" name="Star">
                    <a:extLst>
                      <a:ext uri="{FF2B5EF4-FFF2-40B4-BE49-F238E27FC236}">
                        <a16:creationId xmlns:a16="http://schemas.microsoft.com/office/drawing/2014/main" id="{9A86F2AB-CEEC-974E-9CDA-237BE11B01E0}"/>
                      </a:ext>
                    </a:extLst>
                  </p:cNvPr>
                  <p:cNvSpPr/>
                  <p:nvPr/>
                </p:nvSpPr>
                <p:spPr>
                  <a:xfrm>
                    <a:off x="0" y="0"/>
                    <a:ext cx="329577" cy="372422"/>
                  </a:xfrm>
                  <a:prstGeom prst="star12">
                    <a:avLst>
                      <a:gd name="adj" fmla="val 21932"/>
                    </a:avLst>
                  </a:prstGeom>
                  <a:solidFill>
                    <a:srgbClr val="FFFB00"/>
                  </a:solidFill>
                  <a:ln w="12700" cap="flat">
                    <a:noFill/>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grpSp>
            <p:sp>
              <p:nvSpPr>
                <p:cNvPr id="26" name="Line">
                  <a:extLst>
                    <a:ext uri="{FF2B5EF4-FFF2-40B4-BE49-F238E27FC236}">
                      <a16:creationId xmlns:a16="http://schemas.microsoft.com/office/drawing/2014/main" id="{8BD49D79-CF44-614F-BBC2-37B8852E23A0}"/>
                    </a:ext>
                  </a:extLst>
                </p:cNvPr>
                <p:cNvSpPr/>
                <p:nvPr/>
              </p:nvSpPr>
              <p:spPr>
                <a:xfrm flipH="1" flipV="1">
                  <a:off x="902821" y="1050179"/>
                  <a:ext cx="987481" cy="423207"/>
                </a:xfrm>
                <a:prstGeom prst="line">
                  <a:avLst/>
                </a:prstGeom>
                <a:noFill/>
                <a:ln w="25400" cap="flat">
                  <a:solidFill>
                    <a:srgbClr val="000000"/>
                  </a:solidFill>
                  <a:prstDash val="solid"/>
                  <a:miter lim="400000"/>
                  <a:headEnd type="triangle" w="med" len="med"/>
                </a:ln>
                <a:effectLst/>
              </p:spPr>
              <p:txBody>
                <a:bodyPr wrap="square" lIns="35719" tIns="35719" rIns="35719" bIns="35719" numCol="1" anchor="ctr">
                  <a:noAutofit/>
                </a:bodyPr>
                <a:lstStyle/>
                <a:p>
                  <a:pPr>
                    <a:defRPr sz="1600">
                      <a:solidFill>
                        <a:srgbClr val="000000"/>
                      </a:solidFill>
                      <a:latin typeface="+mn-lt"/>
                      <a:ea typeface="+mn-ea"/>
                      <a:cs typeface="+mn-cs"/>
                      <a:sym typeface="Helvetica"/>
                    </a:defRPr>
                  </a:pPr>
                  <a:endParaRPr sz="1600"/>
                </a:p>
              </p:txBody>
            </p:sp>
            <p:sp>
              <p:nvSpPr>
                <p:cNvPr id="27" name="Line">
                  <a:extLst>
                    <a:ext uri="{FF2B5EF4-FFF2-40B4-BE49-F238E27FC236}">
                      <a16:creationId xmlns:a16="http://schemas.microsoft.com/office/drawing/2014/main" id="{10A2DC7E-7445-7246-BB8C-16C813238B59}"/>
                    </a:ext>
                  </a:extLst>
                </p:cNvPr>
                <p:cNvSpPr/>
                <p:nvPr/>
              </p:nvSpPr>
              <p:spPr>
                <a:xfrm flipH="1">
                  <a:off x="2125416" y="673996"/>
                  <a:ext cx="862089" cy="673997"/>
                </a:xfrm>
                <a:prstGeom prst="line">
                  <a:avLst/>
                </a:prstGeom>
                <a:noFill/>
                <a:ln w="25400" cap="flat">
                  <a:solidFill>
                    <a:srgbClr val="000000"/>
                  </a:solidFill>
                  <a:prstDash val="solid"/>
                  <a:miter lim="400000"/>
                  <a:headEnd type="triangle" w="med" len="med"/>
                </a:ln>
                <a:effectLst/>
              </p:spPr>
              <p:txBody>
                <a:bodyPr wrap="square" lIns="35719" tIns="35719" rIns="35719" bIns="35719" numCol="1" anchor="ctr">
                  <a:noAutofit/>
                </a:bodyPr>
                <a:lstStyle/>
                <a:p>
                  <a:pPr>
                    <a:defRPr sz="1600">
                      <a:solidFill>
                        <a:srgbClr val="000000"/>
                      </a:solidFill>
                      <a:latin typeface="+mn-lt"/>
                      <a:ea typeface="+mn-ea"/>
                      <a:cs typeface="+mn-cs"/>
                      <a:sym typeface="Helvetica"/>
                    </a:defRPr>
                  </a:pPr>
                  <a:endParaRPr sz="1600"/>
                </a:p>
              </p:txBody>
            </p:sp>
            <p:sp>
              <p:nvSpPr>
                <p:cNvPr id="28" name="Line">
                  <a:extLst>
                    <a:ext uri="{FF2B5EF4-FFF2-40B4-BE49-F238E27FC236}">
                      <a16:creationId xmlns:a16="http://schemas.microsoft.com/office/drawing/2014/main" id="{7A80550F-5828-144A-9EC1-95B032DF6E44}"/>
                    </a:ext>
                  </a:extLst>
                </p:cNvPr>
                <p:cNvSpPr/>
                <p:nvPr/>
              </p:nvSpPr>
              <p:spPr>
                <a:xfrm>
                  <a:off x="3018851" y="0"/>
                  <a:ext cx="94047" cy="376183"/>
                </a:xfrm>
                <a:prstGeom prst="line">
                  <a:avLst/>
                </a:prstGeom>
                <a:noFill/>
                <a:ln w="25400" cap="flat">
                  <a:solidFill>
                    <a:srgbClr val="000000"/>
                  </a:solidFill>
                  <a:prstDash val="solid"/>
                  <a:miter lim="400000"/>
                  <a:headEnd type="triangle" w="med" len="med"/>
                </a:ln>
                <a:effectLst/>
              </p:spPr>
              <p:txBody>
                <a:bodyPr wrap="square" lIns="35719" tIns="35719" rIns="35719" bIns="35719" numCol="1" anchor="ctr">
                  <a:noAutofit/>
                </a:bodyPr>
                <a:lstStyle/>
                <a:p>
                  <a:pPr>
                    <a:defRPr sz="1600">
                      <a:solidFill>
                        <a:srgbClr val="000000"/>
                      </a:solidFill>
                      <a:latin typeface="+mn-lt"/>
                      <a:ea typeface="+mn-ea"/>
                      <a:cs typeface="+mn-cs"/>
                      <a:sym typeface="Helvetica"/>
                    </a:defRPr>
                  </a:pPr>
                  <a:endParaRPr sz="1600"/>
                </a:p>
              </p:txBody>
            </p:sp>
            <p:sp>
              <p:nvSpPr>
                <p:cNvPr id="29" name="γ">
                  <a:extLst>
                    <a:ext uri="{FF2B5EF4-FFF2-40B4-BE49-F238E27FC236}">
                      <a16:creationId xmlns:a16="http://schemas.microsoft.com/office/drawing/2014/main" id="{8B15A8DB-8C9E-4847-BE12-3FB8E1BDF36B}"/>
                    </a:ext>
                  </a:extLst>
                </p:cNvPr>
                <p:cNvSpPr txBox="1"/>
                <p:nvPr/>
              </p:nvSpPr>
              <p:spPr>
                <a:xfrm>
                  <a:off x="0" y="219528"/>
                  <a:ext cx="671125" cy="11976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algn="ctr" defTabSz="821531">
                    <a:defRPr sz="5800">
                      <a:solidFill>
                        <a:srgbClr val="000000"/>
                      </a:solidFill>
                      <a:latin typeface="Times New Roman"/>
                      <a:ea typeface="Times New Roman"/>
                      <a:cs typeface="Times New Roman"/>
                      <a:sym typeface="Times New Roman"/>
                    </a:defRPr>
                  </a:lvl1pPr>
                </a:lstStyle>
                <a:p>
                  <a:r>
                    <a:rPr sz="1600"/>
                    <a:t>γ</a:t>
                  </a:r>
                </a:p>
              </p:txBody>
            </p:sp>
          </p:grpSp>
        </p:grpSp>
        <p:grpSp>
          <p:nvGrpSpPr>
            <p:cNvPr id="13" name="Group">
              <a:extLst>
                <a:ext uri="{FF2B5EF4-FFF2-40B4-BE49-F238E27FC236}">
                  <a16:creationId xmlns:a16="http://schemas.microsoft.com/office/drawing/2014/main" id="{6C524C18-2303-7F4B-9A1D-CA728CE0E363}"/>
                </a:ext>
              </a:extLst>
            </p:cNvPr>
            <p:cNvGrpSpPr/>
            <p:nvPr/>
          </p:nvGrpSpPr>
          <p:grpSpPr>
            <a:xfrm>
              <a:off x="3664660" y="5399081"/>
              <a:ext cx="1233274" cy="996003"/>
              <a:chOff x="452561" y="0"/>
              <a:chExt cx="2466548" cy="1992006"/>
            </a:xfrm>
          </p:grpSpPr>
          <p:sp>
            <p:nvSpPr>
              <p:cNvPr id="16" name="Circle">
                <a:extLst>
                  <a:ext uri="{FF2B5EF4-FFF2-40B4-BE49-F238E27FC236}">
                    <a16:creationId xmlns:a16="http://schemas.microsoft.com/office/drawing/2014/main" id="{FFE356FC-D3EE-9B49-A673-2A9053F2FE32}"/>
                  </a:ext>
                </a:extLst>
              </p:cNvPr>
              <p:cNvSpPr/>
              <p:nvPr/>
            </p:nvSpPr>
            <p:spPr>
              <a:xfrm>
                <a:off x="966913" y="0"/>
                <a:ext cx="1952196" cy="1952196"/>
              </a:xfrm>
              <a:prstGeom prst="ellipse">
                <a:avLst/>
              </a:prstGeom>
              <a:solidFill>
                <a:srgbClr val="919191"/>
              </a:solidFill>
              <a:ln w="25400" cap="flat">
                <a:solidFill>
                  <a:srgbClr val="000000"/>
                </a:solidFill>
                <a:prstDash val="solid"/>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grpSp>
            <p:nvGrpSpPr>
              <p:cNvPr id="17" name="Group">
                <a:extLst>
                  <a:ext uri="{FF2B5EF4-FFF2-40B4-BE49-F238E27FC236}">
                    <a16:creationId xmlns:a16="http://schemas.microsoft.com/office/drawing/2014/main" id="{51B1DE8E-E37D-DE4A-95D0-B38D89F2E8B0}"/>
                  </a:ext>
                </a:extLst>
              </p:cNvPr>
              <p:cNvGrpSpPr/>
              <p:nvPr/>
            </p:nvGrpSpPr>
            <p:grpSpPr>
              <a:xfrm>
                <a:off x="1489381" y="571744"/>
                <a:ext cx="319949" cy="322114"/>
                <a:chOff x="0" y="0"/>
                <a:chExt cx="319947" cy="322113"/>
              </a:xfrm>
            </p:grpSpPr>
            <p:sp>
              <p:nvSpPr>
                <p:cNvPr id="19" name="Star">
                  <a:extLst>
                    <a:ext uri="{FF2B5EF4-FFF2-40B4-BE49-F238E27FC236}">
                      <a16:creationId xmlns:a16="http://schemas.microsoft.com/office/drawing/2014/main" id="{A9D40AB7-E25C-0B42-B67C-C9B3CCFF528E}"/>
                    </a:ext>
                  </a:extLst>
                </p:cNvPr>
                <p:cNvSpPr/>
                <p:nvPr/>
              </p:nvSpPr>
              <p:spPr>
                <a:xfrm>
                  <a:off x="6424" y="0"/>
                  <a:ext cx="277909" cy="306163"/>
                </a:xfrm>
                <a:prstGeom prst="star7">
                  <a:avLst>
                    <a:gd name="adj" fmla="val 21932"/>
                    <a:gd name="hf" fmla="val 102572"/>
                    <a:gd name="vf" fmla="val 105210"/>
                  </a:avLst>
                </a:prstGeom>
                <a:solidFill>
                  <a:srgbClr val="FFFB00"/>
                </a:solidFill>
                <a:ln w="12700" cap="flat">
                  <a:noFill/>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sp>
              <p:nvSpPr>
                <p:cNvPr id="20" name="Star">
                  <a:extLst>
                    <a:ext uri="{FF2B5EF4-FFF2-40B4-BE49-F238E27FC236}">
                      <a16:creationId xmlns:a16="http://schemas.microsoft.com/office/drawing/2014/main" id="{FD160A45-3C91-6946-B221-831962067FB3}"/>
                    </a:ext>
                  </a:extLst>
                </p:cNvPr>
                <p:cNvSpPr/>
                <p:nvPr/>
              </p:nvSpPr>
              <p:spPr>
                <a:xfrm>
                  <a:off x="39222" y="0"/>
                  <a:ext cx="280725" cy="3124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445" y="6546"/>
                      </a:lnTo>
                      <a:lnTo>
                        <a:pt x="17849" y="2605"/>
                      </a:lnTo>
                      <a:lnTo>
                        <a:pt x="14966" y="8694"/>
                      </a:lnTo>
                      <a:lnTo>
                        <a:pt x="21600" y="9202"/>
                      </a:lnTo>
                      <a:lnTo>
                        <a:pt x="15537" y="11984"/>
                      </a:lnTo>
                      <a:lnTo>
                        <a:pt x="20297" y="16704"/>
                      </a:lnTo>
                      <a:lnTo>
                        <a:pt x="13892" y="14878"/>
                      </a:lnTo>
                      <a:lnTo>
                        <a:pt x="14551" y="21600"/>
                      </a:lnTo>
                      <a:lnTo>
                        <a:pt x="10800" y="16020"/>
                      </a:lnTo>
                      <a:lnTo>
                        <a:pt x="7049" y="21600"/>
                      </a:lnTo>
                      <a:lnTo>
                        <a:pt x="7708" y="14878"/>
                      </a:lnTo>
                      <a:lnTo>
                        <a:pt x="1303" y="16704"/>
                      </a:lnTo>
                      <a:lnTo>
                        <a:pt x="6063" y="11984"/>
                      </a:lnTo>
                      <a:lnTo>
                        <a:pt x="0" y="9202"/>
                      </a:lnTo>
                      <a:lnTo>
                        <a:pt x="6634" y="8694"/>
                      </a:lnTo>
                      <a:lnTo>
                        <a:pt x="3751" y="2605"/>
                      </a:lnTo>
                      <a:lnTo>
                        <a:pt x="9155" y="6546"/>
                      </a:lnTo>
                      <a:close/>
                    </a:path>
                  </a:pathLst>
                </a:custGeom>
                <a:solidFill>
                  <a:srgbClr val="FFFB00"/>
                </a:solidFill>
                <a:ln w="12700" cap="flat">
                  <a:noFill/>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sp>
              <p:nvSpPr>
                <p:cNvPr id="21" name="Star">
                  <a:extLst>
                    <a:ext uri="{FF2B5EF4-FFF2-40B4-BE49-F238E27FC236}">
                      <a16:creationId xmlns:a16="http://schemas.microsoft.com/office/drawing/2014/main" id="{AC4FACA7-677A-5843-B18F-D4BDD1473129}"/>
                    </a:ext>
                  </a:extLst>
                </p:cNvPr>
                <p:cNvSpPr/>
                <p:nvPr/>
              </p:nvSpPr>
              <p:spPr>
                <a:xfrm>
                  <a:off x="0" y="0"/>
                  <a:ext cx="285055" cy="322113"/>
                </a:xfrm>
                <a:prstGeom prst="star12">
                  <a:avLst>
                    <a:gd name="adj" fmla="val 21932"/>
                  </a:avLst>
                </a:prstGeom>
                <a:solidFill>
                  <a:srgbClr val="FFFB00"/>
                </a:solidFill>
                <a:ln w="12700" cap="flat">
                  <a:noFill/>
                  <a:miter lim="400000"/>
                </a:ln>
                <a:effectLst/>
              </p:spPr>
              <p:txBody>
                <a:bodyPr wrap="square" lIns="35719" tIns="35719" rIns="35719" bIns="35719" numCol="1" anchor="ctr">
                  <a:noAutofit/>
                </a:bodyPr>
                <a:lstStyle/>
                <a:p>
                  <a:pPr algn="ctr">
                    <a:defRPr sz="5800">
                      <a:solidFill>
                        <a:schemeClr val="accent3">
                          <a:lumOff val="44000"/>
                        </a:schemeClr>
                      </a:solidFill>
                      <a:effectLst>
                        <a:outerShdw blurRad="63500" dist="25400" dir="2700000" rotWithShape="0">
                          <a:srgbClr val="000000">
                            <a:alpha val="70000"/>
                          </a:srgbClr>
                        </a:outerShdw>
                      </a:effectLst>
                      <a:latin typeface="Chalkboard"/>
                      <a:ea typeface="Chalkboard"/>
                      <a:cs typeface="Chalkboard"/>
                      <a:sym typeface="Chalkboard"/>
                    </a:defRPr>
                  </a:pPr>
                  <a:endParaRPr sz="1600"/>
                </a:p>
              </p:txBody>
            </p:sp>
          </p:grpSp>
          <p:sp>
            <p:nvSpPr>
              <p:cNvPr id="18" name="ββ">
                <a:extLst>
                  <a:ext uri="{FF2B5EF4-FFF2-40B4-BE49-F238E27FC236}">
                    <a16:creationId xmlns:a16="http://schemas.microsoft.com/office/drawing/2014/main" id="{ABD3349E-7EEF-8E4D-92D4-28B136397B70}"/>
                  </a:ext>
                </a:extLst>
              </p:cNvPr>
              <p:cNvSpPr/>
              <p:nvPr/>
            </p:nvSpPr>
            <p:spPr>
              <a:xfrm>
                <a:off x="452561" y="72200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ctr" defTabSz="821531">
                  <a:defRPr sz="5800">
                    <a:solidFill>
                      <a:srgbClr val="000000"/>
                    </a:solidFill>
                    <a:latin typeface="Times New Roman"/>
                    <a:ea typeface="Times New Roman"/>
                    <a:cs typeface="Times New Roman"/>
                    <a:sym typeface="Times New Roman"/>
                  </a:defRPr>
                </a:lvl1pPr>
              </a:lstStyle>
              <a:p>
                <a:r>
                  <a:rPr sz="1600"/>
                  <a:t>ββ</a:t>
                </a:r>
              </a:p>
            </p:txBody>
          </p:sp>
        </p:grpSp>
        <p:sp>
          <p:nvSpPr>
            <p:cNvPr id="14" name="Multi-site event">
              <a:extLst>
                <a:ext uri="{FF2B5EF4-FFF2-40B4-BE49-F238E27FC236}">
                  <a16:creationId xmlns:a16="http://schemas.microsoft.com/office/drawing/2014/main" id="{5EC407F3-9B66-A447-8DD9-842DA86C1EE4}"/>
                </a:ext>
              </a:extLst>
            </p:cNvPr>
            <p:cNvSpPr txBox="1"/>
            <p:nvPr/>
          </p:nvSpPr>
          <p:spPr>
            <a:xfrm>
              <a:off x="5988211" y="5011685"/>
              <a:ext cx="1468055" cy="321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ctr" defTabSz="821531">
                <a:defRPr sz="3600">
                  <a:latin typeface="+mn-lt"/>
                  <a:ea typeface="+mn-ea"/>
                  <a:cs typeface="+mn-cs"/>
                  <a:sym typeface="Helvetica"/>
                </a:defRPr>
              </a:lvl1pPr>
            </a:lstStyle>
            <a:p>
              <a:r>
                <a:rPr sz="1600" dirty="0">
                  <a:latin typeface="Times New Roman" panose="02020603050405020304" pitchFamily="18" charset="0"/>
                  <a:cs typeface="Times New Roman" panose="02020603050405020304" pitchFamily="18" charset="0"/>
                </a:rPr>
                <a:t>Multi-site event</a:t>
              </a:r>
            </a:p>
          </p:txBody>
        </p:sp>
        <p:sp>
          <p:nvSpPr>
            <p:cNvPr id="15" name="Single-site event">
              <a:extLst>
                <a:ext uri="{FF2B5EF4-FFF2-40B4-BE49-F238E27FC236}">
                  <a16:creationId xmlns:a16="http://schemas.microsoft.com/office/drawing/2014/main" id="{4A603856-F8F1-474E-A12E-EC0728565938}"/>
                </a:ext>
              </a:extLst>
            </p:cNvPr>
            <p:cNvSpPr txBox="1"/>
            <p:nvPr/>
          </p:nvSpPr>
          <p:spPr>
            <a:xfrm>
              <a:off x="3518585" y="5011685"/>
              <a:ext cx="1539502" cy="321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ctr" defTabSz="821531">
                <a:defRPr sz="3600">
                  <a:latin typeface="+mn-lt"/>
                  <a:ea typeface="+mn-ea"/>
                  <a:cs typeface="+mn-cs"/>
                  <a:sym typeface="Helvetica"/>
                </a:defRPr>
              </a:lvl1pPr>
            </a:lstStyle>
            <a:p>
              <a:r>
                <a:rPr sz="1600" dirty="0">
                  <a:latin typeface="Times New Roman" panose="02020603050405020304" pitchFamily="18" charset="0"/>
                  <a:cs typeface="Times New Roman" panose="02020603050405020304" pitchFamily="18" charset="0"/>
                </a:rPr>
                <a:t>Single-site event</a:t>
              </a:r>
            </a:p>
          </p:txBody>
        </p:sp>
      </p:grpSp>
      <p:sp>
        <p:nvSpPr>
          <p:cNvPr id="37" name="TextBox 36">
            <a:extLst>
              <a:ext uri="{FF2B5EF4-FFF2-40B4-BE49-F238E27FC236}">
                <a16:creationId xmlns:a16="http://schemas.microsoft.com/office/drawing/2014/main" id="{3D358C2C-E3B0-DA44-B355-67E956CB71C5}"/>
              </a:ext>
            </a:extLst>
          </p:cNvPr>
          <p:cNvSpPr txBox="1"/>
          <p:nvPr/>
        </p:nvSpPr>
        <p:spPr>
          <a:xfrm>
            <a:off x="104794" y="3940579"/>
            <a:ext cx="5687068" cy="923330"/>
          </a:xfrm>
          <a:prstGeom prst="rect">
            <a:avLst/>
          </a:prstGeom>
          <a:noFill/>
        </p:spPr>
        <p:txBody>
          <a:bodyPr wrap="square" rtlCol="0">
            <a:spAutoFit/>
          </a:bodyPr>
          <a:lstStyle/>
          <a:p>
            <a:pPr marL="285750" indent="-285750">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Amplitude of current pulse is suppressed for a multi-site event compared to a single-site event of the same event energy </a:t>
            </a:r>
            <a:r>
              <a:rPr lang="en-US" dirty="0">
                <a:latin typeface="Times New Roman" panose="02020603050405020304" pitchFamily="18" charset="0"/>
                <a:cs typeface="Times New Roman" panose="02020603050405020304" pitchFamily="18" charset="0"/>
              </a:rPr>
              <a:t>(</a:t>
            </a:r>
            <a:r>
              <a:rPr lang="en-US" b="1" dirty="0">
                <a:solidFill>
                  <a:srgbClr val="C00000"/>
                </a:solidFill>
                <a:latin typeface="Times New Roman" panose="02020603050405020304" pitchFamily="18" charset="0"/>
                <a:cs typeface="Times New Roman" panose="02020603050405020304" pitchFamily="18" charset="0"/>
              </a:rPr>
              <a:t>AvsE</a:t>
            </a:r>
            <a:r>
              <a:rPr lang="en-US" dirty="0">
                <a:latin typeface="Times New Roman" panose="02020603050405020304" pitchFamily="18" charset="0"/>
                <a:cs typeface="Times New Roman" panose="02020603050405020304" pitchFamily="18" charset="0"/>
              </a:rPr>
              <a:t>).</a:t>
            </a:r>
          </a:p>
        </p:txBody>
      </p:sp>
      <p:sp>
        <p:nvSpPr>
          <p:cNvPr id="39" name="Rectangle 38">
            <a:extLst>
              <a:ext uri="{FF2B5EF4-FFF2-40B4-BE49-F238E27FC236}">
                <a16:creationId xmlns:a16="http://schemas.microsoft.com/office/drawing/2014/main" id="{727FD8F9-3253-714F-94D8-7D7DC66B8716}"/>
              </a:ext>
            </a:extLst>
          </p:cNvPr>
          <p:cNvSpPr/>
          <p:nvPr/>
        </p:nvSpPr>
        <p:spPr>
          <a:xfrm>
            <a:off x="2377667" y="4679994"/>
            <a:ext cx="1854995" cy="307777"/>
          </a:xfrm>
          <a:prstGeom prst="rect">
            <a:avLst/>
          </a:prstGeom>
          <a:ln w="19050">
            <a:solidFill>
              <a:schemeClr val="tx1"/>
            </a:solidFill>
          </a:ln>
        </p:spPr>
        <p:txBody>
          <a:bodyPr wrap="none">
            <a:spAutoFit/>
          </a:bodyPr>
          <a:lstStyle/>
          <a:p>
            <a:r>
              <a:rPr lang="en-US" sz="1400" dirty="0">
                <a:solidFill>
                  <a:srgbClr val="7030A0"/>
                </a:solidFill>
                <a:latin typeface="Times New Roman" panose="02020603050405020304" pitchFamily="18" charset="0"/>
                <a:cs typeface="Times New Roman" panose="02020603050405020304" pitchFamily="18" charset="0"/>
              </a:rPr>
              <a:t>PRC 99 065501 (2019)</a:t>
            </a:r>
          </a:p>
        </p:txBody>
      </p:sp>
      <p:sp>
        <p:nvSpPr>
          <p:cNvPr id="43" name="TextBox 42">
            <a:extLst>
              <a:ext uri="{FF2B5EF4-FFF2-40B4-BE49-F238E27FC236}">
                <a16:creationId xmlns:a16="http://schemas.microsoft.com/office/drawing/2014/main" id="{E2741E71-F526-5945-9E16-BAC0BC87D6CC}"/>
              </a:ext>
            </a:extLst>
          </p:cNvPr>
          <p:cNvSpPr txBox="1"/>
          <p:nvPr/>
        </p:nvSpPr>
        <p:spPr>
          <a:xfrm>
            <a:off x="10149157" y="4500880"/>
            <a:ext cx="539163" cy="369332"/>
          </a:xfrm>
          <a:prstGeom prst="rect">
            <a:avLst/>
          </a:prstGeom>
          <a:solidFill>
            <a:schemeClr val="bg1"/>
          </a:solidFill>
        </p:spPr>
        <p:txBody>
          <a:bodyPr wrap="square" rtlCol="0">
            <a:spAutoFit/>
          </a:bodyPr>
          <a:lstStyle/>
          <a:p>
            <a:endParaRPr lang="en-US" dirty="0"/>
          </a:p>
        </p:txBody>
      </p:sp>
      <p:sp>
        <p:nvSpPr>
          <p:cNvPr id="60" name="Rectangle 59">
            <a:extLst>
              <a:ext uri="{FF2B5EF4-FFF2-40B4-BE49-F238E27FC236}">
                <a16:creationId xmlns:a16="http://schemas.microsoft.com/office/drawing/2014/main" id="{300BEC9C-6D80-6348-821C-0B757DC3DB40}"/>
              </a:ext>
            </a:extLst>
          </p:cNvPr>
          <p:cNvSpPr/>
          <p:nvPr/>
        </p:nvSpPr>
        <p:spPr>
          <a:xfrm>
            <a:off x="5977217" y="3244333"/>
            <a:ext cx="237566" cy="369332"/>
          </a:xfrm>
          <a:prstGeom prst="rect">
            <a:avLst/>
          </a:prstGeom>
        </p:spPr>
        <p:txBody>
          <a:bodyPr wrap="none">
            <a:spAutoFit/>
          </a:bodyPr>
          <a:lstStyle/>
          <a:p>
            <a:r>
              <a:rPr lang="en-US" dirty="0">
                <a:solidFill>
                  <a:srgbClr val="000000"/>
                </a:solidFill>
              </a:rPr>
              <a:t> </a:t>
            </a:r>
            <a:endParaRPr lang="en-US" dirty="0"/>
          </a:p>
        </p:txBody>
      </p:sp>
      <p:sp>
        <p:nvSpPr>
          <p:cNvPr id="61" name="Rectangle 60">
            <a:extLst>
              <a:ext uri="{FF2B5EF4-FFF2-40B4-BE49-F238E27FC236}">
                <a16:creationId xmlns:a16="http://schemas.microsoft.com/office/drawing/2014/main" id="{EE443DBF-5E3A-F24D-8B16-EDF3F96D84B5}"/>
              </a:ext>
            </a:extLst>
          </p:cNvPr>
          <p:cNvSpPr/>
          <p:nvPr/>
        </p:nvSpPr>
        <p:spPr>
          <a:xfrm>
            <a:off x="5977217" y="3244333"/>
            <a:ext cx="237566" cy="369332"/>
          </a:xfrm>
          <a:prstGeom prst="rect">
            <a:avLst/>
          </a:prstGeom>
        </p:spPr>
        <p:txBody>
          <a:bodyPr wrap="none">
            <a:spAutoFit/>
          </a:bodyPr>
          <a:lstStyle/>
          <a:p>
            <a:r>
              <a:rPr lang="en-US" dirty="0">
                <a:solidFill>
                  <a:srgbClr val="000000"/>
                </a:solidFill>
              </a:rPr>
              <a:t> </a:t>
            </a:r>
            <a:endParaRPr lang="en-US" dirty="0"/>
          </a:p>
        </p:txBody>
      </p:sp>
      <p:sp>
        <p:nvSpPr>
          <p:cNvPr id="38" name="Footer Placeholder 37">
            <a:extLst>
              <a:ext uri="{FF2B5EF4-FFF2-40B4-BE49-F238E27FC236}">
                <a16:creationId xmlns:a16="http://schemas.microsoft.com/office/drawing/2014/main" id="{809865BF-1F4C-A850-75C3-A97C1464FF07}"/>
              </a:ext>
            </a:extLst>
          </p:cNvPr>
          <p:cNvSpPr>
            <a:spLocks noGrp="1"/>
          </p:cNvSpPr>
          <p:nvPr>
            <p:ph type="ftr" sz="quarter" idx="11"/>
          </p:nvPr>
        </p:nvSpPr>
        <p:spPr/>
        <p:txBody>
          <a:bodyPr/>
          <a:lstStyle/>
          <a:p>
            <a:r>
              <a:rPr lang="en-US"/>
              <a:t>Laxman CIPANP 2022</a:t>
            </a:r>
          </a:p>
        </p:txBody>
      </p:sp>
      <p:grpSp>
        <p:nvGrpSpPr>
          <p:cNvPr id="50" name="Group 49">
            <a:extLst>
              <a:ext uri="{FF2B5EF4-FFF2-40B4-BE49-F238E27FC236}">
                <a16:creationId xmlns:a16="http://schemas.microsoft.com/office/drawing/2014/main" id="{BC528FF1-6A68-8EA0-6545-88BA4284B5C1}"/>
              </a:ext>
            </a:extLst>
          </p:cNvPr>
          <p:cNvGrpSpPr/>
          <p:nvPr/>
        </p:nvGrpSpPr>
        <p:grpSpPr>
          <a:xfrm>
            <a:off x="5632021" y="974437"/>
            <a:ext cx="6174760" cy="5477714"/>
            <a:chOff x="5632021" y="1316545"/>
            <a:chExt cx="5847147" cy="4610466"/>
          </a:xfrm>
        </p:grpSpPr>
        <p:pic>
          <p:nvPicPr>
            <p:cNvPr id="40" name="Picture 39">
              <a:extLst>
                <a:ext uri="{FF2B5EF4-FFF2-40B4-BE49-F238E27FC236}">
                  <a16:creationId xmlns:a16="http://schemas.microsoft.com/office/drawing/2014/main" id="{0B9D3F53-ED46-5846-4DBC-28C6432F751C}"/>
                </a:ext>
              </a:extLst>
            </p:cNvPr>
            <p:cNvPicPr>
              <a:picLocks noChangeAspect="1"/>
            </p:cNvPicPr>
            <p:nvPr/>
          </p:nvPicPr>
          <p:blipFill>
            <a:blip r:embed="rId4"/>
            <a:stretch>
              <a:fillRect/>
            </a:stretch>
          </p:blipFill>
          <p:spPr>
            <a:xfrm>
              <a:off x="5632021" y="1316545"/>
              <a:ext cx="2417652" cy="2417652"/>
            </a:xfrm>
            <a:prstGeom prst="rect">
              <a:avLst/>
            </a:prstGeom>
          </p:spPr>
        </p:pic>
        <p:pic>
          <p:nvPicPr>
            <p:cNvPr id="44" name="Picture 43">
              <a:extLst>
                <a:ext uri="{FF2B5EF4-FFF2-40B4-BE49-F238E27FC236}">
                  <a16:creationId xmlns:a16="http://schemas.microsoft.com/office/drawing/2014/main" id="{A5CA31B0-857A-612A-1A4C-7C1EBA5CA83E}"/>
                </a:ext>
              </a:extLst>
            </p:cNvPr>
            <p:cNvPicPr>
              <a:picLocks noChangeAspect="1"/>
            </p:cNvPicPr>
            <p:nvPr/>
          </p:nvPicPr>
          <p:blipFill>
            <a:blip r:embed="rId5"/>
            <a:stretch>
              <a:fillRect/>
            </a:stretch>
          </p:blipFill>
          <p:spPr>
            <a:xfrm>
              <a:off x="9061516" y="1316545"/>
              <a:ext cx="2417652" cy="2417652"/>
            </a:xfrm>
            <a:prstGeom prst="rect">
              <a:avLst/>
            </a:prstGeom>
          </p:spPr>
        </p:pic>
        <p:pic>
          <p:nvPicPr>
            <p:cNvPr id="47" name="Picture 46">
              <a:extLst>
                <a:ext uri="{FF2B5EF4-FFF2-40B4-BE49-F238E27FC236}">
                  <a16:creationId xmlns:a16="http://schemas.microsoft.com/office/drawing/2014/main" id="{2A104CC8-AA1C-9DF5-587F-F641BAC6F39B}"/>
                </a:ext>
              </a:extLst>
            </p:cNvPr>
            <p:cNvPicPr>
              <a:picLocks noChangeAspect="1"/>
            </p:cNvPicPr>
            <p:nvPr/>
          </p:nvPicPr>
          <p:blipFill>
            <a:blip r:embed="rId6"/>
            <a:stretch>
              <a:fillRect/>
            </a:stretch>
          </p:blipFill>
          <p:spPr>
            <a:xfrm>
              <a:off x="5672769" y="4417499"/>
              <a:ext cx="2264266" cy="1509511"/>
            </a:xfrm>
            <a:prstGeom prst="rect">
              <a:avLst/>
            </a:prstGeom>
          </p:spPr>
        </p:pic>
        <p:pic>
          <p:nvPicPr>
            <p:cNvPr id="49" name="Picture 48">
              <a:extLst>
                <a:ext uri="{FF2B5EF4-FFF2-40B4-BE49-F238E27FC236}">
                  <a16:creationId xmlns:a16="http://schemas.microsoft.com/office/drawing/2014/main" id="{C98C033F-6235-FE4C-B2D1-1555A322E778}"/>
                </a:ext>
              </a:extLst>
            </p:cNvPr>
            <p:cNvPicPr>
              <a:picLocks noChangeAspect="1"/>
            </p:cNvPicPr>
            <p:nvPr/>
          </p:nvPicPr>
          <p:blipFill>
            <a:blip r:embed="rId7"/>
            <a:stretch>
              <a:fillRect/>
            </a:stretch>
          </p:blipFill>
          <p:spPr>
            <a:xfrm>
              <a:off x="9174936" y="4417519"/>
              <a:ext cx="2264239" cy="1509492"/>
            </a:xfrm>
            <a:prstGeom prst="rect">
              <a:avLst/>
            </a:prstGeom>
          </p:spPr>
        </p:pic>
      </p:grpSp>
    </p:spTree>
    <p:extLst>
      <p:ext uri="{BB962C8B-B14F-4D97-AF65-F5344CB8AC3E}">
        <p14:creationId xmlns:p14="http://schemas.microsoft.com/office/powerpoint/2010/main" val="1726854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6</a:t>
            </a:fld>
            <a:endParaRPr lang="en-US" dirty="0"/>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F2F6E19B-185D-4AD1-E948-C6E348E14886}"/>
                  </a:ext>
                </a:extLst>
              </p:cNvPr>
              <p:cNvSpPr>
                <a:spLocks noGrp="1"/>
              </p:cNvSpPr>
              <p:nvPr>
                <p:ph type="title"/>
              </p:nvPr>
            </p:nvSpPr>
            <p:spPr>
              <a:xfrm>
                <a:off x="-135927" y="47439"/>
                <a:ext cx="11640065" cy="654756"/>
              </a:xfrm>
            </p:spPr>
            <p:txBody>
              <a:bodyPr>
                <a:noAutofit/>
              </a:bodyPr>
              <a:lstStyle/>
              <a:p>
                <a:pPr algn="ctr"/>
                <a:r>
                  <a:rPr lang="en-US" sz="3200" b="1" cap="small" dirty="0">
                    <a:solidFill>
                      <a:srgbClr val="002060"/>
                    </a:solidFill>
                    <a:latin typeface="Times New Roman" panose="02020603050405020304" pitchFamily="18" charset="0"/>
                    <a:cs typeface="Times New Roman" panose="02020603050405020304" pitchFamily="18" charset="0"/>
                  </a:rPr>
                  <a:t>Majorana Demonstrator 2022 </a:t>
                </a:r>
                <a14:m>
                  <m:oMath xmlns:m="http://schemas.openxmlformats.org/officeDocument/2006/math">
                    <m:r>
                      <a:rPr lang="en-US" sz="3200" b="1" i="1" cap="small" smtClean="0">
                        <a:solidFill>
                          <a:srgbClr val="002060"/>
                        </a:solidFill>
                        <a:latin typeface="Cambria Math" panose="02040503050406030204" pitchFamily="18" charset="0"/>
                        <a:cs typeface="Times New Roman" panose="02020603050405020304" pitchFamily="18" charset="0"/>
                      </a:rPr>
                      <m:t>𝟎</m:t>
                    </m:r>
                    <m:r>
                      <a:rPr lang="en-US" sz="3200" b="1" i="1" cap="small" smtClean="0">
                        <a:solidFill>
                          <a:srgbClr val="002060"/>
                        </a:solidFill>
                        <a:latin typeface="Cambria Math" panose="02040503050406030204" pitchFamily="18" charset="0"/>
                        <a:cs typeface="Times New Roman" panose="02020603050405020304" pitchFamily="18" charset="0"/>
                      </a:rPr>
                      <m:t>𝝂𝜷𝜷</m:t>
                    </m:r>
                  </m:oMath>
                </a14:m>
                <a:r>
                  <a:rPr lang="en-US" sz="3200" b="1" dirty="0">
                    <a:solidFill>
                      <a:srgbClr val="002060"/>
                    </a:solidFill>
                    <a:latin typeface="Times New Roman" panose="02020603050405020304" pitchFamily="18" charset="0"/>
                    <a:cs typeface="Times New Roman" panose="02020603050405020304" pitchFamily="18" charset="0"/>
                  </a:rPr>
                  <a:t> Result</a:t>
                </a:r>
              </a:p>
            </p:txBody>
          </p:sp>
        </mc:Choice>
        <mc:Fallback xmlns="">
          <p:sp>
            <p:nvSpPr>
              <p:cNvPr id="12" name="Title 1">
                <a:extLst>
                  <a:ext uri="{FF2B5EF4-FFF2-40B4-BE49-F238E27FC236}">
                    <a16:creationId xmlns:a16="http://schemas.microsoft.com/office/drawing/2014/main" id="{F2F6E19B-185D-4AD1-E948-C6E348E14886}"/>
                  </a:ext>
                </a:extLst>
              </p:cNvPr>
              <p:cNvSpPr>
                <a:spLocks noGrp="1" noRot="1" noChangeAspect="1" noMove="1" noResize="1" noEditPoints="1" noAdjustHandles="1" noChangeArrowheads="1" noChangeShapeType="1" noTextEdit="1"/>
              </p:cNvSpPr>
              <p:nvPr>
                <p:ph type="title"/>
              </p:nvPr>
            </p:nvSpPr>
            <p:spPr>
              <a:xfrm>
                <a:off x="-135927" y="47439"/>
                <a:ext cx="11640065" cy="654756"/>
              </a:xfrm>
              <a:blipFill>
                <a:blip r:embed="rId3"/>
                <a:stretch>
                  <a:fillRect t="-9434" b="-1886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285139D7-B41F-05ED-6060-C00FFC845E4D}"/>
              </a:ext>
            </a:extLst>
          </p:cNvPr>
          <p:cNvPicPr>
            <a:picLocks noChangeAspect="1"/>
          </p:cNvPicPr>
          <p:nvPr/>
        </p:nvPicPr>
        <p:blipFill>
          <a:blip r:embed="rId4"/>
          <a:stretch>
            <a:fillRect/>
          </a:stretch>
        </p:blipFill>
        <p:spPr>
          <a:xfrm>
            <a:off x="234781" y="749631"/>
            <a:ext cx="8375820" cy="3888424"/>
          </a:xfrm>
          <a:prstGeom prst="rect">
            <a:avLst/>
          </a:prstGeom>
        </p:spPr>
      </p:pic>
      <p:sp>
        <p:nvSpPr>
          <p:cNvPr id="18" name="TextBox 17">
            <a:extLst>
              <a:ext uri="{FF2B5EF4-FFF2-40B4-BE49-F238E27FC236}">
                <a16:creationId xmlns:a16="http://schemas.microsoft.com/office/drawing/2014/main" id="{7CCAF48D-7125-3B96-1DC9-13ED2D4544F4}"/>
              </a:ext>
            </a:extLst>
          </p:cNvPr>
          <p:cNvSpPr txBox="1"/>
          <p:nvPr/>
        </p:nvSpPr>
        <p:spPr>
          <a:xfrm>
            <a:off x="1260389" y="767518"/>
            <a:ext cx="8282717" cy="646331"/>
          </a:xfrm>
          <a:prstGeom prst="rect">
            <a:avLst/>
          </a:prstGeom>
          <a:noFill/>
        </p:spPr>
        <p:txBody>
          <a:bodyPr wrap="none" rtlCol="0">
            <a:spAutoFit/>
          </a:bodyPr>
          <a:lstStyle/>
          <a:p>
            <a:r>
              <a:rPr lang="en-US" dirty="0">
                <a:solidFill>
                  <a:srgbClr val="002060"/>
                </a:solidFill>
                <a:latin typeface="Times New Roman" panose="02020603050405020304" pitchFamily="18" charset="0"/>
                <a:cs typeface="Times New Roman" panose="02020603050405020304" pitchFamily="18" charset="0"/>
              </a:rPr>
              <a:t>Operating in a low background regime and benefiting from excellent energy resolution</a:t>
            </a:r>
          </a:p>
          <a:p>
            <a:endParaRPr lang="en-US"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2A8AF41-379D-A3E1-F83B-E7D7BB1269A5}"/>
              </a:ext>
            </a:extLst>
          </p:cNvPr>
          <p:cNvSpPr txBox="1"/>
          <p:nvPr/>
        </p:nvSpPr>
        <p:spPr>
          <a:xfrm>
            <a:off x="8487030" y="1338193"/>
            <a:ext cx="3704970" cy="1759456"/>
          </a:xfrm>
          <a:prstGeom prst="rect">
            <a:avLst/>
          </a:prstGeom>
          <a:noFill/>
        </p:spPr>
        <p:txBody>
          <a:bodyPr wrap="square" anchor="ctr">
            <a:spAutoFit/>
          </a:bodyPr>
          <a:lstStyle/>
          <a:p>
            <a:pPr defTabSz="821531">
              <a:spcBef>
                <a:spcPts val="2100"/>
              </a:spcBef>
              <a:defRPr sz="3400"/>
            </a:pPr>
            <a:r>
              <a:rPr lang="en-US" sz="1700" dirty="0">
                <a:solidFill>
                  <a:srgbClr val="002060"/>
                </a:solidFill>
                <a:latin typeface="Times New Roman" panose="02020603050405020304" pitchFamily="18" charset="0"/>
                <a:cs typeface="Times New Roman" panose="02020603050405020304" pitchFamily="18" charset="0"/>
              </a:rPr>
              <a:t>Final enriched detector active exposure:                         	</a:t>
            </a:r>
            <a:r>
              <a:rPr lang="en-US" sz="1700" dirty="0">
                <a:solidFill>
                  <a:srgbClr val="7B000B"/>
                </a:solidFill>
                <a:latin typeface="Times New Roman" panose="02020603050405020304" pitchFamily="18" charset="0"/>
                <a:cs typeface="Times New Roman" panose="02020603050405020304" pitchFamily="18" charset="0"/>
              </a:rPr>
              <a:t>64.5 ± 0.9 kg-</a:t>
            </a:r>
            <a:r>
              <a:rPr lang="en-US" sz="1700" dirty="0" err="1">
                <a:solidFill>
                  <a:srgbClr val="7B000B"/>
                </a:solidFill>
                <a:latin typeface="Times New Roman" panose="02020603050405020304" pitchFamily="18" charset="0"/>
                <a:cs typeface="Times New Roman" panose="02020603050405020304" pitchFamily="18" charset="0"/>
              </a:rPr>
              <a:t>yr</a:t>
            </a:r>
            <a:endParaRPr lang="en-US" sz="1700" dirty="0">
              <a:solidFill>
                <a:srgbClr val="7B000B"/>
              </a:solidFill>
              <a:latin typeface="Times New Roman" panose="02020603050405020304" pitchFamily="18" charset="0"/>
              <a:cs typeface="Times New Roman" panose="02020603050405020304" pitchFamily="18" charset="0"/>
            </a:endParaRPr>
          </a:p>
          <a:p>
            <a:pPr defTabSz="821531">
              <a:spcBef>
                <a:spcPts val="2100"/>
              </a:spcBef>
              <a:defRPr sz="3400"/>
            </a:pPr>
            <a:r>
              <a:rPr lang="en-US" sz="1700" dirty="0">
                <a:solidFill>
                  <a:srgbClr val="002060"/>
                </a:solidFill>
                <a:latin typeface="Times New Roman" panose="02020603050405020304" pitchFamily="18" charset="0"/>
                <a:cs typeface="Times New Roman" panose="02020603050405020304" pitchFamily="18" charset="0"/>
              </a:rPr>
              <a:t>Background index at 2039 keV in lowest background configuration</a:t>
            </a:r>
          </a:p>
          <a:p>
            <a:pPr lvl="1" defTabSz="821531">
              <a:spcBef>
                <a:spcPts val="700"/>
              </a:spcBef>
              <a:defRPr sz="3400">
                <a:solidFill>
                  <a:srgbClr val="941100"/>
                </a:solidFill>
              </a:defRPr>
            </a:pPr>
            <a:r>
              <a:rPr lang="en-US" sz="1700" dirty="0">
                <a:latin typeface="Times New Roman" panose="02020603050405020304" pitchFamily="18" charset="0"/>
                <a:cs typeface="Times New Roman" panose="02020603050405020304" pitchFamily="18" charset="0"/>
              </a:rPr>
              <a:t>15.7 ± 1.4 </a:t>
            </a:r>
            <a:r>
              <a:rPr lang="en-US" sz="1700" dirty="0" err="1">
                <a:latin typeface="Times New Roman" panose="02020603050405020304" pitchFamily="18" charset="0"/>
                <a:cs typeface="Times New Roman" panose="02020603050405020304" pitchFamily="18" charset="0"/>
              </a:rPr>
              <a:t>cts</a:t>
            </a:r>
            <a:r>
              <a:rPr lang="en-US" sz="1700" dirty="0">
                <a:latin typeface="Times New Roman" panose="02020603050405020304" pitchFamily="18" charset="0"/>
                <a:cs typeface="Times New Roman" panose="02020603050405020304" pitchFamily="18" charset="0"/>
              </a:rPr>
              <a:t>/(FWHM t </a:t>
            </a:r>
            <a:r>
              <a:rPr lang="en-US" sz="1700" dirty="0" err="1">
                <a:latin typeface="Times New Roman" panose="02020603050405020304" pitchFamily="18" charset="0"/>
                <a:cs typeface="Times New Roman" panose="02020603050405020304" pitchFamily="18" charset="0"/>
              </a:rPr>
              <a:t>yr</a:t>
            </a:r>
            <a:r>
              <a:rPr lang="en-US" sz="1700" dirty="0">
                <a:latin typeface="Times New Roman" panose="02020603050405020304" pitchFamily="18" charset="0"/>
                <a:cs typeface="Times New Roman" panose="02020603050405020304" pitchFamily="18" charset="0"/>
              </a:rPr>
              <a:t>)</a:t>
            </a:r>
          </a:p>
        </p:txBody>
      </p:sp>
      <p:sp>
        <p:nvSpPr>
          <p:cNvPr id="25" name="Background Index:…">
            <a:extLst>
              <a:ext uri="{FF2B5EF4-FFF2-40B4-BE49-F238E27FC236}">
                <a16:creationId xmlns:a16="http://schemas.microsoft.com/office/drawing/2014/main" id="{B9E93138-D99A-4DEC-CE51-8E361CFD09DA}"/>
              </a:ext>
            </a:extLst>
          </p:cNvPr>
          <p:cNvSpPr txBox="1">
            <a:spLocks/>
          </p:cNvSpPr>
          <p:nvPr/>
        </p:nvSpPr>
        <p:spPr>
          <a:xfrm>
            <a:off x="481109" y="4533362"/>
            <a:ext cx="6200581" cy="171679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Frequentist Limit:</a:t>
            </a:r>
          </a:p>
          <a:p>
            <a:pPr marL="457189" lvl="1" indent="0">
              <a:buNone/>
            </a:pPr>
            <a:r>
              <a:rPr lang="en-US" sz="1800" dirty="0">
                <a:solidFill>
                  <a:srgbClr val="7B000B"/>
                </a:solidFill>
                <a:latin typeface="Times New Roman" panose="02020603050405020304" pitchFamily="18" charset="0"/>
                <a:cs typeface="Times New Roman" panose="02020603050405020304" pitchFamily="18" charset="0"/>
              </a:rPr>
              <a:t>Median T</a:t>
            </a:r>
            <a:r>
              <a:rPr lang="en-US" sz="1800" baseline="-5999" dirty="0">
                <a:solidFill>
                  <a:srgbClr val="7B000B"/>
                </a:solidFill>
                <a:latin typeface="Times New Roman" panose="02020603050405020304" pitchFamily="18" charset="0"/>
                <a:cs typeface="Times New Roman" panose="02020603050405020304" pitchFamily="18" charset="0"/>
              </a:rPr>
              <a:t>1/2</a:t>
            </a:r>
            <a:r>
              <a:rPr lang="en-US" sz="1800" dirty="0">
                <a:solidFill>
                  <a:srgbClr val="7B000B"/>
                </a:solidFill>
                <a:latin typeface="Times New Roman" panose="02020603050405020304" pitchFamily="18" charset="0"/>
                <a:cs typeface="Times New Roman" panose="02020603050405020304" pitchFamily="18" charset="0"/>
              </a:rPr>
              <a:t> Sensitivity: 8.1 × 10</a:t>
            </a:r>
            <a:r>
              <a:rPr lang="en-US" sz="1800" baseline="31999" dirty="0">
                <a:solidFill>
                  <a:srgbClr val="7B000B"/>
                </a:solidFill>
                <a:latin typeface="Times New Roman" panose="02020603050405020304" pitchFamily="18" charset="0"/>
                <a:cs typeface="Times New Roman" panose="02020603050405020304" pitchFamily="18" charset="0"/>
              </a:rPr>
              <a:t>25</a:t>
            </a:r>
            <a:r>
              <a:rPr lang="en-US" sz="1800" dirty="0">
                <a:solidFill>
                  <a:srgbClr val="7B000B"/>
                </a:solidFill>
                <a:latin typeface="Times New Roman" panose="02020603050405020304" pitchFamily="18" charset="0"/>
                <a:cs typeface="Times New Roman" panose="02020603050405020304" pitchFamily="18" charset="0"/>
              </a:rPr>
              <a:t> </a:t>
            </a:r>
            <a:r>
              <a:rPr lang="en-US" sz="1800" dirty="0" err="1">
                <a:solidFill>
                  <a:srgbClr val="7B000B"/>
                </a:solidFill>
                <a:latin typeface="Times New Roman" panose="02020603050405020304" pitchFamily="18" charset="0"/>
                <a:cs typeface="Times New Roman" panose="02020603050405020304" pitchFamily="18" charset="0"/>
              </a:rPr>
              <a:t>yr</a:t>
            </a:r>
            <a:r>
              <a:rPr lang="en-US" sz="1800" dirty="0">
                <a:solidFill>
                  <a:srgbClr val="7B000B"/>
                </a:solidFill>
                <a:latin typeface="Times New Roman" panose="02020603050405020304" pitchFamily="18" charset="0"/>
                <a:cs typeface="Times New Roman" panose="02020603050405020304" pitchFamily="18" charset="0"/>
              </a:rPr>
              <a:t>  (90% C.I.)</a:t>
            </a:r>
          </a:p>
          <a:p>
            <a:pPr marL="457189" lvl="1" indent="0">
              <a:buNone/>
            </a:pPr>
            <a:r>
              <a:rPr lang="en-US" sz="1800" dirty="0">
                <a:solidFill>
                  <a:srgbClr val="7B000B"/>
                </a:solidFill>
                <a:latin typeface="Times New Roman" panose="02020603050405020304" pitchFamily="18" charset="0"/>
                <a:cs typeface="Times New Roman" panose="02020603050405020304" pitchFamily="18" charset="0"/>
              </a:rPr>
              <a:t>65 kg-</a:t>
            </a:r>
            <a:r>
              <a:rPr lang="en-US" sz="1800" dirty="0" err="1">
                <a:solidFill>
                  <a:srgbClr val="7B000B"/>
                </a:solidFill>
                <a:latin typeface="Times New Roman" panose="02020603050405020304" pitchFamily="18" charset="0"/>
                <a:cs typeface="Times New Roman" panose="02020603050405020304" pitchFamily="18" charset="0"/>
              </a:rPr>
              <a:t>yr</a:t>
            </a:r>
            <a:r>
              <a:rPr lang="en-US" sz="1800" dirty="0">
                <a:solidFill>
                  <a:srgbClr val="7B000B"/>
                </a:solidFill>
                <a:latin typeface="Times New Roman" panose="02020603050405020304" pitchFamily="18" charset="0"/>
                <a:cs typeface="Times New Roman" panose="02020603050405020304" pitchFamily="18" charset="0"/>
              </a:rPr>
              <a:t> Exposure Limit: T</a:t>
            </a:r>
            <a:r>
              <a:rPr lang="en-US" sz="1800" baseline="-5999" dirty="0">
                <a:solidFill>
                  <a:srgbClr val="7B000B"/>
                </a:solidFill>
                <a:latin typeface="Times New Roman" panose="02020603050405020304" pitchFamily="18" charset="0"/>
                <a:cs typeface="Times New Roman" panose="02020603050405020304" pitchFamily="18" charset="0"/>
              </a:rPr>
              <a:t>1/2</a:t>
            </a:r>
            <a:r>
              <a:rPr lang="en-US" sz="1800" dirty="0">
                <a:solidFill>
                  <a:srgbClr val="7B000B"/>
                </a:solidFill>
                <a:latin typeface="Times New Roman" panose="02020603050405020304" pitchFamily="18" charset="0"/>
                <a:cs typeface="Times New Roman" panose="02020603050405020304" pitchFamily="18" charset="0"/>
              </a:rPr>
              <a:t> &gt; 8.3 × 10</a:t>
            </a:r>
            <a:r>
              <a:rPr lang="en-US" sz="1800" baseline="31999" dirty="0">
                <a:solidFill>
                  <a:srgbClr val="7B000B"/>
                </a:solidFill>
                <a:latin typeface="Times New Roman" panose="02020603050405020304" pitchFamily="18" charset="0"/>
                <a:cs typeface="Times New Roman" panose="02020603050405020304" pitchFamily="18" charset="0"/>
              </a:rPr>
              <a:t>25</a:t>
            </a:r>
            <a:r>
              <a:rPr lang="en-US" sz="1800" dirty="0">
                <a:solidFill>
                  <a:srgbClr val="7B000B"/>
                </a:solidFill>
                <a:latin typeface="Times New Roman" panose="02020603050405020304" pitchFamily="18" charset="0"/>
                <a:cs typeface="Times New Roman" panose="02020603050405020304" pitchFamily="18" charset="0"/>
              </a:rPr>
              <a:t> </a:t>
            </a:r>
            <a:r>
              <a:rPr lang="en-US" sz="1800" dirty="0" err="1">
                <a:solidFill>
                  <a:srgbClr val="7B000B"/>
                </a:solidFill>
                <a:latin typeface="Times New Roman" panose="02020603050405020304" pitchFamily="18" charset="0"/>
                <a:cs typeface="Times New Roman" panose="02020603050405020304" pitchFamily="18" charset="0"/>
              </a:rPr>
              <a:t>yr</a:t>
            </a:r>
            <a:r>
              <a:rPr lang="en-US" sz="1800" dirty="0">
                <a:solidFill>
                  <a:srgbClr val="7B000B"/>
                </a:solidFill>
                <a:latin typeface="Times New Roman" panose="02020603050405020304" pitchFamily="18" charset="0"/>
                <a:cs typeface="Times New Roman" panose="02020603050405020304" pitchFamily="18" charset="0"/>
              </a:rPr>
              <a:t> (90% C.I.)</a:t>
            </a:r>
          </a:p>
          <a:p>
            <a:pPr marL="0" indent="0">
              <a:buNone/>
            </a:pPr>
            <a:r>
              <a:rPr lang="en-US" sz="1800" dirty="0">
                <a:solidFill>
                  <a:srgbClr val="002060"/>
                </a:solidFill>
                <a:latin typeface="Times New Roman" panose="02020603050405020304" pitchFamily="18" charset="0"/>
                <a:cs typeface="Times New Roman" panose="02020603050405020304" pitchFamily="18" charset="0"/>
              </a:rPr>
              <a:t>Bayesian Limit: (flat prior on rate) </a:t>
            </a:r>
          </a:p>
          <a:p>
            <a:pPr marL="457189" lvl="1" indent="0">
              <a:buNone/>
            </a:pPr>
            <a:r>
              <a:rPr lang="en-US" sz="1800" dirty="0">
                <a:solidFill>
                  <a:srgbClr val="7B000B"/>
                </a:solidFill>
                <a:latin typeface="Times New Roman" panose="02020603050405020304" pitchFamily="18" charset="0"/>
                <a:cs typeface="Times New Roman" panose="02020603050405020304" pitchFamily="18" charset="0"/>
              </a:rPr>
              <a:t>65 kg-</a:t>
            </a:r>
            <a:r>
              <a:rPr lang="en-US" sz="1800" dirty="0" err="1">
                <a:solidFill>
                  <a:srgbClr val="7B000B"/>
                </a:solidFill>
                <a:latin typeface="Times New Roman" panose="02020603050405020304" pitchFamily="18" charset="0"/>
                <a:cs typeface="Times New Roman" panose="02020603050405020304" pitchFamily="18" charset="0"/>
              </a:rPr>
              <a:t>yr</a:t>
            </a:r>
            <a:r>
              <a:rPr lang="en-US" sz="1800" dirty="0">
                <a:solidFill>
                  <a:srgbClr val="7B000B"/>
                </a:solidFill>
                <a:latin typeface="Times New Roman" panose="02020603050405020304" pitchFamily="18" charset="0"/>
                <a:cs typeface="Times New Roman" panose="02020603050405020304" pitchFamily="18" charset="0"/>
              </a:rPr>
              <a:t> Exposure Limit: T</a:t>
            </a:r>
            <a:r>
              <a:rPr lang="en-US" sz="1800" baseline="-5999" dirty="0">
                <a:solidFill>
                  <a:srgbClr val="7B000B"/>
                </a:solidFill>
                <a:latin typeface="Times New Roman" panose="02020603050405020304" pitchFamily="18" charset="0"/>
                <a:cs typeface="Times New Roman" panose="02020603050405020304" pitchFamily="18" charset="0"/>
              </a:rPr>
              <a:t>1/2</a:t>
            </a:r>
            <a:r>
              <a:rPr lang="en-US" sz="1800" dirty="0">
                <a:solidFill>
                  <a:srgbClr val="7B000B"/>
                </a:solidFill>
                <a:latin typeface="Times New Roman" panose="02020603050405020304" pitchFamily="18" charset="0"/>
                <a:cs typeface="Times New Roman" panose="02020603050405020304" pitchFamily="18" charset="0"/>
              </a:rPr>
              <a:t> &gt; 7.0 × 10</a:t>
            </a:r>
            <a:r>
              <a:rPr lang="en-US" sz="1800" baseline="31999" dirty="0">
                <a:solidFill>
                  <a:srgbClr val="7B000B"/>
                </a:solidFill>
                <a:latin typeface="Times New Roman" panose="02020603050405020304" pitchFamily="18" charset="0"/>
                <a:cs typeface="Times New Roman" panose="02020603050405020304" pitchFamily="18" charset="0"/>
              </a:rPr>
              <a:t>25</a:t>
            </a:r>
            <a:r>
              <a:rPr lang="en-US" sz="1800" dirty="0">
                <a:solidFill>
                  <a:srgbClr val="7B000B"/>
                </a:solidFill>
                <a:latin typeface="Times New Roman" panose="02020603050405020304" pitchFamily="18" charset="0"/>
                <a:cs typeface="Times New Roman" panose="02020603050405020304" pitchFamily="18" charset="0"/>
              </a:rPr>
              <a:t> </a:t>
            </a:r>
            <a:r>
              <a:rPr lang="en-US" sz="1800" dirty="0" err="1">
                <a:solidFill>
                  <a:srgbClr val="7B000B"/>
                </a:solidFill>
                <a:latin typeface="Times New Roman" panose="02020603050405020304" pitchFamily="18" charset="0"/>
                <a:cs typeface="Times New Roman" panose="02020603050405020304" pitchFamily="18" charset="0"/>
              </a:rPr>
              <a:t>yr</a:t>
            </a:r>
            <a:r>
              <a:rPr lang="en-US" sz="1800" dirty="0">
                <a:solidFill>
                  <a:srgbClr val="7B000B"/>
                </a:solidFill>
                <a:latin typeface="Times New Roman" panose="02020603050405020304" pitchFamily="18" charset="0"/>
                <a:cs typeface="Times New Roman" panose="02020603050405020304" pitchFamily="18" charset="0"/>
              </a:rPr>
              <a:t> (90% C.I.) </a:t>
            </a:r>
          </a:p>
        </p:txBody>
      </p:sp>
      <p:sp>
        <p:nvSpPr>
          <p:cNvPr id="26" name="TextBox 25">
            <a:extLst>
              <a:ext uri="{FF2B5EF4-FFF2-40B4-BE49-F238E27FC236}">
                <a16:creationId xmlns:a16="http://schemas.microsoft.com/office/drawing/2014/main" id="{2339671C-0C38-D6A9-79D1-40D024C0F62B}"/>
              </a:ext>
            </a:extLst>
          </p:cNvPr>
          <p:cNvSpPr txBox="1"/>
          <p:nvPr/>
        </p:nvSpPr>
        <p:spPr>
          <a:xfrm>
            <a:off x="8388174" y="3145034"/>
            <a:ext cx="3882986" cy="1400383"/>
          </a:xfrm>
          <a:prstGeom prst="rect">
            <a:avLst/>
          </a:prstGeom>
          <a:noFill/>
        </p:spPr>
        <p:txBody>
          <a:bodyPr wrap="none" rtlCol="0">
            <a:spAutoFit/>
          </a:bodyPr>
          <a:lstStyle/>
          <a:p>
            <a:r>
              <a:rPr lang="en-US" sz="1700" dirty="0">
                <a:solidFill>
                  <a:srgbClr val="002060"/>
                </a:solidFill>
                <a:latin typeface="Times New Roman" panose="02020603050405020304" pitchFamily="18" charset="0"/>
                <a:cs typeface="Times New Roman" panose="02020603050405020304" pitchFamily="18" charset="0"/>
              </a:rPr>
              <a:t>Background Index: </a:t>
            </a:r>
          </a:p>
          <a:p>
            <a:pPr marL="457189" lvl="1" indent="0">
              <a:buNone/>
            </a:pPr>
            <a:r>
              <a:rPr lang="en-US" sz="1700" dirty="0">
                <a:solidFill>
                  <a:srgbClr val="7B000B"/>
                </a:solidFill>
                <a:latin typeface="Times New Roman" panose="02020603050405020304" pitchFamily="18" charset="0"/>
                <a:cs typeface="Times New Roman" panose="02020603050405020304" pitchFamily="18" charset="0"/>
              </a:rPr>
              <a:t>(6.2 ± 0.6) × 10</a:t>
            </a:r>
            <a:r>
              <a:rPr lang="en-US" sz="1700" baseline="31999" dirty="0">
                <a:solidFill>
                  <a:srgbClr val="7B000B"/>
                </a:solidFill>
                <a:latin typeface="Times New Roman" panose="02020603050405020304" pitchFamily="18" charset="0"/>
                <a:cs typeface="Times New Roman" panose="02020603050405020304" pitchFamily="18" charset="0"/>
              </a:rPr>
              <a:t>-3</a:t>
            </a:r>
            <a:r>
              <a:rPr lang="en-US" sz="1700" dirty="0">
                <a:solidFill>
                  <a:srgbClr val="7B000B"/>
                </a:solidFill>
                <a:latin typeface="Times New Roman" panose="02020603050405020304" pitchFamily="18" charset="0"/>
                <a:cs typeface="Times New Roman" panose="02020603050405020304" pitchFamily="18" charset="0"/>
              </a:rPr>
              <a:t> </a:t>
            </a:r>
            <a:r>
              <a:rPr lang="en-US" sz="1700" dirty="0" err="1">
                <a:solidFill>
                  <a:srgbClr val="7B000B"/>
                </a:solidFill>
                <a:latin typeface="Times New Roman" panose="02020603050405020304" pitchFamily="18" charset="0"/>
                <a:cs typeface="Times New Roman" panose="02020603050405020304" pitchFamily="18" charset="0"/>
              </a:rPr>
              <a:t>cts</a:t>
            </a:r>
            <a:r>
              <a:rPr lang="en-US" sz="1700" dirty="0">
                <a:solidFill>
                  <a:srgbClr val="7B000B"/>
                </a:solidFill>
                <a:latin typeface="Times New Roman" panose="02020603050405020304" pitchFamily="18" charset="0"/>
                <a:cs typeface="Times New Roman" panose="02020603050405020304" pitchFamily="18" charset="0"/>
              </a:rPr>
              <a:t>/(keV kg </a:t>
            </a:r>
            <a:r>
              <a:rPr lang="en-US" sz="1700" dirty="0" err="1">
                <a:solidFill>
                  <a:srgbClr val="7B000B"/>
                </a:solidFill>
                <a:latin typeface="Times New Roman" panose="02020603050405020304" pitchFamily="18" charset="0"/>
                <a:cs typeface="Times New Roman" panose="02020603050405020304" pitchFamily="18" charset="0"/>
              </a:rPr>
              <a:t>yr</a:t>
            </a:r>
            <a:r>
              <a:rPr lang="en-US" sz="1700" dirty="0">
                <a:solidFill>
                  <a:srgbClr val="7B000B"/>
                </a:solidFill>
                <a:latin typeface="Times New Roman" panose="02020603050405020304" pitchFamily="18" charset="0"/>
                <a:cs typeface="Times New Roman" panose="02020603050405020304" pitchFamily="18" charset="0"/>
              </a:rPr>
              <a:t>) </a:t>
            </a:r>
          </a:p>
          <a:p>
            <a:pPr marL="457189" lvl="1" indent="0">
              <a:buNone/>
            </a:pPr>
            <a:endParaRPr lang="en-US" sz="1700" dirty="0">
              <a:solidFill>
                <a:srgbClr val="7B000B"/>
              </a:solidFill>
              <a:latin typeface="Times New Roman" panose="02020603050405020304" pitchFamily="18" charset="0"/>
              <a:cs typeface="Times New Roman" panose="02020603050405020304" pitchFamily="18" charset="0"/>
            </a:endParaRPr>
          </a:p>
          <a:p>
            <a:r>
              <a:rPr lang="en-US" sz="1700" dirty="0">
                <a:solidFill>
                  <a:srgbClr val="002060"/>
                </a:solidFill>
                <a:latin typeface="Times New Roman" panose="02020603050405020304" pitchFamily="18" charset="0"/>
                <a:cs typeface="Times New Roman" panose="02020603050405020304" pitchFamily="18" charset="0"/>
              </a:rPr>
              <a:t>Energy resolution</a:t>
            </a:r>
            <a:r>
              <a:rPr lang="en-US" sz="1700" dirty="0">
                <a:solidFill>
                  <a:srgbClr val="7B000B"/>
                </a:solidFill>
                <a:latin typeface="Times New Roman" panose="02020603050405020304" pitchFamily="18" charset="0"/>
                <a:cs typeface="Times New Roman" panose="02020603050405020304" pitchFamily="18" charset="0"/>
              </a:rPr>
              <a:t>: 2.5 keV FWHM @ Q</a:t>
            </a:r>
            <a:r>
              <a:rPr lang="el-GR" sz="1700" baseline="-5999" dirty="0" err="1">
                <a:solidFill>
                  <a:srgbClr val="7B000B"/>
                </a:solidFill>
                <a:latin typeface="Times New Roman" panose="02020603050405020304" pitchFamily="18" charset="0"/>
                <a:cs typeface="Times New Roman" panose="02020603050405020304" pitchFamily="18" charset="0"/>
              </a:rPr>
              <a:t>ββ</a:t>
            </a:r>
            <a:endParaRPr lang="el-GR" sz="1700" baseline="-5999" dirty="0">
              <a:solidFill>
                <a:srgbClr val="7B000B"/>
              </a:solidFill>
              <a:latin typeface="Times New Roman" panose="02020603050405020304" pitchFamily="18" charset="0"/>
              <a:cs typeface="Times New Roman" panose="02020603050405020304" pitchFamily="18" charset="0"/>
            </a:endParaRPr>
          </a:p>
          <a:p>
            <a:endParaRPr lang="en-US" sz="1700" dirty="0"/>
          </a:p>
        </p:txBody>
      </p:sp>
      <p:sp>
        <p:nvSpPr>
          <p:cNvPr id="27" name="TextBox 5">
            <a:extLst>
              <a:ext uri="{FF2B5EF4-FFF2-40B4-BE49-F238E27FC236}">
                <a16:creationId xmlns:a16="http://schemas.microsoft.com/office/drawing/2014/main" id="{EECB69B9-B781-FF91-DFE8-7FE1EADB0452}"/>
              </a:ext>
            </a:extLst>
          </p:cNvPr>
          <p:cNvSpPr txBox="1"/>
          <p:nvPr/>
        </p:nvSpPr>
        <p:spPr>
          <a:xfrm>
            <a:off x="6443221" y="4790815"/>
            <a:ext cx="2157963" cy="461663"/>
          </a:xfrm>
          <a:prstGeom prst="rect">
            <a:avLst/>
          </a:prstGeom>
          <a:solidFill>
            <a:srgbClr val="D9D9D9"/>
          </a:solidFill>
          <a:ln w="38100">
            <a:solidFill>
              <a:srgbClr val="1A2A5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defTabSz="1828800">
              <a:spcBef>
                <a:spcPts val="1200"/>
              </a:spcBef>
              <a:defRPr sz="4800">
                <a:solidFill>
                  <a:srgbClr val="000000"/>
                </a:solidFill>
              </a:defRPr>
            </a:pPr>
            <a:r>
              <a:rPr sz="1800">
                <a:solidFill>
                  <a:srgbClr val="002060"/>
                </a:solidFill>
                <a:latin typeface="Times New Roman" panose="02020603050405020304" pitchFamily="18" charset="0"/>
                <a:cs typeface="Times New Roman" panose="02020603050405020304" pitchFamily="18" charset="0"/>
              </a:rPr>
              <a:t>m</a:t>
            </a:r>
            <a:r>
              <a:rPr sz="1800" baseline="-15500">
                <a:solidFill>
                  <a:srgbClr val="002060"/>
                </a:solidFill>
                <a:latin typeface="Times New Roman" panose="02020603050405020304" pitchFamily="18" charset="0"/>
                <a:cs typeface="Times New Roman" panose="02020603050405020304" pitchFamily="18" charset="0"/>
              </a:rPr>
              <a:t>ββ</a:t>
            </a:r>
            <a:r>
              <a:rPr sz="1800">
                <a:solidFill>
                  <a:srgbClr val="002060"/>
                </a:solidFill>
                <a:latin typeface="Times New Roman" panose="02020603050405020304" pitchFamily="18" charset="0"/>
                <a:cs typeface="Times New Roman" panose="02020603050405020304" pitchFamily="18" charset="0"/>
              </a:rPr>
              <a:t> &lt; 113 - 269 meV</a:t>
            </a:r>
          </a:p>
        </p:txBody>
      </p:sp>
      <p:sp>
        <p:nvSpPr>
          <p:cNvPr id="28" name="Using M0ν = 2.66 - 6.34">
            <a:extLst>
              <a:ext uri="{FF2B5EF4-FFF2-40B4-BE49-F238E27FC236}">
                <a16:creationId xmlns:a16="http://schemas.microsoft.com/office/drawing/2014/main" id="{DEFFC63B-E62F-38E6-D6D7-9B6E745BB922}"/>
              </a:ext>
            </a:extLst>
          </p:cNvPr>
          <p:cNvSpPr txBox="1"/>
          <p:nvPr/>
        </p:nvSpPr>
        <p:spPr>
          <a:xfrm>
            <a:off x="6398733" y="5294548"/>
            <a:ext cx="2394885"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3400"/>
            </a:pPr>
            <a:r>
              <a:rPr sz="1800" dirty="0">
                <a:solidFill>
                  <a:srgbClr val="002060"/>
                </a:solidFill>
                <a:latin typeface="Times New Roman" panose="02020603050405020304" pitchFamily="18" charset="0"/>
                <a:cs typeface="Times New Roman" panose="02020603050405020304" pitchFamily="18" charset="0"/>
              </a:rPr>
              <a:t>Using </a:t>
            </a:r>
            <a:r>
              <a:rPr sz="1800" i="1" dirty="0">
                <a:solidFill>
                  <a:srgbClr val="002060"/>
                </a:solidFill>
                <a:latin typeface="Times New Roman" panose="02020603050405020304" pitchFamily="18" charset="0"/>
                <a:cs typeface="Times New Roman" panose="02020603050405020304" pitchFamily="18" charset="0"/>
              </a:rPr>
              <a:t>M</a:t>
            </a:r>
            <a:r>
              <a:rPr sz="1800" i="1" baseline="-5999" dirty="0">
                <a:solidFill>
                  <a:srgbClr val="002060"/>
                </a:solidFill>
                <a:latin typeface="Times New Roman" panose="02020603050405020304" pitchFamily="18" charset="0"/>
                <a:cs typeface="Times New Roman" panose="02020603050405020304" pitchFamily="18" charset="0"/>
              </a:rPr>
              <a:t>0ν</a:t>
            </a:r>
            <a:r>
              <a:rPr sz="1800" dirty="0">
                <a:solidFill>
                  <a:srgbClr val="002060"/>
                </a:solidFill>
                <a:latin typeface="Times New Roman" panose="02020603050405020304" pitchFamily="18" charset="0"/>
                <a:cs typeface="Times New Roman" panose="02020603050405020304" pitchFamily="18" charset="0"/>
              </a:rPr>
              <a:t> = 2.66 - 6.34 </a:t>
            </a:r>
          </a:p>
        </p:txBody>
      </p:sp>
      <p:sp>
        <p:nvSpPr>
          <p:cNvPr id="29" name="TextBox 28">
            <a:extLst>
              <a:ext uri="{FF2B5EF4-FFF2-40B4-BE49-F238E27FC236}">
                <a16:creationId xmlns:a16="http://schemas.microsoft.com/office/drawing/2014/main" id="{058686B5-0E83-5CC6-D7F8-1C118936D014}"/>
              </a:ext>
            </a:extLst>
          </p:cNvPr>
          <p:cNvSpPr txBox="1"/>
          <p:nvPr/>
        </p:nvSpPr>
        <p:spPr>
          <a:xfrm>
            <a:off x="8859796" y="4309367"/>
            <a:ext cx="2965620" cy="1477328"/>
          </a:xfrm>
          <a:prstGeom prst="rect">
            <a:avLst/>
          </a:prstGeom>
          <a:solidFill>
            <a:schemeClr val="bg2"/>
          </a:solidFill>
          <a:ln w="38100">
            <a:solidFill>
              <a:srgbClr val="002060"/>
            </a:solidFill>
          </a:ln>
        </p:spPr>
        <p:txBody>
          <a:bodyPr wrap="square" rtlCol="0">
            <a:spAutoFit/>
          </a:bodyPr>
          <a:lstStyle/>
          <a:p>
            <a:r>
              <a:rPr lang="en-US" dirty="0">
                <a:solidFill>
                  <a:schemeClr val="tx2"/>
                </a:solidFill>
                <a:latin typeface="Times New Roman" panose="02020603050405020304" pitchFamily="18" charset="0"/>
                <a:cs typeface="Times New Roman" panose="02020603050405020304" pitchFamily="18" charset="0"/>
              </a:rPr>
              <a:t>See talk by W. Pettus on Sept 3</a:t>
            </a:r>
            <a:r>
              <a:rPr lang="en-US" baseline="30000" dirty="0">
                <a:solidFill>
                  <a:schemeClr val="tx2"/>
                </a:solidFill>
                <a:latin typeface="Times New Roman" panose="02020603050405020304" pitchFamily="18" charset="0"/>
                <a:cs typeface="Times New Roman" panose="02020603050405020304" pitchFamily="18" charset="0"/>
              </a:rPr>
              <a:t>rd</a:t>
            </a:r>
            <a:r>
              <a:rPr lang="en-US" dirty="0">
                <a:solidFill>
                  <a:schemeClr val="tx2"/>
                </a:solidFill>
                <a:latin typeface="Times New Roman" panose="02020603050405020304" pitchFamily="18" charset="0"/>
                <a:cs typeface="Times New Roman" panose="02020603050405020304" pitchFamily="18" charset="0"/>
              </a:rPr>
              <a:t>  in the plenary session at this meeting for an overview and final results of the </a:t>
            </a:r>
            <a:r>
              <a:rPr lang="en-US" cap="small" dirty="0">
                <a:solidFill>
                  <a:schemeClr val="tx2"/>
                </a:solidFill>
                <a:latin typeface="Times New Roman" panose="02020603050405020304" pitchFamily="18" charset="0"/>
                <a:cs typeface="Times New Roman" panose="02020603050405020304" pitchFamily="18" charset="0"/>
              </a:rPr>
              <a:t>Majorana Demonstrator.</a:t>
            </a:r>
            <a:endParaRPr lang="en-US" dirty="0">
              <a:solidFill>
                <a:schemeClr val="tx2"/>
              </a:solidFill>
            </a:endParaRPr>
          </a:p>
        </p:txBody>
      </p:sp>
      <p:sp>
        <p:nvSpPr>
          <p:cNvPr id="5" name="TextBox 4">
            <a:extLst>
              <a:ext uri="{FF2B5EF4-FFF2-40B4-BE49-F238E27FC236}">
                <a16:creationId xmlns:a16="http://schemas.microsoft.com/office/drawing/2014/main" id="{03F501E4-686C-EEB3-48A6-9AAB40BDD219}"/>
              </a:ext>
            </a:extLst>
          </p:cNvPr>
          <p:cNvSpPr txBox="1"/>
          <p:nvPr/>
        </p:nvSpPr>
        <p:spPr>
          <a:xfrm>
            <a:off x="8781261" y="5799567"/>
            <a:ext cx="3238219" cy="646331"/>
          </a:xfrm>
          <a:prstGeom prst="rect">
            <a:avLst/>
          </a:prstGeom>
          <a:noFill/>
        </p:spPr>
        <p:txBody>
          <a:bodyPr wrap="square" rtlCol="0">
            <a:spAutoFit/>
          </a:bodyPr>
          <a:lstStyle/>
          <a:p>
            <a:pPr algn="ctr"/>
            <a:r>
              <a:rPr lang="en-US" dirty="0">
                <a:solidFill>
                  <a:srgbClr val="002060"/>
                </a:solidFill>
                <a:latin typeface="Times New Roman" panose="02020603050405020304" pitchFamily="18" charset="0"/>
                <a:cs typeface="Times New Roman" panose="02020603050405020304" pitchFamily="18" charset="0"/>
              </a:rPr>
              <a:t>Boosted Decision Tree analysis: arXiv:2207.10710</a:t>
            </a:r>
            <a:endParaRPr lang="en-US" dirty="0"/>
          </a:p>
        </p:txBody>
      </p:sp>
    </p:spTree>
    <p:extLst>
      <p:ext uri="{BB962C8B-B14F-4D97-AF65-F5344CB8AC3E}">
        <p14:creationId xmlns:p14="http://schemas.microsoft.com/office/powerpoint/2010/main" val="128747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7</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sp>
        <p:nvSpPr>
          <p:cNvPr id="63" name="Title 1">
            <a:extLst>
              <a:ext uri="{FF2B5EF4-FFF2-40B4-BE49-F238E27FC236}">
                <a16:creationId xmlns:a16="http://schemas.microsoft.com/office/drawing/2014/main" id="{10A52406-7D76-293F-A61D-BCE129776908}"/>
              </a:ext>
            </a:extLst>
          </p:cNvPr>
          <p:cNvSpPr>
            <a:spLocks noGrp="1"/>
          </p:cNvSpPr>
          <p:nvPr>
            <p:ph type="title"/>
          </p:nvPr>
        </p:nvSpPr>
        <p:spPr>
          <a:xfrm>
            <a:off x="-135927" y="47439"/>
            <a:ext cx="11640065" cy="654756"/>
          </a:xfrm>
        </p:spPr>
        <p:txBody>
          <a:bodyPr>
            <a:no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Rich and Broad Physics Program</a:t>
            </a:r>
          </a:p>
        </p:txBody>
      </p:sp>
      <p:grpSp>
        <p:nvGrpSpPr>
          <p:cNvPr id="5" name="Group 4">
            <a:extLst>
              <a:ext uri="{FF2B5EF4-FFF2-40B4-BE49-F238E27FC236}">
                <a16:creationId xmlns:a16="http://schemas.microsoft.com/office/drawing/2014/main" id="{690E7E64-D164-0262-FB09-120F091D1FFD}"/>
              </a:ext>
            </a:extLst>
          </p:cNvPr>
          <p:cNvGrpSpPr/>
          <p:nvPr/>
        </p:nvGrpSpPr>
        <p:grpSpPr>
          <a:xfrm>
            <a:off x="210065" y="708567"/>
            <a:ext cx="10935730" cy="5763091"/>
            <a:chOff x="210065" y="708567"/>
            <a:chExt cx="10935730" cy="5763091"/>
          </a:xfrm>
        </p:grpSpPr>
        <p:pic>
          <p:nvPicPr>
            <p:cNvPr id="65" name="Picture 64">
              <a:extLst>
                <a:ext uri="{FF2B5EF4-FFF2-40B4-BE49-F238E27FC236}">
                  <a16:creationId xmlns:a16="http://schemas.microsoft.com/office/drawing/2014/main" id="{1F5D4863-3B3C-65E0-77AC-EAF2AB8CF3B4}"/>
                </a:ext>
              </a:extLst>
            </p:cNvPr>
            <p:cNvPicPr>
              <a:picLocks noChangeAspect="1"/>
            </p:cNvPicPr>
            <p:nvPr/>
          </p:nvPicPr>
          <p:blipFill>
            <a:blip r:embed="rId3"/>
            <a:stretch>
              <a:fillRect/>
            </a:stretch>
          </p:blipFill>
          <p:spPr>
            <a:xfrm>
              <a:off x="210065" y="708567"/>
              <a:ext cx="10935730" cy="5763091"/>
            </a:xfrm>
            <a:prstGeom prst="rect">
              <a:avLst/>
            </a:prstGeom>
          </p:spPr>
        </p:pic>
        <p:sp>
          <p:nvSpPr>
            <p:cNvPr id="2" name="TextBox 1">
              <a:extLst>
                <a:ext uri="{FF2B5EF4-FFF2-40B4-BE49-F238E27FC236}">
                  <a16:creationId xmlns:a16="http://schemas.microsoft.com/office/drawing/2014/main" id="{4AC88739-449E-6529-AF13-A98962AC1CE6}"/>
                </a:ext>
              </a:extLst>
            </p:cNvPr>
            <p:cNvSpPr txBox="1"/>
            <p:nvPr/>
          </p:nvSpPr>
          <p:spPr>
            <a:xfrm>
              <a:off x="8783598" y="5172255"/>
              <a:ext cx="1926874" cy="307777"/>
            </a:xfrm>
            <a:prstGeom prst="rect">
              <a:avLst/>
            </a:prstGeom>
            <a:solidFill>
              <a:schemeClr val="bg1"/>
            </a:solidFill>
            <a:ln>
              <a:noFill/>
            </a:ln>
          </p:spPr>
          <p:txBody>
            <a:bodyPr wrap="none" rtlCol="0">
              <a:spAutoFit/>
            </a:bodyPr>
            <a:lstStyle/>
            <a:p>
              <a:r>
                <a:rPr lang="en-US" sz="1400" dirty="0">
                  <a:latin typeface="Times New Roman" panose="02020603050405020304" pitchFamily="18" charset="0"/>
                  <a:cs typeface="Times New Roman" panose="02020603050405020304" pitchFamily="18" charset="0"/>
                </a:rPr>
                <a:t>PRL </a:t>
              </a:r>
              <a:r>
                <a:rPr lang="en-US" sz="1400" b="1" dirty="0">
                  <a:latin typeface="Times New Roman" panose="02020603050405020304" pitchFamily="18" charset="0"/>
                  <a:cs typeface="Times New Roman" panose="02020603050405020304" pitchFamily="18" charset="0"/>
                </a:rPr>
                <a:t>129</a:t>
              </a:r>
              <a:r>
                <a:rPr lang="en-US" sz="1400" dirty="0">
                  <a:latin typeface="Times New Roman" panose="02020603050405020304" pitchFamily="18" charset="0"/>
                  <a:cs typeface="Times New Roman" panose="02020603050405020304" pitchFamily="18" charset="0"/>
                </a:rPr>
                <a:t>.081803 (2022)</a:t>
              </a:r>
            </a:p>
          </p:txBody>
        </p:sp>
      </p:grpSp>
      <p:sp>
        <p:nvSpPr>
          <p:cNvPr id="66" name="TextBox 65">
            <a:extLst>
              <a:ext uri="{FF2B5EF4-FFF2-40B4-BE49-F238E27FC236}">
                <a16:creationId xmlns:a16="http://schemas.microsoft.com/office/drawing/2014/main" id="{EFD285AF-29C3-36F2-A60B-B6D70D185843}"/>
              </a:ext>
            </a:extLst>
          </p:cNvPr>
          <p:cNvSpPr txBox="1"/>
          <p:nvPr/>
        </p:nvSpPr>
        <p:spPr>
          <a:xfrm>
            <a:off x="8788275" y="5853820"/>
            <a:ext cx="3309738" cy="830997"/>
          </a:xfrm>
          <a:prstGeom prst="rect">
            <a:avLst/>
          </a:prstGeom>
          <a:solidFill>
            <a:schemeClr val="bg2"/>
          </a:solidFill>
          <a:ln w="38100">
            <a:solidFill>
              <a:srgbClr val="002060"/>
            </a:solidFill>
            <a:prstDash val="solid"/>
          </a:ln>
        </p:spPr>
        <p:txBody>
          <a:bodyPr wrap="square" rtlCol="0">
            <a:spAutoFit/>
          </a:bodyPr>
          <a:lstStyle/>
          <a:p>
            <a:r>
              <a:rPr lang="en-US" sz="1600" dirty="0">
                <a:solidFill>
                  <a:schemeClr val="tx2"/>
                </a:solidFill>
                <a:latin typeface="Times New Roman" panose="02020603050405020304" pitchFamily="18" charset="0"/>
                <a:cs typeface="Times New Roman" panose="02020603050405020304" pitchFamily="18" charset="0"/>
              </a:rPr>
              <a:t>See talk by C. Wiseman on Aug 30 in Dark Matter session for the </a:t>
            </a:r>
            <a:r>
              <a:rPr lang="en-US" sz="1600" cap="small" dirty="0">
                <a:solidFill>
                  <a:schemeClr val="tx2"/>
                </a:solidFill>
                <a:latin typeface="Times New Roman" panose="02020603050405020304" pitchFamily="18" charset="0"/>
                <a:cs typeface="Times New Roman" panose="02020603050405020304" pitchFamily="18" charset="0"/>
              </a:rPr>
              <a:t>Majorana </a:t>
            </a:r>
            <a:r>
              <a:rPr lang="en-US" sz="1600" dirty="0">
                <a:solidFill>
                  <a:schemeClr val="tx2"/>
                </a:solidFill>
                <a:latin typeface="Times New Roman" panose="02020603050405020304" pitchFamily="18" charset="0"/>
                <a:cs typeface="Times New Roman" panose="02020603050405020304" pitchFamily="18" charset="0"/>
              </a:rPr>
              <a:t>BSM physics.</a:t>
            </a:r>
            <a:endParaRPr lang="en-US" sz="1600" dirty="0">
              <a:solidFill>
                <a:schemeClr val="tx2"/>
              </a:solidFill>
            </a:endParaRPr>
          </a:p>
        </p:txBody>
      </p:sp>
    </p:spTree>
    <p:extLst>
      <p:ext uri="{BB962C8B-B14F-4D97-AF65-F5344CB8AC3E}">
        <p14:creationId xmlns:p14="http://schemas.microsoft.com/office/powerpoint/2010/main" val="1513134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8</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3" name="Footer Placeholder 2">
            <a:extLst>
              <a:ext uri="{FF2B5EF4-FFF2-40B4-BE49-F238E27FC236}">
                <a16:creationId xmlns:a16="http://schemas.microsoft.com/office/drawing/2014/main" id="{8B8152FE-F5B2-5019-E321-11749F822812}"/>
              </a:ext>
            </a:extLst>
          </p:cNvPr>
          <p:cNvSpPr>
            <a:spLocks noGrp="1"/>
          </p:cNvSpPr>
          <p:nvPr>
            <p:ph type="ftr" sz="quarter" idx="11"/>
          </p:nvPr>
        </p:nvSpPr>
        <p:spPr/>
        <p:txBody>
          <a:bodyPr/>
          <a:lstStyle/>
          <a:p>
            <a:r>
              <a:rPr lang="en-US"/>
              <a:t>Laxman CIPANP 2022</a:t>
            </a:r>
          </a:p>
        </p:txBody>
      </p:sp>
      <p:pic>
        <p:nvPicPr>
          <p:cNvPr id="5" name="Picture 4">
            <a:extLst>
              <a:ext uri="{FF2B5EF4-FFF2-40B4-BE49-F238E27FC236}">
                <a16:creationId xmlns:a16="http://schemas.microsoft.com/office/drawing/2014/main" id="{20334315-7BB7-A80D-2C64-33BFB9072A45}"/>
              </a:ext>
            </a:extLst>
          </p:cNvPr>
          <p:cNvPicPr>
            <a:picLocks noChangeAspect="1"/>
          </p:cNvPicPr>
          <p:nvPr/>
        </p:nvPicPr>
        <p:blipFill>
          <a:blip r:embed="rId3">
            <a:alphaModFix amt="9000"/>
            <a:extLst>
              <a:ext uri="{BEBA8EAE-BF5A-486C-A8C5-ECC9F3942E4B}">
                <a14:imgProps xmlns:a14="http://schemas.microsoft.com/office/drawing/2010/main">
                  <a14:imgLayer r:embed="rId4">
                    <a14:imgEffect>
                      <a14:saturation sat="103000"/>
                    </a14:imgEffect>
                  </a14:imgLayer>
                </a14:imgProps>
              </a:ext>
            </a:extLst>
          </a:blip>
          <a:stretch>
            <a:fillRect/>
          </a:stretch>
        </p:blipFill>
        <p:spPr>
          <a:xfrm>
            <a:off x="719781" y="858703"/>
            <a:ext cx="10752438" cy="5495691"/>
          </a:xfrm>
          <a:prstGeom prst="rect">
            <a:avLst/>
          </a:prstGeom>
          <a:effectLst>
            <a:reflection blurRad="1270000" stA="0" endPos="65000" dir="5400000" sy="-100000" algn="bl" rotWithShape="0"/>
          </a:effectLst>
        </p:spPr>
      </p:pic>
      <p:sp>
        <p:nvSpPr>
          <p:cNvPr id="11" name="Notched Right Arrow 10">
            <a:extLst>
              <a:ext uri="{FF2B5EF4-FFF2-40B4-BE49-F238E27FC236}">
                <a16:creationId xmlns:a16="http://schemas.microsoft.com/office/drawing/2014/main" id="{D740C1E5-34A0-23C3-75DD-B88A73AD7405}"/>
              </a:ext>
            </a:extLst>
          </p:cNvPr>
          <p:cNvSpPr/>
          <p:nvPr/>
        </p:nvSpPr>
        <p:spPr>
          <a:xfrm>
            <a:off x="7933765" y="4287791"/>
            <a:ext cx="3995654" cy="2570205"/>
          </a:xfrm>
          <a:prstGeom prst="notchedRightArrow">
            <a:avLst/>
          </a:prstGeom>
          <a:solidFill>
            <a:schemeClr val="bg2">
              <a:alpha val="629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effectLst>
                  <a:reflection blurRad="34729" stA="60000" endA="900" endPos="60000" dist="60007" dir="5400000" sy="-100000" algn="bl" rotWithShape="0"/>
                </a:effectLst>
                <a:latin typeface="Times New Roman" panose="02020603050405020304" pitchFamily="18" charset="0"/>
                <a:cs typeface="Times New Roman" panose="02020603050405020304" pitchFamily="18" charset="0"/>
              </a:rPr>
              <a:t>Part I</a:t>
            </a:r>
          </a:p>
        </p:txBody>
      </p:sp>
      <p:sp>
        <p:nvSpPr>
          <p:cNvPr id="12" name="Title 1">
            <a:extLst>
              <a:ext uri="{FF2B5EF4-FFF2-40B4-BE49-F238E27FC236}">
                <a16:creationId xmlns:a16="http://schemas.microsoft.com/office/drawing/2014/main" id="{F2F6E19B-185D-4AD1-E948-C6E348E14886}"/>
              </a:ext>
            </a:extLst>
          </p:cNvPr>
          <p:cNvSpPr>
            <a:spLocks noGrp="1"/>
          </p:cNvSpPr>
          <p:nvPr>
            <p:ph type="title"/>
          </p:nvPr>
        </p:nvSpPr>
        <p:spPr>
          <a:xfrm>
            <a:off x="-135927" y="47439"/>
            <a:ext cx="11640065" cy="654756"/>
          </a:xfrm>
        </p:spPr>
        <p:txBody>
          <a:bodyPr>
            <a:normAutofit/>
          </a:bodyPr>
          <a:lstStyle/>
          <a:p>
            <a:pPr algn="ctr"/>
            <a:r>
              <a:rPr lang="en-US" sz="3550" b="1" dirty="0">
                <a:solidFill>
                  <a:srgbClr val="002060"/>
                </a:solidFill>
                <a:latin typeface="Times New Roman" panose="02020603050405020304" pitchFamily="18" charset="0"/>
                <a:cs typeface="Times New Roman" panose="02020603050405020304" pitchFamily="18" charset="0"/>
              </a:rPr>
              <a:t>Classification with Interpretable Machine Learning Model</a:t>
            </a:r>
          </a:p>
        </p:txBody>
      </p:sp>
      <p:sp>
        <p:nvSpPr>
          <p:cNvPr id="13" name="TextBox 12">
            <a:extLst>
              <a:ext uri="{FF2B5EF4-FFF2-40B4-BE49-F238E27FC236}">
                <a16:creationId xmlns:a16="http://schemas.microsoft.com/office/drawing/2014/main" id="{1484983F-71E3-E802-FBA4-3E24C951DD30}"/>
              </a:ext>
            </a:extLst>
          </p:cNvPr>
          <p:cNvSpPr txBox="1"/>
          <p:nvPr/>
        </p:nvSpPr>
        <p:spPr>
          <a:xfrm>
            <a:off x="2573241" y="3105834"/>
            <a:ext cx="7227620" cy="646331"/>
          </a:xfrm>
          <a:prstGeom prst="rect">
            <a:avLst/>
          </a:prstGeom>
          <a:noFill/>
        </p:spPr>
        <p:txBody>
          <a:bodyPr wrap="none" rtlCol="0">
            <a:spAutoFit/>
          </a:bodyPr>
          <a:lstStyle/>
          <a:p>
            <a:pPr algn="ctr" defTabSz="914377">
              <a:lnSpc>
                <a:spcPct val="90000"/>
              </a:lnSpc>
              <a:spcBef>
                <a:spcPct val="0"/>
              </a:spcBef>
            </a:pPr>
            <a:r>
              <a:rPr lang="en-US" sz="4000" b="1" dirty="0">
                <a:solidFill>
                  <a:srgbClr val="002060"/>
                </a:solidFill>
                <a:latin typeface="Times New Roman" panose="02020603050405020304" pitchFamily="18" charset="0"/>
                <a:ea typeface="+mj-ea"/>
                <a:cs typeface="Times New Roman" panose="02020603050405020304" pitchFamily="18" charset="0"/>
              </a:rPr>
              <a:t>Results are all work in progress </a:t>
            </a:r>
          </a:p>
        </p:txBody>
      </p:sp>
    </p:spTree>
    <p:extLst>
      <p:ext uri="{BB962C8B-B14F-4D97-AF65-F5344CB8AC3E}">
        <p14:creationId xmlns:p14="http://schemas.microsoft.com/office/powerpoint/2010/main" val="391971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E1CB0F-4C50-D346-91B0-2E65110EFF31}"/>
              </a:ext>
            </a:extLst>
          </p:cNvPr>
          <p:cNvSpPr>
            <a:spLocks noGrp="1"/>
          </p:cNvSpPr>
          <p:nvPr>
            <p:ph type="dt" sz="half" idx="10"/>
          </p:nvPr>
        </p:nvSpPr>
        <p:spPr/>
        <p:txBody>
          <a:bodyPr/>
          <a:lstStyle/>
          <a:p>
            <a:r>
              <a:rPr lang="en-US"/>
              <a:t>8/30/2022</a:t>
            </a:r>
          </a:p>
        </p:txBody>
      </p:sp>
      <p:sp>
        <p:nvSpPr>
          <p:cNvPr id="6" name="Slide Number Placeholder 5">
            <a:extLst>
              <a:ext uri="{FF2B5EF4-FFF2-40B4-BE49-F238E27FC236}">
                <a16:creationId xmlns:a16="http://schemas.microsoft.com/office/drawing/2014/main" id="{8703E463-93AB-F843-89CC-FBCC6696463E}"/>
              </a:ext>
            </a:extLst>
          </p:cNvPr>
          <p:cNvSpPr>
            <a:spLocks noGrp="1"/>
          </p:cNvSpPr>
          <p:nvPr>
            <p:ph type="sldNum" sz="quarter" idx="12"/>
          </p:nvPr>
        </p:nvSpPr>
        <p:spPr/>
        <p:txBody>
          <a:bodyPr/>
          <a:lstStyle/>
          <a:p>
            <a:fld id="{D79527AF-3C3F-3A47-AA9D-08EDA80AAB36}" type="slidenum">
              <a:rPr lang="en-US" smtClean="0"/>
              <a:t>9</a:t>
            </a:fld>
            <a:endParaRPr lang="en-US"/>
          </a:p>
        </p:txBody>
      </p:sp>
      <p:sp>
        <p:nvSpPr>
          <p:cNvPr id="7" name="Line">
            <a:extLst>
              <a:ext uri="{FF2B5EF4-FFF2-40B4-BE49-F238E27FC236}">
                <a16:creationId xmlns:a16="http://schemas.microsoft.com/office/drawing/2014/main" id="{A1B8F958-860F-B843-B069-3E4FB0C21581}"/>
              </a:ext>
            </a:extLst>
          </p:cNvPr>
          <p:cNvSpPr/>
          <p:nvPr/>
        </p:nvSpPr>
        <p:spPr>
          <a:xfrm>
            <a:off x="0" y="705286"/>
            <a:ext cx="12192000" cy="3281"/>
          </a:xfrm>
          <a:prstGeom prst="line">
            <a:avLst/>
          </a:prstGeom>
          <a:ln w="28575">
            <a:solidFill>
              <a:srgbClr val="FFC000"/>
            </a:solidFill>
            <a:miter lim="400000"/>
          </a:ln>
        </p:spPr>
        <p:txBody>
          <a:bodyPr lIns="35719" tIns="35719" rIns="35719" bIns="35719" anchor="ctr"/>
          <a:lstStyle/>
          <a:p>
            <a:pPr>
              <a:defRPr sz="1600">
                <a:solidFill>
                  <a:srgbClr val="000000"/>
                </a:solidFill>
                <a:latin typeface="+mn-lt"/>
                <a:ea typeface="+mn-ea"/>
                <a:cs typeface="+mn-cs"/>
                <a:sym typeface="Helvetica"/>
              </a:defRPr>
            </a:pPr>
            <a:endParaRPr sz="800"/>
          </a:p>
        </p:txBody>
      </p:sp>
      <p:sp>
        <p:nvSpPr>
          <p:cNvPr id="8" name="Rectangle 7">
            <a:extLst>
              <a:ext uri="{FF2B5EF4-FFF2-40B4-BE49-F238E27FC236}">
                <a16:creationId xmlns:a16="http://schemas.microsoft.com/office/drawing/2014/main" id="{808A7DC0-9A1A-A042-94C9-5E8AD8B1630E}"/>
              </a:ext>
            </a:extLst>
          </p:cNvPr>
          <p:cNvSpPr/>
          <p:nvPr/>
        </p:nvSpPr>
        <p:spPr>
          <a:xfrm>
            <a:off x="886488" y="-3082"/>
            <a:ext cx="9580829" cy="646331"/>
          </a:xfrm>
          <a:prstGeom prst="rect">
            <a:avLst/>
          </a:prstGeom>
        </p:spPr>
        <p:txBody>
          <a:bodyPr wrap="none">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Motivation for Interpretable Machine Learning</a:t>
            </a:r>
          </a:p>
        </p:txBody>
      </p:sp>
      <p:pic>
        <p:nvPicPr>
          <p:cNvPr id="9" name="image6.png" descr="image6.png">
            <a:extLst>
              <a:ext uri="{FF2B5EF4-FFF2-40B4-BE49-F238E27FC236}">
                <a16:creationId xmlns:a16="http://schemas.microsoft.com/office/drawing/2014/main" id="{729D56CC-C61C-F340-900A-F8FF6A424C8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353804" y="4"/>
            <a:ext cx="744209" cy="710521"/>
          </a:xfrm>
          <a:prstGeom prst="rect">
            <a:avLst/>
          </a:prstGeom>
          <a:ln w="12700"/>
        </p:spPr>
      </p:pic>
      <p:sp>
        <p:nvSpPr>
          <p:cNvPr id="10" name="TextBox 9">
            <a:extLst>
              <a:ext uri="{FF2B5EF4-FFF2-40B4-BE49-F238E27FC236}">
                <a16:creationId xmlns:a16="http://schemas.microsoft.com/office/drawing/2014/main" id="{36861F35-37FE-2D40-8686-01A88E624636}"/>
              </a:ext>
            </a:extLst>
          </p:cNvPr>
          <p:cNvSpPr txBox="1"/>
          <p:nvPr/>
        </p:nvSpPr>
        <p:spPr>
          <a:xfrm>
            <a:off x="6332793" y="726049"/>
            <a:ext cx="5882243" cy="4339650"/>
          </a:xfrm>
          <a:prstGeom prst="rect">
            <a:avLst/>
          </a:prstGeom>
          <a:noFill/>
        </p:spPr>
        <p:txBody>
          <a:bodyPr wrap="square" rtlCol="0">
            <a:spAutoFit/>
          </a:bodyPr>
          <a:lstStyle/>
          <a:p>
            <a:pPr marL="342900" indent="-34290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Machine learning based pulse shape analysis has a potential to outperform traditional analysis</a:t>
            </a:r>
          </a:p>
          <a:p>
            <a:pPr marL="342900" indent="-34290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We can simultaneously train all detectors to avoid detector by detector tuning</a:t>
            </a:r>
          </a:p>
          <a:p>
            <a:pPr marL="342900" indent="-34290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742938" lvl="1" indent="-285750">
              <a:buFont typeface="Wingdings" pitchFamily="2" charset="2"/>
              <a:buChar char="Ø"/>
            </a:pPr>
            <a:r>
              <a:rPr lang="en-US" dirty="0">
                <a:solidFill>
                  <a:srgbClr val="002060"/>
                </a:solidFill>
                <a:latin typeface="Times New Roman" panose="02020603050405020304" pitchFamily="18" charset="0"/>
                <a:cs typeface="Times New Roman" panose="02020603050405020304" pitchFamily="18" charset="0"/>
              </a:rPr>
              <a:t>This will be important for next-generation experiment with a larger channel count like LEGEND</a:t>
            </a:r>
          </a:p>
          <a:p>
            <a:pPr marL="342900" indent="-34290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endParaRPr lang="en-US" sz="20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US" sz="2000" dirty="0">
                <a:solidFill>
                  <a:srgbClr val="002060"/>
                </a:solidFill>
                <a:latin typeface="Times New Roman" panose="02020603050405020304" pitchFamily="18" charset="0"/>
                <a:cs typeface="Times New Roman" panose="02020603050405020304" pitchFamily="18" charset="0"/>
              </a:rPr>
              <a:t>Leverage interpretability to understand the source of the classification power </a:t>
            </a:r>
          </a:p>
        </p:txBody>
      </p:sp>
      <p:sp>
        <p:nvSpPr>
          <p:cNvPr id="27" name="Footer Placeholder 26">
            <a:extLst>
              <a:ext uri="{FF2B5EF4-FFF2-40B4-BE49-F238E27FC236}">
                <a16:creationId xmlns:a16="http://schemas.microsoft.com/office/drawing/2014/main" id="{FCCBD13D-BF83-CB92-9FF9-4268DD2BE53A}"/>
              </a:ext>
            </a:extLst>
          </p:cNvPr>
          <p:cNvSpPr>
            <a:spLocks noGrp="1"/>
          </p:cNvSpPr>
          <p:nvPr>
            <p:ph type="ftr" sz="quarter" idx="11"/>
          </p:nvPr>
        </p:nvSpPr>
        <p:spPr/>
        <p:txBody>
          <a:bodyPr/>
          <a:lstStyle/>
          <a:p>
            <a:r>
              <a:rPr lang="en-US"/>
              <a:t>Laxman CIPANP 2022</a:t>
            </a:r>
          </a:p>
        </p:txBody>
      </p:sp>
      <p:pic>
        <p:nvPicPr>
          <p:cNvPr id="29" name="Picture 28">
            <a:extLst>
              <a:ext uri="{FF2B5EF4-FFF2-40B4-BE49-F238E27FC236}">
                <a16:creationId xmlns:a16="http://schemas.microsoft.com/office/drawing/2014/main" id="{FCDDA28E-2448-627D-5E3B-9ED73DFCC459}"/>
              </a:ext>
            </a:extLst>
          </p:cNvPr>
          <p:cNvPicPr>
            <a:picLocks noChangeAspect="1"/>
          </p:cNvPicPr>
          <p:nvPr/>
        </p:nvPicPr>
        <p:blipFill>
          <a:blip r:embed="rId3"/>
          <a:stretch>
            <a:fillRect/>
          </a:stretch>
        </p:blipFill>
        <p:spPr>
          <a:xfrm>
            <a:off x="450550" y="958034"/>
            <a:ext cx="5882243" cy="4852151"/>
          </a:xfrm>
          <a:prstGeom prst="rect">
            <a:avLst/>
          </a:prstGeom>
        </p:spPr>
      </p:pic>
    </p:spTree>
    <p:extLst>
      <p:ext uri="{BB962C8B-B14F-4D97-AF65-F5344CB8AC3E}">
        <p14:creationId xmlns:p14="http://schemas.microsoft.com/office/powerpoint/2010/main" val="3480655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25151</TotalTime>
  <Words>1991</Words>
  <Application>Microsoft Macintosh PowerPoint</Application>
  <PresentationFormat>Widescreen</PresentationFormat>
  <Paragraphs>338</Paragraphs>
  <Slides>32</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Calibri</vt:lpstr>
      <vt:lpstr>Calibri Light</vt:lpstr>
      <vt:lpstr>Cambria Math</vt:lpstr>
      <vt:lpstr>Chalkboard</vt:lpstr>
      <vt:lpstr>Garamond</vt:lpstr>
      <vt:lpstr>Geneva</vt:lpstr>
      <vt:lpstr>Gill Sans</vt:lpstr>
      <vt:lpstr>Helvetica Neue</vt:lpstr>
      <vt:lpstr>Times New Roman</vt:lpstr>
      <vt:lpstr>Wingdings</vt:lpstr>
      <vt:lpstr>Office Theme</vt:lpstr>
      <vt:lpstr>PowerPoint Presentation</vt:lpstr>
      <vt:lpstr>PowerPoint Presentation</vt:lpstr>
      <vt:lpstr>Majorana Demonstrator</vt:lpstr>
      <vt:lpstr>PowerPoint Presentation</vt:lpstr>
      <vt:lpstr>PowerPoint Presentation</vt:lpstr>
      <vt:lpstr>Majorana Demonstrator 2022 0νββ Result</vt:lpstr>
      <vt:lpstr>Rich and Broad Physics Program</vt:lpstr>
      <vt:lpstr>Classification with Interpretable Machine Learning Model</vt:lpstr>
      <vt:lpstr>PowerPoint Presentation</vt:lpstr>
      <vt:lpstr>PowerPoint Presentation</vt:lpstr>
      <vt:lpstr>PowerPoint Presentation</vt:lpstr>
      <vt:lpstr>PowerPoint Presentation</vt:lpstr>
      <vt:lpstr>Network Output</vt:lpstr>
      <vt:lpstr>Confusion Matrix</vt:lpstr>
      <vt:lpstr>SEP Remaining</vt:lpstr>
      <vt:lpstr>Interpretability of the Model</vt:lpstr>
      <vt:lpstr>Parameter Regression for Pileup Waveforms</vt:lpstr>
      <vt:lpstr>Motivation for Pileup Waveform Study</vt:lpstr>
      <vt:lpstr>Simulated Pileup Waveforms Dataset</vt:lpstr>
      <vt:lpstr>RNN Performance for Simulated Pileup Waveforms </vt:lpstr>
      <vt:lpstr>Parameter Regression in RNN</vt:lpstr>
      <vt:lpstr>PowerPoint Presentation</vt:lpstr>
      <vt:lpstr>PowerPoint Presentation</vt:lpstr>
      <vt:lpstr>PowerPoint Presentation</vt:lpstr>
      <vt:lpstr>PowerPoint Presentation</vt:lpstr>
      <vt:lpstr>PowerPoint Presentation</vt:lpstr>
      <vt:lpstr>Quantitative Analysis</vt:lpstr>
      <vt:lpstr>Waveforms Rejected by RNN but Accepted by AvsE</vt:lpstr>
      <vt:lpstr>Multilabel Regression (Initial Result)</vt:lpstr>
      <vt:lpstr>CNN Output for Pile-up and No Pile-up Waveforms:</vt:lpstr>
      <vt:lpstr>AUC Value as a Function of Maximum Shifts in Separate Simulations: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 Tupendra Kumar</dc:creator>
  <cp:lastModifiedBy>Paudel, Laxman</cp:lastModifiedBy>
  <cp:revision>82</cp:revision>
  <dcterms:created xsi:type="dcterms:W3CDTF">2022-03-11T03:42:20Z</dcterms:created>
  <dcterms:modified xsi:type="dcterms:W3CDTF">2022-08-30T18:18:57Z</dcterms:modified>
</cp:coreProperties>
</file>