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3962400" y="549275"/>
            <a:ext cx="16459200" cy="2286001"/>
          </a:xfrm>
          <a:prstGeom prst="rect">
            <a:avLst/>
          </a:prstGeom>
          <a:ln w="25400" cap="rnd">
            <a:round/>
          </a:ln>
        </p:spPr>
        <p:txBody>
          <a:bodyPr lIns="76200" tIns="76200" rIns="76200" bIns="76200">
            <a:noAutofit/>
          </a:bodyPr>
          <a:lstStyle>
            <a:lvl1pPr defTabSz="1828800">
              <a:defRPr sz="8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19947532" y="12989520"/>
            <a:ext cx="474068" cy="453430"/>
          </a:xfrm>
          <a:prstGeom prst="rect">
            <a:avLst/>
          </a:prstGeom>
          <a:ln w="25400" cap="rnd">
            <a:round/>
          </a:ln>
        </p:spPr>
        <p:txBody>
          <a:bodyPr lIns="76200" tIns="76200" rIns="76200" bIns="76200" anchor="b"/>
          <a:lstStyle>
            <a:lvl1pPr algn="r" defTabSz="1828800"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Text"/>
          <p:cNvSpPr txBox="1"/>
          <p:nvPr>
            <p:ph type="title"/>
          </p:nvPr>
        </p:nvSpPr>
        <p:spPr>
          <a:xfrm>
            <a:off x="4833937" y="337094"/>
            <a:ext cx="14716126" cy="3466953"/>
          </a:xfrm>
          <a:prstGeom prst="rect">
            <a:avLst/>
          </a:prstGeom>
        </p:spPr>
        <p:txBody>
          <a:bodyPr lIns="71437" tIns="71437" rIns="71437" bIns="71437"/>
          <a:lstStyle>
            <a:lvl1pPr defTabSz="1285875">
              <a:defRPr sz="118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sz="half" idx="1"/>
          </p:nvPr>
        </p:nvSpPr>
        <p:spPr>
          <a:xfrm>
            <a:off x="4833937" y="3804046"/>
            <a:ext cx="14716126" cy="8213082"/>
          </a:xfrm>
          <a:prstGeom prst="rect">
            <a:avLst/>
          </a:prstGeom>
        </p:spPr>
        <p:txBody>
          <a:bodyPr lIns="71437" tIns="71437" rIns="71437" bIns="71437"/>
          <a:lstStyle>
            <a:lvl1pPr marL="1005114" indent="-789214" defTabSz="1285875">
              <a:spcBef>
                <a:spcPts val="3300"/>
              </a:spcBef>
              <a:buClr>
                <a:srgbClr val="000000"/>
              </a:buClr>
              <a:buSzPct val="171000"/>
              <a:buFont typeface="Gill Sans"/>
              <a:defRPr sz="58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  <a:lvl2pPr marL="1449614" indent="-789214" defTabSz="1285875">
              <a:spcBef>
                <a:spcPts val="3300"/>
              </a:spcBef>
              <a:buClr>
                <a:srgbClr val="000000"/>
              </a:buClr>
              <a:buSzPct val="171000"/>
              <a:buFont typeface="Gill Sans"/>
              <a:defRPr sz="58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2pPr>
            <a:lvl3pPr marL="1894114" indent="-789214" defTabSz="1285875">
              <a:spcBef>
                <a:spcPts val="3300"/>
              </a:spcBef>
              <a:buClr>
                <a:srgbClr val="000000"/>
              </a:buClr>
              <a:buSzPct val="171000"/>
              <a:buFont typeface="Gill Sans"/>
              <a:defRPr sz="58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3pPr>
            <a:lvl4pPr marL="2338614" indent="-789214" defTabSz="1285875">
              <a:spcBef>
                <a:spcPts val="3300"/>
              </a:spcBef>
              <a:buClr>
                <a:srgbClr val="000000"/>
              </a:buClr>
              <a:buSzPct val="171000"/>
              <a:buFont typeface="Gill Sans"/>
              <a:defRPr sz="58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4pPr>
            <a:lvl5pPr marL="2783114" indent="-789214" defTabSz="1285875">
              <a:spcBef>
                <a:spcPts val="3300"/>
              </a:spcBef>
              <a:buClr>
                <a:srgbClr val="000000"/>
              </a:buClr>
              <a:buSzPct val="171000"/>
              <a:buFont typeface="Gill Sans"/>
              <a:defRPr sz="58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12612" y="13055203"/>
            <a:ext cx="358776" cy="384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16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github.com/mbradle/webnucleo_xml" TargetMode="External"/><Relationship Id="rId3" Type="http://schemas.openxmlformats.org/officeDocument/2006/relationships/hyperlink" Target="https://webnucleo.readthedocs.io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Nuclear-Network Calculations with Long-Lived Isomer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Nuclear-Network Calculations with Long-Lived Isomers</a:t>
            </a:r>
          </a:p>
        </p:txBody>
      </p:sp>
      <p:sp>
        <p:nvSpPr>
          <p:cNvPr id="137" name="Brad Meyer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51205">
              <a:defRPr sz="4914"/>
            </a:pPr>
            <a:r>
              <a:t>Brad Meyer</a:t>
            </a:r>
          </a:p>
          <a:p>
            <a:pPr defTabSz="751205">
              <a:defRPr i="1" sz="4914"/>
            </a:pPr>
            <a:r>
              <a:t>Clemson University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5512" y="4131898"/>
            <a:ext cx="13070588" cy="2051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5732" y="7273482"/>
            <a:ext cx="6398102" cy="203446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Equation"/>
          <p:cNvSpPr txBox="1"/>
          <p:nvPr/>
        </p:nvSpPr>
        <p:spPr>
          <a:xfrm>
            <a:off x="9196483" y="1749923"/>
            <a:ext cx="7988646" cy="75730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ϕ</m:t>
                  </m:r>
                  <m:r>
                    <a:rPr xmlns:a="http://schemas.openxmlformats.org/drawingml/2006/main" sz="6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6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6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6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6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6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6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6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6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ϕ</m:t>
                  </m:r>
                  <m:r>
                    <a:rPr xmlns:a="http://schemas.openxmlformats.org/drawingml/2006/main" sz="6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a:rPr xmlns:a="http://schemas.openxmlformats.org/drawingml/2006/main" sz="6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6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67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5299" y="662165"/>
            <a:ext cx="14692008" cy="1121802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"/>
          <p:cNvSpPr txBox="1"/>
          <p:nvPr/>
        </p:nvSpPr>
        <p:spPr>
          <a:xfrm>
            <a:off x="11781089" y="12074226"/>
            <a:ext cx="1663617" cy="679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sub>
                  </m:sSub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0.2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0365" y="650146"/>
            <a:ext cx="14833403" cy="1120643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Equation"/>
          <p:cNvSpPr txBox="1"/>
          <p:nvPr/>
        </p:nvSpPr>
        <p:spPr>
          <a:xfrm>
            <a:off x="12390058" y="12316362"/>
            <a:ext cx="1521209" cy="58132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</m:oMath>
              </m:oMathPara>
            </a14:m>
            <a:endParaRPr sz="4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8405" y="1618459"/>
            <a:ext cx="11477667" cy="5546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24441" y="7520062"/>
            <a:ext cx="8225057" cy="4076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In a reaction netw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a reaction network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Nuclid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Nuclide data</a:t>
            </a:r>
          </a:p>
        </p:txBody>
      </p:sp>
      <p:sp>
        <p:nvSpPr>
          <p:cNvPr id="195" name="&lt;!--kr85--&gt;…"/>
          <p:cNvSpPr txBox="1"/>
          <p:nvPr/>
        </p:nvSpPr>
        <p:spPr>
          <a:xfrm>
            <a:off x="6117602" y="3188656"/>
            <a:ext cx="12148796" cy="481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</a:t>
            </a:r>
            <a:r>
              <a:rPr sz="2000"/>
              <a:t> &lt;!--kr85--&gt;</a:t>
            </a:r>
            <a:endParaRPr sz="2000"/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&lt;nuclide&gt;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&lt;z&gt;36&lt;/z&gt;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&lt;a&gt;85&lt;/a&gt;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&lt;states&gt;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&lt;state id="g"&gt;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&lt;source&gt;example&lt;/source&gt;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&lt;mass_excess&gt;-81.4803&lt;/mass_excess&gt;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&lt;spin&gt;4.5&lt;/spin&gt;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&lt;partf_table&gt;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&lt;point&gt;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&lt;t9&gt;0.0011605&lt;/t9&gt;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&lt;log10_partf&gt;0&lt;/log10_partf&gt;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&lt;/point&gt;</a:t>
            </a:r>
          </a:p>
        </p:txBody>
      </p:sp>
      <p:sp>
        <p:nvSpPr>
          <p:cNvPr id="196" name="…"/>
          <p:cNvSpPr txBox="1"/>
          <p:nvPr/>
        </p:nvSpPr>
        <p:spPr>
          <a:xfrm>
            <a:off x="7778195" y="7799109"/>
            <a:ext cx="495301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…</a:t>
            </a:r>
          </a:p>
        </p:txBody>
      </p:sp>
      <p:sp>
        <p:nvSpPr>
          <p:cNvPr id="197" name="&lt;point&gt;…"/>
          <p:cNvSpPr txBox="1"/>
          <p:nvPr/>
        </p:nvSpPr>
        <p:spPr>
          <a:xfrm>
            <a:off x="6497268" y="8549013"/>
            <a:ext cx="6995742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11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</a:t>
            </a:r>
            <a:r>
              <a:rPr sz="2000"/>
              <a:t>   &lt;point&gt;</a:t>
            </a:r>
            <a:endParaRPr sz="2000"/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&lt;t9&gt;11.605&lt;/t9&gt;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&lt;log10_partf&gt;0.442687&lt;/log10_partf&gt;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&lt;/point&gt;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&lt;/partf_table&gt;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&lt;/state&gt;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&lt;state id="m"&gt;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&lt;source&gt;example&lt;/source&gt;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&lt;mass_excess&gt;-81.1753&lt;/mass_excess&gt;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&lt;spin&gt;0.5&lt;/spin&gt;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&lt;partf_table&gt;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&lt;point&gt;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&lt;t9&gt;0.0011605&lt;/t9&gt;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&lt;log10_partf&gt;0&lt;/log10_partf&gt;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0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&lt;/point&gt;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action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Reaction Data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</a:t>
            </a:r>
          </a:p>
        </p:txBody>
      </p:sp>
      <p:sp>
        <p:nvSpPr>
          <p:cNvPr id="200" name="&lt;!--kr85m + gamma -&gt; kr85g--&gt;…"/>
          <p:cNvSpPr txBox="1"/>
          <p:nvPr/>
        </p:nvSpPr>
        <p:spPr>
          <a:xfrm>
            <a:off x="1459213" y="3629369"/>
            <a:ext cx="8260686" cy="499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&lt;!--kr85m + gamma -&gt; kr85g--&gt;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&lt;reaction&gt;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&lt;source&gt;LANL&lt;/source&gt;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&lt;reactant&gt;kr85m&lt;/reactant&gt;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&lt;reactant&gt;gamma&lt;/reactant&gt;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&lt;product&gt;kr85g&lt;/product&gt;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&lt;rate_table&gt;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&lt;point&gt;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&lt;t9&gt;0.0011605&lt;/t9&gt;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&lt;rate&gt;9.1113e-06&lt;/rate&gt;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&lt;sef&gt;1&lt;/sef&gt;</a:t>
            </a:r>
          </a:p>
        </p:txBody>
      </p:sp>
      <p:sp>
        <p:nvSpPr>
          <p:cNvPr id="201" name="&lt;!--kr85m + n -&gt; kr86 + gamma--&gt;…"/>
          <p:cNvSpPr txBox="1"/>
          <p:nvPr/>
        </p:nvSpPr>
        <p:spPr>
          <a:xfrm>
            <a:off x="11500516" y="3407119"/>
            <a:ext cx="9564279" cy="588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11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</a:t>
            </a:r>
            <a:r>
              <a:rPr sz="3000"/>
              <a:t>&lt;!--kr85m + n -&gt; kr86 + gamma--&gt;</a:t>
            </a:r>
            <a:endParaRPr sz="3000"/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&lt;reaction&gt;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&lt;source&gt;LANL&lt;/source&gt;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&lt;reactant&gt;kr85m&lt;/reactant&gt;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&lt;reactant&gt;n&lt;/reactant&gt;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&lt;product&gt;kr86&lt;/product&gt;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&lt;product&gt;gamma&lt;/product&gt;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&lt;rate_table&gt;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&lt;point&gt;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&lt;t9&gt;0.0116&lt;/t9&gt;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&lt;rate&gt;19825694.0&lt;/rate&gt;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&lt;sef&gt;1.0&lt;/sef&gt;</a:t>
            </a:r>
          </a:p>
        </p:txBody>
      </p:sp>
      <p:sp>
        <p:nvSpPr>
          <p:cNvPr id="202" name="…"/>
          <p:cNvSpPr txBox="1"/>
          <p:nvPr/>
        </p:nvSpPr>
        <p:spPr>
          <a:xfrm>
            <a:off x="4648791" y="9271520"/>
            <a:ext cx="495301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…</a:t>
            </a:r>
          </a:p>
        </p:txBody>
      </p:sp>
      <p:sp>
        <p:nvSpPr>
          <p:cNvPr id="203" name="…"/>
          <p:cNvSpPr txBox="1"/>
          <p:nvPr/>
        </p:nvSpPr>
        <p:spPr>
          <a:xfrm>
            <a:off x="15199290" y="8990922"/>
            <a:ext cx="49530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…</a:t>
            </a:r>
          </a:p>
        </p:txBody>
      </p:sp>
      <p:sp>
        <p:nvSpPr>
          <p:cNvPr id="204" name="https://github.com/mbradle/webnucleo_xml"/>
          <p:cNvSpPr txBox="1"/>
          <p:nvPr/>
        </p:nvSpPr>
        <p:spPr>
          <a:xfrm>
            <a:off x="7883752" y="10175664"/>
            <a:ext cx="8084821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https://github.com/mbradle/webnucleo_xml</a:t>
            </a:r>
          </a:p>
        </p:txBody>
      </p:sp>
      <p:sp>
        <p:nvSpPr>
          <p:cNvPr id="205" name="https://webnucleo.readthedocs.io"/>
          <p:cNvSpPr txBox="1"/>
          <p:nvPr/>
        </p:nvSpPr>
        <p:spPr>
          <a:xfrm>
            <a:off x="8569736" y="11624558"/>
            <a:ext cx="623849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https://webnucleo.readthedocs.io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kr85_behaviour.png" descr="kr85_behaviou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2150" y="2635250"/>
            <a:ext cx="15379700" cy="844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imple illustrative calcu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illustrative calculation</a:t>
            </a:r>
          </a:p>
        </p:txBody>
      </p:sp>
      <p:sp>
        <p:nvSpPr>
          <p:cNvPr id="210" name="Modified network data to randomly create 10% of species as isomeric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Modified network data to randomly create 10% of species as isomeric.</a:t>
            </a:r>
          </a:p>
          <a:p>
            <a:pPr lvl="1"/>
            <a:r>
              <a:t>Isomer at 300 keV</a:t>
            </a:r>
          </a:p>
          <a:p>
            <a:pPr lvl="1"/>
            <a:r>
              <a:t>Isomer beta decays 10x faster than ground state</a:t>
            </a:r>
          </a:p>
          <a:p>
            <a:pPr/>
            <a:r>
              <a:t>Apply to i-process calculations.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Intermediate (i) pro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Intermediate (i) process</a:t>
            </a:r>
          </a:p>
        </p:txBody>
      </p:sp>
      <p:sp>
        <p:nvSpPr>
          <p:cNvPr id="213" name="May happen when protons ingested into helium-rich shell, particularly in low-metallicity star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May happen when protons ingested into helium-rich shell, particularly in low-metallicity stars.</a:t>
            </a:r>
          </a:p>
          <a:p>
            <a:pPr/>
            <a:r>
              <a:t>Production of </a:t>
            </a:r>
            <a:r>
              <a:rPr baseline="31999"/>
              <a:t>13</a:t>
            </a:r>
            <a:r>
              <a:t>C (via proton capture on </a:t>
            </a:r>
            <a:r>
              <a:rPr baseline="31999"/>
              <a:t>12</a:t>
            </a:r>
            <a:r>
              <a:t>C)</a:t>
            </a:r>
          </a:p>
          <a:p>
            <a:pPr/>
            <a:r>
              <a:t>Release of neutrons via </a:t>
            </a:r>
            <a14:m>
              <m:oMath>
                <m:sSup>
                  <m:e/>
                  <m:sup>
                    <m:r>
                      <a:rPr xmlns:a="http://schemas.openxmlformats.org/drawingml/2006/main" sz="5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13</m:t>
                    </m:r>
                  </m:sup>
                </m:sSup>
                <m:r>
                  <a:rPr xmlns:a="http://schemas.openxmlformats.org/drawingml/2006/main" sz="5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5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α</m:t>
                </m:r>
                <m:r>
                  <a:rPr xmlns:a="http://schemas.openxmlformats.org/drawingml/2006/main" sz="5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5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sSup>
                  <m:e>
                    <m:r>
                      <a:rPr xmlns:a="http://schemas.openxmlformats.org/drawingml/2006/main" sz="5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5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16</m:t>
                    </m:r>
                  </m:sup>
                </m:sSup>
                <m:r>
                  <a:rPr xmlns:a="http://schemas.openxmlformats.org/drawingml/2006/main" sz="5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</m:oMath>
            </a14:m>
          </a:p>
          <a:p>
            <a:pPr/>
            <a:r>
              <a:t>Neutron number densities in the range 10</a:t>
            </a:r>
            <a:r>
              <a:rPr baseline="31999"/>
              <a:t>12</a:t>
            </a:r>
            <a:r>
              <a:t> to 10</a:t>
            </a:r>
            <a:r>
              <a:rPr baseline="31999"/>
              <a:t>15</a:t>
            </a:r>
            <a:r>
              <a:t> per cc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Goal</a:t>
            </a:r>
          </a:p>
        </p:txBody>
      </p:sp>
      <p:sp>
        <p:nvSpPr>
          <p:cNvPr id="140" name="Try to give a clear idea of how isomeric states can be included in a reaction network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to give a clear idea of how isomeric states can be included in a reaction network.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0986" y="736841"/>
            <a:ext cx="13542028" cy="941454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Hampel et al. (2016)"/>
          <p:cNvSpPr txBox="1"/>
          <p:nvPr/>
        </p:nvSpPr>
        <p:spPr>
          <a:xfrm>
            <a:off x="10606213" y="11488247"/>
            <a:ext cx="367665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Hampel et al. (2016)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out_0.pdf" descr="out_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37323"/>
            <a:ext cx="24384000" cy="11041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Equation"/>
          <p:cNvSpPr txBox="1"/>
          <p:nvPr/>
        </p:nvSpPr>
        <p:spPr>
          <a:xfrm>
            <a:off x="20640518" y="5369625"/>
            <a:ext cx="3098689" cy="56635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sup>
                  </m:sSup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sSup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</m:oMath>
              </m:oMathPara>
            </a14:m>
            <a:endParaRPr sz="4000"/>
          </a:p>
        </p:txBody>
      </p:sp>
      <p:sp>
        <p:nvSpPr>
          <p:cNvPr id="221" name="Equation"/>
          <p:cNvSpPr txBox="1"/>
          <p:nvPr/>
        </p:nvSpPr>
        <p:spPr>
          <a:xfrm>
            <a:off x="20650020" y="6627581"/>
            <a:ext cx="3079687" cy="4608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τ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1.67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p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p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</m:oMath>
              </m:oMathPara>
            </a14:m>
            <a:endParaRPr sz="4200"/>
          </a:p>
        </p:txBody>
      </p:sp>
      <p:pic>
        <p:nvPicPr>
          <p:cNvPr id="222" name="iproc.png" descr="ipro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0" y="762000"/>
            <a:ext cx="16256000" cy="1219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225" name="Apart from usual reaction parameters, inclusion of isomers requires energy, multiplicity, and Einstein A coefficient (spontaneous decay rate) of all relevant nuclear levels to permit us to compute effective thermalization rate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7050" indent="-527050" defTabSz="685165">
              <a:spcBef>
                <a:spcPts val="4800"/>
              </a:spcBef>
              <a:defRPr sz="3984"/>
            </a:pPr>
            <a:r>
              <a:t>Apart from usual reaction parameters, inclusion of isomers requires energy, multiplicity, and Einstein A coefficient (spontaneous decay rate) of all relevant nuclear levels to permit us to compute effective thermalization rates.</a:t>
            </a:r>
          </a:p>
          <a:p>
            <a:pPr marL="527050" indent="-527050" defTabSz="685165">
              <a:spcBef>
                <a:spcPts val="4800"/>
              </a:spcBef>
              <a:defRPr sz="3984"/>
            </a:pPr>
            <a:r>
              <a:t>In a reaction network, the isomer and ground state should be each thought of as an ensemble of states.  Each upper-lying level belongs partly to the ground-state ensemble and partly to the isomer ensemble (depending on the generalized cascade parameter).</a:t>
            </a:r>
          </a:p>
          <a:p>
            <a:pPr marL="527050" indent="-527050" defTabSz="685165">
              <a:spcBef>
                <a:spcPts val="4800"/>
              </a:spcBef>
              <a:defRPr sz="3984"/>
            </a:pPr>
            <a:r>
              <a:t>Equilibration of ground and isomer should be thought of as merging of the ground-state and isomer ensembles.</a:t>
            </a:r>
          </a:p>
          <a:p>
            <a:pPr marL="527050" indent="-527050" defTabSz="685165">
              <a:spcBef>
                <a:spcPts val="4800"/>
              </a:spcBef>
              <a:defRPr sz="3984"/>
            </a:pPr>
            <a:r>
              <a:t>Isomers likely will play a role in i-process nucleosynthesis.</a:t>
            </a:r>
          </a:p>
          <a:p>
            <a:pPr marL="527050" indent="-527050" defTabSz="685165">
              <a:spcBef>
                <a:spcPts val="4800"/>
              </a:spcBef>
              <a:defRPr sz="3984"/>
            </a:pPr>
            <a:r>
              <a:t>Open-source codes to compute two-level equivalents of isomeric systems available at https://bitbucket.org/mbradle/two_level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quation"/>
          <p:cNvSpPr txBox="1"/>
          <p:nvPr/>
        </p:nvSpPr>
        <p:spPr>
          <a:xfrm>
            <a:off x="10307742" y="2210854"/>
            <a:ext cx="2822976" cy="164044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num>
                    <m:den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sSub>
                        <m:e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den>
                  </m:f>
                </m:oMath>
              </m:oMathPara>
            </a14:m>
            <a:endParaRPr sz="6000"/>
          </a:p>
        </p:txBody>
      </p:sp>
      <p:sp>
        <p:nvSpPr>
          <p:cNvPr id="143" name="But really:"/>
          <p:cNvSpPr txBox="1"/>
          <p:nvPr/>
        </p:nvSpPr>
        <p:spPr>
          <a:xfrm>
            <a:off x="8497781" y="5618795"/>
            <a:ext cx="3740659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But really:</a:t>
            </a:r>
          </a:p>
        </p:txBody>
      </p:sp>
      <p:sp>
        <p:nvSpPr>
          <p:cNvPr id="144" name="Equation"/>
          <p:cNvSpPr txBox="1"/>
          <p:nvPr/>
        </p:nvSpPr>
        <p:spPr>
          <a:xfrm>
            <a:off x="13117986" y="5681346"/>
            <a:ext cx="3560781" cy="17883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lim>
                  </m:limLow>
                  <m:sSubSup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bSup>
                </m:oMath>
              </m:oMathPara>
            </a14:m>
            <a:endParaRPr sz="6000"/>
          </a:p>
        </p:txBody>
      </p:sp>
      <p:sp>
        <p:nvSpPr>
          <p:cNvPr id="145" name="Equation"/>
          <p:cNvSpPr txBox="1"/>
          <p:nvPr/>
        </p:nvSpPr>
        <p:spPr>
          <a:xfrm>
            <a:off x="9982479" y="7963870"/>
            <a:ext cx="7179934" cy="208640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bSup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f>
                    <m:fPr>
                      <m:ctrlP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e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e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sSub>
                            <m:e>
                              <m:r>
                                <a:rPr xmlns:a="http://schemas.openxmlformats.org/drawingml/2006/main" sz="6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xmlns:a="http://schemas.openxmlformats.org/drawingml/2006/main" sz="6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num>
                    <m:den>
                      <m:sSub>
                        <m:e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 sz="6000"/>
          </a:p>
        </p:txBody>
      </p:sp>
      <p:sp>
        <p:nvSpPr>
          <p:cNvPr id="146" name="Equation"/>
          <p:cNvSpPr txBox="1"/>
          <p:nvPr/>
        </p:nvSpPr>
        <p:spPr>
          <a:xfrm>
            <a:off x="10289796" y="11376049"/>
            <a:ext cx="8196741" cy="17883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b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lim>
                  </m:limLow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b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b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p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</m:oMath>
              </m:oMathPara>
            </a14:m>
            <a:endParaRPr sz="6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resence of isomer(s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Presence of isomer(s)</a:t>
            </a:r>
          </a:p>
        </p:txBody>
      </p:sp>
      <p:sp>
        <p:nvSpPr>
          <p:cNvPr id="149" name="May invalidate assumption of internal equilibrium in nucleu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May invalidate assumption of internal equilibrium in nucleus</a:t>
            </a:r>
          </a:p>
          <a:p>
            <a:pPr/>
            <a:r>
              <a:t>Example treatment: Gupta and Meyer 2001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quation"/>
          <p:cNvSpPr txBox="1"/>
          <p:nvPr/>
        </p:nvSpPr>
        <p:spPr>
          <a:xfrm>
            <a:off x="7602061" y="1902540"/>
            <a:ext cx="3880867" cy="163906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num>
                    <m:den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num>
                    <m:den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</m:den>
                  </m:f>
                </m:oMath>
              </m:oMathPara>
            </a14:m>
            <a:endParaRPr sz="6000"/>
          </a:p>
        </p:txBody>
      </p:sp>
      <p:sp>
        <p:nvSpPr>
          <p:cNvPr id="152" name="Equation"/>
          <p:cNvSpPr txBox="1"/>
          <p:nvPr/>
        </p:nvSpPr>
        <p:spPr>
          <a:xfrm>
            <a:off x="14692324" y="1483937"/>
            <a:ext cx="9052984" cy="67665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</m:oMath>
              </m:oMathPara>
            </a14:m>
            <a:endParaRPr sz="6000"/>
          </a:p>
        </p:txBody>
      </p:sp>
      <p:sp>
        <p:nvSpPr>
          <p:cNvPr id="153" name="Equation"/>
          <p:cNvSpPr txBox="1"/>
          <p:nvPr/>
        </p:nvSpPr>
        <p:spPr>
          <a:xfrm>
            <a:off x="14734206" y="3105692"/>
            <a:ext cx="7785778" cy="53035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τ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</m:oMath>
              </m:oMathPara>
            </a14:m>
            <a:endParaRPr sz="6000"/>
          </a:p>
        </p:txBody>
      </p:sp>
      <p:sp>
        <p:nvSpPr>
          <p:cNvPr id="154" name="Equation"/>
          <p:cNvSpPr txBox="1"/>
          <p:nvPr/>
        </p:nvSpPr>
        <p:spPr>
          <a:xfrm>
            <a:off x="7712955" y="5641590"/>
            <a:ext cx="9498228" cy="93726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p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</m:sup>
                  </m:sSup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τ</m:t>
                  </m:r>
                  <m:d>
                    <m:dPr>
                      <m:ctrlP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p>
                        <m:e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</m:sup>
                      </m:sSup>
                    </m:e>
                  </m:d>
                </m:oMath>
              </m:oMathPara>
            </a14:m>
            <a:endParaRPr sz="6000"/>
          </a:p>
        </p:txBody>
      </p:sp>
      <p:sp>
        <p:nvSpPr>
          <p:cNvPr id="155" name="Equation"/>
          <p:cNvSpPr txBox="1"/>
          <p:nvPr/>
        </p:nvSpPr>
        <p:spPr>
          <a:xfrm>
            <a:off x="7737425" y="7949283"/>
            <a:ext cx="6422645" cy="16390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τ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⇒</m:t>
                  </m:r>
                  <m:f>
                    <m:fPr>
                      <m:ctrlP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num>
                    <m:den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6000"/>
          </a:p>
        </p:txBody>
      </p:sp>
      <p:sp>
        <p:nvSpPr>
          <p:cNvPr id="156" name="Equation"/>
          <p:cNvSpPr txBox="1"/>
          <p:nvPr/>
        </p:nvSpPr>
        <p:spPr>
          <a:xfrm>
            <a:off x="16331603" y="8431628"/>
            <a:ext cx="2940490" cy="67437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≫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τ</m:t>
                  </m:r>
                </m:oMath>
              </m:oMathPara>
            </a14:m>
            <a:endParaRPr sz="6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1726" y="697018"/>
            <a:ext cx="10873533" cy="7775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727" y="9116710"/>
            <a:ext cx="5328508" cy="2642323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Line"/>
          <p:cNvSpPr/>
          <p:nvPr/>
        </p:nvSpPr>
        <p:spPr>
          <a:xfrm>
            <a:off x="18964797" y="2722827"/>
            <a:ext cx="417770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1" name="Line"/>
          <p:cNvSpPr/>
          <p:nvPr/>
        </p:nvSpPr>
        <p:spPr>
          <a:xfrm>
            <a:off x="18388156" y="5641050"/>
            <a:ext cx="2210088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2" name="Line"/>
          <p:cNvSpPr/>
          <p:nvPr/>
        </p:nvSpPr>
        <p:spPr>
          <a:xfrm>
            <a:off x="21602422" y="4771195"/>
            <a:ext cx="2210088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3" name="Line"/>
          <p:cNvSpPr/>
          <p:nvPr/>
        </p:nvSpPr>
        <p:spPr>
          <a:xfrm flipV="1">
            <a:off x="18958330" y="2750887"/>
            <a:ext cx="1" cy="2862104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4" name="Line"/>
          <p:cNvSpPr/>
          <p:nvPr/>
        </p:nvSpPr>
        <p:spPr>
          <a:xfrm>
            <a:off x="19890771" y="2807007"/>
            <a:ext cx="1" cy="2862104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5" name="Line"/>
          <p:cNvSpPr/>
          <p:nvPr/>
        </p:nvSpPr>
        <p:spPr>
          <a:xfrm flipV="1">
            <a:off x="21798841" y="2782440"/>
            <a:ext cx="1" cy="2030009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6" name="Line"/>
          <p:cNvSpPr/>
          <p:nvPr/>
        </p:nvSpPr>
        <p:spPr>
          <a:xfrm>
            <a:off x="22707466" y="2782440"/>
            <a:ext cx="1" cy="203001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7" name="1"/>
          <p:cNvSpPr txBox="1"/>
          <p:nvPr/>
        </p:nvSpPr>
        <p:spPr>
          <a:xfrm>
            <a:off x="17786107" y="5360826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168" name="2"/>
          <p:cNvSpPr txBox="1"/>
          <p:nvPr/>
        </p:nvSpPr>
        <p:spPr>
          <a:xfrm>
            <a:off x="23898243" y="4490971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</a:t>
            </a:r>
          </a:p>
        </p:txBody>
      </p:sp>
      <p:sp>
        <p:nvSpPr>
          <p:cNvPr id="169" name="3"/>
          <p:cNvSpPr txBox="1"/>
          <p:nvPr/>
        </p:nvSpPr>
        <p:spPr>
          <a:xfrm>
            <a:off x="23486550" y="2442603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Equation"/>
          <p:cNvSpPr txBox="1"/>
          <p:nvPr/>
        </p:nvSpPr>
        <p:spPr>
          <a:xfrm>
            <a:off x="6142552" y="2540498"/>
            <a:ext cx="12725067" cy="166873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e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num>
                    <m:den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⇒</m:t>
                  </m:r>
                  <m:sSubSup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  <m:sub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sub>
                    <m:sup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p>
                  </m:sSubSup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  <m:sub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sub>
                  </m:sSub>
                  <m:sSub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sub>
                  </m:sSub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sSubSup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  <m:sub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sub>
                    <m:sup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p>
                  </m:sSubSup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  <m:sub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sub>
                  </m:sSub>
                  <m:sSub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sub>
                  </m:sSub>
                </m:oMath>
              </m:oMathPara>
            </a14:m>
            <a:endParaRPr sz="6000"/>
          </a:p>
        </p:txBody>
      </p:sp>
      <p:sp>
        <p:nvSpPr>
          <p:cNvPr id="172" name="Equation"/>
          <p:cNvSpPr txBox="1"/>
          <p:nvPr/>
        </p:nvSpPr>
        <p:spPr>
          <a:xfrm>
            <a:off x="11295577" y="4887571"/>
            <a:ext cx="2419016" cy="193302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6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xmlns:a="http://schemas.openxmlformats.org/drawingml/2006/mai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den>
                  </m:f>
                </m:oMath>
              </m:oMathPara>
            </a14:m>
            <a:endParaRPr sz="6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5713" y="3049005"/>
            <a:ext cx="10047297" cy="6784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Misch_26al_rates.pdf" descr="Misch_26al_rate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1371600"/>
            <a:ext cx="10972800" cy="10972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Misch"/>
          <p:cNvSpPr txBox="1"/>
          <p:nvPr/>
        </p:nvSpPr>
        <p:spPr>
          <a:xfrm>
            <a:off x="19572060" y="6115519"/>
            <a:ext cx="120739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Misch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