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8"/>
  </p:notesMasterIdLst>
  <p:sldIdLst>
    <p:sldId id="256" r:id="rId5"/>
    <p:sldId id="369" r:id="rId6"/>
    <p:sldId id="358" r:id="rId7"/>
    <p:sldId id="362" r:id="rId8"/>
    <p:sldId id="360" r:id="rId9"/>
    <p:sldId id="354" r:id="rId10"/>
    <p:sldId id="356" r:id="rId11"/>
    <p:sldId id="361" r:id="rId12"/>
    <p:sldId id="370" r:id="rId13"/>
    <p:sldId id="363" r:id="rId14"/>
    <p:sldId id="373" r:id="rId15"/>
    <p:sldId id="371" r:id="rId16"/>
    <p:sldId id="375" r:id="rId17"/>
    <p:sldId id="377" r:id="rId18"/>
    <p:sldId id="391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9" r:id="rId30"/>
    <p:sldId id="390" r:id="rId31"/>
    <p:sldId id="388" r:id="rId32"/>
    <p:sldId id="376" r:id="rId33"/>
    <p:sldId id="355" r:id="rId34"/>
    <p:sldId id="359" r:id="rId35"/>
    <p:sldId id="261" r:id="rId36"/>
    <p:sldId id="372" r:id="rId37"/>
  </p:sldIdLst>
  <p:sldSz cx="11658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FF"/>
    <a:srgbClr val="FF00FC"/>
    <a:srgbClr val="DEBA87"/>
    <a:srgbClr val="0000FF"/>
    <a:srgbClr val="4472C4"/>
    <a:srgbClr val="FF0000"/>
    <a:srgbClr val="D97216"/>
    <a:srgbClr val="4141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33B8A3-36EB-49F4-A6AC-B0B8EA94C651}" v="2" dt="2022-09-01T17:40:48.6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09" autoAdjust="0"/>
    <p:restoredTop sz="80376" autoAdjust="0"/>
  </p:normalViewPr>
  <p:slideViewPr>
    <p:cSldViewPr snapToGrid="0">
      <p:cViewPr varScale="1">
        <p:scale>
          <a:sx n="85" d="100"/>
          <a:sy n="85" d="100"/>
        </p:scale>
        <p:origin x="1221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. L. Barrow" userId="467e5d53b4b9ac74" providerId="LiveId" clId="{CB33B8A3-36EB-49F4-A6AC-B0B8EA94C651}"/>
    <pc:docChg chg="undo custSel modSld">
      <pc:chgData name="J. L. Barrow" userId="467e5d53b4b9ac74" providerId="LiveId" clId="{CB33B8A3-36EB-49F4-A6AC-B0B8EA94C651}" dt="2022-09-01T17:41:15.720" v="19" actId="6549"/>
      <pc:docMkLst>
        <pc:docMk/>
      </pc:docMkLst>
      <pc:sldChg chg="modNotesTx">
        <pc:chgData name="J. L. Barrow" userId="467e5d53b4b9ac74" providerId="LiveId" clId="{CB33B8A3-36EB-49F4-A6AC-B0B8EA94C651}" dt="2022-09-01T17:41:11.270" v="18" actId="6549"/>
        <pc:sldMkLst>
          <pc:docMk/>
          <pc:sldMk cId="497168825" sldId="261"/>
        </pc:sldMkLst>
      </pc:sldChg>
      <pc:sldChg chg="modNotesTx">
        <pc:chgData name="J. L. Barrow" userId="467e5d53b4b9ac74" providerId="LiveId" clId="{CB33B8A3-36EB-49F4-A6AC-B0B8EA94C651}" dt="2022-09-01T17:39:55.011" v="7" actId="6549"/>
        <pc:sldMkLst>
          <pc:docMk/>
          <pc:sldMk cId="3334556707" sldId="354"/>
        </pc:sldMkLst>
      </pc:sldChg>
      <pc:sldChg chg="modNotesTx">
        <pc:chgData name="J. L. Barrow" userId="467e5d53b4b9ac74" providerId="LiveId" clId="{CB33B8A3-36EB-49F4-A6AC-B0B8EA94C651}" dt="2022-09-01T17:39:59.239" v="8" actId="6549"/>
        <pc:sldMkLst>
          <pc:docMk/>
          <pc:sldMk cId="3444015857" sldId="356"/>
        </pc:sldMkLst>
      </pc:sldChg>
      <pc:sldChg chg="modNotesTx">
        <pc:chgData name="J. L. Barrow" userId="467e5d53b4b9ac74" providerId="LiveId" clId="{CB33B8A3-36EB-49F4-A6AC-B0B8EA94C651}" dt="2022-09-01T17:39:35.186" v="1" actId="6549"/>
        <pc:sldMkLst>
          <pc:docMk/>
          <pc:sldMk cId="1704733189" sldId="358"/>
        </pc:sldMkLst>
      </pc:sldChg>
      <pc:sldChg chg="modSp mod modNotesTx">
        <pc:chgData name="J. L. Barrow" userId="467e5d53b4b9ac74" providerId="LiveId" clId="{CB33B8A3-36EB-49F4-A6AC-B0B8EA94C651}" dt="2022-09-01T17:39:47.526" v="6" actId="20577"/>
        <pc:sldMkLst>
          <pc:docMk/>
          <pc:sldMk cId="1154667362" sldId="362"/>
        </pc:sldMkLst>
        <pc:spChg chg="mod">
          <ac:chgData name="J. L. Barrow" userId="467e5d53b4b9ac74" providerId="LiveId" clId="{CB33B8A3-36EB-49F4-A6AC-B0B8EA94C651}" dt="2022-09-01T17:39:47.526" v="6" actId="20577"/>
          <ac:spMkLst>
            <pc:docMk/>
            <pc:sldMk cId="1154667362" sldId="362"/>
            <ac:spMk id="2" creationId="{06BB0D4F-B314-E614-EE25-81DE45AF2C12}"/>
          </ac:spMkLst>
        </pc:spChg>
      </pc:sldChg>
      <pc:sldChg chg="modNotesTx">
        <pc:chgData name="J. L. Barrow" userId="467e5d53b4b9ac74" providerId="LiveId" clId="{CB33B8A3-36EB-49F4-A6AC-B0B8EA94C651}" dt="2022-09-01T17:40:08.312" v="10" actId="6549"/>
        <pc:sldMkLst>
          <pc:docMk/>
          <pc:sldMk cId="1355032452" sldId="363"/>
        </pc:sldMkLst>
      </pc:sldChg>
      <pc:sldChg chg="modNotesTx">
        <pc:chgData name="J. L. Barrow" userId="467e5d53b4b9ac74" providerId="LiveId" clId="{CB33B8A3-36EB-49F4-A6AC-B0B8EA94C651}" dt="2022-09-01T17:39:31.702" v="0" actId="6549"/>
        <pc:sldMkLst>
          <pc:docMk/>
          <pc:sldMk cId="3448284676" sldId="369"/>
        </pc:sldMkLst>
      </pc:sldChg>
      <pc:sldChg chg="modNotesTx">
        <pc:chgData name="J. L. Barrow" userId="467e5d53b4b9ac74" providerId="LiveId" clId="{CB33B8A3-36EB-49F4-A6AC-B0B8EA94C651}" dt="2022-09-01T17:40:04.563" v="9" actId="6549"/>
        <pc:sldMkLst>
          <pc:docMk/>
          <pc:sldMk cId="2494924336" sldId="370"/>
        </pc:sldMkLst>
      </pc:sldChg>
      <pc:sldChg chg="modNotesTx">
        <pc:chgData name="J. L. Barrow" userId="467e5d53b4b9ac74" providerId="LiveId" clId="{CB33B8A3-36EB-49F4-A6AC-B0B8EA94C651}" dt="2022-09-01T17:40:15.107" v="12" actId="6549"/>
        <pc:sldMkLst>
          <pc:docMk/>
          <pc:sldMk cId="58055306" sldId="371"/>
        </pc:sldMkLst>
      </pc:sldChg>
      <pc:sldChg chg="modNotesTx">
        <pc:chgData name="J. L. Barrow" userId="467e5d53b4b9ac74" providerId="LiveId" clId="{CB33B8A3-36EB-49F4-A6AC-B0B8EA94C651}" dt="2022-09-01T17:41:15.720" v="19" actId="6549"/>
        <pc:sldMkLst>
          <pc:docMk/>
          <pc:sldMk cId="1040691650" sldId="372"/>
        </pc:sldMkLst>
      </pc:sldChg>
      <pc:sldChg chg="modNotesTx">
        <pc:chgData name="J. L. Barrow" userId="467e5d53b4b9ac74" providerId="LiveId" clId="{CB33B8A3-36EB-49F4-A6AC-B0B8EA94C651}" dt="2022-09-01T17:40:11.671" v="11" actId="6549"/>
        <pc:sldMkLst>
          <pc:docMk/>
          <pc:sldMk cId="746332912" sldId="373"/>
        </pc:sldMkLst>
      </pc:sldChg>
      <pc:sldChg chg="modNotesTx">
        <pc:chgData name="J. L. Barrow" userId="467e5d53b4b9ac74" providerId="LiveId" clId="{CB33B8A3-36EB-49F4-A6AC-B0B8EA94C651}" dt="2022-09-01T17:40:18.511" v="13" actId="6549"/>
        <pc:sldMkLst>
          <pc:docMk/>
          <pc:sldMk cId="3096902275" sldId="375"/>
        </pc:sldMkLst>
      </pc:sldChg>
      <pc:sldChg chg="modNotesTx">
        <pc:chgData name="J. L. Barrow" userId="467e5d53b4b9ac74" providerId="LiveId" clId="{CB33B8A3-36EB-49F4-A6AC-B0B8EA94C651}" dt="2022-09-01T17:40:54.307" v="15" actId="6549"/>
        <pc:sldMkLst>
          <pc:docMk/>
          <pc:sldMk cId="750206473" sldId="385"/>
        </pc:sldMkLst>
      </pc:sldChg>
      <pc:sldChg chg="modNotesTx">
        <pc:chgData name="J. L. Barrow" userId="467e5d53b4b9ac74" providerId="LiveId" clId="{CB33B8A3-36EB-49F4-A6AC-B0B8EA94C651}" dt="2022-09-01T17:40:58.746" v="16" actId="6549"/>
        <pc:sldMkLst>
          <pc:docMk/>
          <pc:sldMk cId="861701687" sldId="386"/>
        </pc:sldMkLst>
      </pc:sldChg>
      <pc:sldChg chg="modNotesTx">
        <pc:chgData name="J. L. Barrow" userId="467e5d53b4b9ac74" providerId="LiveId" clId="{CB33B8A3-36EB-49F4-A6AC-B0B8EA94C651}" dt="2022-09-01T17:41:03.919" v="17" actId="6549"/>
        <pc:sldMkLst>
          <pc:docMk/>
          <pc:sldMk cId="1553367406" sldId="390"/>
        </pc:sldMkLst>
      </pc:sldChg>
      <pc:sldChg chg="modNotesTx">
        <pc:chgData name="J. L. Barrow" userId="467e5d53b4b9ac74" providerId="LiveId" clId="{CB33B8A3-36EB-49F4-A6AC-B0B8EA94C651}" dt="2022-09-01T17:40:36.085" v="14" actId="6549"/>
        <pc:sldMkLst>
          <pc:docMk/>
          <pc:sldMk cId="2016409079" sldId="3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7F158-ED0A-4BCC-B006-C02EAED90C6C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0069A-12A8-4180-A6D6-F0D8C5B9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64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88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97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47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u="none" strike="noStrike" dirty="0">
                    <a:solidFill>
                      <a:srgbClr val="000000"/>
                    </a:solidFill>
                    <a:effectLst/>
                    <a:latin typeface="Helvetica Light" panose="020B0403020202020204" pitchFamily="34" charset="0"/>
                  </a:rPr>
                  <a:t>Up to 50% efficiency of full active volume </a:t>
                </a:r>
                <a:r>
                  <a:rPr lang="en-US" i="0">
                    <a:latin typeface="Cambria Math" panose="02040503050406030204" pitchFamily="18" charset="0"/>
                  </a:rPr>
                  <a:t>ν_e</a:t>
                </a:r>
                <a:r>
                  <a:rPr lang="en-US" sz="1400" u="none" strike="noStrike" dirty="0">
                    <a:solidFill>
                      <a:srgbClr val="000000"/>
                    </a:solidFill>
                    <a:effectLst/>
                    <a:latin typeface="Helvetica Light" panose="020B0403020202020204" pitchFamily="34" charset="0"/>
                  </a:rPr>
                  <a:t> CC events </a:t>
                </a:r>
                <a:r>
                  <a:rPr lang="en-US" dirty="0">
                    <a:solidFill>
                      <a:srgbClr val="000000"/>
                    </a:solidFill>
                    <a:latin typeface="Helvetica Light" panose="020B0403020202020204" pitchFamily="34" charset="0"/>
                  </a:rPr>
                  <a:t>(</a:t>
                </a:r>
                <a:r>
                  <a:rPr lang="en-US" sz="1200" b="1" dirty="0">
                    <a:latin typeface="Helvetica" pitchFamily="2" charset="0"/>
                  </a:rPr>
                  <a:t>a milestone </a:t>
                </a:r>
                <a:r>
                  <a:rPr lang="en-US" sz="1200" b="1" u="none" strike="noStrike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for intrinsic </a:t>
                </a:r>
                <a:r>
                  <a:rPr lang="en-US" sz="1200" b="1" i="0">
                    <a:latin typeface="Cambria Math" panose="02040503050406030204" pitchFamily="18" charset="0"/>
                  </a:rPr>
                  <a:t>𝛎_𝐞</a:t>
                </a:r>
                <a:r>
                  <a:rPr lang="en-US" sz="1200" b="1" dirty="0">
                    <a:latin typeface="Helvetica" pitchFamily="2" charset="0"/>
                    <a:cs typeface="Arial" panose="020B0604020202020204" pitchFamily="34" charset="0"/>
                  </a:rPr>
                  <a:t> selection in </a:t>
                </a:r>
                <a:r>
                  <a:rPr lang="en-US" sz="1200" b="1" i="0">
                    <a:latin typeface="Cambria Math" panose="02040503050406030204" pitchFamily="18" charset="0"/>
                  </a:rPr>
                  <a:t>𝛎_𝛍</a:t>
                </a:r>
                <a:r>
                  <a:rPr lang="en-US" sz="1200" b="1" dirty="0">
                    <a:latin typeface="Helvetica" pitchFamily="2" charset="0"/>
                    <a:cs typeface="Arial" panose="020B0604020202020204" pitchFamily="34" charset="0"/>
                  </a:rPr>
                  <a:t>-dominated accelerator neutrino beam</a:t>
                </a:r>
                <a:r>
                  <a:rPr lang="en-US" sz="1400" u="none" strike="noStrike" dirty="0">
                    <a:solidFill>
                      <a:srgbClr val="000000"/>
                    </a:solidFill>
                    <a:effectLst/>
                    <a:latin typeface="Helvetica Light" panose="020B0403020202020204" pitchFamily="34" charset="0"/>
                  </a:rPr>
                  <a:t>) 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31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u="none" strike="noStrike" dirty="0">
                    <a:solidFill>
                      <a:srgbClr val="000000"/>
                    </a:solidFill>
                    <a:effectLst/>
                    <a:latin typeface="Helvetica Light" panose="020B0403020202020204" pitchFamily="34" charset="0"/>
                  </a:rPr>
                  <a:t>Up to 50% efficiency of full active volume </a:t>
                </a:r>
                <a:r>
                  <a:rPr lang="en-US" i="0">
                    <a:latin typeface="Cambria Math" panose="02040503050406030204" pitchFamily="18" charset="0"/>
                  </a:rPr>
                  <a:t>ν_e</a:t>
                </a:r>
                <a:r>
                  <a:rPr lang="en-US" sz="1400" u="none" strike="noStrike" dirty="0">
                    <a:solidFill>
                      <a:srgbClr val="000000"/>
                    </a:solidFill>
                    <a:effectLst/>
                    <a:latin typeface="Helvetica Light" panose="020B0403020202020204" pitchFamily="34" charset="0"/>
                  </a:rPr>
                  <a:t> CC events </a:t>
                </a:r>
                <a:r>
                  <a:rPr lang="en-US" dirty="0">
                    <a:solidFill>
                      <a:srgbClr val="000000"/>
                    </a:solidFill>
                    <a:latin typeface="Helvetica Light" panose="020B0403020202020204" pitchFamily="34" charset="0"/>
                  </a:rPr>
                  <a:t>(</a:t>
                </a:r>
                <a:r>
                  <a:rPr lang="en-US" sz="1200" b="1" dirty="0">
                    <a:latin typeface="Helvetica" pitchFamily="2" charset="0"/>
                  </a:rPr>
                  <a:t>a milestone </a:t>
                </a:r>
                <a:r>
                  <a:rPr lang="en-US" sz="1200" b="1" u="none" strike="noStrike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for intrinsic </a:t>
                </a:r>
                <a:r>
                  <a:rPr lang="en-US" sz="1200" b="1" i="0">
                    <a:latin typeface="Cambria Math" panose="02040503050406030204" pitchFamily="18" charset="0"/>
                  </a:rPr>
                  <a:t>𝛎_𝐞</a:t>
                </a:r>
                <a:r>
                  <a:rPr lang="en-US" sz="1200" b="1" dirty="0">
                    <a:latin typeface="Helvetica" pitchFamily="2" charset="0"/>
                    <a:cs typeface="Arial" panose="020B0604020202020204" pitchFamily="34" charset="0"/>
                  </a:rPr>
                  <a:t> selection in </a:t>
                </a:r>
                <a:r>
                  <a:rPr lang="en-US" sz="1200" b="1" i="0">
                    <a:latin typeface="Cambria Math" panose="02040503050406030204" pitchFamily="18" charset="0"/>
                  </a:rPr>
                  <a:t>𝛎_𝛍</a:t>
                </a:r>
                <a:r>
                  <a:rPr lang="en-US" sz="1200" b="1" dirty="0">
                    <a:latin typeface="Helvetica" pitchFamily="2" charset="0"/>
                    <a:cs typeface="Arial" panose="020B0604020202020204" pitchFamily="34" charset="0"/>
                  </a:rPr>
                  <a:t>-dominated accelerator neutrino beam</a:t>
                </a:r>
                <a:r>
                  <a:rPr lang="en-US" sz="1400" u="none" strike="noStrike" dirty="0">
                    <a:solidFill>
                      <a:srgbClr val="000000"/>
                    </a:solidFill>
                    <a:effectLst/>
                    <a:latin typeface="Helvetica Light" panose="020B0403020202020204" pitchFamily="34" charset="0"/>
                  </a:rPr>
                  <a:t>) 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05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64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99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40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52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5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12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43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5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41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9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46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12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9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4395" y="1272011"/>
            <a:ext cx="990981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7325" y="4082310"/>
            <a:ext cx="874395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C936-C51A-4278-856D-B4516ACA0EB8}" type="datetime1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3701-C983-46AA-8553-BB5E427AA812}" type="datetime1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8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43186" y="413808"/>
            <a:ext cx="2513886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1530" y="413808"/>
            <a:ext cx="7395924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4D4A-56C2-4860-AAE8-725E385428AB}" type="datetime1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4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DCF6-FD65-4BAE-8828-B727229B0E1D}" type="datetime1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4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457" y="1937705"/>
            <a:ext cx="10055543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457" y="5201393"/>
            <a:ext cx="10055543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0934-E5D3-4DBA-85E2-81B8FEFF5C89}" type="datetime1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2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529" y="2069042"/>
            <a:ext cx="4954905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2166" y="2069042"/>
            <a:ext cx="4954905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C918-2ED9-4381-BAF7-10CEFD2C6D37}" type="datetime1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6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47" y="413810"/>
            <a:ext cx="10055543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048" y="1905318"/>
            <a:ext cx="4932134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048" y="2839085"/>
            <a:ext cx="493213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02167" y="1905318"/>
            <a:ext cx="4956424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02167" y="2839085"/>
            <a:ext cx="495642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B09D-1A2D-4B09-A2FA-076F1768785A}" type="datetime1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9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04FA-B511-4BD6-A006-37BFE9DF8FD0}" type="datetime1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3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5AE1-C6B8-446C-9B31-0ACC377DCC54}" type="datetime1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01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47" y="518160"/>
            <a:ext cx="3760202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6424" y="1119083"/>
            <a:ext cx="5902166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3047" y="2331720"/>
            <a:ext cx="3760202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989-002B-49D5-8417-215A3B22B1D4}" type="datetime1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4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47" y="518160"/>
            <a:ext cx="3760202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56424" y="1119083"/>
            <a:ext cx="5902166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3047" y="2331720"/>
            <a:ext cx="3760202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6E57-2D8C-4529-A1E9-7F0B1D9D69CE}" type="datetime1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2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1529" y="413810"/>
            <a:ext cx="10055543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529" y="2069042"/>
            <a:ext cx="10055543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529" y="7203865"/>
            <a:ext cx="262318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8E9A0-A235-4F9D-A0EB-4DCD0994E226}" type="datetime1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1911" y="7203865"/>
            <a:ext cx="3934778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3886" y="7203865"/>
            <a:ext cx="262318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6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barrow@fnal.g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4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icroboone.fnal.gov/wp-content/uploads/MICROBOONE-NOTE-1031-PUB.pdf" TargetMode="External"/><Relationship Id="rId5" Type="http://schemas.openxmlformats.org/officeDocument/2006/relationships/hyperlink" Target="https://journals.aps.org/prd/abstract/10.1103/PhysRevD.79.072002" TargetMode="Externa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journals.aps.org/prd/abstract/10.1103/PhysRevD.103.052002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3.png"/><Relationship Id="rId3" Type="http://schemas.openxmlformats.org/officeDocument/2006/relationships/image" Target="../media/image37.png"/><Relationship Id="rId7" Type="http://schemas.openxmlformats.org/officeDocument/2006/relationships/hyperlink" Target="https://journals.aps.org/prd/abstract/10.1103/PhysRevD.103.052002" TargetMode="Externa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57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42.png"/><Relationship Id="rId7" Type="http://schemas.openxmlformats.org/officeDocument/2006/relationships/image" Target="../media/image58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l/abstract/10.1103/PhysRevLett.128.111801" TargetMode="External"/><Relationship Id="rId11" Type="http://schemas.openxmlformats.org/officeDocument/2006/relationships/image" Target="../media/image68.png"/><Relationship Id="rId5" Type="http://schemas.openxmlformats.org/officeDocument/2006/relationships/image" Target="../media/image44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43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hyperlink" Target="https://journals.aps.org/prl/abstract/10.1103/PhysRevLett.128.111801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d/abstract/10.1103/PhysRevD.103.052002" TargetMode="External"/><Relationship Id="rId13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hyperlink" Target="https://www.sciencedirect.com/science/article/pii/S0920563298000693" TargetMode="External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62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hyperlink" Target="https://journals.aps.org/prd/abstract/10.1103/PhysRevD.105.112004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hyperlink" Target="https://journals.aps.org/prd/abstract/10.1103/PhysRevD.105.112003" TargetMode="External"/><Relationship Id="rId2" Type="http://schemas.openxmlformats.org/officeDocument/2006/relationships/image" Target="../media/image50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hyperlink" Target="https://journals.aps.org/prd/abstract/10.1103/PhysRevD.105.112005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99.png"/><Relationship Id="rId7" Type="http://schemas.openxmlformats.org/officeDocument/2006/relationships/image" Target="../media/image6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107.png"/><Relationship Id="rId5" Type="http://schemas.openxmlformats.org/officeDocument/2006/relationships/image" Target="../media/image56.png"/><Relationship Id="rId10" Type="http://schemas.openxmlformats.org/officeDocument/2006/relationships/image" Target="../media/image106.png"/><Relationship Id="rId4" Type="http://schemas.openxmlformats.org/officeDocument/2006/relationships/image" Target="../media/image61.png"/><Relationship Id="rId9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hyperlink" Target="https://journals.aps.org/prl/abstract/10.1103/PhysRevLett.89.011301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hyperlink" Target="https://journals.aps.org/prl/abstract/10.1103/PhysRevLett.87.071301" TargetMode="External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dg.lbl.gov/2020/listings/rpp2020-list-neutrino-prop.pdf" TargetMode="External"/><Relationship Id="rId11" Type="http://schemas.openxmlformats.org/officeDocument/2006/relationships/hyperlink" Target="https://journals.aps.org/prl/abstract/10.1103/PhysRevLett.81.1562" TargetMode="External"/><Relationship Id="rId5" Type="http://schemas.openxmlformats.org/officeDocument/2006/relationships/hyperlink" Target="http://www.nu-fit.org/?q=node/228" TargetMode="External"/><Relationship Id="rId15" Type="http://schemas.openxmlformats.org/officeDocument/2006/relationships/image" Target="../media/image8.png"/><Relationship Id="rId10" Type="http://schemas.openxmlformats.org/officeDocument/2006/relationships/hyperlink" Target="https://physics.aps.org/articles/v8/97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7.jpeg"/><Relationship Id="rId14" Type="http://schemas.openxmlformats.org/officeDocument/2006/relationships/hyperlink" Target="https://livrepository.liverpool.ac.uk/3143192/1/200875487_Oct2021.pdf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hyperlink" Target="https://journals.aps.org/prd/abstract/10.1103/PhysRevD.105.112003" TargetMode="External"/><Relationship Id="rId3" Type="http://schemas.openxmlformats.org/officeDocument/2006/relationships/image" Target="../media/image99.png"/><Relationship Id="rId7" Type="http://schemas.openxmlformats.org/officeDocument/2006/relationships/image" Target="../media/image63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112.png"/><Relationship Id="rId5" Type="http://schemas.openxmlformats.org/officeDocument/2006/relationships/image" Target="../media/image56.png"/><Relationship Id="rId15" Type="http://schemas.openxmlformats.org/officeDocument/2006/relationships/hyperlink" Target="https://journals.aps.org/prd/abstract/10.1103/PhysRevD.105.112005" TargetMode="External"/><Relationship Id="rId10" Type="http://schemas.openxmlformats.org/officeDocument/2006/relationships/image" Target="../media/image111.png"/><Relationship Id="rId4" Type="http://schemas.openxmlformats.org/officeDocument/2006/relationships/image" Target="../media/image77.png"/><Relationship Id="rId9" Type="http://schemas.openxmlformats.org/officeDocument/2006/relationships/image" Target="../media/image110.png"/><Relationship Id="rId14" Type="http://schemas.openxmlformats.org/officeDocument/2006/relationships/hyperlink" Target="https://journals.aps.org/prd/abstract/10.1103/PhysRevD.105.11200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urnals.aps.org/prl/abstract/10.1103/PhysRevLett.128.241801" TargetMode="Externa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openxmlformats.org/officeDocument/2006/relationships/image" Target="../media/image11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5.png"/><Relationship Id="rId5" Type="http://schemas.openxmlformats.org/officeDocument/2006/relationships/image" Target="../media/image120.png"/><Relationship Id="rId10" Type="http://schemas.openxmlformats.org/officeDocument/2006/relationships/image" Target="../media/image124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7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icroboone.fnal.gov/wp-content/uploads/MICROBOONE-NOTE-1116-PUB.pdf" TargetMode="External"/><Relationship Id="rId5" Type="http://schemas.openxmlformats.org/officeDocument/2006/relationships/image" Target="../media/image101.png"/><Relationship Id="rId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4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d/abstract/10.1103/PhysRevD.64.112007" TargetMode="External"/><Relationship Id="rId3" Type="http://schemas.openxmlformats.org/officeDocument/2006/relationships/image" Target="../media/image115.png"/><Relationship Id="rId7" Type="http://schemas.openxmlformats.org/officeDocument/2006/relationships/image" Target="../media/image13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hyperlink" Target="https://microboone.fnal.gov/wp-content/uploads/MICROBOONE-NOTE-1106-PUB.pdf" TargetMode="External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croboone.fnal.gov/public-notes/" TargetMode="External"/><Relationship Id="rId4" Type="http://schemas.openxmlformats.org/officeDocument/2006/relationships/hyperlink" Target="https://microboone.fnal.gov/documents-publications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116.emf"/><Relationship Id="rId7" Type="http://schemas.openxmlformats.org/officeDocument/2006/relationships/image" Target="../media/image120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emf"/><Relationship Id="rId5" Type="http://schemas.openxmlformats.org/officeDocument/2006/relationships/image" Target="../media/image118.png"/><Relationship Id="rId10" Type="http://schemas.openxmlformats.org/officeDocument/2006/relationships/image" Target="../media/image126.png"/><Relationship Id="rId4" Type="http://schemas.openxmlformats.org/officeDocument/2006/relationships/image" Target="../media/image117.gif"/><Relationship Id="rId9" Type="http://schemas.openxmlformats.org/officeDocument/2006/relationships/image" Target="../media/image12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science/article/pii/S0370157305005119?via%3Dihub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belprize.org/prizes/physics/2002/summary/" TargetMode="External"/><Relationship Id="rId13" Type="http://schemas.openxmlformats.org/officeDocument/2006/relationships/image" Target="../media/image133.jpeg"/><Relationship Id="rId3" Type="http://schemas.openxmlformats.org/officeDocument/2006/relationships/image" Target="../media/image130.jpeg"/><Relationship Id="rId7" Type="http://schemas.openxmlformats.org/officeDocument/2006/relationships/image" Target="../media/image7.jpeg"/><Relationship Id="rId12" Type="http://schemas.openxmlformats.org/officeDocument/2006/relationships/hyperlink" Target="https://en.wikipedia.org/wiki/Super-Kamiokande" TargetMode="External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11" Type="http://schemas.openxmlformats.org/officeDocument/2006/relationships/image" Target="../media/image132.jpeg"/><Relationship Id="rId5" Type="http://schemas.openxmlformats.org/officeDocument/2006/relationships/hyperlink" Target="https://en.wikipedia.org/wiki/Homestake_experiment" TargetMode="External"/><Relationship Id="rId15" Type="http://schemas.openxmlformats.org/officeDocument/2006/relationships/image" Target="../media/image139.png"/><Relationship Id="rId10" Type="http://schemas.openxmlformats.org/officeDocument/2006/relationships/hyperlink" Target="https://en.wikipedia.org/wiki/Sudbury_Neutrino_Observatory" TargetMode="External"/><Relationship Id="rId4" Type="http://schemas.openxmlformats.org/officeDocument/2006/relationships/image" Target="../media/image131.jpeg"/><Relationship Id="rId9" Type="http://schemas.openxmlformats.org/officeDocument/2006/relationships/hyperlink" Target="https://physics.aps.org/articles/v8/97" TargetMode="External"/><Relationship Id="rId14" Type="http://schemas.openxmlformats.org/officeDocument/2006/relationships/image" Target="../media/image13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140.png"/><Relationship Id="rId7" Type="http://schemas.openxmlformats.org/officeDocument/2006/relationships/hyperlink" Target="https://en.wikipedia.org/wiki/Neutrino_oscillatio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0.png"/><Relationship Id="rId5" Type="http://schemas.openxmlformats.org/officeDocument/2006/relationships/image" Target="../media/image1110.png"/><Relationship Id="rId4" Type="http://schemas.openxmlformats.org/officeDocument/2006/relationships/image" Target="../media/image10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141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600.png"/><Relationship Id="rId5" Type="http://schemas.openxmlformats.org/officeDocument/2006/relationships/hyperlink" Target="https://journals.aps.org/prd/abstract/10.1103/PhysRevD.103.052002" TargetMode="External"/><Relationship Id="rId10" Type="http://schemas.openxmlformats.org/officeDocument/2006/relationships/image" Target="../media/image57.png"/><Relationship Id="rId4" Type="http://schemas.openxmlformats.org/officeDocument/2006/relationships/image" Target="../media/image142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www.sciencedirect.com/science/article/pii/S0920563298000693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s://journals.aps.org/prd/abstract/10.1103/PhysRevD.103.052002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sciencedirect.com/science/article/pii/S0920563298000693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journals.aps.org/prd/abstract/10.1103/PhysRevD.103.052002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journals.aps.org/prd/abstract/10.1103/PhysRevD.103.052002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83AFA395-2B54-4732-9499-8F1608E4E146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-1" y="1217871"/>
                <a:ext cx="11658600" cy="3328501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4000" b="1" dirty="0">
                    <a:latin typeface="Verdana"/>
                    <a:ea typeface="Verdana"/>
                  </a:rPr>
                  <a:t>First Results from MicroBooNE’s</a:t>
                </a:r>
                <a:br>
                  <a:rPr lang="en-US" sz="4000" b="1" dirty="0">
                    <a:latin typeface="Verdana"/>
                    <a:ea typeface="Verdana"/>
                  </a:rPr>
                </a:br>
                <a:r>
                  <a:rPr lang="en-US" sz="4000" b="1" dirty="0">
                    <a:latin typeface="Verdana"/>
                    <a:ea typeface="Verdana"/>
                  </a:rPr>
                  <a:t>Low Energy Excess Searches</a:t>
                </a:r>
                <a:br>
                  <a:rPr lang="en-US" sz="4000" b="1" dirty="0">
                    <a:latin typeface="Verdana"/>
                    <a:ea typeface="Verdana"/>
                  </a:rPr>
                </a:br>
                <a:r>
                  <a:rPr lang="en-US" sz="2400" b="1" dirty="0">
                    <a:latin typeface="Verdana"/>
                    <a:ea typeface="Verdana"/>
                  </a:rPr>
                  <a:t>and</a:t>
                </a:r>
                <a:br>
                  <a:rPr lang="en-US" sz="4000" b="1" dirty="0">
                    <a:latin typeface="Verdana"/>
                    <a:ea typeface="Verdana"/>
                  </a:rPr>
                </a:br>
                <a:r>
                  <a:rPr lang="en-US" sz="4000" b="1" dirty="0">
                    <a:latin typeface="Verdana"/>
                    <a:ea typeface="Verdana"/>
                  </a:rPr>
                  <a:t>Constraints on</a:t>
                </a:r>
                <a:br>
                  <a:rPr lang="en-US" sz="4000" b="1" dirty="0">
                    <a:latin typeface="Verdana"/>
                    <a:ea typeface="Verdana"/>
                  </a:rPr>
                </a:b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ea typeface="Verdana"/>
                      </a:rPr>
                      <m:t>𝐞𝐕</m:t>
                    </m:r>
                  </m:oMath>
                </a14:m>
                <a:r>
                  <a:rPr lang="en-US" sz="4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-Scale Sterile Neutrino Oscillations</a:t>
                </a: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83AFA395-2B54-4732-9499-8F1608E4E1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-1" y="1217871"/>
                <a:ext cx="11658600" cy="3328501"/>
              </a:xfrm>
              <a:blipFill>
                <a:blip r:embed="rId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ubtitle 2">
            <a:extLst>
              <a:ext uri="{FF2B5EF4-FFF2-40B4-BE49-F238E27FC236}">
                <a16:creationId xmlns:a16="http://schemas.microsoft.com/office/drawing/2014/main" id="{1DCB1676-59A8-411F-BA17-92CC56833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17485"/>
            <a:ext cx="11658600" cy="2475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 dirty="0">
                <a:latin typeface="Verdana"/>
                <a:ea typeface="Verdana"/>
              </a:rPr>
              <a:t>14</a:t>
            </a:r>
            <a:r>
              <a:rPr lang="en-US" sz="2800" i="1" baseline="30000" dirty="0">
                <a:latin typeface="Verdana"/>
                <a:ea typeface="Verdana"/>
              </a:rPr>
              <a:t>th</a:t>
            </a:r>
            <a:r>
              <a:rPr lang="en-US" sz="2800" i="1" dirty="0">
                <a:latin typeface="Verdana"/>
                <a:ea typeface="Verdana"/>
              </a:rPr>
              <a:t> Conference on the Intersections of Particle and Nuclear Physics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 dirty="0">
                <a:latin typeface="Verdana"/>
                <a:ea typeface="Verdana"/>
              </a:rPr>
              <a:t>September 1</a:t>
            </a:r>
            <a:r>
              <a:rPr lang="en-US" sz="2800" i="1" baseline="30000" dirty="0">
                <a:latin typeface="Verdana"/>
                <a:ea typeface="Verdana"/>
              </a:rPr>
              <a:t>st</a:t>
            </a:r>
            <a:r>
              <a:rPr lang="en-US" sz="2800" i="1" dirty="0">
                <a:latin typeface="Verdana"/>
                <a:ea typeface="Verdana"/>
              </a:rPr>
              <a:t>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Verdana"/>
                <a:ea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L. Barrow</a:t>
            </a:r>
            <a:endParaRPr lang="en-US" sz="2800" dirty="0">
              <a:latin typeface="Verdana"/>
              <a:ea typeface="Verdan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/>
                <a:ea typeface="Verdana"/>
              </a:rPr>
              <a:t>Zuckerman Postdoctoral Scholar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i="1" dirty="0">
                <a:latin typeface="Verdana"/>
                <a:ea typeface="Verdana"/>
              </a:rPr>
              <a:t>On Behalf of the MicroBooNE Collaboration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221AEFD6-35E3-3402-EA8F-724CADD9E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782" y="0"/>
            <a:ext cx="3965034" cy="151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8DC265-9B71-1579-5F5E-8D509BB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535" b="56671"/>
          <a:stretch/>
        </p:blipFill>
        <p:spPr>
          <a:xfrm>
            <a:off x="1859349" y="7018739"/>
            <a:ext cx="1398400" cy="773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3D9F84-4C83-36FB-3293-FA095D7BB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092" y="6998140"/>
            <a:ext cx="2373744" cy="77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82C673-A9DD-3560-30AE-B01F3AAA1C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01" r="54783" b="22388"/>
          <a:stretch/>
        </p:blipFill>
        <p:spPr>
          <a:xfrm>
            <a:off x="0" y="6987209"/>
            <a:ext cx="1744482" cy="77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3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FE2D0A8-76DF-7ED4-0F50-FB089781AE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203604"/>
                <a:ext cx="11658599" cy="1502305"/>
              </a:xfrm>
            </p:spPr>
            <p:txBody>
              <a:bodyPr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4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The Short-Baseline Neutrino Facility</a:t>
                </a:r>
                <a:br>
                  <a:rPr lang="en-US" sz="4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2800" b="1" dirty="0">
                    <a:solidFill>
                      <a:srgbClr val="00B0F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Furthering the Investigation of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𝝂</m:t>
                    </m:r>
                  </m:oMath>
                </a14:m>
                <a:r>
                  <a:rPr lang="en-US" sz="2800" b="1" dirty="0">
                    <a:solidFill>
                      <a:srgbClr val="00B0F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Interactions &amp; the LEE</a:t>
                </a:r>
                <a:br>
                  <a:rPr lang="en-US" sz="2800" b="1" dirty="0">
                    <a:solidFill>
                      <a:srgbClr val="00B0F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24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MicroBooNE just the first of many large LArTPCs to come</a:t>
                </a:r>
                <a:endParaRPr lang="en-US" sz="4400" b="1" dirty="0">
                  <a:solidFill>
                    <a:srgbClr val="00B050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FE2D0A8-76DF-7ED4-0F50-FB089781AE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03604"/>
                <a:ext cx="11658599" cy="1502305"/>
              </a:xfrm>
              <a:blipFill>
                <a:blip r:embed="rId3"/>
                <a:stretch>
                  <a:fillRect l="-1621" t="-9717" r="-1621" b="-10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7DB85-5888-314B-1134-E61194996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455" y="7487643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4BA09-BB99-7832-9612-8C22FDD40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2628"/>
            <a:ext cx="10657490" cy="3932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56197D-4E1C-8F0D-7EC6-97A12A80BA52}"/>
              </a:ext>
            </a:extLst>
          </p:cNvPr>
          <p:cNvSpPr txBox="1"/>
          <p:nvPr/>
        </p:nvSpPr>
        <p:spPr>
          <a:xfrm>
            <a:off x="-63060" y="7366822"/>
            <a:ext cx="6017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Neutrino flux prediction at MiniBooNE</a:t>
            </a:r>
            <a:endParaRPr lang="en-US" sz="1200" dirty="0"/>
          </a:p>
          <a:p>
            <a:r>
              <a:rPr lang="en-US" sz="1200" dirty="0">
                <a:hlinkClick r:id="rId6"/>
              </a:rPr>
              <a:t>MICROBOONE-NOTE-1031-PUB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D49543-92E9-2D0F-8AB3-D903B0DCA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2058" y="1789995"/>
            <a:ext cx="3890227" cy="31107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C6F026-F7A5-0C4C-D96B-5A5E87E8215C}"/>
              </a:ext>
            </a:extLst>
          </p:cNvPr>
          <p:cNvSpPr txBox="1"/>
          <p:nvPr/>
        </p:nvSpPr>
        <p:spPr>
          <a:xfrm>
            <a:off x="1" y="6516424"/>
            <a:ext cx="11658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MiniBooNE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MicroBooNE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sees ~identical flux</a:t>
            </a:r>
            <a:endParaRPr lang="en-US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Ideal to test BSM hypotheses!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82F6E7-EC18-1CB8-8D27-988CD396F4ED}"/>
              </a:ext>
            </a:extLst>
          </p:cNvPr>
          <p:cNvCxnSpPr>
            <a:cxnSpLocks/>
          </p:cNvCxnSpPr>
          <p:nvPr/>
        </p:nvCxnSpPr>
        <p:spPr>
          <a:xfrm flipH="1">
            <a:off x="9982830" y="5538958"/>
            <a:ext cx="1662631" cy="99630"/>
          </a:xfrm>
          <a:prstGeom prst="straightConnector1">
            <a:avLst/>
          </a:prstGeom>
          <a:ln w="38100">
            <a:solidFill>
              <a:srgbClr val="D972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AC2DF2-F4E5-9F7B-9C5F-EB92F91107C8}"/>
                  </a:ext>
                </a:extLst>
              </p:cNvPr>
              <p:cNvSpPr txBox="1"/>
              <p:nvPr/>
            </p:nvSpPr>
            <p:spPr>
              <a:xfrm rot="21389305">
                <a:off x="9362785" y="5624995"/>
                <a:ext cx="2342247" cy="369332"/>
              </a:xfrm>
              <a:prstGeom prst="rect">
                <a:avLst/>
              </a:prstGeom>
              <a:solidFill>
                <a:schemeClr val="bg1">
                  <a:alpha val="49000"/>
                </a:schemeClr>
              </a:solidFill>
              <a:effectLst>
                <a:softEdge rad="508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D97216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Incoming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97216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b="1" dirty="0">
                    <a:solidFill>
                      <a:srgbClr val="D97216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flux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AC2DF2-F4E5-9F7B-9C5F-EB92F9110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89305">
                <a:off x="9362785" y="5624995"/>
                <a:ext cx="2342247" cy="369332"/>
              </a:xfrm>
              <a:prstGeom prst="rect">
                <a:avLst/>
              </a:prstGeom>
              <a:blipFill>
                <a:blip r:embed="rId8"/>
                <a:stretch>
                  <a:fillRect t="-5882" b="-16471"/>
                </a:stretch>
              </a:blipFill>
              <a:effectLst>
                <a:softEdge rad="508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7A6B47D0-D5B3-3B08-B232-C14EE9294D23}"/>
              </a:ext>
            </a:extLst>
          </p:cNvPr>
          <p:cNvSpPr txBox="1"/>
          <p:nvPr/>
        </p:nvSpPr>
        <p:spPr>
          <a:xfrm>
            <a:off x="4072058" y="5442584"/>
            <a:ext cx="794232" cy="512102"/>
          </a:xfrm>
          <a:prstGeom prst="rect">
            <a:avLst/>
          </a:prstGeom>
          <a:noFill/>
          <a:ln w="57150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2595FF-10C4-46F1-D2E4-2EA988E16B97}"/>
              </a:ext>
            </a:extLst>
          </p:cNvPr>
          <p:cNvSpPr txBox="1"/>
          <p:nvPr/>
        </p:nvSpPr>
        <p:spPr>
          <a:xfrm>
            <a:off x="3140351" y="5442584"/>
            <a:ext cx="794232" cy="5121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114B7A5-3D17-9060-EC70-5FD3D6DF73D8}"/>
              </a:ext>
            </a:extLst>
          </p:cNvPr>
          <p:cNvCxnSpPr>
            <a:cxnSpLocks/>
          </p:cNvCxnSpPr>
          <p:nvPr/>
        </p:nvCxnSpPr>
        <p:spPr>
          <a:xfrm flipH="1" flipV="1">
            <a:off x="4928840" y="5960103"/>
            <a:ext cx="490653" cy="655385"/>
          </a:xfrm>
          <a:prstGeom prst="straightConnector1">
            <a:avLst/>
          </a:prstGeom>
          <a:ln w="28575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5DA7CAC-4134-34CF-B55F-5E12C4F1AC24}"/>
              </a:ext>
            </a:extLst>
          </p:cNvPr>
          <p:cNvCxnSpPr>
            <a:cxnSpLocks/>
          </p:cNvCxnSpPr>
          <p:nvPr/>
        </p:nvCxnSpPr>
        <p:spPr>
          <a:xfrm flipV="1">
            <a:off x="2932851" y="6043410"/>
            <a:ext cx="397069" cy="5832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032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83CCB4-E858-2F0C-35A6-0428BC40F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0" y="3162498"/>
            <a:ext cx="5511558" cy="4164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B0D4F-B314-E614-EE25-81DE45AF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914" y="-353431"/>
            <a:ext cx="7254765" cy="198971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</a:rPr>
              <a:t>What Type of Excess from MiniBooNE?</a:t>
            </a:r>
            <a:endParaRPr lang="en-US" sz="48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C542C-231B-5429-3F5B-A7DC5F28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1504" y="7465856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13E2E-72F5-D433-EA55-F98D8A633FA0}"/>
              </a:ext>
            </a:extLst>
          </p:cNvPr>
          <p:cNvSpPr txBox="1"/>
          <p:nvPr/>
        </p:nvSpPr>
        <p:spPr>
          <a:xfrm>
            <a:off x="-61747" y="7355727"/>
            <a:ext cx="9468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Updated MiniBooNE neutrino oscillation results with increased data and new background studies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E93DC4-64C0-5A52-896D-1696524A150E}"/>
              </a:ext>
            </a:extLst>
          </p:cNvPr>
          <p:cNvSpPr txBox="1"/>
          <p:nvPr/>
        </p:nvSpPr>
        <p:spPr>
          <a:xfrm>
            <a:off x="7788166" y="7580346"/>
            <a:ext cx="37227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Jay Hyun Jo and Mark Ross-Lonergan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FEC17C-D3BA-B193-2382-B5D4BC4ED4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0" b="10365"/>
          <a:stretch/>
        </p:blipFill>
        <p:spPr>
          <a:xfrm>
            <a:off x="6936425" y="5558805"/>
            <a:ext cx="4087195" cy="19897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2927E1-B397-9D9C-6B22-6EDDB5DC6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41424"/>
            <a:ext cx="4165437" cy="1989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7">
                <a:extLst>
                  <a:ext uri="{FF2B5EF4-FFF2-40B4-BE49-F238E27FC236}">
                    <a16:creationId xmlns:a16="http://schemas.microsoft.com/office/drawing/2014/main" id="{99AB888A-7295-0A28-05A2-CECA7F4877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71648" y="1444498"/>
                <a:ext cx="5986951" cy="4652169"/>
              </a:xfrm>
            </p:spPr>
            <p:txBody>
              <a:bodyPr lIns="0" tIns="0" rIns="0" bIns="0" anchor="t">
                <a:normAutofit lnSpcReduction="10000"/>
              </a:bodyPr>
              <a:lstStyle/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Photon-like excess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: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Mismodeled/unknown processes?</a:t>
                </a:r>
              </a:p>
              <a:p>
                <a:pPr marL="1266160" lvl="2" indent="-229870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NC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Δ</m:t>
                    </m:r>
                  </m:oMath>
                </a14:m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resonance: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Δ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𝑁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𝛾</m:t>
                    </m:r>
                  </m:oMath>
                </a14:m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1784305" lvl="3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573" dirty="0">
                    <a:latin typeface="Verdana" panose="020B0604030504040204" pitchFamily="34" charset="0"/>
                    <a:ea typeface="Verdana" panose="020B0604030504040204" pitchFamily="34" charset="0"/>
                  </a:rPr>
                  <a:t>Single </a:t>
                </a:r>
                <a14:m>
                  <m:oMath xmlns:m="http://schemas.openxmlformats.org/officeDocument/2006/math">
                    <m:r>
                      <a:rPr lang="en-US" sz="1573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𝛾</m:t>
                    </m:r>
                  </m:oMath>
                </a14:m>
                <a:r>
                  <a:rPr lang="en-US" sz="1573" dirty="0">
                    <a:latin typeface="Verdana" panose="020B0604030504040204" pitchFamily="34" charset="0"/>
                    <a:ea typeface="Verdana" panose="020B0604030504040204" pitchFamily="34" charset="0"/>
                  </a:rPr>
                  <a:t> LEE: </a:t>
                </a:r>
                <a:r>
                  <a:rPr lang="en-US" sz="1573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gLEE</a:t>
                </a:r>
              </a:p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Electron-like excess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: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Oscillation-driven excess?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Energy-dependent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53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253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253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-enhancement</a:t>
                </a:r>
              </a:p>
              <a:p>
                <a:pPr marL="1266160" lvl="2" indent="-229870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LEE: </a:t>
                </a:r>
                <a:r>
                  <a:rPr lang="en-US" sz="1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eLEE</a:t>
                </a:r>
              </a:p>
              <a:p>
                <a:pPr marL="1266160" lvl="2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Derived from MiniBooNE empirically</a:t>
                </a:r>
              </a:p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Mismodeled/unknown processes?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Collimated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53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sz="2253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253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53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sz="2253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253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states?</a:t>
                </a:r>
              </a:p>
            </p:txBody>
          </p:sp>
        </mc:Choice>
        <mc:Fallback xmlns="">
          <p:sp>
            <p:nvSpPr>
              <p:cNvPr id="6" name="Content Placeholder 7">
                <a:extLst>
                  <a:ext uri="{FF2B5EF4-FFF2-40B4-BE49-F238E27FC236}">
                    <a16:creationId xmlns:a16="http://schemas.microsoft.com/office/drawing/2014/main" id="{99AB888A-7295-0A28-05A2-CECA7F4877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71648" y="1444498"/>
                <a:ext cx="5986951" cy="4652169"/>
              </a:xfrm>
              <a:blipFill>
                <a:blip r:embed="rId7"/>
                <a:stretch>
                  <a:fillRect l="-3360" t="-2359" r="-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332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9FF1D81-BF87-0E5C-40B9-E0A02999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829" y="6232088"/>
            <a:ext cx="3042837" cy="1298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FEC17C-D3BA-B193-2382-B5D4BC4ED4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0" b="10365"/>
          <a:stretch/>
        </p:blipFill>
        <p:spPr>
          <a:xfrm>
            <a:off x="8848839" y="5481059"/>
            <a:ext cx="2668749" cy="1299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7">
                <a:extLst>
                  <a:ext uri="{FF2B5EF4-FFF2-40B4-BE49-F238E27FC236}">
                    <a16:creationId xmlns:a16="http://schemas.microsoft.com/office/drawing/2014/main" id="{369418C0-9289-76C9-F03C-2B74AD5252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1648" y="1299216"/>
                <a:ext cx="5986951" cy="4652169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rmAutofit lnSpcReduction="10000"/>
              </a:bodyPr>
              <a:lstStyle>
                <a:lvl1pPr marL="259072" indent="-259072" algn="l" defTabSz="1036290" rtl="0" eaLnBrk="1" latinLnBrk="0" hangingPunct="1">
                  <a:lnSpc>
                    <a:spcPct val="90000"/>
                  </a:lnSpc>
                  <a:spcBef>
                    <a:spcPts val="1133"/>
                  </a:spcBef>
                  <a:buFont typeface="Arial" panose="020B0604020202020204" pitchFamily="34" charset="0"/>
                  <a:buChar char="•"/>
                  <a:defRPr sz="31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77217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95362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2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13507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31651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49796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67941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86086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404230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Photon-like excess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: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Mismodeled/unknown processes?</a:t>
                </a:r>
              </a:p>
              <a:p>
                <a:pPr marL="1266160" lvl="2" indent="-229870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NC</m:t>
                    </m:r>
                    <m:r>
                      <a:rPr lang="en-US" sz="180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Δ</m:t>
                    </m:r>
                  </m:oMath>
                </a14:m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resonance: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Δ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𝑁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𝛾</m:t>
                    </m:r>
                  </m:oMath>
                </a14:m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1784305" lvl="3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573" dirty="0">
                    <a:latin typeface="Verdana" panose="020B0604030504040204" pitchFamily="34" charset="0"/>
                    <a:ea typeface="Verdana" panose="020B0604030504040204" pitchFamily="34" charset="0"/>
                  </a:rPr>
                  <a:t>Single </a:t>
                </a:r>
                <a14:m>
                  <m:oMath xmlns:m="http://schemas.openxmlformats.org/officeDocument/2006/math">
                    <m:r>
                      <a:rPr lang="en-US" sz="1573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𝛾</m:t>
                    </m:r>
                  </m:oMath>
                </a14:m>
                <a:r>
                  <a:rPr lang="en-US" sz="1573" dirty="0">
                    <a:latin typeface="Verdana" panose="020B0604030504040204" pitchFamily="34" charset="0"/>
                    <a:ea typeface="Verdana" panose="020B0604030504040204" pitchFamily="34" charset="0"/>
                  </a:rPr>
                  <a:t> LEE: </a:t>
                </a:r>
                <a:r>
                  <a:rPr lang="en-US" sz="1573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gLEE</a:t>
                </a:r>
              </a:p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Electron-like excess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: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Oscillation-driven excess?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Energy-dependent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-enhancement</a:t>
                </a:r>
              </a:p>
              <a:p>
                <a:pPr marL="1266160" lvl="2" indent="-229870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LEE: </a:t>
                </a:r>
                <a:r>
                  <a:rPr lang="en-US" sz="1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eLEE</a:t>
                </a:r>
              </a:p>
              <a:p>
                <a:pPr marL="1266160" lvl="2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Derived from MiniBooNE empirically</a:t>
                </a:r>
              </a:p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Mismodeled/unknown processes?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Collimated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states?</a:t>
                </a:r>
              </a:p>
            </p:txBody>
          </p:sp>
        </mc:Choice>
        <mc:Fallback xmlns="">
          <p:sp>
            <p:nvSpPr>
              <p:cNvPr id="12" name="Content Placeholder 7">
                <a:extLst>
                  <a:ext uri="{FF2B5EF4-FFF2-40B4-BE49-F238E27FC236}">
                    <a16:creationId xmlns:a16="http://schemas.microsoft.com/office/drawing/2014/main" id="{369418C0-9289-76C9-F03C-2B74AD525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648" y="1299216"/>
                <a:ext cx="5986951" cy="4652169"/>
              </a:xfrm>
              <a:prstGeom prst="rect">
                <a:avLst/>
              </a:prstGeom>
              <a:blipFill>
                <a:blip r:embed="rId5"/>
                <a:stretch>
                  <a:fillRect l="-3360" t="-2359" r="-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883CCB4-E858-2F0C-35A6-0428BC40F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0" y="3162498"/>
            <a:ext cx="5511558" cy="4164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B0D4F-B314-E614-EE25-81DE45AF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914" y="-353431"/>
            <a:ext cx="7254765" cy="198971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</a:rPr>
              <a:t>What Type of Excess from MiniBooNE?</a:t>
            </a:r>
            <a:endParaRPr lang="en-US" sz="48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C542C-231B-5429-3F5B-A7DC5F28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1504" y="7465856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13E2E-72F5-D433-EA55-F98D8A633FA0}"/>
              </a:ext>
            </a:extLst>
          </p:cNvPr>
          <p:cNvSpPr txBox="1"/>
          <p:nvPr/>
        </p:nvSpPr>
        <p:spPr>
          <a:xfrm>
            <a:off x="-61747" y="7355727"/>
            <a:ext cx="9468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Updated MiniBooNE neutrino oscillation results with increased data and new background studies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E93DC4-64C0-5A52-896D-1696524A150E}"/>
              </a:ext>
            </a:extLst>
          </p:cNvPr>
          <p:cNvSpPr txBox="1"/>
          <p:nvPr/>
        </p:nvSpPr>
        <p:spPr>
          <a:xfrm>
            <a:off x="7788166" y="7580346"/>
            <a:ext cx="37227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Jay Hyun Jo and Mark Ross-Lonergan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2927E1-B397-9D9C-6B22-6EDDB5DC6F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8" y="1"/>
            <a:ext cx="3056993" cy="14602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6FDB9D-0FD2-1ED0-3EF4-291D9228F0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8198" y="1572444"/>
            <a:ext cx="2841584" cy="16214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F581A4-FA27-F582-5FE6-6C853385B4EA}"/>
              </a:ext>
            </a:extLst>
          </p:cNvPr>
          <p:cNvSpPr txBox="1"/>
          <p:nvPr/>
        </p:nvSpPr>
        <p:spPr>
          <a:xfrm>
            <a:off x="2879839" y="406954"/>
            <a:ext cx="1744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MiniBooNE 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56E1A3-EBC7-3AB8-0C8C-034295E4AE2D}"/>
              </a:ext>
            </a:extLst>
          </p:cNvPr>
          <p:cNvSpPr txBox="1"/>
          <p:nvPr/>
        </p:nvSpPr>
        <p:spPr>
          <a:xfrm>
            <a:off x="378374" y="2060023"/>
            <a:ext cx="2033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MicroBooNE view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7E1AC8-9D5D-74CA-72B1-D1C8F23306C5}"/>
              </a:ext>
            </a:extLst>
          </p:cNvPr>
          <p:cNvSpPr txBox="1"/>
          <p:nvPr/>
        </p:nvSpPr>
        <p:spPr>
          <a:xfrm>
            <a:off x="1946496" y="2966423"/>
            <a:ext cx="2033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MicroBooNE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ABC913-59F4-F199-425C-D325B0CAD3F5}"/>
                  </a:ext>
                </a:extLst>
              </p:cNvPr>
              <p:cNvSpPr txBox="1"/>
              <p:nvPr/>
            </p:nvSpPr>
            <p:spPr>
              <a:xfrm>
                <a:off x="3117136" y="1532155"/>
                <a:ext cx="20336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NC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ABC913-59F4-F199-425C-D325B0CAD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136" y="1532155"/>
                <a:ext cx="2033625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C596923A-7F93-AE52-AC0C-65B7388F3BE2}"/>
              </a:ext>
            </a:extLst>
          </p:cNvPr>
          <p:cNvSpPr/>
          <p:nvPr/>
        </p:nvSpPr>
        <p:spPr>
          <a:xfrm>
            <a:off x="3061751" y="4162097"/>
            <a:ext cx="1072198" cy="199696"/>
          </a:xfrm>
          <a:prstGeom prst="rect">
            <a:avLst/>
          </a:prstGeom>
          <a:noFill/>
          <a:ln w="38100">
            <a:solidFill>
              <a:srgbClr val="DEB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C57187-1A53-6678-24C0-7259B476F01D}"/>
              </a:ext>
            </a:extLst>
          </p:cNvPr>
          <p:cNvSpPr/>
          <p:nvPr/>
        </p:nvSpPr>
        <p:spPr>
          <a:xfrm>
            <a:off x="-1" y="15057"/>
            <a:ext cx="4487915" cy="1528641"/>
          </a:xfrm>
          <a:prstGeom prst="rect">
            <a:avLst/>
          </a:prstGeom>
          <a:noFill/>
          <a:ln w="38100">
            <a:solidFill>
              <a:srgbClr val="DEB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1ADA619-C541-3135-052C-F54BF17A94E3}"/>
              </a:ext>
            </a:extLst>
          </p:cNvPr>
          <p:cNvSpPr/>
          <p:nvPr/>
        </p:nvSpPr>
        <p:spPr>
          <a:xfrm>
            <a:off x="610296" y="1577409"/>
            <a:ext cx="4487915" cy="1656815"/>
          </a:xfrm>
          <a:prstGeom prst="rect">
            <a:avLst/>
          </a:prstGeom>
          <a:noFill/>
          <a:ln w="38100">
            <a:solidFill>
              <a:srgbClr val="DEB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B7C8D7-0BFC-6DFA-D3C4-5993279BBC21}"/>
              </a:ext>
            </a:extLst>
          </p:cNvPr>
          <p:cNvSpPr/>
          <p:nvPr/>
        </p:nvSpPr>
        <p:spPr>
          <a:xfrm>
            <a:off x="6585333" y="2109409"/>
            <a:ext cx="3088801" cy="634817"/>
          </a:xfrm>
          <a:prstGeom prst="rect">
            <a:avLst/>
          </a:prstGeom>
          <a:noFill/>
          <a:ln w="38100">
            <a:solidFill>
              <a:srgbClr val="DEB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8BFA6F-AE2E-5496-978F-E601F9A98377}"/>
              </a:ext>
            </a:extLst>
          </p:cNvPr>
          <p:cNvSpPr txBox="1"/>
          <p:nvPr/>
        </p:nvSpPr>
        <p:spPr>
          <a:xfrm>
            <a:off x="7121584" y="7308286"/>
            <a:ext cx="2033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MicroBooNE Data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86BC55-82AD-E190-77D4-53D93DDA7C7B}"/>
              </a:ext>
            </a:extLst>
          </p:cNvPr>
          <p:cNvSpPr txBox="1"/>
          <p:nvPr/>
        </p:nvSpPr>
        <p:spPr>
          <a:xfrm>
            <a:off x="5593173" y="6357744"/>
            <a:ext cx="25524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BNB Run: 8617, </a:t>
            </a:r>
            <a:r>
              <a:rPr lang="en-US" sz="1100" dirty="0" err="1">
                <a:solidFill>
                  <a:schemeClr val="bg1"/>
                </a:solidFill>
              </a:rPr>
              <a:t>Subrun</a:t>
            </a:r>
            <a:r>
              <a:rPr lang="en-US" sz="1100" dirty="0">
                <a:solidFill>
                  <a:schemeClr val="bg1"/>
                </a:solidFill>
              </a:rPr>
              <a:t>: 46, Event: 2328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4C8BD6-127F-88FA-5E98-9CE9CF5F26C7}"/>
              </a:ext>
            </a:extLst>
          </p:cNvPr>
          <p:cNvSpPr txBox="1"/>
          <p:nvPr/>
        </p:nvSpPr>
        <p:spPr>
          <a:xfrm>
            <a:off x="8848839" y="6775539"/>
            <a:ext cx="266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MiniBooNE view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3B2767-A8D7-2384-BAA9-CF04C708D81E}"/>
              </a:ext>
            </a:extLst>
          </p:cNvPr>
          <p:cNvSpPr txBox="1"/>
          <p:nvPr/>
        </p:nvSpPr>
        <p:spPr>
          <a:xfrm>
            <a:off x="5584621" y="5833601"/>
            <a:ext cx="322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MicroBooNE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64FAF1-6EDC-3D39-4C66-C714B96F27C7}"/>
                  </a:ext>
                </a:extLst>
              </p:cNvPr>
              <p:cNvSpPr txBox="1"/>
              <p:nvPr/>
            </p:nvSpPr>
            <p:spPr>
              <a:xfrm>
                <a:off x="2941349" y="1865388"/>
                <a:ext cx="20336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Low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</a:rPr>
                  <a:t> thresholds!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64FAF1-6EDC-3D39-4C66-C714B96F2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349" y="1865388"/>
                <a:ext cx="2033625" cy="369332"/>
              </a:xfrm>
              <a:prstGeom prst="rect">
                <a:avLst/>
              </a:prstGeom>
              <a:blipFill>
                <a:blip r:embed="rId11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A22C659-145C-7AF4-7A50-6031FBB7E7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99" t="9623" r="51034" b="31513"/>
          <a:stretch/>
        </p:blipFill>
        <p:spPr>
          <a:xfrm>
            <a:off x="3600485" y="5028962"/>
            <a:ext cx="1654687" cy="12112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F267FA-A5EB-A9EB-137A-655855869326}"/>
                  </a:ext>
                </a:extLst>
              </p:cNvPr>
              <p:cNvSpPr txBox="1"/>
              <p:nvPr/>
            </p:nvSpPr>
            <p:spPr>
              <a:xfrm>
                <a:off x="6181714" y="7031617"/>
                <a:ext cx="20336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Low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</a:rPr>
                  <a:t> thresholds!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F267FA-A5EB-A9EB-137A-655855869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714" y="7031617"/>
                <a:ext cx="2033625" cy="369332"/>
              </a:xfrm>
              <a:prstGeom prst="rect">
                <a:avLst/>
              </a:prstGeom>
              <a:blipFill>
                <a:blip r:embed="rId1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7C0F02AC-5ABB-72C4-BF69-296A00DBEAA7}"/>
              </a:ext>
            </a:extLst>
          </p:cNvPr>
          <p:cNvSpPr/>
          <p:nvPr/>
        </p:nvSpPr>
        <p:spPr>
          <a:xfrm>
            <a:off x="5695827" y="7031617"/>
            <a:ext cx="231814" cy="2055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C7FE13B-6F72-FCE4-DC7E-A857E742175E}"/>
              </a:ext>
            </a:extLst>
          </p:cNvPr>
          <p:cNvSpPr/>
          <p:nvPr/>
        </p:nvSpPr>
        <p:spPr>
          <a:xfrm>
            <a:off x="2330838" y="2130772"/>
            <a:ext cx="651331" cy="3232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A7E032-8115-4C3D-FA8F-CD3FBF6252BA}"/>
                  </a:ext>
                </a:extLst>
              </p:cNvPr>
              <p:cNvSpPr txBox="1"/>
              <p:nvPr/>
            </p:nvSpPr>
            <p:spPr>
              <a:xfrm>
                <a:off x="1158495" y="3475541"/>
                <a:ext cx="175290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Scale expected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NC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rate</a:t>
                </a:r>
              </a:p>
              <a:p>
                <a:pPr algn="ctr"/>
                <a:r>
                  <a:rPr lang="en-US" dirty="0"/>
                  <a:t>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𝑴𝑩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𝟏𝟖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A7E032-8115-4C3D-FA8F-CD3FBF625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495" y="3475541"/>
                <a:ext cx="1752903" cy="923330"/>
              </a:xfrm>
              <a:prstGeom prst="rect">
                <a:avLst/>
              </a:prstGeom>
              <a:blipFill>
                <a:blip r:embed="rId14"/>
                <a:stretch>
                  <a:fillRect l="-347" t="-3289" r="-13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055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" grpId="0"/>
      <p:bldP spid="19" grpId="0"/>
      <p:bldP spid="30" grpId="0" animBg="1"/>
      <p:bldP spid="37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1EC832A-C37D-1DF8-CEEF-A83E85BF6262}"/>
              </a:ext>
            </a:extLst>
          </p:cNvPr>
          <p:cNvCxnSpPr>
            <a:cxnSpLocks/>
          </p:cNvCxnSpPr>
          <p:nvPr/>
        </p:nvCxnSpPr>
        <p:spPr>
          <a:xfrm flipV="1">
            <a:off x="6626756" y="3369237"/>
            <a:ext cx="836325" cy="288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DFD934B-B2C1-90C8-6192-2CA390B6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529" y="3908"/>
            <a:ext cx="10055543" cy="857942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latin typeface="Verdana" panose="020B0604030504040204" pitchFamily="34" charset="0"/>
                <a:ea typeface="Verdana" panose="020B0604030504040204" pitchFamily="34" charset="0"/>
              </a:rPr>
              <a:t>gLEE Searches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F0ACD-F2A7-9033-098A-7ECF2C6D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0077"/>
            <a:ext cx="11658600" cy="3471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2CE917-4193-AEDD-EB78-EB9D6DB73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85" y="5041316"/>
            <a:ext cx="2659308" cy="1731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3C6AD-35B5-D754-43A9-F9FCF18FD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503" y="4962104"/>
            <a:ext cx="2659308" cy="1729632"/>
          </a:xfrm>
          <a:prstGeom prst="rect">
            <a:avLst/>
          </a:prstGeom>
        </p:spPr>
      </p:pic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EC12034A-D1A9-B74F-2C30-3097156168A0}"/>
              </a:ext>
            </a:extLst>
          </p:cNvPr>
          <p:cNvSpPr/>
          <p:nvPr/>
        </p:nvSpPr>
        <p:spPr>
          <a:xfrm>
            <a:off x="1555426" y="4962104"/>
            <a:ext cx="1226127" cy="1785552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6A2E9975-4246-3682-4191-24C498C041E2}"/>
              </a:ext>
            </a:extLst>
          </p:cNvPr>
          <p:cNvSpPr/>
          <p:nvPr/>
        </p:nvSpPr>
        <p:spPr>
          <a:xfrm>
            <a:off x="4466976" y="4936357"/>
            <a:ext cx="1226127" cy="1785552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D6E98F-1B98-8001-4726-1C30574D3BF1}"/>
              </a:ext>
            </a:extLst>
          </p:cNvPr>
          <p:cNvSpPr txBox="1"/>
          <p:nvPr/>
        </p:nvSpPr>
        <p:spPr>
          <a:xfrm>
            <a:off x="4359287" y="7447380"/>
            <a:ext cx="3157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0070C0"/>
                </a:solidFill>
                <a:effectLst/>
                <a:hlinkClick r:id="rId6"/>
              </a:rPr>
              <a:t>Phys. Rev. Lett. </a:t>
            </a:r>
            <a:r>
              <a:rPr lang="en-US" b="1" i="0" dirty="0">
                <a:solidFill>
                  <a:srgbClr val="0070C0"/>
                </a:solidFill>
                <a:effectLst/>
                <a:hlinkClick r:id="rId6"/>
              </a:rPr>
              <a:t>128</a:t>
            </a:r>
            <a:r>
              <a:rPr lang="en-US" b="0" i="0" dirty="0">
                <a:solidFill>
                  <a:srgbClr val="0070C0"/>
                </a:solidFill>
                <a:effectLst/>
                <a:hlinkClick r:id="rId6"/>
              </a:rPr>
              <a:t>, 111801</a:t>
            </a:r>
            <a:endParaRPr lang="en-US" b="0" i="0" dirty="0">
              <a:solidFill>
                <a:srgbClr val="0070C0"/>
              </a:solidFill>
              <a:effectLst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3EB600E-7749-2459-C847-4B38B3AFEBEF}"/>
              </a:ext>
            </a:extLst>
          </p:cNvPr>
          <p:cNvSpPr/>
          <p:nvPr/>
        </p:nvSpPr>
        <p:spPr>
          <a:xfrm rot="16200000">
            <a:off x="2513581" y="-362847"/>
            <a:ext cx="857941" cy="5556527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1F7F70A-8A9D-AB2A-209B-2496D026B131}"/>
              </a:ext>
            </a:extLst>
          </p:cNvPr>
          <p:cNvSpPr/>
          <p:nvPr/>
        </p:nvSpPr>
        <p:spPr>
          <a:xfrm rot="16200000">
            <a:off x="8287084" y="-362846"/>
            <a:ext cx="857941" cy="5556527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C6DF80-66BB-408C-C38D-EECFE46CAE64}"/>
              </a:ext>
            </a:extLst>
          </p:cNvPr>
          <p:cNvSpPr txBox="1"/>
          <p:nvPr/>
        </p:nvSpPr>
        <p:spPr>
          <a:xfrm>
            <a:off x="0" y="7596389"/>
            <a:ext cx="62116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Adapted from  Hanyu Wei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95DE21-BF25-F526-DD60-67941111DE59}"/>
                  </a:ext>
                </a:extLst>
              </p:cNvPr>
              <p:cNvSpPr txBox="1"/>
              <p:nvPr/>
            </p:nvSpPr>
            <p:spPr>
              <a:xfrm>
                <a:off x="157595" y="945930"/>
                <a:ext cx="555652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Two </a:t>
                </a:r>
                <a14:m>
                  <m:oMath xmlns:m="http://schemas.openxmlformats.org/officeDocument/2006/math">
                    <m:r>
                      <a:rPr lang="en-US" sz="3000" b="1" i="0" smtClean="0">
                        <a:solidFill>
                          <a:srgbClr val="DEBA87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𝐍𝐂</m:t>
                    </m:r>
                    <m:r>
                      <a:rPr lang="en-US" sz="3000" b="1" i="1" smtClean="0">
                        <a:solidFill>
                          <a:srgbClr val="DEBA87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  <m:r>
                      <a:rPr lang="en-US" sz="3000" b="1" i="0" smtClean="0">
                        <a:solidFill>
                          <a:srgbClr val="DEBA87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𝚫</m:t>
                    </m:r>
                    <m:r>
                      <a:rPr lang="en-US" sz="3000" b="1" i="1" smtClean="0">
                        <a:solidFill>
                          <a:srgbClr val="DEBA87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r>
                      <a:rPr lang="en-US" sz="3000" b="1" i="1" smtClean="0">
                        <a:solidFill>
                          <a:srgbClr val="DEBA87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𝑵</m:t>
                    </m:r>
                    <m:r>
                      <a:rPr lang="en-US" sz="3000" b="1" i="1" smtClean="0">
                        <a:solidFill>
                          <a:srgbClr val="DEBA87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𝜸</m:t>
                    </m:r>
                  </m:oMath>
                </a14:m>
                <a:r>
                  <a:rPr lang="en-US" sz="3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       single-photon selections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95DE21-BF25-F526-DD60-67941111D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95" y="945930"/>
                <a:ext cx="5556528" cy="1015663"/>
              </a:xfrm>
              <a:prstGeom prst="rect">
                <a:avLst/>
              </a:prstGeom>
              <a:blipFill>
                <a:blip r:embed="rId7"/>
                <a:stretch>
                  <a:fillRect l="-1647" t="-8383" r="-3513" b="-17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BC6B168-7619-3615-F1AE-9EDFF87DF71A}"/>
                  </a:ext>
                </a:extLst>
              </p:cNvPr>
              <p:cNvSpPr txBox="1"/>
              <p:nvPr/>
            </p:nvSpPr>
            <p:spPr>
              <a:xfrm>
                <a:off x="5860398" y="945930"/>
                <a:ext cx="5707435" cy="1026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Two high stats. </a:t>
                </a:r>
                <a14:m>
                  <m:oMath xmlns:m="http://schemas.openxmlformats.org/officeDocument/2006/math">
                    <m:r>
                      <a:rPr lang="en-US" sz="3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𝐍𝐂</m:t>
                    </m:r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  <m:sSup>
                      <m:sSupPr>
                        <m:ctrlP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3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  two-photon selections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BC6B168-7619-3615-F1AE-9EDFF87DF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398" y="945930"/>
                <a:ext cx="5707435" cy="1026115"/>
              </a:xfrm>
              <a:prstGeom prst="rect">
                <a:avLst/>
              </a:prstGeom>
              <a:blipFill>
                <a:blip r:embed="rId8"/>
                <a:stretch>
                  <a:fillRect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FA9F4F0-477D-DA33-D8F1-E0746766D846}"/>
              </a:ext>
            </a:extLst>
          </p:cNvPr>
          <p:cNvCxnSpPr>
            <a:cxnSpLocks/>
          </p:cNvCxnSpPr>
          <p:nvPr/>
        </p:nvCxnSpPr>
        <p:spPr>
          <a:xfrm>
            <a:off x="704195" y="3661504"/>
            <a:ext cx="672662" cy="169703"/>
          </a:xfrm>
          <a:prstGeom prst="line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A1CD962-93A9-3921-836F-720A87B56F31}"/>
              </a:ext>
            </a:extLst>
          </p:cNvPr>
          <p:cNvCxnSpPr/>
          <p:nvPr/>
        </p:nvCxnSpPr>
        <p:spPr>
          <a:xfrm flipV="1">
            <a:off x="704195" y="2890417"/>
            <a:ext cx="588579" cy="746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tar: 5 Points 44">
            <a:extLst>
              <a:ext uri="{FF2B5EF4-FFF2-40B4-BE49-F238E27FC236}">
                <a16:creationId xmlns:a16="http://schemas.microsoft.com/office/drawing/2014/main" id="{9049CE32-643C-8FB0-C850-039A072AE1DA}"/>
              </a:ext>
            </a:extLst>
          </p:cNvPr>
          <p:cNvSpPr/>
          <p:nvPr/>
        </p:nvSpPr>
        <p:spPr>
          <a:xfrm>
            <a:off x="451947" y="3436955"/>
            <a:ext cx="444177" cy="41999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59A02CF2-B434-6932-7901-2B97326D6A9C}"/>
              </a:ext>
            </a:extLst>
          </p:cNvPr>
          <p:cNvSpPr/>
          <p:nvPr/>
        </p:nvSpPr>
        <p:spPr>
          <a:xfrm rot="17056314">
            <a:off x="1629722" y="3450960"/>
            <a:ext cx="444177" cy="1012819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4824B41-B4D9-B986-365B-B279D843B6BA}"/>
                  </a:ext>
                </a:extLst>
              </p:cNvPr>
              <p:cNvSpPr txBox="1"/>
              <p:nvPr/>
            </p:nvSpPr>
            <p:spPr>
              <a:xfrm>
                <a:off x="801531" y="2795824"/>
                <a:ext cx="444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4824B41-B4D9-B986-365B-B279D843B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531" y="2795824"/>
                <a:ext cx="444177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D6E9BB3-D098-A5C4-C0C0-9BB01A500D98}"/>
                  </a:ext>
                </a:extLst>
              </p:cNvPr>
              <p:cNvSpPr txBox="1"/>
              <p:nvPr/>
            </p:nvSpPr>
            <p:spPr>
              <a:xfrm>
                <a:off x="818437" y="3682199"/>
                <a:ext cx="444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D6E9BB3-D098-A5C4-C0C0-9BB01A500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37" y="3682199"/>
                <a:ext cx="444177" cy="369332"/>
              </a:xfrm>
              <a:prstGeom prst="rect">
                <a:avLst/>
              </a:prstGeom>
              <a:blipFill>
                <a:blip r:embed="rId10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D971BA9B-3F98-51F7-14B6-856D89643595}"/>
              </a:ext>
            </a:extLst>
          </p:cNvPr>
          <p:cNvSpPr txBox="1"/>
          <p:nvPr/>
        </p:nvSpPr>
        <p:spPr>
          <a:xfrm>
            <a:off x="1504608" y="3587337"/>
            <a:ext cx="891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Shower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C7DB9EF-8328-0CD7-A63A-11EE5D478DC9}"/>
              </a:ext>
            </a:extLst>
          </p:cNvPr>
          <p:cNvCxnSpPr>
            <a:cxnSpLocks/>
          </p:cNvCxnSpPr>
          <p:nvPr/>
        </p:nvCxnSpPr>
        <p:spPr>
          <a:xfrm>
            <a:off x="3783716" y="3662607"/>
            <a:ext cx="672662" cy="169703"/>
          </a:xfrm>
          <a:prstGeom prst="line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2524D48-98CC-5C12-51A4-39A30A0C44FB}"/>
              </a:ext>
            </a:extLst>
          </p:cNvPr>
          <p:cNvCxnSpPr>
            <a:cxnSpLocks/>
          </p:cNvCxnSpPr>
          <p:nvPr/>
        </p:nvCxnSpPr>
        <p:spPr>
          <a:xfrm flipV="1">
            <a:off x="3815246" y="2939553"/>
            <a:ext cx="541513" cy="656162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tar: 5 Points 51">
            <a:extLst>
              <a:ext uri="{FF2B5EF4-FFF2-40B4-BE49-F238E27FC236}">
                <a16:creationId xmlns:a16="http://schemas.microsoft.com/office/drawing/2014/main" id="{724EBC28-8543-5B1F-3965-4C553EE9AF56}"/>
              </a:ext>
            </a:extLst>
          </p:cNvPr>
          <p:cNvSpPr/>
          <p:nvPr/>
        </p:nvSpPr>
        <p:spPr>
          <a:xfrm>
            <a:off x="3531468" y="3438058"/>
            <a:ext cx="444177" cy="41999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A9A4E080-2F0A-444C-E6F2-425AB14BE525}"/>
              </a:ext>
            </a:extLst>
          </p:cNvPr>
          <p:cNvSpPr/>
          <p:nvPr/>
        </p:nvSpPr>
        <p:spPr>
          <a:xfrm rot="17056314">
            <a:off x="4709243" y="3452063"/>
            <a:ext cx="444177" cy="1012819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5D756DB-60AB-9077-7D25-BB1C6F5F8210}"/>
                  </a:ext>
                </a:extLst>
              </p:cNvPr>
              <p:cNvSpPr txBox="1"/>
              <p:nvPr/>
            </p:nvSpPr>
            <p:spPr>
              <a:xfrm>
                <a:off x="3881052" y="2796927"/>
                <a:ext cx="44417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5D756DB-60AB-9077-7D25-BB1C6F5F8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052" y="2796927"/>
                <a:ext cx="44417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51E3164-3CFB-642B-6E77-8CE1176CBCC1}"/>
                  </a:ext>
                </a:extLst>
              </p:cNvPr>
              <p:cNvSpPr txBox="1"/>
              <p:nvPr/>
            </p:nvSpPr>
            <p:spPr>
              <a:xfrm>
                <a:off x="3897958" y="3683302"/>
                <a:ext cx="444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51E3164-3CFB-642B-6E77-8CE1176CB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958" y="3683302"/>
                <a:ext cx="444177" cy="369332"/>
              </a:xfrm>
              <a:prstGeom prst="rect">
                <a:avLst/>
              </a:prstGeom>
              <a:blipFill>
                <a:blip r:embed="rId12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3ABFC4EC-8F74-D40F-16BF-9B8BF8DFCAA3}"/>
              </a:ext>
            </a:extLst>
          </p:cNvPr>
          <p:cNvSpPr txBox="1"/>
          <p:nvPr/>
        </p:nvSpPr>
        <p:spPr>
          <a:xfrm>
            <a:off x="4510683" y="3595143"/>
            <a:ext cx="891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Shower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DA67364-278A-F3F5-7DC2-0B735E645BE8}"/>
              </a:ext>
            </a:extLst>
          </p:cNvPr>
          <p:cNvSpPr txBox="1"/>
          <p:nvPr/>
        </p:nvSpPr>
        <p:spPr>
          <a:xfrm rot="2102593">
            <a:off x="73537" y="3804539"/>
            <a:ext cx="8476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Vertex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421E1B-ECF6-2D1A-AB51-B51EBCA70779}"/>
              </a:ext>
            </a:extLst>
          </p:cNvPr>
          <p:cNvSpPr txBox="1"/>
          <p:nvPr/>
        </p:nvSpPr>
        <p:spPr>
          <a:xfrm rot="2102593">
            <a:off x="3148586" y="3802160"/>
            <a:ext cx="8476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Vertex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5A808CF-F321-BBC0-E122-F344F199EFC8}"/>
              </a:ext>
            </a:extLst>
          </p:cNvPr>
          <p:cNvCxnSpPr>
            <a:cxnSpLocks/>
          </p:cNvCxnSpPr>
          <p:nvPr/>
        </p:nvCxnSpPr>
        <p:spPr>
          <a:xfrm>
            <a:off x="6595226" y="3657356"/>
            <a:ext cx="672662" cy="169703"/>
          </a:xfrm>
          <a:prstGeom prst="line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C9A97AD-4417-4C66-ABE5-E0A47312832C}"/>
              </a:ext>
            </a:extLst>
          </p:cNvPr>
          <p:cNvCxnSpPr>
            <a:cxnSpLocks/>
          </p:cNvCxnSpPr>
          <p:nvPr/>
        </p:nvCxnSpPr>
        <p:spPr>
          <a:xfrm flipV="1">
            <a:off x="6626756" y="2934302"/>
            <a:ext cx="541513" cy="656162"/>
          </a:xfrm>
          <a:prstGeom prst="line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Star: 5 Points 68">
            <a:extLst>
              <a:ext uri="{FF2B5EF4-FFF2-40B4-BE49-F238E27FC236}">
                <a16:creationId xmlns:a16="http://schemas.microsoft.com/office/drawing/2014/main" id="{23A8C4D6-9799-3E32-80DB-C39E1FEA9816}"/>
              </a:ext>
            </a:extLst>
          </p:cNvPr>
          <p:cNvSpPr/>
          <p:nvPr/>
        </p:nvSpPr>
        <p:spPr>
          <a:xfrm>
            <a:off x="6342978" y="3432807"/>
            <a:ext cx="444177" cy="41999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C6B883CD-F05B-BC5E-6C7F-A36D712AA374}"/>
              </a:ext>
            </a:extLst>
          </p:cNvPr>
          <p:cNvSpPr/>
          <p:nvPr/>
        </p:nvSpPr>
        <p:spPr>
          <a:xfrm rot="17056314">
            <a:off x="7520753" y="3446812"/>
            <a:ext cx="444177" cy="1012819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9491C49-B676-E1C4-C8DF-8EC202E1E118}"/>
                  </a:ext>
                </a:extLst>
              </p:cNvPr>
              <p:cNvSpPr txBox="1"/>
              <p:nvPr/>
            </p:nvSpPr>
            <p:spPr>
              <a:xfrm>
                <a:off x="6491325" y="3075396"/>
                <a:ext cx="44417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9491C49-B676-E1C4-C8DF-8EC202E1E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325" y="3075396"/>
                <a:ext cx="444177" cy="369332"/>
              </a:xfrm>
              <a:prstGeom prst="rect">
                <a:avLst/>
              </a:prstGeom>
              <a:blipFill>
                <a:blip r:embed="rId13"/>
                <a:stretch>
                  <a:fillRect b="-32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A674463-A761-29C5-4DE8-FCDE12850969}"/>
                  </a:ext>
                </a:extLst>
              </p:cNvPr>
              <p:cNvSpPr txBox="1"/>
              <p:nvPr/>
            </p:nvSpPr>
            <p:spPr>
              <a:xfrm>
                <a:off x="6709468" y="3678051"/>
                <a:ext cx="444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A674463-A761-29C5-4DE8-FCDE12850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468" y="3678051"/>
                <a:ext cx="444177" cy="369332"/>
              </a:xfrm>
              <a:prstGeom prst="rect">
                <a:avLst/>
              </a:prstGeom>
              <a:blipFill>
                <a:blip r:embed="rId14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0A67E75A-8AE3-55AD-1CCD-C4DD41282943}"/>
              </a:ext>
            </a:extLst>
          </p:cNvPr>
          <p:cNvSpPr txBox="1"/>
          <p:nvPr/>
        </p:nvSpPr>
        <p:spPr>
          <a:xfrm>
            <a:off x="7332703" y="3589892"/>
            <a:ext cx="891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Shower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CDEE149-43B0-6651-8ED2-5BB2D217570A}"/>
              </a:ext>
            </a:extLst>
          </p:cNvPr>
          <p:cNvSpPr txBox="1"/>
          <p:nvPr/>
        </p:nvSpPr>
        <p:spPr>
          <a:xfrm rot="2102593">
            <a:off x="5960096" y="3796909"/>
            <a:ext cx="8476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Vertex</a:t>
            </a:r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B2394A60-E6F9-A4CA-D9A1-1C639092C853}"/>
              </a:ext>
            </a:extLst>
          </p:cNvPr>
          <p:cNvSpPr/>
          <p:nvPr/>
        </p:nvSpPr>
        <p:spPr>
          <a:xfrm rot="13144627">
            <a:off x="6947231" y="2528358"/>
            <a:ext cx="444177" cy="797499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5477B8E-9310-8243-C19C-70F6B5D2BB6F}"/>
                  </a:ext>
                </a:extLst>
              </p:cNvPr>
              <p:cNvSpPr txBox="1"/>
              <p:nvPr/>
            </p:nvSpPr>
            <p:spPr>
              <a:xfrm>
                <a:off x="7364595" y="3234714"/>
                <a:ext cx="444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5477B8E-9310-8243-C19C-70F6B5D2B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595" y="3234714"/>
                <a:ext cx="444177" cy="369332"/>
              </a:xfrm>
              <a:prstGeom prst="rect">
                <a:avLst/>
              </a:prstGeom>
              <a:blipFill>
                <a:blip r:embed="rId1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>
            <a:extLst>
              <a:ext uri="{FF2B5EF4-FFF2-40B4-BE49-F238E27FC236}">
                <a16:creationId xmlns:a16="http://schemas.microsoft.com/office/drawing/2014/main" id="{D39BD8E9-A939-7B5C-85F4-24B303E39ECD}"/>
              </a:ext>
            </a:extLst>
          </p:cNvPr>
          <p:cNvSpPr txBox="1"/>
          <p:nvPr/>
        </p:nvSpPr>
        <p:spPr>
          <a:xfrm rot="19278975">
            <a:off x="6887222" y="2870051"/>
            <a:ext cx="891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Shower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554E775-FF5A-126F-3B53-BDF246578723}"/>
              </a:ext>
            </a:extLst>
          </p:cNvPr>
          <p:cNvCxnSpPr>
            <a:cxnSpLocks/>
          </p:cNvCxnSpPr>
          <p:nvPr/>
        </p:nvCxnSpPr>
        <p:spPr>
          <a:xfrm flipV="1">
            <a:off x="9564392" y="3374497"/>
            <a:ext cx="836325" cy="28811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2DBF37D-8186-F3A5-5F84-1405BF5123EB}"/>
              </a:ext>
            </a:extLst>
          </p:cNvPr>
          <p:cNvCxnSpPr>
            <a:cxnSpLocks/>
          </p:cNvCxnSpPr>
          <p:nvPr/>
        </p:nvCxnSpPr>
        <p:spPr>
          <a:xfrm>
            <a:off x="9532862" y="3662616"/>
            <a:ext cx="672662" cy="169703"/>
          </a:xfrm>
          <a:prstGeom prst="line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357CFDF-0E5B-0999-0619-9A5F213C2113}"/>
              </a:ext>
            </a:extLst>
          </p:cNvPr>
          <p:cNvCxnSpPr>
            <a:cxnSpLocks/>
          </p:cNvCxnSpPr>
          <p:nvPr/>
        </p:nvCxnSpPr>
        <p:spPr>
          <a:xfrm flipV="1">
            <a:off x="9564392" y="2939562"/>
            <a:ext cx="541513" cy="656162"/>
          </a:xfrm>
          <a:prstGeom prst="line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Star: 5 Points 83">
            <a:extLst>
              <a:ext uri="{FF2B5EF4-FFF2-40B4-BE49-F238E27FC236}">
                <a16:creationId xmlns:a16="http://schemas.microsoft.com/office/drawing/2014/main" id="{039129D4-22AD-4536-1D64-22AA93BE9B1B}"/>
              </a:ext>
            </a:extLst>
          </p:cNvPr>
          <p:cNvSpPr/>
          <p:nvPr/>
        </p:nvSpPr>
        <p:spPr>
          <a:xfrm>
            <a:off x="9280614" y="3438067"/>
            <a:ext cx="444177" cy="41999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B3F785C0-EF33-DAEB-10B5-0BF2577526B7}"/>
              </a:ext>
            </a:extLst>
          </p:cNvPr>
          <p:cNvSpPr/>
          <p:nvPr/>
        </p:nvSpPr>
        <p:spPr>
          <a:xfrm rot="17056314">
            <a:off x="10458389" y="3452072"/>
            <a:ext cx="444177" cy="1012819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4098243-FB0E-BDF0-C6A3-E16AA438ADC5}"/>
                  </a:ext>
                </a:extLst>
              </p:cNvPr>
              <p:cNvSpPr txBox="1"/>
              <p:nvPr/>
            </p:nvSpPr>
            <p:spPr>
              <a:xfrm>
                <a:off x="9428961" y="3080656"/>
                <a:ext cx="44417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4098243-FB0E-BDF0-C6A3-E16AA438A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961" y="3080656"/>
                <a:ext cx="444177" cy="369332"/>
              </a:xfrm>
              <a:prstGeom prst="rect">
                <a:avLst/>
              </a:prstGeom>
              <a:blipFill>
                <a:blip r:embed="rId16"/>
                <a:stretch>
                  <a:fillRect b="-32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DAAF8C8-0E6F-A36C-1037-37EBF116DE25}"/>
                  </a:ext>
                </a:extLst>
              </p:cNvPr>
              <p:cNvSpPr txBox="1"/>
              <p:nvPr/>
            </p:nvSpPr>
            <p:spPr>
              <a:xfrm>
                <a:off x="9647104" y="3683311"/>
                <a:ext cx="444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DAAF8C8-0E6F-A36C-1037-37EBF116D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104" y="3683311"/>
                <a:ext cx="444177" cy="369332"/>
              </a:xfrm>
              <a:prstGeom prst="rect">
                <a:avLst/>
              </a:prstGeom>
              <a:blipFill>
                <a:blip r:embed="rId17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>
            <a:extLst>
              <a:ext uri="{FF2B5EF4-FFF2-40B4-BE49-F238E27FC236}">
                <a16:creationId xmlns:a16="http://schemas.microsoft.com/office/drawing/2014/main" id="{FDE030A7-AADE-EA34-FEA0-4D8FD47A87BD}"/>
              </a:ext>
            </a:extLst>
          </p:cNvPr>
          <p:cNvSpPr txBox="1"/>
          <p:nvPr/>
        </p:nvSpPr>
        <p:spPr>
          <a:xfrm>
            <a:off x="10270339" y="3595152"/>
            <a:ext cx="891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Shower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D6FEB56-9ED9-C51A-AC42-26F22E324C76}"/>
              </a:ext>
            </a:extLst>
          </p:cNvPr>
          <p:cNvSpPr txBox="1"/>
          <p:nvPr/>
        </p:nvSpPr>
        <p:spPr>
          <a:xfrm rot="2102593">
            <a:off x="8897732" y="3802169"/>
            <a:ext cx="8476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Vertex</a:t>
            </a: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F782737E-E6E6-9D39-9F9F-6EC58B07453C}"/>
              </a:ext>
            </a:extLst>
          </p:cNvPr>
          <p:cNvSpPr/>
          <p:nvPr/>
        </p:nvSpPr>
        <p:spPr>
          <a:xfrm rot="13144627">
            <a:off x="9884867" y="2533618"/>
            <a:ext cx="444177" cy="797499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0A043E6-BCD2-664B-EBF3-CE899427450D}"/>
                  </a:ext>
                </a:extLst>
              </p:cNvPr>
              <p:cNvSpPr txBox="1"/>
              <p:nvPr/>
            </p:nvSpPr>
            <p:spPr>
              <a:xfrm>
                <a:off x="10302231" y="3239974"/>
                <a:ext cx="444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0A043E6-BCD2-664B-EBF3-CE8994274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2231" y="3239974"/>
                <a:ext cx="444177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2147EDFB-C912-D3DD-0454-A8CF5FA3A8B6}"/>
              </a:ext>
            </a:extLst>
          </p:cNvPr>
          <p:cNvSpPr txBox="1"/>
          <p:nvPr/>
        </p:nvSpPr>
        <p:spPr>
          <a:xfrm rot="19278975">
            <a:off x="9824858" y="2875311"/>
            <a:ext cx="891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F945F-8772-C8DB-81BA-272781E39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8475" y="7498152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902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45" grpId="0" animBg="1"/>
      <p:bldP spid="46" grpId="0" animBg="1"/>
      <p:bldP spid="47" grpId="0"/>
      <p:bldP spid="48" grpId="0"/>
      <p:bldP spid="49" grpId="0"/>
      <p:bldP spid="52" grpId="0" animBg="1"/>
      <p:bldP spid="53" grpId="0" animBg="1"/>
      <p:bldP spid="54" grpId="0"/>
      <p:bldP spid="55" grpId="0"/>
      <p:bldP spid="57" grpId="0"/>
      <p:bldP spid="58" grpId="0"/>
      <p:bldP spid="59" grpId="0"/>
      <p:bldP spid="69" grpId="0" animBg="1"/>
      <p:bldP spid="70" grpId="0" animBg="1"/>
      <p:bldP spid="71" grpId="0"/>
      <p:bldP spid="72" grpId="0"/>
      <p:bldP spid="73" grpId="0"/>
      <p:bldP spid="74" grpId="0"/>
      <p:bldP spid="75" grpId="0" animBg="1"/>
      <p:bldP spid="77" grpId="0"/>
      <p:bldP spid="80" grpId="0"/>
      <p:bldP spid="84" grpId="0" animBg="1"/>
      <p:bldP spid="85" grpId="0" animBg="1"/>
      <p:bldP spid="86" grpId="0"/>
      <p:bldP spid="87" grpId="0"/>
      <p:bldP spid="88" grpId="0"/>
      <p:bldP spid="89" grpId="0"/>
      <p:bldP spid="90" grpId="0" animBg="1"/>
      <p:bldP spid="91" grpId="0"/>
      <p:bldP spid="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69BAE3-1B0C-440C-7C31-0E3248A2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46185"/>
            <a:ext cx="6300546" cy="45176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A40669-6D94-23D5-5AEB-95EA631A2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852"/>
            <a:ext cx="11658599" cy="9945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latin typeface="Verdana" panose="020B0604030504040204" pitchFamily="34" charset="0"/>
                <a:ea typeface="Verdana" panose="020B0604030504040204" pitchFamily="34" charset="0"/>
              </a:rPr>
              <a:t>gLEE Search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94742C-759E-3C27-A386-F8F87A99D8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10245" y="1589520"/>
                <a:ext cx="5725787" cy="597348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Disfavors single-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background</a:t>
                </a:r>
              </a:p>
              <a:p>
                <a:pPr lvl="1"/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Cannot be sole source of MB excess</a:t>
                </a:r>
              </a:p>
              <a:p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No evidence for enhanced</a:t>
                </a:r>
                <a:b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NC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rates</a:t>
                </a:r>
              </a:p>
              <a:p>
                <a:pPr lvl="1"/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Rejects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𝑀𝐵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=3.18</m:t>
                    </m:r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@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94.8%</m:t>
                    </m:r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CL</a:t>
                </a:r>
              </a:p>
              <a:p>
                <a:pPr lvl="1"/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Other photon processes can still provide an excess</a:t>
                </a:r>
              </a:p>
              <a:p>
                <a:pPr lvl="1"/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Further investigation required!</a:t>
                </a:r>
              </a:p>
              <a:p>
                <a:r>
                  <a:rPr lang="en-US" sz="28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Best limit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rate for sub-GeV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8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s</a:t>
                </a:r>
              </a:p>
              <a:p>
                <a:pPr lvl="1"/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50-fold improvement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&lt;2.3</m:t>
                    </m:r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@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90%</m:t>
                    </m:r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CL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94742C-759E-3C27-A386-F8F87A99D8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0245" y="1589520"/>
                <a:ext cx="5725787" cy="5973480"/>
              </a:xfrm>
              <a:blipFill>
                <a:blip r:embed="rId3"/>
                <a:stretch>
                  <a:fillRect l="-1915" t="-1939" r="-532" b="-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8EB79-798B-AF23-F131-F1BF58D05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245" y="7498522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75E22-9043-1666-511A-DAFA704D2FE5}"/>
              </a:ext>
            </a:extLst>
          </p:cNvPr>
          <p:cNvSpPr txBox="1"/>
          <p:nvPr/>
        </p:nvSpPr>
        <p:spPr>
          <a:xfrm>
            <a:off x="4359287" y="7447380"/>
            <a:ext cx="3157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0070C0"/>
                </a:solidFill>
                <a:effectLst/>
                <a:hlinkClick r:id="rId4"/>
              </a:rPr>
              <a:t>Phys. Rev. Lett. </a:t>
            </a:r>
            <a:r>
              <a:rPr lang="en-US" b="1" i="0" dirty="0">
                <a:solidFill>
                  <a:srgbClr val="0070C0"/>
                </a:solidFill>
                <a:effectLst/>
                <a:hlinkClick r:id="rId4"/>
              </a:rPr>
              <a:t>128</a:t>
            </a:r>
            <a:r>
              <a:rPr lang="en-US" b="0" i="0" dirty="0">
                <a:solidFill>
                  <a:srgbClr val="0070C0"/>
                </a:solidFill>
                <a:effectLst/>
                <a:hlinkClick r:id="rId4"/>
              </a:rPr>
              <a:t>, 111801</a:t>
            </a:r>
            <a:endParaRPr lang="en-US" b="0" i="0" dirty="0">
              <a:solidFill>
                <a:srgbClr val="0070C0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44221-F445-71CC-E7F0-A38D11E6B841}"/>
              </a:ext>
            </a:extLst>
          </p:cNvPr>
          <p:cNvSpPr txBox="1"/>
          <p:nvPr/>
        </p:nvSpPr>
        <p:spPr>
          <a:xfrm>
            <a:off x="0" y="7596389"/>
            <a:ext cx="62116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Adapted from  Hanyu Wei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CA8096-6CDE-A880-7C72-7E0F31797DF0}"/>
                  </a:ext>
                </a:extLst>
              </p:cNvPr>
              <p:cNvSpPr txBox="1"/>
              <p:nvPr/>
            </p:nvSpPr>
            <p:spPr>
              <a:xfrm>
                <a:off x="4254186" y="3945932"/>
                <a:ext cx="185232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: nominal expectation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CA8096-6CDE-A880-7C72-7E0F31797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186" y="3945932"/>
                <a:ext cx="1852327" cy="553998"/>
              </a:xfrm>
              <a:prstGeom prst="rect">
                <a:avLst/>
              </a:prstGeom>
              <a:blipFill>
                <a:blip r:embed="rId5"/>
                <a:stretch>
                  <a:fillRect l="-987" t="-14286" r="-9211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7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9FF1D81-BF87-0E5C-40B9-E0A02999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829" y="6232088"/>
            <a:ext cx="3042837" cy="1298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FEC17C-D3BA-B193-2382-B5D4BC4ED4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0" b="10365"/>
          <a:stretch/>
        </p:blipFill>
        <p:spPr>
          <a:xfrm>
            <a:off x="8848839" y="5481059"/>
            <a:ext cx="2668749" cy="1299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7">
                <a:extLst>
                  <a:ext uri="{FF2B5EF4-FFF2-40B4-BE49-F238E27FC236}">
                    <a16:creationId xmlns:a16="http://schemas.microsoft.com/office/drawing/2014/main" id="{369418C0-9289-76C9-F03C-2B74AD5252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1648" y="1299216"/>
                <a:ext cx="5986951" cy="4652169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rmAutofit lnSpcReduction="10000"/>
              </a:bodyPr>
              <a:lstStyle>
                <a:lvl1pPr marL="259072" indent="-259072" algn="l" defTabSz="1036290" rtl="0" eaLnBrk="1" latinLnBrk="0" hangingPunct="1">
                  <a:lnSpc>
                    <a:spcPct val="90000"/>
                  </a:lnSpc>
                  <a:spcBef>
                    <a:spcPts val="1133"/>
                  </a:spcBef>
                  <a:buFont typeface="Arial" panose="020B0604020202020204" pitchFamily="34" charset="0"/>
                  <a:buChar char="•"/>
                  <a:defRPr sz="31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77217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95362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2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13507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31651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49796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67941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86086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404230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Photon-like excess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: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Mismodeled/unknown processes?</a:t>
                </a:r>
              </a:p>
              <a:p>
                <a:pPr marL="1266160" lvl="2" indent="-229870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NC</m:t>
                    </m:r>
                    <m:r>
                      <a:rPr lang="en-US" sz="180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Δ</m:t>
                    </m:r>
                  </m:oMath>
                </a14:m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resonance: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Δ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𝑁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𝛾</m:t>
                    </m:r>
                  </m:oMath>
                </a14:m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1784305" lvl="3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573" dirty="0">
                    <a:latin typeface="Verdana" panose="020B0604030504040204" pitchFamily="34" charset="0"/>
                    <a:ea typeface="Verdana" panose="020B0604030504040204" pitchFamily="34" charset="0"/>
                  </a:rPr>
                  <a:t>Single </a:t>
                </a:r>
                <a14:m>
                  <m:oMath xmlns:m="http://schemas.openxmlformats.org/officeDocument/2006/math">
                    <m:r>
                      <a:rPr lang="en-US" sz="1573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𝛾</m:t>
                    </m:r>
                  </m:oMath>
                </a14:m>
                <a:r>
                  <a:rPr lang="en-US" sz="1573" dirty="0">
                    <a:latin typeface="Verdana" panose="020B0604030504040204" pitchFamily="34" charset="0"/>
                    <a:ea typeface="Verdana" panose="020B0604030504040204" pitchFamily="34" charset="0"/>
                  </a:rPr>
                  <a:t> LEE: </a:t>
                </a:r>
                <a:r>
                  <a:rPr lang="en-US" sz="1573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gLEE</a:t>
                </a:r>
              </a:p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Electron-like excess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: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Oscillation-driven excess?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Energy-dependent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-enhancement</a:t>
                </a:r>
              </a:p>
              <a:p>
                <a:pPr marL="1266160" lvl="2" indent="-229870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LEE: </a:t>
                </a:r>
                <a:r>
                  <a:rPr lang="en-US" sz="1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eLEE</a:t>
                </a:r>
              </a:p>
              <a:p>
                <a:pPr marL="1266160" lvl="2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Derived from MiniBooNE empirically</a:t>
                </a:r>
              </a:p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Mismodeled/unknown processes?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Collimated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states?</a:t>
                </a:r>
              </a:p>
            </p:txBody>
          </p:sp>
        </mc:Choice>
        <mc:Fallback xmlns="">
          <p:sp>
            <p:nvSpPr>
              <p:cNvPr id="12" name="Content Placeholder 7">
                <a:extLst>
                  <a:ext uri="{FF2B5EF4-FFF2-40B4-BE49-F238E27FC236}">
                    <a16:creationId xmlns:a16="http://schemas.microsoft.com/office/drawing/2014/main" id="{369418C0-9289-76C9-F03C-2B74AD525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648" y="1299216"/>
                <a:ext cx="5986951" cy="4652169"/>
              </a:xfrm>
              <a:prstGeom prst="rect">
                <a:avLst/>
              </a:prstGeom>
              <a:blipFill>
                <a:blip r:embed="rId5"/>
                <a:stretch>
                  <a:fillRect l="-3360" t="-2359" r="-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883CCB4-E858-2F0C-35A6-0428BC40F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0" y="3162498"/>
            <a:ext cx="5511558" cy="4164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B0D4F-B314-E614-EE25-81DE45AF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914" y="-353431"/>
            <a:ext cx="7254765" cy="198971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</a:rPr>
              <a:t>What Type of Excess from MiniBooNE?</a:t>
            </a:r>
            <a:endParaRPr lang="en-US" sz="48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C542C-231B-5429-3F5B-A7DC5F28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1504" y="7465856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13E2E-72F5-D433-EA55-F98D8A633FA0}"/>
              </a:ext>
            </a:extLst>
          </p:cNvPr>
          <p:cNvSpPr txBox="1"/>
          <p:nvPr/>
        </p:nvSpPr>
        <p:spPr>
          <a:xfrm>
            <a:off x="-61747" y="7355727"/>
            <a:ext cx="9468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Neutrino oscillation results from LSND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Updated MiniBooNE neutrino oscillation results with increased data and new background studies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E93DC4-64C0-5A52-896D-1696524A150E}"/>
              </a:ext>
            </a:extLst>
          </p:cNvPr>
          <p:cNvSpPr txBox="1"/>
          <p:nvPr/>
        </p:nvSpPr>
        <p:spPr>
          <a:xfrm>
            <a:off x="7788166" y="7580346"/>
            <a:ext cx="37227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Jay Hyun Jo and Mark Ross-Lonergan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2927E1-B397-9D9C-6B22-6EDDB5DC6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8" y="1"/>
            <a:ext cx="3056993" cy="14602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6FDB9D-0FD2-1ED0-3EF4-291D9228F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8198" y="1572444"/>
            <a:ext cx="2841584" cy="16214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F581A4-FA27-F582-5FE6-6C853385B4EA}"/>
              </a:ext>
            </a:extLst>
          </p:cNvPr>
          <p:cNvSpPr txBox="1"/>
          <p:nvPr/>
        </p:nvSpPr>
        <p:spPr>
          <a:xfrm>
            <a:off x="2879839" y="406954"/>
            <a:ext cx="1744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MiniBooNE 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56E1A3-EBC7-3AB8-0C8C-034295E4AE2D}"/>
              </a:ext>
            </a:extLst>
          </p:cNvPr>
          <p:cNvSpPr txBox="1"/>
          <p:nvPr/>
        </p:nvSpPr>
        <p:spPr>
          <a:xfrm>
            <a:off x="378374" y="2060023"/>
            <a:ext cx="2033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MicroBooNE view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7E1AC8-9D5D-74CA-72B1-D1C8F23306C5}"/>
              </a:ext>
            </a:extLst>
          </p:cNvPr>
          <p:cNvSpPr txBox="1"/>
          <p:nvPr/>
        </p:nvSpPr>
        <p:spPr>
          <a:xfrm>
            <a:off x="1946496" y="2966423"/>
            <a:ext cx="2033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MicroBooNE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ABC913-59F4-F199-425C-D325B0CAD3F5}"/>
                  </a:ext>
                </a:extLst>
              </p:cNvPr>
              <p:cNvSpPr txBox="1"/>
              <p:nvPr/>
            </p:nvSpPr>
            <p:spPr>
              <a:xfrm>
                <a:off x="3117136" y="1532155"/>
                <a:ext cx="20336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NC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ABC913-59F4-F199-425C-D325B0CAD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136" y="1532155"/>
                <a:ext cx="2033625" cy="369332"/>
              </a:xfrm>
              <a:prstGeom prst="rect">
                <a:avLst/>
              </a:prstGeom>
              <a:blipFill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C596923A-7F93-AE52-AC0C-65B7388F3BE2}"/>
              </a:ext>
            </a:extLst>
          </p:cNvPr>
          <p:cNvSpPr/>
          <p:nvPr/>
        </p:nvSpPr>
        <p:spPr>
          <a:xfrm>
            <a:off x="3061751" y="4162097"/>
            <a:ext cx="1072198" cy="199696"/>
          </a:xfrm>
          <a:prstGeom prst="rect">
            <a:avLst/>
          </a:prstGeom>
          <a:noFill/>
          <a:ln w="38100">
            <a:solidFill>
              <a:srgbClr val="DEB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8BFA6F-AE2E-5496-978F-E601F9A98377}"/>
              </a:ext>
            </a:extLst>
          </p:cNvPr>
          <p:cNvSpPr txBox="1"/>
          <p:nvPr/>
        </p:nvSpPr>
        <p:spPr>
          <a:xfrm>
            <a:off x="7121584" y="7308286"/>
            <a:ext cx="2033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MicroBooNE Data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86BC55-82AD-E190-77D4-53D93DDA7C7B}"/>
              </a:ext>
            </a:extLst>
          </p:cNvPr>
          <p:cNvSpPr txBox="1"/>
          <p:nvPr/>
        </p:nvSpPr>
        <p:spPr>
          <a:xfrm>
            <a:off x="5593173" y="6357744"/>
            <a:ext cx="25524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BNB Run: 8617, </a:t>
            </a:r>
            <a:r>
              <a:rPr lang="en-US" sz="1100" dirty="0" err="1">
                <a:solidFill>
                  <a:schemeClr val="bg1"/>
                </a:solidFill>
              </a:rPr>
              <a:t>Subrun</a:t>
            </a:r>
            <a:r>
              <a:rPr lang="en-US" sz="1100" dirty="0">
                <a:solidFill>
                  <a:schemeClr val="bg1"/>
                </a:solidFill>
              </a:rPr>
              <a:t>: 46, Event: 2328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4C8BD6-127F-88FA-5E98-9CE9CF5F26C7}"/>
              </a:ext>
            </a:extLst>
          </p:cNvPr>
          <p:cNvSpPr txBox="1"/>
          <p:nvPr/>
        </p:nvSpPr>
        <p:spPr>
          <a:xfrm>
            <a:off x="8848839" y="6775539"/>
            <a:ext cx="266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MiniBooNE view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3B2767-A8D7-2384-BAA9-CF04C708D81E}"/>
              </a:ext>
            </a:extLst>
          </p:cNvPr>
          <p:cNvSpPr txBox="1"/>
          <p:nvPr/>
        </p:nvSpPr>
        <p:spPr>
          <a:xfrm>
            <a:off x="5584621" y="5833601"/>
            <a:ext cx="322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MicroBooNE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64FAF1-6EDC-3D39-4C66-C714B96F27C7}"/>
                  </a:ext>
                </a:extLst>
              </p:cNvPr>
              <p:cNvSpPr txBox="1"/>
              <p:nvPr/>
            </p:nvSpPr>
            <p:spPr>
              <a:xfrm>
                <a:off x="2941349" y="1865388"/>
                <a:ext cx="20336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Low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</a:rPr>
                  <a:t> thresholds!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64FAF1-6EDC-3D39-4C66-C714B96F2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349" y="1865388"/>
                <a:ext cx="2033625" cy="369332"/>
              </a:xfrm>
              <a:prstGeom prst="rect">
                <a:avLst/>
              </a:prstGeom>
              <a:blipFill>
                <a:blip r:embed="rId1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A22C659-145C-7AF4-7A50-6031FBB7E76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399" t="9623" r="51034" b="31513"/>
          <a:stretch/>
        </p:blipFill>
        <p:spPr>
          <a:xfrm>
            <a:off x="3600485" y="5028962"/>
            <a:ext cx="1654687" cy="12112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F267FA-A5EB-A9EB-137A-655855869326}"/>
                  </a:ext>
                </a:extLst>
              </p:cNvPr>
              <p:cNvSpPr txBox="1"/>
              <p:nvPr/>
            </p:nvSpPr>
            <p:spPr>
              <a:xfrm>
                <a:off x="6181714" y="7031617"/>
                <a:ext cx="20336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Low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</a:rPr>
                  <a:t> thresholds!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F267FA-A5EB-A9EB-137A-655855869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714" y="7031617"/>
                <a:ext cx="2033625" cy="369332"/>
              </a:xfrm>
              <a:prstGeom prst="rect">
                <a:avLst/>
              </a:prstGeom>
              <a:blipFill>
                <a:blip r:embed="rId1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7C0F02AC-5ABB-72C4-BF69-296A00DBEAA7}"/>
              </a:ext>
            </a:extLst>
          </p:cNvPr>
          <p:cNvSpPr/>
          <p:nvPr/>
        </p:nvSpPr>
        <p:spPr>
          <a:xfrm>
            <a:off x="5695827" y="7031617"/>
            <a:ext cx="231814" cy="2055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C7FE13B-6F72-FCE4-DC7E-A857E742175E}"/>
              </a:ext>
            </a:extLst>
          </p:cNvPr>
          <p:cNvSpPr/>
          <p:nvPr/>
        </p:nvSpPr>
        <p:spPr>
          <a:xfrm>
            <a:off x="2330838" y="2130772"/>
            <a:ext cx="651331" cy="3232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09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3" grpId="0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83CCB4-E858-2F0C-35A6-0428BC40F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9" y="3166679"/>
            <a:ext cx="5511558" cy="4164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818914-BAF2-6241-54A0-FE9D9772F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967" y="4640697"/>
            <a:ext cx="3890227" cy="3110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182808-6B15-DCAC-5038-E1A9BED3A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46" y="4129612"/>
            <a:ext cx="3042837" cy="1298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E2E462-D2FD-FC46-CEAB-221CF6D0ED49}"/>
              </a:ext>
            </a:extLst>
          </p:cNvPr>
          <p:cNvSpPr txBox="1"/>
          <p:nvPr/>
        </p:nvSpPr>
        <p:spPr>
          <a:xfrm>
            <a:off x="9396601" y="5205810"/>
            <a:ext cx="2033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MicroBooNE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AC4EB-E7BB-7564-FBFC-2D762A9441E3}"/>
              </a:ext>
            </a:extLst>
          </p:cNvPr>
          <p:cNvSpPr txBox="1"/>
          <p:nvPr/>
        </p:nvSpPr>
        <p:spPr>
          <a:xfrm>
            <a:off x="7868190" y="4255268"/>
            <a:ext cx="25524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BNB Run: 8617, </a:t>
            </a:r>
            <a:r>
              <a:rPr lang="en-US" sz="1100" dirty="0" err="1">
                <a:solidFill>
                  <a:schemeClr val="bg1"/>
                </a:solidFill>
              </a:rPr>
              <a:t>Subrun</a:t>
            </a:r>
            <a:r>
              <a:rPr lang="en-US" sz="1100" dirty="0">
                <a:solidFill>
                  <a:schemeClr val="bg1"/>
                </a:solidFill>
              </a:rPr>
              <a:t>: 46, Event: 2328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7">
                <a:extLst>
                  <a:ext uri="{FF2B5EF4-FFF2-40B4-BE49-F238E27FC236}">
                    <a16:creationId xmlns:a16="http://schemas.microsoft.com/office/drawing/2014/main" id="{53E0F473-E167-A0E3-CF8E-FE06D4BD59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1648" y="1299216"/>
                <a:ext cx="5986951" cy="4652169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rmAutofit/>
              </a:bodyPr>
              <a:lstStyle>
                <a:lvl1pPr marL="259072" indent="-259072" algn="l" defTabSz="1036290" rtl="0" eaLnBrk="1" latinLnBrk="0" hangingPunct="1">
                  <a:lnSpc>
                    <a:spcPct val="90000"/>
                  </a:lnSpc>
                  <a:spcBef>
                    <a:spcPts val="1133"/>
                  </a:spcBef>
                  <a:buFont typeface="Arial" panose="020B0604020202020204" pitchFamily="34" charset="0"/>
                  <a:buChar char="•"/>
                  <a:defRPr sz="317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77217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7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95362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2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13507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31651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49796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67941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86086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404230" indent="-259072" algn="l" defTabSz="1036290" rtl="0" eaLnBrk="1" latinLnBrk="0" hangingPunct="1">
                  <a:lnSpc>
                    <a:spcPct val="90000"/>
                  </a:lnSpc>
                  <a:spcBef>
                    <a:spcPts val="567"/>
                  </a:spcBef>
                  <a:buFont typeface="Arial" panose="020B0604020202020204" pitchFamily="34" charset="0"/>
                  <a:buChar char="•"/>
                  <a:defRPr sz="20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Electron-like excess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: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Oscillation-driven excess?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Energy-dependent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253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-enhancement</a:t>
                </a:r>
              </a:p>
              <a:p>
                <a:pPr marL="1266160" lvl="2" indent="-229870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LEE: </a:t>
                </a:r>
                <a:r>
                  <a:rPr lang="en-US" sz="1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eLEE</a:t>
                </a:r>
              </a:p>
              <a:p>
                <a:pPr marL="1266160" lvl="2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Derived from MiniBooNE empirically</a:t>
                </a:r>
              </a:p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Mismodeled/unknown processes?</a:t>
                </a:r>
              </a:p>
            </p:txBody>
          </p:sp>
        </mc:Choice>
        <mc:Fallback xmlns="">
          <p:sp>
            <p:nvSpPr>
              <p:cNvPr id="16" name="Content Placeholder 7">
                <a:extLst>
                  <a:ext uri="{FF2B5EF4-FFF2-40B4-BE49-F238E27FC236}">
                    <a16:creationId xmlns:a16="http://schemas.microsoft.com/office/drawing/2014/main" id="{53E0F473-E167-A0E3-CF8E-FE06D4BD5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648" y="1299216"/>
                <a:ext cx="5986951" cy="4652169"/>
              </a:xfrm>
              <a:prstGeom prst="rect">
                <a:avLst/>
              </a:prstGeom>
              <a:blipFill>
                <a:blip r:embed="rId5"/>
                <a:stretch>
                  <a:fillRect l="-3360" t="-1704" r="-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6BB0D4F-B314-E614-EE25-81DE45AF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914" y="-344881"/>
            <a:ext cx="7254765" cy="198971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</a:rPr>
              <a:t>What Type of Excess from MiniBooNE?</a:t>
            </a:r>
            <a:endParaRPr lang="en-US" sz="48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C542C-231B-5429-3F5B-A7DC5F28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1504" y="7465856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E93DC4-64C0-5A52-896D-1696524A150E}"/>
              </a:ext>
            </a:extLst>
          </p:cNvPr>
          <p:cNvSpPr txBox="1"/>
          <p:nvPr/>
        </p:nvSpPr>
        <p:spPr>
          <a:xfrm>
            <a:off x="-90191" y="7565512"/>
            <a:ext cx="37227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Jay Hyun Jo and Mark Ross-Lonergan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FEC17C-D3BA-B193-2382-B5D4BC4ED4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0" b="10365"/>
          <a:stretch/>
        </p:blipFill>
        <p:spPr>
          <a:xfrm>
            <a:off x="42937" y="121989"/>
            <a:ext cx="4444978" cy="216388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B4C8BD6-127F-88FA-5E98-9CE9CF5F26C7}"/>
              </a:ext>
            </a:extLst>
          </p:cNvPr>
          <p:cNvSpPr txBox="1"/>
          <p:nvPr/>
        </p:nvSpPr>
        <p:spPr>
          <a:xfrm>
            <a:off x="1148166" y="2230005"/>
            <a:ext cx="266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MiniBooNE view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BE5A3-0027-248D-9DD2-DA862A949437}"/>
              </a:ext>
            </a:extLst>
          </p:cNvPr>
          <p:cNvSpPr/>
          <p:nvPr/>
        </p:nvSpPr>
        <p:spPr>
          <a:xfrm>
            <a:off x="42937" y="121989"/>
            <a:ext cx="4444976" cy="254873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52601F-4941-395C-3908-CCDA4A8D5B0E}"/>
              </a:ext>
            </a:extLst>
          </p:cNvPr>
          <p:cNvSpPr/>
          <p:nvPr/>
        </p:nvSpPr>
        <p:spPr>
          <a:xfrm>
            <a:off x="2945385" y="3486904"/>
            <a:ext cx="1374365" cy="55958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CDEF6-B7DE-1F2B-9E9A-367275634CB6}"/>
              </a:ext>
            </a:extLst>
          </p:cNvPr>
          <p:cNvSpPr/>
          <p:nvPr/>
        </p:nvSpPr>
        <p:spPr>
          <a:xfrm flipV="1">
            <a:off x="6742629" y="2587914"/>
            <a:ext cx="1951977" cy="33474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4FB203-1C11-3D9C-AEAF-1905252E74BE}"/>
              </a:ext>
            </a:extLst>
          </p:cNvPr>
          <p:cNvSpPr/>
          <p:nvPr/>
        </p:nvSpPr>
        <p:spPr>
          <a:xfrm>
            <a:off x="7895676" y="4122024"/>
            <a:ext cx="3072007" cy="129422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81BB097-AC00-FCD0-29B7-FE75E5EEDA88}"/>
              </a:ext>
            </a:extLst>
          </p:cNvPr>
          <p:cNvCxnSpPr>
            <a:cxnSpLocks/>
          </p:cNvCxnSpPr>
          <p:nvPr/>
        </p:nvCxnSpPr>
        <p:spPr>
          <a:xfrm flipH="1">
            <a:off x="6768666" y="6141110"/>
            <a:ext cx="2891056" cy="3564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03B2767-A8D7-2384-BAA9-CF04C708D81E}"/>
                  </a:ext>
                </a:extLst>
              </p:cNvPr>
              <p:cNvSpPr txBox="1"/>
              <p:nvPr/>
            </p:nvSpPr>
            <p:spPr>
              <a:xfrm>
                <a:off x="9149009" y="5479304"/>
                <a:ext cx="262318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Is the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content consistent with our flux predictions?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03B2767-A8D7-2384-BAA9-CF04C708D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009" y="5479304"/>
                <a:ext cx="2623185" cy="1938992"/>
              </a:xfrm>
              <a:prstGeom prst="rect">
                <a:avLst/>
              </a:prstGeom>
              <a:blipFill>
                <a:blip r:embed="rId7"/>
                <a:stretch>
                  <a:fillRect l="-2791" t="-2516" r="-6512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3637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2" grpId="0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0FB97A-635B-4438-B44D-C0FDBF9B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476" y="651654"/>
            <a:ext cx="5079124" cy="375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FBCDAD-66D1-E51B-6848-B9CCD9F87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1654"/>
            <a:ext cx="4974747" cy="3758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C848D7-5CB0-36C9-DEB8-5148F036EC2C}"/>
              </a:ext>
            </a:extLst>
          </p:cNvPr>
          <p:cNvSpPr/>
          <p:nvPr/>
        </p:nvSpPr>
        <p:spPr>
          <a:xfrm>
            <a:off x="2682628" y="930824"/>
            <a:ext cx="1174670" cy="51961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5064064-91E1-3F3B-A83B-E1F871EB4ECD}"/>
              </a:ext>
            </a:extLst>
          </p:cNvPr>
          <p:cNvSpPr/>
          <p:nvPr/>
        </p:nvSpPr>
        <p:spPr>
          <a:xfrm>
            <a:off x="5026934" y="2173739"/>
            <a:ext cx="1604729" cy="714704"/>
          </a:xfrm>
          <a:prstGeom prst="rightArrow">
            <a:avLst/>
          </a:prstGeom>
          <a:solidFill>
            <a:srgbClr val="00B050"/>
          </a:solidFill>
          <a:ln w="38100">
            <a:solidFill>
              <a:srgbClr val="FF00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F403A2A-A7DC-3203-8F6F-0BE38D9C428C}"/>
              </a:ext>
            </a:extLst>
          </p:cNvPr>
          <p:cNvCxnSpPr>
            <a:cxnSpLocks/>
          </p:cNvCxnSpPr>
          <p:nvPr/>
        </p:nvCxnSpPr>
        <p:spPr>
          <a:xfrm flipV="1">
            <a:off x="7522860" y="5882941"/>
            <a:ext cx="1852788" cy="94092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2AA8B73-A7C3-88E7-2871-B37C0AF58624}"/>
              </a:ext>
            </a:extLst>
          </p:cNvPr>
          <p:cNvCxnSpPr>
            <a:cxnSpLocks/>
          </p:cNvCxnSpPr>
          <p:nvPr/>
        </p:nvCxnSpPr>
        <p:spPr>
          <a:xfrm flipH="1" flipV="1">
            <a:off x="7179952" y="4651212"/>
            <a:ext cx="387618" cy="457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361E893-1EF5-126B-90F6-8002B5325B19}"/>
              </a:ext>
            </a:extLst>
          </p:cNvPr>
          <p:cNvSpPr/>
          <p:nvPr/>
        </p:nvSpPr>
        <p:spPr>
          <a:xfrm rot="17056314">
            <a:off x="5927104" y="4761519"/>
            <a:ext cx="444177" cy="1012819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3642C5-AD71-A5D2-3370-E5A25BD5CB60}"/>
                  </a:ext>
                </a:extLst>
              </p:cNvPr>
              <p:cNvSpPr txBox="1"/>
              <p:nvPr/>
            </p:nvSpPr>
            <p:spPr>
              <a:xfrm>
                <a:off x="5728415" y="4897896"/>
                <a:ext cx="11970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𝑒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Shower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3642C5-AD71-A5D2-3370-E5A25BD5C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415" y="4897896"/>
                <a:ext cx="1197095" cy="307777"/>
              </a:xfrm>
              <a:prstGeom prst="rect">
                <a:avLst/>
              </a:prstGeom>
              <a:blipFill>
                <a:blip r:embed="rId4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FE54743-E6A5-2980-F2F2-495799C3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229"/>
            <a:ext cx="11658599" cy="910493"/>
          </a:xfrm>
        </p:spPr>
        <p:txBody>
          <a:bodyPr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eLEE Searches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E3FC48-854E-006C-4865-4AA78D3B65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73570" y="4519105"/>
                <a:ext cx="5129047" cy="3270406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Use simple, </a:t>
                </a:r>
                <a:r>
                  <a:rPr lang="en-US" sz="24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pheno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. model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Scale/shape represent excess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Energy dependent assumption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Predict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spectrum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Compare to data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Use exclusive </a:t>
                </a:r>
                <a:r>
                  <a:rPr lang="en-US" sz="2400" b="1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and</a:t>
                </a:r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fully inclusive searches!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Topology agnostic, high stats.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E3FC48-854E-006C-4865-4AA78D3B65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73570" y="4519105"/>
                <a:ext cx="5129047" cy="3270406"/>
              </a:xfrm>
              <a:blipFill>
                <a:blip r:embed="rId5"/>
                <a:stretch>
                  <a:fillRect l="-1665" t="-1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ABE40-1E72-68EF-A627-F15C84EB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8475" y="7474202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17</a:t>
            </a:fld>
            <a:endParaRPr lang="en-US" dirty="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6D58A36A-69FE-E86B-827B-92508445D5B9}"/>
              </a:ext>
            </a:extLst>
          </p:cNvPr>
          <p:cNvSpPr/>
          <p:nvPr/>
        </p:nvSpPr>
        <p:spPr>
          <a:xfrm>
            <a:off x="5359733" y="4897896"/>
            <a:ext cx="444177" cy="41999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C1FB5-5AA3-A89E-2E40-987404A7C16D}"/>
              </a:ext>
            </a:extLst>
          </p:cNvPr>
          <p:cNvSpPr txBox="1"/>
          <p:nvPr/>
        </p:nvSpPr>
        <p:spPr>
          <a:xfrm rot="2102593">
            <a:off x="4981323" y="5265480"/>
            <a:ext cx="8476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Vertex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B617B1-540C-2EBD-5509-B13578C135FC}"/>
              </a:ext>
            </a:extLst>
          </p:cNvPr>
          <p:cNvCxnSpPr/>
          <p:nvPr/>
        </p:nvCxnSpPr>
        <p:spPr>
          <a:xfrm flipV="1">
            <a:off x="5607180" y="6024873"/>
            <a:ext cx="588579" cy="746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83DC61-B927-5765-736E-636CDC37B045}"/>
                  </a:ext>
                </a:extLst>
              </p:cNvPr>
              <p:cNvSpPr txBox="1"/>
              <p:nvPr/>
            </p:nvSpPr>
            <p:spPr>
              <a:xfrm>
                <a:off x="5704516" y="5930280"/>
                <a:ext cx="444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83DC61-B927-5765-736E-636CDC37B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516" y="5930280"/>
                <a:ext cx="444177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DEB2F3E-04B4-FF7A-5BC4-459C13B93176}"/>
              </a:ext>
            </a:extLst>
          </p:cNvPr>
          <p:cNvSpPr/>
          <p:nvPr/>
        </p:nvSpPr>
        <p:spPr>
          <a:xfrm rot="17056314">
            <a:off x="5885065" y="6477488"/>
            <a:ext cx="444177" cy="1012819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3CB9ADD-AFD0-9DA7-C0E7-9B85A94F59CA}"/>
                  </a:ext>
                </a:extLst>
              </p:cNvPr>
              <p:cNvSpPr txBox="1"/>
              <p:nvPr/>
            </p:nvSpPr>
            <p:spPr>
              <a:xfrm>
                <a:off x="5686376" y="6613865"/>
                <a:ext cx="11970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𝑒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Shower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3CB9ADD-AFD0-9DA7-C0E7-9B85A94F5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376" y="6613865"/>
                <a:ext cx="1197095" cy="307777"/>
              </a:xfrm>
              <a:prstGeom prst="rect">
                <a:avLst/>
              </a:prstGeom>
              <a:blipFill>
                <a:blip r:embed="rId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F6217095-08A9-12FF-8923-6C4FDAAC5745}"/>
              </a:ext>
            </a:extLst>
          </p:cNvPr>
          <p:cNvSpPr/>
          <p:nvPr/>
        </p:nvSpPr>
        <p:spPr>
          <a:xfrm>
            <a:off x="5317694" y="6613865"/>
            <a:ext cx="444177" cy="41999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8C5B01-5971-0AB5-9831-35DD132DF084}"/>
              </a:ext>
            </a:extLst>
          </p:cNvPr>
          <p:cNvSpPr txBox="1"/>
          <p:nvPr/>
        </p:nvSpPr>
        <p:spPr>
          <a:xfrm rot="2102593">
            <a:off x="4939284" y="6981449"/>
            <a:ext cx="8476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Vertex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61249EB-2886-2C4E-04ED-C026B7E3AE18}"/>
              </a:ext>
            </a:extLst>
          </p:cNvPr>
          <p:cNvCxnSpPr/>
          <p:nvPr/>
        </p:nvCxnSpPr>
        <p:spPr>
          <a:xfrm flipV="1">
            <a:off x="7613127" y="4308904"/>
            <a:ext cx="588579" cy="746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38E5D6C-EFF1-8615-F067-57955CDE64ED}"/>
                  </a:ext>
                </a:extLst>
              </p:cNvPr>
              <p:cNvSpPr txBox="1"/>
              <p:nvPr/>
            </p:nvSpPr>
            <p:spPr>
              <a:xfrm>
                <a:off x="7710463" y="4214311"/>
                <a:ext cx="444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38E5D6C-EFF1-8615-F067-57955CDE6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463" y="4214311"/>
                <a:ext cx="444177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96A0CD18-FF74-285C-10EF-BB922D8C0386}"/>
              </a:ext>
            </a:extLst>
          </p:cNvPr>
          <p:cNvSpPr/>
          <p:nvPr/>
        </p:nvSpPr>
        <p:spPr>
          <a:xfrm rot="17056314">
            <a:off x="7891012" y="4761519"/>
            <a:ext cx="444177" cy="1012819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A55C08D-954A-19D0-7EEF-D29C68B88BD2}"/>
                  </a:ext>
                </a:extLst>
              </p:cNvPr>
              <p:cNvSpPr txBox="1"/>
              <p:nvPr/>
            </p:nvSpPr>
            <p:spPr>
              <a:xfrm>
                <a:off x="7692323" y="4897896"/>
                <a:ext cx="11970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𝑒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Shower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A55C08D-954A-19D0-7EEF-D29C68B88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23" y="4897896"/>
                <a:ext cx="1197095" cy="307777"/>
              </a:xfrm>
              <a:prstGeom prst="rect">
                <a:avLst/>
              </a:prstGeom>
              <a:blipFill>
                <a:blip r:embed="rId4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AE02E20F-A3CE-1356-98DD-FE73E2B612DA}"/>
              </a:ext>
            </a:extLst>
          </p:cNvPr>
          <p:cNvSpPr/>
          <p:nvPr/>
        </p:nvSpPr>
        <p:spPr>
          <a:xfrm>
            <a:off x="7323641" y="4897896"/>
            <a:ext cx="444177" cy="41999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C71D71-EA01-3022-1877-8E9615981CCC}"/>
              </a:ext>
            </a:extLst>
          </p:cNvPr>
          <p:cNvSpPr txBox="1"/>
          <p:nvPr/>
        </p:nvSpPr>
        <p:spPr>
          <a:xfrm rot="2102593">
            <a:off x="6945231" y="5265480"/>
            <a:ext cx="8476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Vertex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5FBA9A-B654-E7F5-1F5C-4C3A87CF5D07}"/>
                  </a:ext>
                </a:extLst>
              </p:cNvPr>
              <p:cNvSpPr txBox="1"/>
              <p:nvPr/>
            </p:nvSpPr>
            <p:spPr>
              <a:xfrm>
                <a:off x="7146171" y="4343737"/>
                <a:ext cx="444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5FBA9A-B654-E7F5-1F5C-4C3A87CF5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171" y="4343737"/>
                <a:ext cx="444177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1F4291-834A-8FBD-D243-CB0522138545}"/>
              </a:ext>
            </a:extLst>
          </p:cNvPr>
          <p:cNvCxnSpPr>
            <a:cxnSpLocks/>
          </p:cNvCxnSpPr>
          <p:nvPr/>
        </p:nvCxnSpPr>
        <p:spPr>
          <a:xfrm flipH="1" flipV="1">
            <a:off x="7112464" y="6368555"/>
            <a:ext cx="387618" cy="457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491D9C-EB2B-1936-1C8F-48C41B8A0E1E}"/>
              </a:ext>
            </a:extLst>
          </p:cNvPr>
          <p:cNvCxnSpPr/>
          <p:nvPr/>
        </p:nvCxnSpPr>
        <p:spPr>
          <a:xfrm flipV="1">
            <a:off x="7545639" y="6026247"/>
            <a:ext cx="588579" cy="746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5B162DB-CF79-775C-24BB-549399411006}"/>
                  </a:ext>
                </a:extLst>
              </p:cNvPr>
              <p:cNvSpPr txBox="1"/>
              <p:nvPr/>
            </p:nvSpPr>
            <p:spPr>
              <a:xfrm>
                <a:off x="7642975" y="5931654"/>
                <a:ext cx="444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5B162DB-CF79-775C-24BB-549399411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975" y="5931654"/>
                <a:ext cx="444177" cy="369332"/>
              </a:xfrm>
              <a:prstGeom prst="rect">
                <a:avLst/>
              </a:prstGeom>
              <a:blipFill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087E0DD7-80D6-1854-69C3-9B3033D0865A}"/>
              </a:ext>
            </a:extLst>
          </p:cNvPr>
          <p:cNvSpPr/>
          <p:nvPr/>
        </p:nvSpPr>
        <p:spPr>
          <a:xfrm rot="17056314">
            <a:off x="7823524" y="6478862"/>
            <a:ext cx="444177" cy="1012819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0A22FC-53F0-2703-1488-42EB676D1488}"/>
                  </a:ext>
                </a:extLst>
              </p:cNvPr>
              <p:cNvSpPr txBox="1"/>
              <p:nvPr/>
            </p:nvSpPr>
            <p:spPr>
              <a:xfrm rot="1608436">
                <a:off x="7530115" y="7101632"/>
                <a:ext cx="11970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𝑒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Shower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0A22FC-53F0-2703-1488-42EB676D1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08436">
                <a:off x="7530115" y="7101632"/>
                <a:ext cx="1197095" cy="307777"/>
              </a:xfrm>
              <a:prstGeom prst="rect">
                <a:avLst/>
              </a:prstGeom>
              <a:blipFill>
                <a:blip r:embed="rId10"/>
                <a:stretch>
                  <a:fillRect b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Star: 5 Points 44">
            <a:extLst>
              <a:ext uri="{FF2B5EF4-FFF2-40B4-BE49-F238E27FC236}">
                <a16:creationId xmlns:a16="http://schemas.microsoft.com/office/drawing/2014/main" id="{9E155EF9-4586-F53E-64DE-4F3D60F40A9C}"/>
              </a:ext>
            </a:extLst>
          </p:cNvPr>
          <p:cNvSpPr/>
          <p:nvPr/>
        </p:nvSpPr>
        <p:spPr>
          <a:xfrm>
            <a:off x="7256153" y="6615239"/>
            <a:ext cx="444177" cy="41999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59147B-BAD8-F160-CC59-9F6748199854}"/>
              </a:ext>
            </a:extLst>
          </p:cNvPr>
          <p:cNvSpPr txBox="1"/>
          <p:nvPr/>
        </p:nvSpPr>
        <p:spPr>
          <a:xfrm rot="2102593">
            <a:off x="6877743" y="6982823"/>
            <a:ext cx="8476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Vertex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EAE9806-969C-5FD6-DCE2-5B81206804AF}"/>
                  </a:ext>
                </a:extLst>
              </p:cNvPr>
              <p:cNvSpPr txBox="1"/>
              <p:nvPr/>
            </p:nvSpPr>
            <p:spPr>
              <a:xfrm>
                <a:off x="7078683" y="6061080"/>
                <a:ext cx="444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EAE9806-969C-5FD6-DCE2-5B8120680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683" y="6061080"/>
                <a:ext cx="444177" cy="369332"/>
              </a:xfrm>
              <a:prstGeom prst="rect">
                <a:avLst/>
              </a:prstGeom>
              <a:blipFill>
                <a:blip r:embed="rId11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D225D15-DAAD-1D05-C7F8-CD3C0A4DA0E1}"/>
                  </a:ext>
                </a:extLst>
              </p:cNvPr>
              <p:cNvSpPr txBox="1"/>
              <p:nvPr/>
            </p:nvSpPr>
            <p:spPr>
              <a:xfrm>
                <a:off x="9036805" y="5923122"/>
                <a:ext cx="503845" cy="372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D225D15-DAAD-1D05-C7F8-CD3C0A4DA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6805" y="5923122"/>
                <a:ext cx="503845" cy="3727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ross 52">
            <a:extLst>
              <a:ext uri="{FF2B5EF4-FFF2-40B4-BE49-F238E27FC236}">
                <a16:creationId xmlns:a16="http://schemas.microsoft.com/office/drawing/2014/main" id="{BFD8F877-25ED-5CDB-FDF3-11701565EBB0}"/>
              </a:ext>
            </a:extLst>
          </p:cNvPr>
          <p:cNvSpPr/>
          <p:nvPr/>
        </p:nvSpPr>
        <p:spPr>
          <a:xfrm>
            <a:off x="9540650" y="6293889"/>
            <a:ext cx="708477" cy="706673"/>
          </a:xfrm>
          <a:prstGeom prst="plus">
            <a:avLst>
              <a:gd name="adj" fmla="val 4330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7B0EF3-43B4-E4C2-9229-36C290D9FE27}"/>
              </a:ext>
            </a:extLst>
          </p:cNvPr>
          <p:cNvSpPr txBox="1"/>
          <p:nvPr/>
        </p:nvSpPr>
        <p:spPr>
          <a:xfrm>
            <a:off x="10246231" y="5999764"/>
            <a:ext cx="1394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All the above…and many others…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8FEB99C-BDBA-9040-15C7-F88FD609FD06}"/>
              </a:ext>
            </a:extLst>
          </p:cNvPr>
          <p:cNvSpPr txBox="1"/>
          <p:nvPr/>
        </p:nvSpPr>
        <p:spPr>
          <a:xfrm>
            <a:off x="-90191" y="7586532"/>
            <a:ext cx="37227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Hanyu Wei and Mark Ross-Lonergan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8CAC4-83B0-35CB-8C9B-AE17EF817EEA}"/>
              </a:ext>
            </a:extLst>
          </p:cNvPr>
          <p:cNvSpPr/>
          <p:nvPr/>
        </p:nvSpPr>
        <p:spPr>
          <a:xfrm>
            <a:off x="7047153" y="5839138"/>
            <a:ext cx="4567448" cy="16876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A529FB9-C5F1-8745-0DB7-A841CCDB034C}"/>
                  </a:ext>
                </a:extLst>
              </p:cNvPr>
              <p:cNvSpPr txBox="1"/>
              <p:nvPr/>
            </p:nvSpPr>
            <p:spPr>
              <a:xfrm>
                <a:off x="5292279" y="4577133"/>
                <a:ext cx="13945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A529FB9-C5F1-8745-0DB7-A841CCDB0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279" y="4577133"/>
                <a:ext cx="1394523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E05C859-0AC8-571B-A259-AE15BDEA0554}"/>
                  </a:ext>
                </a:extLst>
              </p:cNvPr>
              <p:cNvSpPr txBox="1"/>
              <p:nvPr/>
            </p:nvSpPr>
            <p:spPr>
              <a:xfrm>
                <a:off x="4699044" y="6171057"/>
                <a:ext cx="13945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E05C859-0AC8-571B-A259-AE15BDEA0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44" y="6171057"/>
                <a:ext cx="1394523" cy="369332"/>
              </a:xfrm>
              <a:prstGeom prst="rect">
                <a:avLst/>
              </a:prstGeom>
              <a:blipFill>
                <a:blip r:embed="rId1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07F320E-19F7-48B5-10CB-74DBB40F5774}"/>
                  </a:ext>
                </a:extLst>
              </p:cNvPr>
              <p:cNvSpPr txBox="1"/>
              <p:nvPr/>
            </p:nvSpPr>
            <p:spPr>
              <a:xfrm>
                <a:off x="9431287" y="7157290"/>
                <a:ext cx="9207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𝒆𝑿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07F320E-19F7-48B5-10CB-74DBB40F5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287" y="7157290"/>
                <a:ext cx="920750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A1C7CF8-1D6D-C685-DD26-D5E99BA7CC1B}"/>
                  </a:ext>
                </a:extLst>
              </p:cNvPr>
              <p:cNvSpPr txBox="1"/>
              <p:nvPr/>
            </p:nvSpPr>
            <p:spPr>
              <a:xfrm>
                <a:off x="7991470" y="4527170"/>
                <a:ext cx="6860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1800" b="1" i="0" smtClean="0">
                          <a:latin typeface="Cambria Math" panose="02040503050406030204" pitchFamily="18" charset="0"/>
                        </a:rPr>
                        <m:t>𝐍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A1C7CF8-1D6D-C685-DD26-D5E99BA7C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1470" y="4527170"/>
                <a:ext cx="686019" cy="369332"/>
              </a:xfrm>
              <a:prstGeom prst="rect">
                <a:avLst/>
              </a:prstGeom>
              <a:blipFill>
                <a:blip r:embed="rId16"/>
                <a:stretch>
                  <a:fillRect r="-892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>
            <a:extLst>
              <a:ext uri="{FF2B5EF4-FFF2-40B4-BE49-F238E27FC236}">
                <a16:creationId xmlns:a16="http://schemas.microsoft.com/office/drawing/2014/main" id="{32318D10-C973-E86E-991A-2A501D098B9F}"/>
              </a:ext>
            </a:extLst>
          </p:cNvPr>
          <p:cNvSpPr/>
          <p:nvPr/>
        </p:nvSpPr>
        <p:spPr>
          <a:xfrm>
            <a:off x="5129875" y="4256068"/>
            <a:ext cx="3759543" cy="1451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BFE7DFD-432A-AEAF-ADD1-79D11E1754B1}"/>
              </a:ext>
            </a:extLst>
          </p:cNvPr>
          <p:cNvSpPr/>
          <p:nvPr/>
        </p:nvSpPr>
        <p:spPr>
          <a:xfrm>
            <a:off x="5001906" y="5930280"/>
            <a:ext cx="1876530" cy="1451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F032F4C-A575-12A8-D305-D76D17B4B877}"/>
              </a:ext>
            </a:extLst>
          </p:cNvPr>
          <p:cNvSpPr txBox="1"/>
          <p:nvPr/>
        </p:nvSpPr>
        <p:spPr>
          <a:xfrm>
            <a:off x="9137868" y="4407452"/>
            <a:ext cx="2325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Three independent searches!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7B0E87-51BC-3B3D-87CA-0E7892282675}"/>
              </a:ext>
            </a:extLst>
          </p:cNvPr>
          <p:cNvSpPr txBox="1"/>
          <p:nvPr/>
        </p:nvSpPr>
        <p:spPr>
          <a:xfrm>
            <a:off x="4985257" y="7371755"/>
            <a:ext cx="19233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17"/>
              </a:rPr>
              <a:t>Phys. Rev. D 105, 112003 (2022)</a:t>
            </a:r>
            <a:endParaRPr lang="en-US" sz="1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DCAC04D-F43D-D8D3-1218-0D4EE0BC0282}"/>
              </a:ext>
            </a:extLst>
          </p:cNvPr>
          <p:cNvSpPr txBox="1"/>
          <p:nvPr/>
        </p:nvSpPr>
        <p:spPr>
          <a:xfrm>
            <a:off x="5985821" y="4042005"/>
            <a:ext cx="19654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hlinkClick r:id="rId18"/>
              </a:rPr>
              <a:t>Phys. Rev. D 105, 112004 (2022)</a:t>
            </a:r>
            <a:endParaRPr lang="en-US" sz="105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2BEB9CF-E3FC-E5DF-A1A8-C1683656E3B9}"/>
              </a:ext>
            </a:extLst>
          </p:cNvPr>
          <p:cNvSpPr txBox="1"/>
          <p:nvPr/>
        </p:nvSpPr>
        <p:spPr>
          <a:xfrm>
            <a:off x="8192749" y="7497233"/>
            <a:ext cx="22173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19"/>
              </a:rPr>
              <a:t>Phys. Rev. D 105, 112005 (2022)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89830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/>
      <p:bldP spid="3" grpId="0" uiExpand="1" build="p"/>
      <p:bldP spid="12" grpId="0" animBg="1"/>
      <p:bldP spid="17" grpId="0"/>
      <p:bldP spid="22" grpId="0"/>
      <p:bldP spid="26" grpId="0" animBg="1"/>
      <p:bldP spid="27" grpId="0"/>
      <p:bldP spid="28" grpId="0" animBg="1"/>
      <p:bldP spid="29" grpId="0"/>
      <p:bldP spid="31" grpId="0"/>
      <p:bldP spid="32" grpId="0" animBg="1"/>
      <p:bldP spid="33" grpId="0"/>
      <p:bldP spid="34" grpId="0" animBg="1"/>
      <p:bldP spid="35" grpId="0"/>
      <p:bldP spid="37" grpId="0"/>
      <p:bldP spid="42" grpId="0"/>
      <p:bldP spid="43" grpId="0" animBg="1"/>
      <p:bldP spid="44" grpId="0"/>
      <p:bldP spid="45" grpId="0" animBg="1"/>
      <p:bldP spid="46" grpId="0"/>
      <p:bldP spid="47" grpId="0"/>
      <p:bldP spid="49" grpId="0"/>
      <p:bldP spid="53" grpId="0" animBg="1"/>
      <p:bldP spid="54" grpId="0"/>
      <p:bldP spid="56" grpId="0" animBg="1"/>
      <p:bldP spid="57" grpId="0"/>
      <p:bldP spid="58" grpId="0"/>
      <p:bldP spid="59" grpId="0"/>
      <p:bldP spid="61" grpId="0"/>
      <p:bldP spid="62" grpId="0" animBg="1"/>
      <p:bldP spid="63" grpId="0" animBg="1"/>
      <p:bldP spid="64" grpId="0"/>
      <p:bldP spid="66" grpId="0"/>
      <p:bldP spid="68" grpId="0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A04E74-2AD3-5108-5E32-4D3B4ACE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985" y="7487643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94183E-C085-9FCF-EE1D-02614528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909" y="759471"/>
            <a:ext cx="6203291" cy="27280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0EEE90-4DE1-2DCC-DA2B-4F7776397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909" y="3535569"/>
            <a:ext cx="6324943" cy="34248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665751-E37B-6ABA-6782-B514E210E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040" y="1277607"/>
            <a:ext cx="5496910" cy="45159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F7F406-9946-216A-6492-70F99BF74509}"/>
              </a:ext>
            </a:extLst>
          </p:cNvPr>
          <p:cNvSpPr txBox="1"/>
          <p:nvPr/>
        </p:nvSpPr>
        <p:spPr>
          <a:xfrm>
            <a:off x="-90191" y="7586532"/>
            <a:ext cx="37227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Mark Ross-Lonergan</a:t>
            </a:r>
          </a:p>
        </p:txBody>
      </p:sp>
    </p:spTree>
    <p:extLst>
      <p:ext uri="{BB962C8B-B14F-4D97-AF65-F5344CB8AC3E}">
        <p14:creationId xmlns:p14="http://schemas.microsoft.com/office/powerpoint/2010/main" val="1530275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F1E46CB-1D40-9C86-0806-56A49134751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4423"/>
                <a:ext cx="11658599" cy="1026102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4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Reconstructed Energy Spectra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F1E46CB-1D40-9C86-0806-56A4913475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4423"/>
                <a:ext cx="11658599" cy="1026102"/>
              </a:xfrm>
              <a:blipFill>
                <a:blip r:embed="rId3"/>
                <a:stretch>
                  <a:fillRect t="-7692" r="-1151" b="-17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8A1714-FA23-D1F2-B49B-09B9CFBD0B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272942"/>
                <a:ext cx="4272056" cy="620829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Blind analysis</a:t>
                </a:r>
              </a:p>
              <a:p>
                <a:pPr lvl="1"/>
                <a: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Use topological characteristics</a:t>
                </a:r>
              </a:p>
              <a:p>
                <a:pPr lvl="1"/>
                <a:r>
                  <a:rPr lang="en-US" sz="2347" dirty="0">
                    <a:latin typeface="Verdana" panose="020B0604030504040204" pitchFamily="34" charset="0"/>
                    <a:ea typeface="Verdana" panose="020B0604030504040204" pitchFamily="34" charset="0"/>
                  </a:rPr>
                  <a:t>Validate on codeveloped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47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347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347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selection and sidebands</a:t>
                </a:r>
              </a:p>
              <a:p>
                <a:pPr lvl="2"/>
                <a:r>
                  <a:rPr lang="en-US" sz="1894" b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Common flux parentage</a:t>
                </a:r>
              </a:p>
              <a:p>
                <a:pPr lvl="2"/>
                <a:r>
                  <a:rPr lang="en-US" sz="1894" dirty="0">
                    <a:latin typeface="Verdana" panose="020B0604030504040204" pitchFamily="34" charset="0"/>
                    <a:ea typeface="Verdana" panose="020B0604030504040204" pitchFamily="34" charset="0"/>
                  </a:rPr>
                  <a:t>Common flux and cross section correlations</a:t>
                </a:r>
                <a:endParaRPr lang="en-US" sz="1894" b="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/>
                <a: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Validate on</a:t>
                </a:r>
                <a:b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kinematic </a:t>
                </a:r>
                <a:b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sidebands</a:t>
                </a:r>
              </a:p>
              <a:p>
                <a:pPr lvl="1"/>
                <a:r>
                  <a:rPr lang="en-US" sz="2347" dirty="0">
                    <a:latin typeface="Verdana" panose="020B0604030504040204" pitchFamily="34" charset="0"/>
                    <a:ea typeface="Verdana" panose="020B0604030504040204" pitchFamily="34" charset="0"/>
                  </a:rPr>
                  <a:t>Open the box!</a:t>
                </a:r>
                <a:endParaRPr lang="en-US" sz="2347" b="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∼80%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purity</a:t>
                </a:r>
              </a:p>
              <a:p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Up to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50%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efficient</a:t>
                </a:r>
              </a:p>
              <a:p>
                <a:endParaRPr lang="en-US" sz="2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8A1714-FA23-D1F2-B49B-09B9CFBD0B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272942"/>
                <a:ext cx="4272056" cy="6208298"/>
              </a:xfrm>
              <a:blipFill>
                <a:blip r:embed="rId4"/>
                <a:stretch>
                  <a:fillRect l="-2568" t="-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6A422-6A32-5E83-35A4-AA85269E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2807" y="7467052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19</a:t>
            </a:fld>
            <a:endParaRPr lang="en-US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56D0FE22-BDB9-2A64-5A04-C0F79CF07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52" y="1253340"/>
            <a:ext cx="4114800" cy="286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641255E7-D30F-8271-3447-813F8FD8D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58" y="1358402"/>
            <a:ext cx="3718794" cy="261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A81B1AD1-FAD0-CA6D-35FF-30946D4D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13" y="3977403"/>
            <a:ext cx="3907939" cy="278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777413D0-FDF6-628C-28AB-4EB21DB76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22" y="3946413"/>
            <a:ext cx="4013529" cy="27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342F9C7-9917-6669-A01C-0AEC3EB77E29}"/>
              </a:ext>
            </a:extLst>
          </p:cNvPr>
          <p:cNvSpPr/>
          <p:nvPr/>
        </p:nvSpPr>
        <p:spPr>
          <a:xfrm>
            <a:off x="4311829" y="1771281"/>
            <a:ext cx="914400" cy="187436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2ED1C0-1A16-1666-0AF0-F9A3C66CE4E3}"/>
              </a:ext>
            </a:extLst>
          </p:cNvPr>
          <p:cNvSpPr/>
          <p:nvPr/>
        </p:nvSpPr>
        <p:spPr>
          <a:xfrm>
            <a:off x="8202622" y="1784533"/>
            <a:ext cx="994358" cy="187436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7559E0-035D-5AC6-2073-4E5A557BD219}"/>
              </a:ext>
            </a:extLst>
          </p:cNvPr>
          <p:cNvSpPr/>
          <p:nvPr/>
        </p:nvSpPr>
        <p:spPr>
          <a:xfrm>
            <a:off x="4276147" y="4288561"/>
            <a:ext cx="775881" cy="2020921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E81D97-9F02-7A40-8BA3-50C1E06824FE}"/>
              </a:ext>
            </a:extLst>
          </p:cNvPr>
          <p:cNvSpPr/>
          <p:nvPr/>
        </p:nvSpPr>
        <p:spPr>
          <a:xfrm>
            <a:off x="8294062" y="4762641"/>
            <a:ext cx="731520" cy="159521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FBC743B-2B19-3C8E-9B85-D140B5D4DD9A}"/>
                  </a:ext>
                </a:extLst>
              </p:cNvPr>
              <p:cNvSpPr txBox="1"/>
              <p:nvPr/>
            </p:nvSpPr>
            <p:spPr>
              <a:xfrm>
                <a:off x="5165485" y="2183273"/>
                <a:ext cx="1362973" cy="379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FBC743B-2B19-3C8E-9B85-D140B5D4D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485" y="2183273"/>
                <a:ext cx="1362973" cy="379132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121582C-6616-5DA0-1A82-75997C559665}"/>
                  </a:ext>
                </a:extLst>
              </p:cNvPr>
              <p:cNvSpPr txBox="1"/>
              <p:nvPr/>
            </p:nvSpPr>
            <p:spPr>
              <a:xfrm>
                <a:off x="10019526" y="2288770"/>
                <a:ext cx="1362973" cy="379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𝑒𝑁𝑝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121582C-6616-5DA0-1A82-75997C559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526" y="2288770"/>
                <a:ext cx="1362973" cy="379132"/>
              </a:xfrm>
              <a:prstGeom prst="rect">
                <a:avLst/>
              </a:prstGeom>
              <a:blipFill>
                <a:blip r:embed="rId10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E2F6A6D-F9D8-FF47-FC33-DE2006D000F0}"/>
                  </a:ext>
                </a:extLst>
              </p:cNvPr>
              <p:cNvSpPr txBox="1"/>
              <p:nvPr/>
            </p:nvSpPr>
            <p:spPr>
              <a:xfrm>
                <a:off x="5165484" y="5047092"/>
                <a:ext cx="1362973" cy="379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E2F6A6D-F9D8-FF47-FC33-DE2006D00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484" y="5047092"/>
                <a:ext cx="1362973" cy="379132"/>
              </a:xfrm>
              <a:prstGeom prst="rect">
                <a:avLst/>
              </a:prstGeom>
              <a:blipFill>
                <a:blip r:embed="rId11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A9D77A-B5E2-6368-2271-5F1BEDD5D1A4}"/>
                  </a:ext>
                </a:extLst>
              </p:cNvPr>
              <p:cNvSpPr txBox="1"/>
              <p:nvPr/>
            </p:nvSpPr>
            <p:spPr>
              <a:xfrm>
                <a:off x="10019526" y="4857526"/>
                <a:ext cx="1362973" cy="379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A9D77A-B5E2-6368-2271-5F1BEDD5D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526" y="4857526"/>
                <a:ext cx="1362973" cy="3791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2A7646F8-6C9A-1F36-23E3-7D0241511AF1}"/>
              </a:ext>
            </a:extLst>
          </p:cNvPr>
          <p:cNvSpPr txBox="1"/>
          <p:nvPr/>
        </p:nvSpPr>
        <p:spPr>
          <a:xfrm>
            <a:off x="4286538" y="242157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Blinded region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AF49B2-62EF-6323-B2DA-3BFC06C9839E}"/>
              </a:ext>
            </a:extLst>
          </p:cNvPr>
          <p:cNvSpPr txBox="1"/>
          <p:nvPr/>
        </p:nvSpPr>
        <p:spPr>
          <a:xfrm>
            <a:off x="8200362" y="245441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Blinded region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0BD8AE-3D9D-57CD-E4A8-ABC99F9EDE0C}"/>
              </a:ext>
            </a:extLst>
          </p:cNvPr>
          <p:cNvSpPr txBox="1"/>
          <p:nvPr/>
        </p:nvSpPr>
        <p:spPr>
          <a:xfrm>
            <a:off x="4211312" y="50869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Blinded region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8689C1-91DA-17DD-C875-E562B823AF85}"/>
              </a:ext>
            </a:extLst>
          </p:cNvPr>
          <p:cNvSpPr txBox="1"/>
          <p:nvPr/>
        </p:nvSpPr>
        <p:spPr>
          <a:xfrm>
            <a:off x="8202622" y="511001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Blinded region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35F9B8-90DD-F0EB-703F-2F9E903E8AC0}"/>
              </a:ext>
            </a:extLst>
          </p:cNvPr>
          <p:cNvSpPr/>
          <p:nvPr/>
        </p:nvSpPr>
        <p:spPr>
          <a:xfrm>
            <a:off x="6842727" y="1542271"/>
            <a:ext cx="192997" cy="124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FB5CE63-C7A9-C4CF-CCBD-571DF2E7B99D}"/>
              </a:ext>
            </a:extLst>
          </p:cNvPr>
          <p:cNvSpPr/>
          <p:nvPr/>
        </p:nvSpPr>
        <p:spPr>
          <a:xfrm>
            <a:off x="7342913" y="4660539"/>
            <a:ext cx="192997" cy="124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6FF3CD5-0C5C-4DAA-99E0-2FFA7CCA1121}"/>
              </a:ext>
            </a:extLst>
          </p:cNvPr>
          <p:cNvSpPr/>
          <p:nvPr/>
        </p:nvSpPr>
        <p:spPr>
          <a:xfrm>
            <a:off x="11298249" y="1950515"/>
            <a:ext cx="192997" cy="124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2595EA-9AE1-7092-030B-74D5DACCE0FE}"/>
              </a:ext>
            </a:extLst>
          </p:cNvPr>
          <p:cNvSpPr/>
          <p:nvPr/>
        </p:nvSpPr>
        <p:spPr>
          <a:xfrm>
            <a:off x="9538430" y="4257387"/>
            <a:ext cx="261507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9E5621-38FD-6277-A438-F1E7C88ED9E1}"/>
              </a:ext>
            </a:extLst>
          </p:cNvPr>
          <p:cNvSpPr txBox="1"/>
          <p:nvPr/>
        </p:nvSpPr>
        <p:spPr>
          <a:xfrm>
            <a:off x="-78821" y="7566700"/>
            <a:ext cx="58963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Adapted from Hanyu Wei </a:t>
            </a:r>
          </a:p>
        </p:txBody>
      </p:sp>
    </p:spTree>
    <p:extLst>
      <p:ext uri="{BB962C8B-B14F-4D97-AF65-F5344CB8AC3E}">
        <p14:creationId xmlns:p14="http://schemas.microsoft.com/office/powerpoint/2010/main" val="2964070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37F71CD-D1C0-3493-16FF-170B4BDD7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6520"/>
          <a:stretch/>
        </p:blipFill>
        <p:spPr>
          <a:xfrm>
            <a:off x="6479722" y="497912"/>
            <a:ext cx="3023506" cy="38618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EC44F-034D-470B-B1DF-900C773B6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5415" y="7435201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7">
                <a:extLst>
                  <a:ext uri="{FF2B5EF4-FFF2-40B4-BE49-F238E27FC236}">
                    <a16:creationId xmlns:a16="http://schemas.microsoft.com/office/drawing/2014/main" id="{F2EEDA07-A4FB-435C-9339-292C4CA54D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994" y="865954"/>
                <a:ext cx="5011827" cy="6605588"/>
              </a:xfrm>
            </p:spPr>
            <p:txBody>
              <a:bodyPr lIns="0" tIns="0" rIns="0" bIns="0" anchor="t">
                <a:normAutofit/>
              </a:bodyPr>
              <a:lstStyle/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Evidence of 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  <a:hlinkClick r:id="rId5"/>
                  </a:rPr>
                  <a:t>oscillations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from 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  <a:hlinkClick r:id="rId6"/>
                  </a:rPr>
                  <a:t>solar, atmospheric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and many other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𝜈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experiments</a:t>
                </a:r>
              </a:p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endParaRPr lang="en-US" sz="2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Massive states are active mixtures of flavor states</a:t>
                </a:r>
              </a:p>
              <a:p>
                <a:pPr marL="51244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400" b="1" dirty="0">
                    <a:solidFill>
                      <a:srgbClr val="0000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Three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-flavor model parameterized by the </a:t>
                </a:r>
                <a:r>
                  <a:rPr lang="en-US" sz="2400" b="1" dirty="0">
                    <a:solidFill>
                      <a:srgbClr val="0000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Pontecorvo-Maki-Nakagawa-Sakata (PMNS) matrix</a:t>
                </a:r>
              </a:p>
            </p:txBody>
          </p:sp>
        </mc:Choice>
        <mc:Fallback xmlns="">
          <p:sp>
            <p:nvSpPr>
              <p:cNvPr id="20" name="Content Placeholder 7">
                <a:extLst>
                  <a:ext uri="{FF2B5EF4-FFF2-40B4-BE49-F238E27FC236}">
                    <a16:creationId xmlns:a16="http://schemas.microsoft.com/office/drawing/2014/main" id="{F2EEDA07-A4FB-435C-9339-292C4CA54D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94" y="865954"/>
                <a:ext cx="5011827" cy="6605588"/>
              </a:xfrm>
              <a:blipFill>
                <a:blip r:embed="rId7"/>
                <a:stretch>
                  <a:fillRect l="-4015" t="-1199" r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Arrow: Down 32">
            <a:extLst>
              <a:ext uri="{FF2B5EF4-FFF2-40B4-BE49-F238E27FC236}">
                <a16:creationId xmlns:a16="http://schemas.microsoft.com/office/drawing/2014/main" id="{99ADE5E4-3A1A-4705-954E-5A5F10B3E5EC}"/>
              </a:ext>
            </a:extLst>
          </p:cNvPr>
          <p:cNvSpPr/>
          <p:nvPr/>
        </p:nvSpPr>
        <p:spPr>
          <a:xfrm>
            <a:off x="7681486" y="4234611"/>
            <a:ext cx="628650" cy="1892574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2EBFD55-8247-4D09-B6EF-D663491F6619}"/>
                  </a:ext>
                </a:extLst>
              </p:cNvPr>
              <p:cNvSpPr txBox="1"/>
              <p:nvPr/>
            </p:nvSpPr>
            <p:spPr>
              <a:xfrm>
                <a:off x="4899876" y="5450778"/>
                <a:ext cx="5052351" cy="1884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𝐔</m:t>
                          </m:r>
                        </m:e>
                        <m:sub>
                          <m:r>
                            <a:rPr lang="en-US" sz="44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𝐏𝐌𝐍𝐒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2EBFD55-8247-4D09-B6EF-D663491F6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876" y="5450778"/>
                <a:ext cx="5052351" cy="18846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>
            <a:extLst>
              <a:ext uri="{FF2B5EF4-FFF2-40B4-BE49-F238E27FC236}">
                <a16:creationId xmlns:a16="http://schemas.microsoft.com/office/drawing/2014/main" id="{D53E081E-B121-42D1-A116-509901B9B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007" y="6256398"/>
            <a:ext cx="994565" cy="99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CEA1394-F55E-4121-B568-E8587896F5F4}"/>
              </a:ext>
            </a:extLst>
          </p:cNvPr>
          <p:cNvSpPr txBox="1"/>
          <p:nvPr/>
        </p:nvSpPr>
        <p:spPr>
          <a:xfrm>
            <a:off x="9978322" y="7203106"/>
            <a:ext cx="1689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2015 Nobel Prize in Physics</a:t>
            </a:r>
            <a:endParaRPr lang="en-US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A28C5E-0EB7-495C-A2CB-1BD25F17C1A9}"/>
              </a:ext>
            </a:extLst>
          </p:cNvPr>
          <p:cNvSpPr txBox="1"/>
          <p:nvPr/>
        </p:nvSpPr>
        <p:spPr>
          <a:xfrm>
            <a:off x="-68853" y="6763625"/>
            <a:ext cx="261057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PDG</a:t>
            </a:r>
            <a:endParaRPr lang="en-US" sz="1050" dirty="0">
              <a:latin typeface="Verdana" panose="020B0604030504040204" pitchFamily="34" charset="0"/>
              <a:ea typeface="Verdana" panose="020B0604030504040204" pitchFamily="34" charset="0"/>
              <a:hlinkClick r:id="" action="ppaction://noaction"/>
            </a:endParaRPr>
          </a:p>
          <a:p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hlinkClick r:id="" action="ppaction://noaction"/>
              </a:rPr>
              <a:t>NuFit</a:t>
            </a:r>
            <a:b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</a:br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Phys. Rev. Lett. 81, 1562 (1998)</a:t>
            </a:r>
            <a:b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hlinkClick r:id="rId12"/>
              </a:rPr>
              <a:t>Phys. Rev. Lett. 87, 071301 (2001)</a:t>
            </a:r>
            <a:b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hlinkClick r:id="rId13"/>
              </a:rPr>
              <a:t>Phys. Rev. Lett. 89, 011301 (2002)</a:t>
            </a:r>
            <a:b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hlinkClick r:id="rId14"/>
              </a:rPr>
              <a:t>R. S. Jones’ thesis</a:t>
            </a:r>
            <a:endParaRPr lang="en-US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2432D-50E8-4D6D-9B87-752914AC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" y="-111284"/>
            <a:ext cx="11658599" cy="82444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Neutrino Oscillations: 3-Flavor Mixing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B01C9-8EFA-EA91-B527-2C8FC973D1E5}"/>
                  </a:ext>
                </a:extLst>
              </p:cNvPr>
              <p:cNvSpPr txBox="1"/>
              <p:nvPr/>
            </p:nvSpPr>
            <p:spPr>
              <a:xfrm>
                <a:off x="7860487" y="2131104"/>
                <a:ext cx="1965435" cy="3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𝐞</m:t>
                      </m:r>
                      <m:sSup>
                        <m:sSup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B01C9-8EFA-EA91-B527-2C8FC973D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487" y="2131104"/>
                <a:ext cx="1965435" cy="34413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588569-50C2-F2E0-05C1-8C0EC9A41589}"/>
                  </a:ext>
                </a:extLst>
              </p:cNvPr>
              <p:cNvSpPr txBox="1"/>
              <p:nvPr/>
            </p:nvSpPr>
            <p:spPr>
              <a:xfrm>
                <a:off x="6065305" y="3548725"/>
                <a:ext cx="1965435" cy="347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𝐞</m:t>
                      </m:r>
                      <m:sSup>
                        <m:sSup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588569-50C2-F2E0-05C1-8C0EC9A41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305" y="3548725"/>
                <a:ext cx="1965435" cy="34778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89AF3D-A75F-8EE5-6DF0-A8C70E609CA8}"/>
                  </a:ext>
                </a:extLst>
              </p:cNvPr>
              <p:cNvSpPr txBox="1"/>
              <p:nvPr/>
            </p:nvSpPr>
            <p:spPr>
              <a:xfrm>
                <a:off x="9057239" y="4310689"/>
                <a:ext cx="2623185" cy="532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89AF3D-A75F-8EE5-6DF0-A8C70E609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239" y="4310689"/>
                <a:ext cx="2623185" cy="53200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2390DE2A-0B41-4F91-7CD1-FB5F6F80868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69220" y="2551174"/>
            <a:ext cx="1868527" cy="1716652"/>
          </a:xfrm>
          <a:prstGeom prst="curvedConnector3">
            <a:avLst>
              <a:gd name="adj1" fmla="val 24366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284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F1E46CB-1D40-9C86-0806-56A49134751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4423"/>
                <a:ext cx="11658599" cy="1026102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4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Reconstructed Energy Spectra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F1E46CB-1D40-9C86-0806-56A4913475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4423"/>
                <a:ext cx="11658599" cy="1026102"/>
              </a:xfrm>
              <a:blipFill>
                <a:blip r:embed="rId3"/>
                <a:stretch>
                  <a:fillRect t="-7692" r="-1151" b="-17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8A1714-FA23-D1F2-B49B-09B9CFBD0B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229392"/>
                <a:ext cx="4272056" cy="609525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Blind analysis</a:t>
                </a:r>
              </a:p>
              <a:p>
                <a:pPr lvl="1"/>
                <a: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Use topological characteristics</a:t>
                </a:r>
              </a:p>
              <a:p>
                <a:pPr lvl="1"/>
                <a:r>
                  <a:rPr lang="en-US" sz="2347" dirty="0">
                    <a:latin typeface="Verdana" panose="020B0604030504040204" pitchFamily="34" charset="0"/>
                    <a:ea typeface="Verdana" panose="020B0604030504040204" pitchFamily="34" charset="0"/>
                  </a:rPr>
                  <a:t>Validate on codeveloped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47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347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347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selection and sidebands</a:t>
                </a:r>
              </a:p>
              <a:p>
                <a:pPr lvl="1"/>
                <a: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Validate on</a:t>
                </a:r>
                <a:b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kinematic </a:t>
                </a:r>
                <a:b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2347" b="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sidebands</a:t>
                </a:r>
              </a:p>
              <a:p>
                <a:pPr lvl="1"/>
                <a:r>
                  <a:rPr lang="en-US" sz="2347" dirty="0">
                    <a:latin typeface="Verdana" panose="020B0604030504040204" pitchFamily="34" charset="0"/>
                    <a:ea typeface="Verdana" panose="020B0604030504040204" pitchFamily="34" charset="0"/>
                  </a:rPr>
                  <a:t>Opened the box Summer 2021!</a:t>
                </a:r>
                <a:endParaRPr lang="en-US" sz="2347" b="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No observation of</a:t>
                </a:r>
                <a:b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excess in low energy region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347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1</m:t>
                    </m:r>
                    <m:r>
                      <a:rPr lang="en-US" sz="2347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𝑒</m:t>
                    </m:r>
                    <m:r>
                      <a:rPr lang="en-US" sz="2347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0</m:t>
                    </m:r>
                    <m:r>
                      <a:rPr lang="en-US" sz="2347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𝑝</m:t>
                    </m:r>
                    <m:r>
                      <a:rPr lang="en-US" sz="2347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0</m:t>
                    </m:r>
                    <m:r>
                      <a:rPr lang="en-US" sz="2347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𝜋</m:t>
                    </m:r>
                  </m:oMath>
                </a14:m>
                <a:r>
                  <a:rPr lang="en-US" sz="2347" dirty="0">
                    <a:latin typeface="Verdana" panose="020B0604030504040204" pitchFamily="34" charset="0"/>
                    <a:ea typeface="Verdana" panose="020B0604030504040204" pitchFamily="34" charset="0"/>
                  </a:rPr>
                  <a:t> has low</a:t>
                </a:r>
                <a:br>
                  <a:rPr lang="en-US" sz="2347" dirty="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2347" dirty="0">
                    <a:latin typeface="Verdana" panose="020B0604030504040204" pitchFamily="34" charset="0"/>
                    <a:ea typeface="Verdana" panose="020B0604030504040204" pitchFamily="34" charset="0"/>
                  </a:rPr>
                  <a:t>purity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8A1714-FA23-D1F2-B49B-09B9CFBD0B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229392"/>
                <a:ext cx="4272056" cy="6095252"/>
              </a:xfrm>
              <a:blipFill>
                <a:blip r:embed="rId4"/>
                <a:stretch>
                  <a:fillRect l="-2568"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6A422-6A32-5E83-35A4-AA85269E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2807" y="7467052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20</a:t>
            </a:fld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9E5621-38FD-6277-A438-F1E7C88ED9E1}"/>
              </a:ext>
            </a:extLst>
          </p:cNvPr>
          <p:cNvSpPr txBox="1"/>
          <p:nvPr/>
        </p:nvSpPr>
        <p:spPr>
          <a:xfrm>
            <a:off x="-78821" y="7566700"/>
            <a:ext cx="58963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Adapted from Hanyu Wei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75EE5A8-9621-3733-2E9A-7FD03DD69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53" y="1253330"/>
            <a:ext cx="4114800" cy="286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F1C562A-CBFC-2B34-CB8C-1D9F19FC8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59" y="1358392"/>
            <a:ext cx="3718794" cy="261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4FF1D85-4E57-D1BF-0497-3CA0FBDD6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14" y="3977393"/>
            <a:ext cx="3907939" cy="278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F813DBB-8F90-0206-3E1D-2AC95B49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23" y="3946403"/>
            <a:ext cx="4013529" cy="27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743698-0950-967F-68D6-3FB07BC65C3B}"/>
                  </a:ext>
                </a:extLst>
              </p:cNvPr>
              <p:cNvSpPr txBox="1"/>
              <p:nvPr/>
            </p:nvSpPr>
            <p:spPr>
              <a:xfrm>
                <a:off x="5165486" y="2183263"/>
                <a:ext cx="1362973" cy="379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743698-0950-967F-68D6-3FB07BC65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486" y="2183263"/>
                <a:ext cx="1362973" cy="379132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411ABF-EF42-8197-BB64-BBDBD0E23D16}"/>
                  </a:ext>
                </a:extLst>
              </p:cNvPr>
              <p:cNvSpPr txBox="1"/>
              <p:nvPr/>
            </p:nvSpPr>
            <p:spPr>
              <a:xfrm>
                <a:off x="10019527" y="2288760"/>
                <a:ext cx="1362973" cy="379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𝑒𝑁𝑝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411ABF-EF42-8197-BB64-BBDBD0E23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527" y="2288760"/>
                <a:ext cx="1362973" cy="379132"/>
              </a:xfrm>
              <a:prstGeom prst="rect">
                <a:avLst/>
              </a:prstGeom>
              <a:blipFill>
                <a:blip r:embed="rId10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771F9C-1058-FCB7-E5D6-FBCEF012CF93}"/>
                  </a:ext>
                </a:extLst>
              </p:cNvPr>
              <p:cNvSpPr txBox="1"/>
              <p:nvPr/>
            </p:nvSpPr>
            <p:spPr>
              <a:xfrm>
                <a:off x="10019527" y="4857516"/>
                <a:ext cx="1362973" cy="379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771F9C-1058-FCB7-E5D6-FBCEF012C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527" y="4857516"/>
                <a:ext cx="1362973" cy="3791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8D1A73-D4BA-B263-8B7A-B32ADB7C0879}"/>
                  </a:ext>
                </a:extLst>
              </p:cNvPr>
              <p:cNvSpPr txBox="1"/>
              <p:nvPr/>
            </p:nvSpPr>
            <p:spPr>
              <a:xfrm>
                <a:off x="5165485" y="5047082"/>
                <a:ext cx="1362973" cy="379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8D1A73-D4BA-B263-8B7A-B32ADB7C0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485" y="5047082"/>
                <a:ext cx="1362973" cy="379132"/>
              </a:xfrm>
              <a:prstGeom prst="rect">
                <a:avLst/>
              </a:prstGeom>
              <a:blipFill>
                <a:blip r:embed="rId12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2EF12474-697C-372C-E1B8-1586690B4CE6}"/>
              </a:ext>
            </a:extLst>
          </p:cNvPr>
          <p:cNvSpPr/>
          <p:nvPr/>
        </p:nvSpPr>
        <p:spPr>
          <a:xfrm>
            <a:off x="4311830" y="1771271"/>
            <a:ext cx="914400" cy="187436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8CD6BB-FDD2-EFD2-57C3-F1FE2BE18AA5}"/>
              </a:ext>
            </a:extLst>
          </p:cNvPr>
          <p:cNvSpPr/>
          <p:nvPr/>
        </p:nvSpPr>
        <p:spPr>
          <a:xfrm>
            <a:off x="8202623" y="1784523"/>
            <a:ext cx="994358" cy="187436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53D95F-91FB-9D00-AE64-7F7B20062646}"/>
              </a:ext>
            </a:extLst>
          </p:cNvPr>
          <p:cNvSpPr/>
          <p:nvPr/>
        </p:nvSpPr>
        <p:spPr>
          <a:xfrm>
            <a:off x="4273372" y="4288551"/>
            <a:ext cx="799439" cy="2020921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DECE20-21F6-BE5F-6C90-542CE2FB3DA1}"/>
              </a:ext>
            </a:extLst>
          </p:cNvPr>
          <p:cNvSpPr/>
          <p:nvPr/>
        </p:nvSpPr>
        <p:spPr>
          <a:xfrm>
            <a:off x="8294063" y="4749379"/>
            <a:ext cx="731520" cy="159521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18EA79-FE66-04E8-B109-AD339ACD437D}"/>
              </a:ext>
            </a:extLst>
          </p:cNvPr>
          <p:cNvSpPr txBox="1"/>
          <p:nvPr/>
        </p:nvSpPr>
        <p:spPr>
          <a:xfrm>
            <a:off x="-118594" y="7217051"/>
            <a:ext cx="19233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13"/>
              </a:rPr>
              <a:t>Phys. Rev. D 105, 112003 (2022)</a:t>
            </a:r>
            <a:endParaRPr lang="en-US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09ED51-3A67-5CFE-275F-B431221F578D}"/>
              </a:ext>
            </a:extLst>
          </p:cNvPr>
          <p:cNvSpPr txBox="1"/>
          <p:nvPr/>
        </p:nvSpPr>
        <p:spPr>
          <a:xfrm>
            <a:off x="-131371" y="7024665"/>
            <a:ext cx="19654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>
                <a:hlinkClick r:id="rId14"/>
              </a:rPr>
              <a:t>Phys. Rev. D 105, 112004 (2022)</a:t>
            </a:r>
            <a:endParaRPr lang="en-US" sz="1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DFEE09-170D-DE33-6D3D-E39CA9B54D3B}"/>
              </a:ext>
            </a:extLst>
          </p:cNvPr>
          <p:cNvSpPr txBox="1"/>
          <p:nvPr/>
        </p:nvSpPr>
        <p:spPr>
          <a:xfrm>
            <a:off x="-257313" y="7397395"/>
            <a:ext cx="22173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15"/>
              </a:rPr>
              <a:t>Phys. Rev. D 105, 112005 (2022)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41055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50FD1-67E6-8489-FB75-A20E3C578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623"/>
            <a:ext cx="11658599" cy="963045"/>
          </a:xfrm>
        </p:spPr>
        <p:txBody>
          <a:bodyPr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eLEE Search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B06FA2-8659-961F-D27C-1B12E09552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5535065"/>
                <a:ext cx="11658598" cy="2245881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candidate rates are statistically consistent with those predicted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Original </a:t>
                </a:r>
                <a:r>
                  <a:rPr lang="en-US" sz="26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median LEE model </a:t>
                </a:r>
                <a:r>
                  <a:rPr lang="en-US" sz="2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hypothesis: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b="0" dirty="0"/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events are </a:t>
                </a:r>
                <a:r>
                  <a:rPr lang="en-US" sz="24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fully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responsible for the </a:t>
                </a:r>
                <a:r>
                  <a:rPr lang="en-US" sz="24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median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MiniBooNE LEE”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Rejected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𝟗𝟕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CL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This is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&gt;3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in the fully inclusive channel, not true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1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𝑒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𝑝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𝜋</m:t>
                    </m:r>
                  </m:oMath>
                </a14:m>
                <a:endParaRPr lang="en-US" sz="2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B06FA2-8659-961F-D27C-1B12E09552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5535065"/>
                <a:ext cx="11658598" cy="2245881"/>
              </a:xfrm>
              <a:blipFill>
                <a:blip r:embed="rId2"/>
                <a:stretch>
                  <a:fillRect l="-785" t="-2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EC874-5961-4774-AFC1-B9FDA537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7189" y="7481437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D03F71F-AF6D-E67D-01B0-11826CC57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t="4134" r="3872" b="4189"/>
          <a:stretch/>
        </p:blipFill>
        <p:spPr bwMode="auto">
          <a:xfrm>
            <a:off x="6089031" y="1172261"/>
            <a:ext cx="5272647" cy="392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9C13D8-818A-6CBE-7F5F-BE27EDCC15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5" t="2384" r="3491"/>
          <a:stretch/>
        </p:blipFill>
        <p:spPr>
          <a:xfrm>
            <a:off x="115613" y="935424"/>
            <a:ext cx="5713687" cy="4362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E1D113-3E30-647C-F872-EE9529642605}"/>
              </a:ext>
            </a:extLst>
          </p:cNvPr>
          <p:cNvSpPr txBox="1"/>
          <p:nvPr/>
        </p:nvSpPr>
        <p:spPr>
          <a:xfrm>
            <a:off x="8597463" y="951266"/>
            <a:ext cx="2764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Phys. Rev. Lett. 128, 241801 (2022)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AB8F11-0F4F-2581-CE84-67880265E7A0}"/>
              </a:ext>
            </a:extLst>
          </p:cNvPr>
          <p:cNvSpPr txBox="1"/>
          <p:nvPr/>
        </p:nvSpPr>
        <p:spPr>
          <a:xfrm>
            <a:off x="-78821" y="-63782"/>
            <a:ext cx="58963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Adapted from Hanyu Wei </a:t>
            </a:r>
          </a:p>
        </p:txBody>
      </p:sp>
    </p:spTree>
    <p:extLst>
      <p:ext uri="{BB962C8B-B14F-4D97-AF65-F5344CB8AC3E}">
        <p14:creationId xmlns:p14="http://schemas.microsoft.com/office/powerpoint/2010/main" val="1226702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88D69-3DC6-48CE-5390-EF400FC8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5732" y="747029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2388DC-0D9A-0E07-C2AE-E2A8028B0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869"/>
          <a:stretch/>
        </p:blipFill>
        <p:spPr>
          <a:xfrm>
            <a:off x="2998631" y="4900587"/>
            <a:ext cx="3273307" cy="2883378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FFBC29CD-CB37-D7CD-7CC9-3545BADC7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872"/>
          <a:stretch/>
        </p:blipFill>
        <p:spPr>
          <a:xfrm>
            <a:off x="-2476" y="4904970"/>
            <a:ext cx="3286383" cy="2895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22F705-32DA-14ED-A25A-93D560597F5A}"/>
                  </a:ext>
                </a:extLst>
              </p:cNvPr>
              <p:cNvSpPr txBox="1"/>
              <p:nvPr/>
            </p:nvSpPr>
            <p:spPr>
              <a:xfrm>
                <a:off x="608759" y="5251556"/>
                <a:ext cx="19217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Helvetica" pitchFamily="2" charset="0"/>
                  </a:rPr>
                  <a:t> disappearance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22F705-32DA-14ED-A25A-93D560597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59" y="5251556"/>
                <a:ext cx="1921741" cy="307777"/>
              </a:xfrm>
              <a:prstGeom prst="rect">
                <a:avLst/>
              </a:prstGeom>
              <a:blipFill>
                <a:blip r:embed="rId5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34DFBC-ECE4-E021-119C-3E9B47DB43E6}"/>
                  </a:ext>
                </a:extLst>
              </p:cNvPr>
              <p:cNvSpPr txBox="1"/>
              <p:nvPr/>
            </p:nvSpPr>
            <p:spPr>
              <a:xfrm>
                <a:off x="3590203" y="6898090"/>
                <a:ext cx="19217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Helvetica" pitchFamily="2" charset="0"/>
                  </a:rPr>
                  <a:t> appearance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34DFBC-ECE4-E021-119C-3E9B47DB4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203" y="6898090"/>
                <a:ext cx="1921741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45E6DC5-74E3-4259-1FB5-4B7A5685A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048" y="6769182"/>
            <a:ext cx="1921741" cy="383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AD6F7A-69B3-2FBB-CD07-230B1FE00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8960" y="5251556"/>
            <a:ext cx="1323254" cy="357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0D1141-979C-9BF5-1219-79BC9582F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663" y="721814"/>
            <a:ext cx="5832825" cy="4407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3B0C57-ED7E-6DFE-6B8F-3BCFA0BFA20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58843"/>
                <a:ext cx="11658599" cy="1131205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What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𝝂</m:t>
                        </m:r>
                      </m:e>
                      <m:sub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𝜶</m:t>
                        </m:r>
                      </m:sub>
                    </m:sSub>
                    <m:r>
                      <a:rPr lang="en-US" sz="6000" b="1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sSub>
                      <m:sSubPr>
                        <m:ctrlPr>
                          <a:rPr lang="en-US" sz="6000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𝝂</m:t>
                        </m:r>
                      </m:e>
                      <m:sub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6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Oscillations?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3B0C57-ED7E-6DFE-6B8F-3BCFA0BFA2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58843"/>
                <a:ext cx="11658599" cy="1131205"/>
              </a:xfrm>
              <a:blipFill>
                <a:blip r:embed="rId10"/>
                <a:stretch>
                  <a:fillRect b="-1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EFB8BC-CD63-8159-A4FE-DD929BE3606C}"/>
                  </a:ext>
                </a:extLst>
              </p:cNvPr>
              <p:cNvSpPr txBox="1"/>
              <p:nvPr/>
            </p:nvSpPr>
            <p:spPr>
              <a:xfrm>
                <a:off x="1387366" y="1219200"/>
                <a:ext cx="189654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Does not originate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solely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EFB8BC-CD63-8159-A4FE-DD929BE36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366" y="1219200"/>
                <a:ext cx="1896541" cy="923330"/>
              </a:xfrm>
              <a:prstGeom prst="rect">
                <a:avLst/>
              </a:prstGeom>
              <a:blipFill>
                <a:blip r:embed="rId11"/>
                <a:stretch>
                  <a:fillRect l="-965" t="-3311" r="-322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CB532CC-634B-07E5-EB09-1E908E7A7105}"/>
              </a:ext>
            </a:extLst>
          </p:cNvPr>
          <p:cNvSpPr txBox="1"/>
          <p:nvPr/>
        </p:nvSpPr>
        <p:spPr>
          <a:xfrm>
            <a:off x="7411626" y="7599749"/>
            <a:ext cx="24786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Adapted from Hanyu Wei and Jay Hyun Jo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EB561A-9C38-4C0E-19A3-4B1D052086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64161" y="963544"/>
                <a:ext cx="5412826" cy="6845634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eLEE searches disfavor pure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-like excess generating the MB anomaly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Does not rule out steriles!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Rules out certain </a:t>
                </a:r>
                <a:r>
                  <a:rPr lang="en-US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sole solutions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to the eLEE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hypothesis can be tested in MicroBooNE: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𝛼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appearance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𝛼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disappearance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Degeneracy!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Utilize a full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3+1</m:t>
                    </m:r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model w/simultaneous fit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disappearance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appearance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𝜇𝜇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 disappearance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EB561A-9C38-4C0E-19A3-4B1D052086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64161" y="963544"/>
                <a:ext cx="5412826" cy="6845634"/>
              </a:xfrm>
              <a:blipFill>
                <a:blip r:embed="rId12"/>
                <a:stretch>
                  <a:fillRect l="-2140" t="-2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4934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852912-1905-E21B-EBE1-8225D4A20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6" y="4369242"/>
            <a:ext cx="4908331" cy="3403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51697B2-0E42-5A18-B758-C6F8C9EC2F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69663"/>
                <a:ext cx="11658599" cy="921002"/>
              </a:xfrm>
            </p:spPr>
            <p:txBody>
              <a:bodyPr/>
              <a:lstStyle/>
              <a:p>
                <a:pPr algn="ctr"/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Reconstructed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Spectra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51697B2-0E42-5A18-B758-C6F8C9EC2F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69663"/>
                <a:ext cx="11658599" cy="921002"/>
              </a:xfrm>
              <a:blipFill>
                <a:blip r:embed="rId4"/>
                <a:stretch>
                  <a:fillRect t="-17881" b="-27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199ED8-6A40-09DF-57E3-AA1F9AC197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11282" y="4526894"/>
                <a:ext cx="7033185" cy="340315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/>
                  <a:t>Simultaneous fit across many channels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/>
                  <a:t>Validated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/>
                  <a:t> reconstruction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/>
                  <a:t>Hadronic energy, especially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/>
                  <a:t>Used frequentist-motivated CL</a:t>
                </a:r>
                <a:r>
                  <a:rPr lang="en-US" sz="2000" dirty="0"/>
                  <a:t>s</a:t>
                </a:r>
                <a:r>
                  <a:rPr lang="en-US" dirty="0"/>
                  <a:t> method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/>
                  <a:t>Consistent w/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hypothesis</a:t>
                </a:r>
                <a:endParaRPr lang="en-US" b="0" i="0" dirty="0">
                  <a:latin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0" dirty="0"/>
                  <a:t>Only a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0.8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discrepancy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0" dirty="0"/>
                  <a:t>Made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95%</m:t>
                    </m:r>
                  </m:oMath>
                </a14:m>
                <a:r>
                  <a:rPr lang="en-US" dirty="0"/>
                  <a:t> CL frequentist exclusion limits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199ED8-6A40-09DF-57E3-AA1F9AC197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11282" y="4526894"/>
                <a:ext cx="7033185" cy="3403158"/>
              </a:xfrm>
              <a:blipFill>
                <a:blip r:embed="rId5"/>
                <a:stretch>
                  <a:fillRect l="-1906" t="-2151" r="-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C61A8-BE84-61FD-F952-E729626BD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8475" y="7491926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5AE6C-3C1D-F770-A3EB-32568963D43C}"/>
              </a:ext>
            </a:extLst>
          </p:cNvPr>
          <p:cNvSpPr txBox="1"/>
          <p:nvPr/>
        </p:nvSpPr>
        <p:spPr>
          <a:xfrm>
            <a:off x="-63060" y="7548617"/>
            <a:ext cx="20600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6"/>
              </a:rPr>
              <a:t>MICROBOONE-NOTE-1116-PUB</a:t>
            </a:r>
            <a:endParaRPr lang="en-US" sz="1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1C27FD-CC79-059E-2B90-C04DE59A9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701" y="838423"/>
            <a:ext cx="4908331" cy="3530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5C72E2-A966-69B6-E750-0FDC804D94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1" r="1645"/>
          <a:stretch/>
        </p:blipFill>
        <p:spPr>
          <a:xfrm>
            <a:off x="5618173" y="822297"/>
            <a:ext cx="4927220" cy="35394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5CF276-4D20-AC52-688B-6AB24F2D3E99}"/>
              </a:ext>
            </a:extLst>
          </p:cNvPr>
          <p:cNvSpPr txBox="1"/>
          <p:nvPr/>
        </p:nvSpPr>
        <p:spPr>
          <a:xfrm>
            <a:off x="1933905" y="3174122"/>
            <a:ext cx="18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Fully Contained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5713E6-573B-0DAA-8580-80481820F8FF}"/>
              </a:ext>
            </a:extLst>
          </p:cNvPr>
          <p:cNvSpPr txBox="1"/>
          <p:nvPr/>
        </p:nvSpPr>
        <p:spPr>
          <a:xfrm>
            <a:off x="6942085" y="3174123"/>
            <a:ext cx="220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Partially Contained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0B637D-AB48-EC89-8C64-1DF368E0F722}"/>
              </a:ext>
            </a:extLst>
          </p:cNvPr>
          <p:cNvSpPr txBox="1"/>
          <p:nvPr/>
        </p:nvSpPr>
        <p:spPr>
          <a:xfrm>
            <a:off x="-78821" y="-63782"/>
            <a:ext cx="58963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Adapted from Hanyu Wei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D9931E-D22E-B68F-3035-30F6967FE740}"/>
              </a:ext>
            </a:extLst>
          </p:cNvPr>
          <p:cNvSpPr txBox="1"/>
          <p:nvPr/>
        </p:nvSpPr>
        <p:spPr>
          <a:xfrm>
            <a:off x="2864071" y="5418077"/>
            <a:ext cx="186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7 Channels</a:t>
            </a:r>
          </a:p>
        </p:txBody>
      </p:sp>
    </p:spTree>
    <p:extLst>
      <p:ext uri="{BB962C8B-B14F-4D97-AF65-F5344CB8AC3E}">
        <p14:creationId xmlns:p14="http://schemas.microsoft.com/office/powerpoint/2010/main" val="750206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1C0EF-722B-D1D0-97E0-90BC38385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81" y="882870"/>
            <a:ext cx="10633435" cy="50141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F67595-16BE-102A-2081-9E0B25ECED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5893901"/>
                <a:ext cx="11658599" cy="176003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sz="3600" dirty="0"/>
                  <a:t>Competitive limit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en-US" sz="3600" dirty="0"/>
                  <a:t>-scale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600" dirty="0"/>
                  <a:t> disappearance, first 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Ar</m:t>
                        </m:r>
                      </m:e>
                    </m:sPre>
                  </m:oMath>
                </a14:m>
                <a:endParaRPr lang="en-US" sz="3600" dirty="0"/>
              </a:p>
              <a:p>
                <a:r>
                  <a:rPr lang="en-US" sz="3600" dirty="0"/>
                  <a:t>With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50%</m:t>
                    </m:r>
                  </m:oMath>
                </a14:m>
                <a:r>
                  <a:rPr lang="en-US" sz="3600" dirty="0"/>
                  <a:t> BNB data (Run 1-3) and adding </a:t>
                </a:r>
                <a14:m>
                  <m:oMath xmlns:m="http://schemas.openxmlformats.org/officeDocument/2006/math">
                    <m:r>
                      <a:rPr lang="en-US" sz="360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20%</m:t>
                    </m:r>
                  </m:oMath>
                </a14:m>
                <a:r>
                  <a:rPr lang="en-US" sz="3600" dirty="0"/>
                  <a:t> NuMI data…</a:t>
                </a:r>
              </a:p>
              <a:p>
                <a:pPr lvl="1"/>
                <a:r>
                  <a:rPr lang="en-US" sz="3100" dirty="0"/>
                  <a:t>Expect increased sensitivities! (simplified computation method)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 dirty="0"/>
                  <a:t> app.-</a:t>
                </a:r>
                <a:r>
                  <a:rPr lang="en-US" sz="2800" dirty="0" err="1"/>
                  <a:t>disapp</a:t>
                </a:r>
                <a:r>
                  <a:rPr lang="en-US" sz="2800" dirty="0"/>
                  <a:t>. degeneracy mitigation via fractionally higher intrinsic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 dirty="0"/>
                  <a:t> content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F67595-16BE-102A-2081-9E0B25ECED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5893901"/>
                <a:ext cx="11658599" cy="1760033"/>
              </a:xfrm>
              <a:blipFill>
                <a:blip r:embed="rId4"/>
                <a:stretch>
                  <a:fillRect l="-1151" t="-10035" b="-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AFD96-D86D-3F6B-6E07-7F3F66C7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7965" y="7474202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0444E0-36C9-AAE3-64A6-360F905677BA}"/>
                  </a:ext>
                </a:extLst>
              </p:cNvPr>
              <p:cNvSpPr txBox="1"/>
              <p:nvPr/>
            </p:nvSpPr>
            <p:spPr>
              <a:xfrm>
                <a:off x="1996966" y="4315240"/>
                <a:ext cx="2672250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6.369×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  <m:r>
                      <a:rPr lang="en-US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POT</m:t>
                    </m:r>
                  </m:oMath>
                </a14:m>
                <a:r>
                  <a:rPr lang="en-US" dirty="0">
                    <a:solidFill>
                      <a:srgbClr val="FF00FF"/>
                    </a:solidFill>
                  </a:rPr>
                  <a:t> BNB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917×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en-US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POT</m:t>
                    </m:r>
                  </m:oMath>
                </a14:m>
                <a:r>
                  <a:rPr lang="en-US" dirty="0">
                    <a:solidFill>
                      <a:srgbClr val="FF00FF"/>
                    </a:solidFill>
                  </a:rPr>
                  <a:t> NuMI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0444E0-36C9-AAE3-64A6-360F90567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66" y="4315240"/>
                <a:ext cx="2672250" cy="669992"/>
              </a:xfrm>
              <a:prstGeom prst="rect">
                <a:avLst/>
              </a:prstGeom>
              <a:blipFill>
                <a:blip r:embed="rId6"/>
                <a:stretch>
                  <a:fillRect t="-545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511E3B-905B-0A9D-6846-4DB0F27D315E}"/>
              </a:ext>
            </a:extLst>
          </p:cNvPr>
          <p:cNvCxnSpPr>
            <a:cxnSpLocks/>
          </p:cNvCxnSpPr>
          <p:nvPr/>
        </p:nvCxnSpPr>
        <p:spPr>
          <a:xfrm flipV="1">
            <a:off x="4523402" y="3833654"/>
            <a:ext cx="312485" cy="704353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5C78781-3AE4-4FB5-CE9A-810CBC33D81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48640"/>
                <a:ext cx="11658599" cy="94202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Disappearance Results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5C78781-3AE4-4FB5-CE9A-810CBC33D8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48640"/>
                <a:ext cx="11658599" cy="942022"/>
              </a:xfrm>
              <a:blipFill>
                <a:blip r:embed="rId7"/>
                <a:stretch>
                  <a:fillRect t="-14839" b="-2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E0BB01C-996F-3262-AA01-59DCC9EDEC44}"/>
              </a:ext>
            </a:extLst>
          </p:cNvPr>
          <p:cNvSpPr txBox="1"/>
          <p:nvPr/>
        </p:nvSpPr>
        <p:spPr>
          <a:xfrm>
            <a:off x="-61225" y="7589239"/>
            <a:ext cx="24786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Adapted from Hanyu Wei and Jay Hyun Jo </a:t>
            </a:r>
          </a:p>
        </p:txBody>
      </p:sp>
    </p:spTree>
    <p:extLst>
      <p:ext uri="{BB962C8B-B14F-4D97-AF65-F5344CB8AC3E}">
        <p14:creationId xmlns:p14="http://schemas.microsoft.com/office/powerpoint/2010/main" val="861701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D46FDD-EC19-C015-B816-E95DA1F5E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9" y="491746"/>
            <a:ext cx="10179422" cy="5302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F67595-16BE-102A-2081-9E0B25ECED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5893901"/>
                <a:ext cx="11658599" cy="1760033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Part of LSND allowed region excluded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95%</m:t>
                    </m:r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CL</a:t>
                </a:r>
              </a:p>
              <a:p>
                <a:pPr lvl="1"/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Does not include best fit point</a:t>
                </a:r>
              </a:p>
              <a:p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Sensitivity expected to improve when combining BNB and NuMI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F67595-16BE-102A-2081-9E0B25ECED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5893901"/>
                <a:ext cx="11658599" cy="1760033"/>
              </a:xfrm>
              <a:blipFill>
                <a:blip r:embed="rId3"/>
                <a:stretch>
                  <a:fillRect l="-680" t="-5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AFD96-D86D-3F6B-6E07-7F3F66C7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7965" y="7474202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0444E0-36C9-AAE3-64A6-360F905677BA}"/>
                  </a:ext>
                </a:extLst>
              </p:cNvPr>
              <p:cNvSpPr txBox="1"/>
              <p:nvPr/>
            </p:nvSpPr>
            <p:spPr>
              <a:xfrm>
                <a:off x="1667510" y="4315240"/>
                <a:ext cx="2672250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6.369×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  <m:r>
                      <a:rPr lang="en-US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POT</m:t>
                    </m:r>
                  </m:oMath>
                </a14:m>
                <a:r>
                  <a:rPr lang="en-US" dirty="0">
                    <a:solidFill>
                      <a:srgbClr val="FF00FF"/>
                    </a:solidFill>
                  </a:rPr>
                  <a:t> BNB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917×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en-US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POT</m:t>
                    </m:r>
                  </m:oMath>
                </a14:m>
                <a:r>
                  <a:rPr lang="en-US" dirty="0">
                    <a:solidFill>
                      <a:srgbClr val="FF00FF"/>
                    </a:solidFill>
                  </a:rPr>
                  <a:t> NuMI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0444E0-36C9-AAE3-64A6-360F90567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510" y="4315240"/>
                <a:ext cx="2672250" cy="669992"/>
              </a:xfrm>
              <a:prstGeom prst="rect">
                <a:avLst/>
              </a:prstGeom>
              <a:blipFill>
                <a:blip r:embed="rId4"/>
                <a:stretch>
                  <a:fillRect t="-545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511E3B-905B-0A9D-6846-4DB0F27D315E}"/>
              </a:ext>
            </a:extLst>
          </p:cNvPr>
          <p:cNvCxnSpPr>
            <a:cxnSpLocks/>
          </p:cNvCxnSpPr>
          <p:nvPr/>
        </p:nvCxnSpPr>
        <p:spPr>
          <a:xfrm flipV="1">
            <a:off x="2445275" y="3247696"/>
            <a:ext cx="430925" cy="1166648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5C78781-3AE4-4FB5-CE9A-810CBC33D81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48640"/>
                <a:ext cx="11658599" cy="942022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Appearance Results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5C78781-3AE4-4FB5-CE9A-810CBC33D8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48640"/>
                <a:ext cx="11658599" cy="942022"/>
              </a:xfrm>
              <a:blipFill>
                <a:blip r:embed="rId6"/>
                <a:stretch>
                  <a:fillRect t="-14839" b="-2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E0BB01C-996F-3262-AA01-59DCC9EDEC44}"/>
              </a:ext>
            </a:extLst>
          </p:cNvPr>
          <p:cNvSpPr txBox="1"/>
          <p:nvPr/>
        </p:nvSpPr>
        <p:spPr>
          <a:xfrm>
            <a:off x="-61225" y="7589239"/>
            <a:ext cx="24786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Adapted from Hanyu Wei and Jay Hyun Jo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564016-7BEA-CB0F-46F5-D04E2E4ECF4A}"/>
                  </a:ext>
                </a:extLst>
              </p:cNvPr>
              <p:cNvSpPr txBox="1"/>
              <p:nvPr/>
            </p:nvSpPr>
            <p:spPr>
              <a:xfrm>
                <a:off x="4088525" y="1184907"/>
                <a:ext cx="2504088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1718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1718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1718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1718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appearance-only; reasonable approximation due to low statistics on intrinsic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1718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1718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1718FF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rgbClr val="1718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564016-7BEA-CB0F-46F5-D04E2E4EC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525" y="1184907"/>
                <a:ext cx="2504088" cy="1477328"/>
              </a:xfrm>
              <a:prstGeom prst="rect">
                <a:avLst/>
              </a:prstGeom>
              <a:blipFill>
                <a:blip r:embed="rId7"/>
                <a:stretch>
                  <a:fillRect t="-2058" r="-487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row: Right 20">
            <a:extLst>
              <a:ext uri="{FF2B5EF4-FFF2-40B4-BE49-F238E27FC236}">
                <a16:creationId xmlns:a16="http://schemas.microsoft.com/office/drawing/2014/main" id="{0409379A-B482-CA74-E2D3-25B720A635DC}"/>
              </a:ext>
            </a:extLst>
          </p:cNvPr>
          <p:cNvSpPr/>
          <p:nvPr/>
        </p:nvSpPr>
        <p:spPr>
          <a:xfrm rot="6243984">
            <a:off x="4153320" y="3280179"/>
            <a:ext cx="1486124" cy="147151"/>
          </a:xfrm>
          <a:prstGeom prst="rightArrow">
            <a:avLst/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8AADD8-AB27-2677-C3E7-FCFF476246AA}"/>
              </a:ext>
            </a:extLst>
          </p:cNvPr>
          <p:cNvSpPr txBox="1"/>
          <p:nvPr/>
        </p:nvSpPr>
        <p:spPr>
          <a:xfrm>
            <a:off x="-83141" y="7320313"/>
            <a:ext cx="2384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0070C0"/>
                </a:solidFill>
                <a:effectLst/>
                <a:hlinkClick r:id="rId8"/>
              </a:rPr>
              <a:t>LSND: Phys. Rev. D </a:t>
            </a:r>
            <a:r>
              <a:rPr lang="en-US" sz="1400" b="1" i="0" dirty="0">
                <a:solidFill>
                  <a:srgbClr val="0070C0"/>
                </a:solidFill>
                <a:effectLst/>
                <a:hlinkClick r:id="rId8"/>
              </a:rPr>
              <a:t>64</a:t>
            </a:r>
            <a:r>
              <a:rPr lang="en-US" sz="1400" b="0" i="0" dirty="0">
                <a:solidFill>
                  <a:srgbClr val="0070C0"/>
                </a:solidFill>
                <a:effectLst/>
                <a:hlinkClick r:id="rId8"/>
              </a:rPr>
              <a:t>, 112007</a:t>
            </a:r>
            <a:endParaRPr lang="en-US" sz="1400" b="0" i="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0828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49CB0D-2093-BD4D-8C8C-5FE92B9943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122212"/>
                <a:ext cx="11658599" cy="1120700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Disappearance Results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49CB0D-2093-BD4D-8C8C-5FE92B9943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122212"/>
                <a:ext cx="11658599" cy="1120700"/>
              </a:xfrm>
              <a:blipFill>
                <a:blip r:embed="rId2"/>
                <a:stretch>
                  <a:fillRect t="-7609" b="-11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08C254-76FB-5B16-7D23-71711250B7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5868633"/>
                <a:ext cx="11658599" cy="1120701"/>
              </a:xfrm>
            </p:spPr>
            <p:txBody>
              <a:bodyPr/>
              <a:lstStyle/>
              <a:p>
                <a:r>
                  <a:rPr lang="en-US" dirty="0"/>
                  <a:t>Utilizes deep-learning methods for CCQE-dominated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selection</a:t>
                </a:r>
              </a:p>
              <a:p>
                <a:r>
                  <a:rPr lang="en-US" dirty="0"/>
                  <a:t>BNB data found to be consistent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null hypothesis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08C254-76FB-5B16-7D23-71711250B7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5868633"/>
                <a:ext cx="11658599" cy="1120701"/>
              </a:xfrm>
              <a:blipFill>
                <a:blip r:embed="rId3"/>
                <a:stretch>
                  <a:fillRect l="-1151" t="-10870" r="-157" b="-15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4F0AA-4A01-968D-262F-DA87130C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5731" y="7470292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26</a:t>
            </a:fld>
            <a:endParaRPr lang="en-US" dirty="0"/>
          </a:p>
        </p:txBody>
      </p:sp>
      <p:pic>
        <p:nvPicPr>
          <p:cNvPr id="8" name="Picture 7" descr="Chart, waterfall chart">
            <a:extLst>
              <a:ext uri="{FF2B5EF4-FFF2-40B4-BE49-F238E27FC236}">
                <a16:creationId xmlns:a16="http://schemas.microsoft.com/office/drawing/2014/main" id="{0888FD8C-118A-4634-B836-8A1AC33D2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726"/>
            <a:ext cx="5829300" cy="41316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6F20E2-0A67-2B39-E717-7E0FAA992E4A}"/>
              </a:ext>
            </a:extLst>
          </p:cNvPr>
          <p:cNvSpPr txBox="1"/>
          <p:nvPr/>
        </p:nvSpPr>
        <p:spPr>
          <a:xfrm>
            <a:off x="-49925" y="7388645"/>
            <a:ext cx="31714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MICROBOONE-NOTE-1106-PUB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455494-66E5-BE48-CF49-593D0ED3D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6551" y="928089"/>
            <a:ext cx="5962048" cy="4808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9A6655-D6F5-0356-E4E3-E7070DA5E591}"/>
              </a:ext>
            </a:extLst>
          </p:cNvPr>
          <p:cNvSpPr txBox="1"/>
          <p:nvPr/>
        </p:nvSpPr>
        <p:spPr>
          <a:xfrm>
            <a:off x="-61225" y="7589239"/>
            <a:ext cx="24786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Adapted from Hanyu Wei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C64D91-AE2C-0DF5-CA76-3EC594EA470B}"/>
              </a:ext>
            </a:extLst>
          </p:cNvPr>
          <p:cNvSpPr txBox="1"/>
          <p:nvPr/>
        </p:nvSpPr>
        <p:spPr>
          <a:xfrm>
            <a:off x="6547947" y="1345328"/>
            <a:ext cx="230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Feldman-Cousins allowed region</a:t>
            </a:r>
          </a:p>
        </p:txBody>
      </p:sp>
    </p:spTree>
    <p:extLst>
      <p:ext uri="{BB962C8B-B14F-4D97-AF65-F5344CB8AC3E}">
        <p14:creationId xmlns:p14="http://schemas.microsoft.com/office/powerpoint/2010/main" val="2480571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646D3A-CD1C-3B6F-6C21-7F4B19FE4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0527"/>
            <a:ext cx="11658600" cy="5400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48E92-4CEC-45E8-91C9-EC2F2E8F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592"/>
            <a:ext cx="11658599" cy="992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Excesses via Other Final States?</a:t>
            </a:r>
            <a:b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1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Incredibly Rich Phenomenologies Remain Possible</a:t>
            </a:r>
            <a:endParaRPr lang="en-US" sz="49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37A8-F0DC-619D-C30F-BE044F3E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650" y="7467101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AFBF9-BCDB-7A29-A857-E04813CA01A0}"/>
              </a:ext>
            </a:extLst>
          </p:cNvPr>
          <p:cNvSpPr txBox="1"/>
          <p:nvPr/>
        </p:nvSpPr>
        <p:spPr>
          <a:xfrm>
            <a:off x="-32905" y="7554492"/>
            <a:ext cx="58777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MicroBooNE Documents and Publications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C9967D-666D-AB1A-6EF1-55708122CD43}"/>
              </a:ext>
            </a:extLst>
          </p:cNvPr>
          <p:cNvSpPr txBox="1"/>
          <p:nvPr/>
        </p:nvSpPr>
        <p:spPr>
          <a:xfrm>
            <a:off x="-38101" y="7373572"/>
            <a:ext cx="59020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hlinkClick r:id="rId5"/>
              </a:rPr>
              <a:t>MicroBooNE Public Notes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E7D09-EFBE-CD20-8625-8CBCD55A3887}"/>
              </a:ext>
            </a:extLst>
          </p:cNvPr>
          <p:cNvSpPr txBox="1"/>
          <p:nvPr/>
        </p:nvSpPr>
        <p:spPr>
          <a:xfrm rot="16200000">
            <a:off x="3814668" y="3029470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C89180-E1F0-2A67-4545-B1D830FED25C}"/>
              </a:ext>
            </a:extLst>
          </p:cNvPr>
          <p:cNvSpPr txBox="1"/>
          <p:nvPr/>
        </p:nvSpPr>
        <p:spPr>
          <a:xfrm rot="16200000">
            <a:off x="3712751" y="3536782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4816FB-A7C4-C9E4-F036-0A15B0085074}"/>
              </a:ext>
            </a:extLst>
          </p:cNvPr>
          <p:cNvSpPr txBox="1"/>
          <p:nvPr/>
        </p:nvSpPr>
        <p:spPr>
          <a:xfrm rot="16200000">
            <a:off x="4859562" y="3536782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7D1148-82EB-8536-EC43-46A68C018960}"/>
              </a:ext>
            </a:extLst>
          </p:cNvPr>
          <p:cNvSpPr txBox="1"/>
          <p:nvPr/>
        </p:nvSpPr>
        <p:spPr>
          <a:xfrm rot="16200000">
            <a:off x="4823368" y="3029469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9985D0-E09D-151F-D5EA-FE3033EAC44F}"/>
              </a:ext>
            </a:extLst>
          </p:cNvPr>
          <p:cNvSpPr txBox="1"/>
          <p:nvPr/>
        </p:nvSpPr>
        <p:spPr>
          <a:xfrm rot="16200000">
            <a:off x="5832068" y="3029469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AED6B-2EC9-CB90-15CB-DD520916A4BA}"/>
              </a:ext>
            </a:extLst>
          </p:cNvPr>
          <p:cNvSpPr txBox="1"/>
          <p:nvPr/>
        </p:nvSpPr>
        <p:spPr>
          <a:xfrm rot="16200000">
            <a:off x="5821707" y="3506129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3CA3AE-8F4E-74A5-0CF6-0785CD9491B3}"/>
              </a:ext>
            </a:extLst>
          </p:cNvPr>
          <p:cNvSpPr txBox="1"/>
          <p:nvPr/>
        </p:nvSpPr>
        <p:spPr>
          <a:xfrm rot="16200000">
            <a:off x="6808498" y="4027147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5A214C-818E-C12A-466A-CC7782B75BD8}"/>
              </a:ext>
            </a:extLst>
          </p:cNvPr>
          <p:cNvSpPr txBox="1"/>
          <p:nvPr/>
        </p:nvSpPr>
        <p:spPr>
          <a:xfrm rot="16200000">
            <a:off x="6855172" y="4551062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85BEDB-3D3F-2863-9E0B-87F0AF41834A}"/>
              </a:ext>
            </a:extLst>
          </p:cNvPr>
          <p:cNvSpPr txBox="1"/>
          <p:nvPr/>
        </p:nvSpPr>
        <p:spPr>
          <a:xfrm rot="16200000">
            <a:off x="6851706" y="5074486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B74A19-DB89-3D5D-7801-2FA79B8BA4AD}"/>
              </a:ext>
            </a:extLst>
          </p:cNvPr>
          <p:cNvSpPr txBox="1"/>
          <p:nvPr/>
        </p:nvSpPr>
        <p:spPr>
          <a:xfrm rot="16200000">
            <a:off x="2750727" y="4040653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8A4562-3C8A-62FF-D3F0-6395019D818C}"/>
              </a:ext>
            </a:extLst>
          </p:cNvPr>
          <p:cNvSpPr txBox="1"/>
          <p:nvPr/>
        </p:nvSpPr>
        <p:spPr>
          <a:xfrm rot="16200000">
            <a:off x="2744891" y="3536782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457A4B-F34B-CE77-25AC-92F9AC5A9A91}"/>
              </a:ext>
            </a:extLst>
          </p:cNvPr>
          <p:cNvSpPr txBox="1"/>
          <p:nvPr/>
        </p:nvSpPr>
        <p:spPr>
          <a:xfrm rot="16200000">
            <a:off x="2791567" y="3029469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B88AD0-239F-8E18-4819-580FB971A709}"/>
              </a:ext>
            </a:extLst>
          </p:cNvPr>
          <p:cNvSpPr txBox="1"/>
          <p:nvPr/>
        </p:nvSpPr>
        <p:spPr>
          <a:xfrm rot="16200000">
            <a:off x="2766801" y="5602177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70CD56-6B1D-F019-1741-147E153FC42C}"/>
              </a:ext>
            </a:extLst>
          </p:cNvPr>
          <p:cNvSpPr txBox="1"/>
          <p:nvPr/>
        </p:nvSpPr>
        <p:spPr>
          <a:xfrm rot="16200000">
            <a:off x="3779309" y="5602176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675D87-2CDC-DD60-AA6D-69F5EB49DB11}"/>
              </a:ext>
            </a:extLst>
          </p:cNvPr>
          <p:cNvSpPr txBox="1"/>
          <p:nvPr/>
        </p:nvSpPr>
        <p:spPr>
          <a:xfrm rot="16200000">
            <a:off x="4808832" y="5602176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FB6AEE-EE85-9EF6-F946-0E20BD19DE7D}"/>
              </a:ext>
            </a:extLst>
          </p:cNvPr>
          <p:cNvSpPr txBox="1"/>
          <p:nvPr/>
        </p:nvSpPr>
        <p:spPr>
          <a:xfrm rot="16200000">
            <a:off x="5823495" y="5602176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909C47-8C29-5D55-4C99-9B0AFEA274B3}"/>
              </a:ext>
            </a:extLst>
          </p:cNvPr>
          <p:cNvSpPr txBox="1"/>
          <p:nvPr/>
        </p:nvSpPr>
        <p:spPr>
          <a:xfrm rot="16200000">
            <a:off x="7887075" y="4529658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463E92-CA52-6F83-3768-F7156650E712}"/>
              </a:ext>
            </a:extLst>
          </p:cNvPr>
          <p:cNvSpPr txBox="1"/>
          <p:nvPr/>
        </p:nvSpPr>
        <p:spPr>
          <a:xfrm rot="16200000">
            <a:off x="7865170" y="4027147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2DD904-361B-A17A-E97B-0621D4C2423E}"/>
              </a:ext>
            </a:extLst>
          </p:cNvPr>
          <p:cNvSpPr txBox="1"/>
          <p:nvPr/>
        </p:nvSpPr>
        <p:spPr>
          <a:xfrm rot="16200000">
            <a:off x="8894823" y="3040719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D03361-A583-F349-C8A6-48BE1DD76B85}"/>
              </a:ext>
            </a:extLst>
          </p:cNvPr>
          <p:cNvSpPr txBox="1"/>
          <p:nvPr/>
        </p:nvSpPr>
        <p:spPr>
          <a:xfrm rot="16200000">
            <a:off x="8874574" y="3517560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18238E-3271-90AB-B9B0-4B2597DA60A4}"/>
              </a:ext>
            </a:extLst>
          </p:cNvPr>
          <p:cNvSpPr txBox="1"/>
          <p:nvPr/>
        </p:nvSpPr>
        <p:spPr>
          <a:xfrm rot="16200000">
            <a:off x="9179513" y="3498572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EB44688-DD37-48AD-2674-1CADF7FC44A2}"/>
              </a:ext>
            </a:extLst>
          </p:cNvPr>
          <p:cNvSpPr txBox="1"/>
          <p:nvPr/>
        </p:nvSpPr>
        <p:spPr>
          <a:xfrm rot="16200000">
            <a:off x="8921842" y="4040171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9B98EFB-562E-1E08-4D1F-799E81A2E1A0}"/>
              </a:ext>
            </a:extLst>
          </p:cNvPr>
          <p:cNvSpPr txBox="1"/>
          <p:nvPr/>
        </p:nvSpPr>
        <p:spPr>
          <a:xfrm rot="16200000">
            <a:off x="8929665" y="4509456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57484D-7772-C142-2785-14821FC1DB83}"/>
              </a:ext>
            </a:extLst>
          </p:cNvPr>
          <p:cNvSpPr txBox="1"/>
          <p:nvPr/>
        </p:nvSpPr>
        <p:spPr>
          <a:xfrm rot="16200000">
            <a:off x="8828538" y="5074485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1952F08-BB97-D548-196F-5002991CAA63}"/>
              </a:ext>
            </a:extLst>
          </p:cNvPr>
          <p:cNvSpPr txBox="1"/>
          <p:nvPr/>
        </p:nvSpPr>
        <p:spPr>
          <a:xfrm rot="16200000">
            <a:off x="9972255" y="4529657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2B60081-8DE7-7703-7627-8699481B0ABB}"/>
              </a:ext>
            </a:extLst>
          </p:cNvPr>
          <p:cNvSpPr txBox="1"/>
          <p:nvPr/>
        </p:nvSpPr>
        <p:spPr>
          <a:xfrm rot="16200000">
            <a:off x="9933204" y="4027147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DE9407F-36C4-45BB-45FB-EB721CECFE42}"/>
              </a:ext>
            </a:extLst>
          </p:cNvPr>
          <p:cNvSpPr txBox="1"/>
          <p:nvPr/>
        </p:nvSpPr>
        <p:spPr>
          <a:xfrm rot="16200000">
            <a:off x="9933204" y="3521305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E1EC71C-B052-4341-CA1E-C04D0C070813}"/>
              </a:ext>
            </a:extLst>
          </p:cNvPr>
          <p:cNvSpPr txBox="1"/>
          <p:nvPr/>
        </p:nvSpPr>
        <p:spPr>
          <a:xfrm rot="16200000">
            <a:off x="10966381" y="3536782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22ACA27-C2B6-E019-203A-C289A627F493}"/>
              </a:ext>
            </a:extLst>
          </p:cNvPr>
          <p:cNvSpPr txBox="1"/>
          <p:nvPr/>
        </p:nvSpPr>
        <p:spPr>
          <a:xfrm rot="16200000">
            <a:off x="10921615" y="4013442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C1E4A55-5830-F956-0427-9E986E664901}"/>
              </a:ext>
            </a:extLst>
          </p:cNvPr>
          <p:cNvSpPr txBox="1"/>
          <p:nvPr/>
        </p:nvSpPr>
        <p:spPr>
          <a:xfrm rot="16200000">
            <a:off x="10981546" y="4536866"/>
            <a:ext cx="200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DA4D0-A15D-4BD0-C44B-AC8C46C0C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072" y="6657108"/>
            <a:ext cx="8624454" cy="11152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Half of our data left to analyze!</a:t>
            </a:r>
          </a:p>
          <a:p>
            <a:pPr marL="0" indent="0" algn="ctr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Many more topics to explore!</a:t>
            </a:r>
          </a:p>
        </p:txBody>
      </p:sp>
    </p:spTree>
    <p:extLst>
      <p:ext uri="{BB962C8B-B14F-4D97-AF65-F5344CB8AC3E}">
        <p14:creationId xmlns:p14="http://schemas.microsoft.com/office/powerpoint/2010/main" val="1553367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5737-6980-FEB4-5268-CF8658EA5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23"/>
            <a:ext cx="11658599" cy="815900"/>
          </a:xfrm>
        </p:spPr>
        <p:txBody>
          <a:bodyPr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0E246F-6DFB-14BE-DFA9-5B28072178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928253"/>
                <a:ext cx="11658598" cy="664722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/>
                  <a:t>MicroBooNE’s first LEE searches have found: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800" b="1" dirty="0"/>
                  <a:t>No evidence for excessive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800" b="1" dirty="0"/>
                  <a:t> production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dirty="0"/>
                  <a:t>Disfavors pure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 excess as sole source of anomaly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sz="2400" dirty="0"/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800" b="1" dirty="0"/>
                  <a:t>No evidence for excessive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𝐍𝐂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2800" b="1" dirty="0"/>
                  <a:t> production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dirty="0"/>
                  <a:t>Disfavors pure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400" dirty="0"/>
                  <a:t> excess as sole source of anomaly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sz="2400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/>
                  <a:t>Full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3+1</m:t>
                    </m:r>
                  </m:oMath>
                </a14:m>
                <a:r>
                  <a:rPr lang="en-US" sz="3200" dirty="0"/>
                  <a:t> oscillation analyses seek out the sterile neutrino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800" b="1" dirty="0"/>
                  <a:t>Runs 1-3 (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800" b="1" dirty="0"/>
                  <a:t> of total dataset) are consistent with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sz="2800" b="1" dirty="0"/>
                  <a:t> hypothesis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347" b="1" dirty="0"/>
                  <a:t>Our statistics are soon to grow by a factor of 2!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800" b="1" dirty="0"/>
                  <a:t>Utilizing both BNB and NuMI datasets show great sensitivity promise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b="1" dirty="0"/>
                  <a:t>MiniBooNE anomaly still stands</a:t>
                </a:r>
                <a:r>
                  <a:rPr lang="en-US" sz="3200" dirty="0"/>
                  <a:t>, with diminishing parameter space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/>
                  <a:t>Many searches on the way!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800" dirty="0"/>
                  <a:t>Expanded scope of sterile oscillation searches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dirty="0"/>
                  <a:t>Utilize deep learning methods for combined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dirty="0"/>
                  <a:t> selections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800" dirty="0"/>
                  <a:t>Exotic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/>
                  <a:t> pair production searches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800" dirty="0"/>
                  <a:t>Many other BSM particles and processes coming soon!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0E246F-6DFB-14BE-DFA9-5B28072178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928253"/>
                <a:ext cx="11658598" cy="6647229"/>
              </a:xfrm>
              <a:blipFill>
                <a:blip r:embed="rId2"/>
                <a:stretch>
                  <a:fillRect l="-1203" t="-1192" r="-523" b="-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9DC07-8307-0E72-5429-F2BB4256F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7965" y="7463694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33CDB-1B87-A00F-4DDF-E67ED9E45F4D}"/>
              </a:ext>
            </a:extLst>
          </p:cNvPr>
          <p:cNvSpPr txBox="1"/>
          <p:nvPr/>
        </p:nvSpPr>
        <p:spPr>
          <a:xfrm>
            <a:off x="-42040" y="7579017"/>
            <a:ext cx="58963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Adapted from Hanyu Wei </a:t>
            </a:r>
          </a:p>
        </p:txBody>
      </p:sp>
    </p:spTree>
    <p:extLst>
      <p:ext uri="{BB962C8B-B14F-4D97-AF65-F5344CB8AC3E}">
        <p14:creationId xmlns:p14="http://schemas.microsoft.com/office/powerpoint/2010/main" val="2590723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4EF09C-6BEC-5C88-013C-17FB254D5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3451" y="7485716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1F1C2-3302-4E14-FDFB-E69171B8C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C2FB87B-E72A-835D-5546-550C59205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42" b="3901"/>
          <a:stretch/>
        </p:blipFill>
        <p:spPr>
          <a:xfrm>
            <a:off x="20" y="1320050"/>
            <a:ext cx="11658580" cy="50757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425689-0D6A-92A8-7601-D455A7CA5B46}"/>
              </a:ext>
            </a:extLst>
          </p:cNvPr>
          <p:cNvSpPr txBox="1">
            <a:spLocks/>
          </p:cNvSpPr>
          <p:nvPr/>
        </p:nvSpPr>
        <p:spPr>
          <a:xfrm>
            <a:off x="0" y="429026"/>
            <a:ext cx="11658599" cy="884602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u="sng" dirty="0">
                <a:latin typeface="Verdana" panose="020B0604030504040204" pitchFamily="34" charset="0"/>
                <a:ea typeface="Verdana" panose="020B0604030504040204" pitchFamily="34" charset="0"/>
              </a:rPr>
              <a:t>Micro</a:t>
            </a:r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4800" b="1" u="sng" dirty="0">
                <a:latin typeface="Verdana" panose="020B0604030504040204" pitchFamily="34" charset="0"/>
                <a:ea typeface="Verdana" panose="020B0604030504040204" pitchFamily="34" charset="0"/>
              </a:rPr>
              <a:t>Boo</a:t>
            </a:r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</a:rPr>
              <a:t>ster </a:t>
            </a:r>
            <a:r>
              <a:rPr lang="en-US" sz="4800" b="1" u="sng" dirty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</a:rPr>
              <a:t>eutrino </a:t>
            </a:r>
            <a:r>
              <a:rPr lang="en-US" sz="4800" b="1" u="sng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</a:rPr>
              <a:t>xperiment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2B721-CA42-1738-4564-A55B41DA5BE8}"/>
              </a:ext>
            </a:extLst>
          </p:cNvPr>
          <p:cNvGrpSpPr/>
          <p:nvPr/>
        </p:nvGrpSpPr>
        <p:grpSpPr>
          <a:xfrm>
            <a:off x="-42202" y="6333848"/>
            <a:ext cx="10205397" cy="1103660"/>
            <a:chOff x="450937" y="1396471"/>
            <a:chExt cx="10234152" cy="11077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5943FC-6EEF-E82F-9712-96B9998E9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115" y="1396471"/>
              <a:ext cx="2400218" cy="11077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018774-3E88-35AC-72FE-E2BAB0E3F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806" y="1709805"/>
              <a:ext cx="509927" cy="51299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6134A4-8C3D-607D-79CB-674B0BCE5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206" y="1768665"/>
              <a:ext cx="2473717" cy="4279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7F5A92-342B-8C94-4E01-374F0D6F0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37" y="1742433"/>
              <a:ext cx="2108269" cy="45020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539F4E-C61B-075D-6373-72753C754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8395" y="1768665"/>
              <a:ext cx="1768850" cy="3836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2A096A-B191-2089-02B3-80E43FCDC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4718" y="1768665"/>
              <a:ext cx="480371" cy="48037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CA779F6-3DA1-9385-5A5F-98FE22428B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249" b="12078"/>
          <a:stretch/>
        </p:blipFill>
        <p:spPr>
          <a:xfrm>
            <a:off x="10363058" y="6573249"/>
            <a:ext cx="1295541" cy="6392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64A4EE-D5FA-E7BB-AC22-AE72F2B7E5E8}"/>
              </a:ext>
            </a:extLst>
          </p:cNvPr>
          <p:cNvSpPr txBox="1"/>
          <p:nvPr/>
        </p:nvSpPr>
        <p:spPr>
          <a:xfrm>
            <a:off x="8776138" y="1235469"/>
            <a:ext cx="300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May 5, 2022 @ Rutgers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CD6DAA-46D1-50CB-38C0-A52BFB2DB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7086" y="4047680"/>
            <a:ext cx="7317828" cy="27565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1229A6F-098E-4345-69ED-91A508B72952}"/>
              </a:ext>
            </a:extLst>
          </p:cNvPr>
          <p:cNvSpPr txBox="1"/>
          <p:nvPr/>
        </p:nvSpPr>
        <p:spPr>
          <a:xfrm>
            <a:off x="0" y="7596389"/>
            <a:ext cx="62116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Adapted from  Hanyu Wei </a:t>
            </a:r>
          </a:p>
        </p:txBody>
      </p:sp>
    </p:spTree>
    <p:extLst>
      <p:ext uri="{BB962C8B-B14F-4D97-AF65-F5344CB8AC3E}">
        <p14:creationId xmlns:p14="http://schemas.microsoft.com/office/powerpoint/2010/main" val="404505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37F71CD-D1C0-3493-16FF-170B4BDD7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7121"/>
          <a:stretch/>
        </p:blipFill>
        <p:spPr>
          <a:xfrm>
            <a:off x="6977747" y="432944"/>
            <a:ext cx="2941736" cy="38260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EC44F-034D-470B-B1DF-900C773B6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5415" y="7435201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7">
                <a:extLst>
                  <a:ext uri="{FF2B5EF4-FFF2-40B4-BE49-F238E27FC236}">
                    <a16:creationId xmlns:a16="http://schemas.microsoft.com/office/drawing/2014/main" id="{F2EEDA07-A4FB-435C-9339-292C4CA54D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705" y="766724"/>
                <a:ext cx="6429777" cy="6971563"/>
              </a:xfrm>
            </p:spPr>
            <p:txBody>
              <a:bodyPr lIns="0" tIns="0" rIns="0" bIns="0" anchor="t">
                <a:normAutofit/>
              </a:bodyPr>
              <a:lstStyle/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Massive states are mixtures of flavor states</a:t>
                </a:r>
              </a:p>
              <a:p>
                <a:pPr marL="51244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Four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-flavor model parameterized by the </a:t>
                </a:r>
                <a:r>
                  <a:rPr lang="en-US" sz="28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extended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𝟏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mixing matrix</a:t>
                </a:r>
              </a:p>
              <a:p>
                <a:pPr marL="51244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3 active, 1 sterile</a:t>
                </a:r>
              </a:p>
              <a:p>
                <a:pPr marL="0" indent="-2355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𝜈</m:t>
                    </m:r>
                  </m:oMath>
                </a14:m>
                <a:r>
                  <a:rPr lang="en-US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flux is conserved!</a:t>
                </a:r>
              </a:p>
              <a:p>
                <a:pPr marL="518145" lvl="1" indent="-2355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Energy dependent effects</a:t>
                </a:r>
              </a:p>
              <a:p>
                <a:pPr marL="51244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4</a:t>
                </a:r>
                <a:r>
                  <a:rPr lang="en-US" sz="2800" baseline="30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th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can lead to:</a:t>
                </a:r>
              </a:p>
              <a:p>
                <a:pPr marL="1030590" lvl="2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Excess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disapperance</a:t>
                </a:r>
              </a:p>
              <a:p>
                <a:pPr marL="1030590" lvl="2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Excess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disappearance</a:t>
                </a:r>
              </a:p>
              <a:p>
                <a:pPr marL="1030590" lvl="2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Excess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appearance</a:t>
                </a:r>
              </a:p>
            </p:txBody>
          </p:sp>
        </mc:Choice>
        <mc:Fallback xmlns="">
          <p:sp>
            <p:nvSpPr>
              <p:cNvPr id="20" name="Content Placeholder 7">
                <a:extLst>
                  <a:ext uri="{FF2B5EF4-FFF2-40B4-BE49-F238E27FC236}">
                    <a16:creationId xmlns:a16="http://schemas.microsoft.com/office/drawing/2014/main" id="{F2EEDA07-A4FB-435C-9339-292C4CA54D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705" y="766724"/>
                <a:ext cx="6429777" cy="6971563"/>
              </a:xfrm>
              <a:blipFill>
                <a:blip r:embed="rId5"/>
                <a:stretch>
                  <a:fillRect l="-3602" t="-1312" r="-3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Arrow: Down 32">
            <a:extLst>
              <a:ext uri="{FF2B5EF4-FFF2-40B4-BE49-F238E27FC236}">
                <a16:creationId xmlns:a16="http://schemas.microsoft.com/office/drawing/2014/main" id="{99ADE5E4-3A1A-4705-954E-5A5F10B3E5EC}"/>
              </a:ext>
            </a:extLst>
          </p:cNvPr>
          <p:cNvSpPr/>
          <p:nvPr/>
        </p:nvSpPr>
        <p:spPr>
          <a:xfrm>
            <a:off x="8154014" y="4166826"/>
            <a:ext cx="628650" cy="106366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2EBFD55-8247-4D09-B6EF-D663491F6619}"/>
                  </a:ext>
                </a:extLst>
              </p:cNvPr>
              <p:cNvSpPr txBox="1"/>
              <p:nvPr/>
            </p:nvSpPr>
            <p:spPr>
              <a:xfrm>
                <a:off x="5242649" y="4274549"/>
                <a:ext cx="5822731" cy="26215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4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44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4400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4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44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4400" b="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4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44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4400" b="0" i="1" smtClean="0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sSub>
                                <m:sSubPr>
                                  <m:ctrlP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𝐔</m:t>
                          </m:r>
                        </m:e>
                        <m:sub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𝐏𝐌𝐍𝐒</m:t>
                          </m:r>
                        </m:sub>
                        <m:sup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𝐁𝐒𝐌</m:t>
                          </m:r>
                        </m:sup>
                      </m:sSubSup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sz="4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44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44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4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4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4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2EBFD55-8247-4D09-B6EF-D663491F6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649" y="4274549"/>
                <a:ext cx="5822731" cy="26215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0D2432D-50E8-4D6D-9B87-752914AC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" y="-127613"/>
            <a:ext cx="11658599" cy="82444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Neutrino Oscillations: 4-Flavor Mixing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5A105B-FE36-C13C-DB2E-DC218AD53F04}"/>
              </a:ext>
            </a:extLst>
          </p:cNvPr>
          <p:cNvSpPr/>
          <p:nvPr/>
        </p:nvSpPr>
        <p:spPr>
          <a:xfrm>
            <a:off x="6994084" y="679314"/>
            <a:ext cx="2941736" cy="3486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59785B-8566-5968-30CC-7E4489C5D2EF}"/>
                  </a:ext>
                </a:extLst>
              </p:cNvPr>
              <p:cNvSpPr txBox="1"/>
              <p:nvPr/>
            </p:nvSpPr>
            <p:spPr>
              <a:xfrm>
                <a:off x="8464952" y="1773057"/>
                <a:ext cx="691905" cy="3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𝐞</m:t>
                      </m:r>
                      <m:sSup>
                        <m:sSup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59785B-8566-5968-30CC-7E4489C5D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952" y="1773057"/>
                <a:ext cx="691905" cy="344133"/>
              </a:xfrm>
              <a:prstGeom prst="rect">
                <a:avLst/>
              </a:prstGeom>
              <a:blipFill>
                <a:blip r:embed="rId7"/>
                <a:stretch>
                  <a:fillRect r="-14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362501-E62B-CF5F-A897-4514378AA59D}"/>
                  </a:ext>
                </a:extLst>
              </p:cNvPr>
              <p:cNvSpPr txBox="1"/>
              <p:nvPr/>
            </p:nvSpPr>
            <p:spPr>
              <a:xfrm>
                <a:off x="1468725" y="6750078"/>
                <a:ext cx="8738907" cy="10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sub>
                          </m:s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𝐭𝐫𝐮𝐞</m:t>
                              </m:r>
                            </m:sub>
                          </m:s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e>
                            <m:sup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𝟐𝟕</m:t>
                              </m:r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𝝂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,   </m:t>
                                      </m:r>
                                      <m:r>
                                        <a:rPr lang="en-US" sz="2800" b="1" i="0" smtClean="0">
                                          <a:latin typeface="Cambria Math" panose="02040503050406030204" pitchFamily="18" charset="0"/>
                                        </a:rPr>
                                        <m:t>𝐭𝐫𝐮𝐞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362501-E62B-CF5F-A897-4514378AA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725" y="6750078"/>
                <a:ext cx="8738907" cy="10604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4733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97AE8-2FC2-DD50-1CE6-62CDD8E5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637"/>
            <a:ext cx="11658599" cy="86532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Neutrino Properties and Types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241E8D-67E5-28D7-0027-FB27EFE138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92360" y="914397"/>
                <a:ext cx="5829299" cy="6920680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3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No strong interactions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3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Neutral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3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Only weak interaction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Affect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𝑍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decay</a:t>
                </a:r>
              </a:p>
              <a:p>
                <a:pPr lvl="2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𝑍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invisibles</m:t>
                    </m:r>
                  </m:oMath>
                </a14:m>
                <a:endParaRPr lang="en-US" sz="2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Studied extensively at Large Electron-Positron Collider, Standard Linear Collider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3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Measurements consistent with </a:t>
                </a:r>
                <a:r>
                  <a:rPr lang="en-US" sz="36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three active neutrinos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As predicted by the SM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=0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was expected…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3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Says nothing of “sterile” (non-EW-interacting) types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241E8D-67E5-28D7-0027-FB27EFE138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2360" y="914397"/>
                <a:ext cx="5829299" cy="6920680"/>
              </a:xfrm>
              <a:blipFill>
                <a:blip r:embed="rId2"/>
                <a:stretch>
                  <a:fillRect l="-2510" t="-1322" r="-4916" b="-1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0D8B-6931-3594-CF8B-B3B0608C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876" y="7462048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DC7A6-7613-14CA-3374-47671B8B4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28" y="1187257"/>
            <a:ext cx="5953169" cy="6143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85C76-4199-0F04-E9BD-CF0A4A377703}"/>
              </a:ext>
            </a:extLst>
          </p:cNvPr>
          <p:cNvSpPr txBox="1"/>
          <p:nvPr/>
        </p:nvSpPr>
        <p:spPr>
          <a:xfrm>
            <a:off x="-52552" y="7556640"/>
            <a:ext cx="3825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Adapted from P. Machado and M. Ross-Lonergan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E35C6-5049-5242-9AC7-5DE2AEB88E64}"/>
              </a:ext>
            </a:extLst>
          </p:cNvPr>
          <p:cNvSpPr txBox="1"/>
          <p:nvPr/>
        </p:nvSpPr>
        <p:spPr>
          <a:xfrm>
            <a:off x="-48128" y="7327419"/>
            <a:ext cx="5896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Precision electroweak measurements on the Z resonance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79527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255B2-055C-FC26-9AED-8E78E6C7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15113" cy="64113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Neutrino Oscillations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F08C052-E4D5-C231-B0FD-ED9A2BFB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1"/>
            <a:ext cx="5043487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E757F778-C3D8-A561-979F-F8C445DCB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131"/>
            <a:ext cx="6615112" cy="50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8AD236C-5E33-49C8-08DD-EA2006E2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81" y="3620935"/>
            <a:ext cx="4635631" cy="415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00EB27-19EE-994A-D1AB-64CCAFA3D9C0}"/>
                  </a:ext>
                </a:extLst>
              </p:cNvPr>
              <p:cNvSpPr txBox="1"/>
              <p:nvPr/>
            </p:nvSpPr>
            <p:spPr>
              <a:xfrm>
                <a:off x="-1" y="2461280"/>
                <a:ext cx="2837793" cy="682944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effectLst>
                <a:softEdge rad="508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Homestake Detector</a:t>
                </a:r>
                <a:br>
                  <a:rPr lang="en-US" b="1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</m:sup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𝐂𝐥</m:t>
                          </m:r>
                        </m:e>
                      </m:sPre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</m:sup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𝐀𝐫</m:t>
                          </m:r>
                        </m:e>
                      </m:sPre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00EB27-19EE-994A-D1AB-64CCAFA3D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461280"/>
                <a:ext cx="2837793" cy="682944"/>
              </a:xfrm>
              <a:prstGeom prst="rect">
                <a:avLst/>
              </a:prstGeom>
              <a:blipFill>
                <a:blip r:embed="rId6"/>
                <a:stretch>
                  <a:fillRect l="-1502" t="-5357" r="-1288"/>
                </a:stretch>
              </a:blipFill>
              <a:effectLst>
                <a:softEdge rad="508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>
            <a:extLst>
              <a:ext uri="{FF2B5EF4-FFF2-40B4-BE49-F238E27FC236}">
                <a16:creationId xmlns:a16="http://schemas.microsoft.com/office/drawing/2014/main" id="{5184BCCC-37ED-E8F4-BFCB-078196D7B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8" y="5749589"/>
            <a:ext cx="1485924" cy="148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647FF4-9FFD-6A67-A51A-D610C05BC9C8}"/>
              </a:ext>
            </a:extLst>
          </p:cNvPr>
          <p:cNvSpPr txBox="1"/>
          <p:nvPr/>
        </p:nvSpPr>
        <p:spPr>
          <a:xfrm>
            <a:off x="0" y="7310735"/>
            <a:ext cx="1979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2002 Nobel Prize in Physics</a:t>
            </a:r>
            <a:b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</a:b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2015 Nobel Prize in Physics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D53B3-8959-FEA5-7DF1-B1934438B9F9}"/>
              </a:ext>
            </a:extLst>
          </p:cNvPr>
          <p:cNvSpPr txBox="1"/>
          <p:nvPr/>
        </p:nvSpPr>
        <p:spPr>
          <a:xfrm>
            <a:off x="1979480" y="7442540"/>
            <a:ext cx="4635631" cy="369332"/>
          </a:xfrm>
          <a:prstGeom prst="rect">
            <a:avLst/>
          </a:prstGeom>
          <a:solidFill>
            <a:schemeClr val="bg1">
              <a:alpha val="58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Sudbury Neutrino Observatory</a:t>
            </a:r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75BB341C-E139-9BE2-4434-781CBB1B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161" y="641131"/>
            <a:ext cx="1598951" cy="18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F917BA-2AFD-B268-C057-CC8CDFB78939}"/>
              </a:ext>
            </a:extLst>
          </p:cNvPr>
          <p:cNvSpPr txBox="1"/>
          <p:nvPr/>
        </p:nvSpPr>
        <p:spPr>
          <a:xfrm>
            <a:off x="6615111" y="16981"/>
            <a:ext cx="5043487" cy="369332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Super-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Kamiokande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36086017-8941-2C81-51F3-574DDEF49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32" y="3620935"/>
            <a:ext cx="1283879" cy="19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D5FF62FA-F812-4C0D-AD22-DAC630A80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628" y="403294"/>
            <a:ext cx="1400502" cy="209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6527E6-01B3-81E5-89D2-24CED968212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83" t="2566" r="1067" b="22324"/>
          <a:stretch/>
        </p:blipFill>
        <p:spPr>
          <a:xfrm>
            <a:off x="6615110" y="5441084"/>
            <a:ext cx="5021595" cy="23365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2C296-750F-BEB9-D945-4D4A7344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4395" y="7488335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>
                <a:solidFill>
                  <a:schemeClr val="bg1"/>
                </a:solidFill>
              </a:r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6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54BA0F-FBAD-403D-8C13-1ACB937E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5415" y="7433007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AEDB6-7645-4D37-A70D-29DFA34F4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3" y="1206292"/>
            <a:ext cx="9622094" cy="66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4E6D6A-4145-408C-8E5D-9E7628E74E01}"/>
              </a:ext>
            </a:extLst>
          </p:cNvPr>
          <p:cNvCxnSpPr/>
          <p:nvPr/>
        </p:nvCxnSpPr>
        <p:spPr>
          <a:xfrm>
            <a:off x="10427590" y="3905159"/>
            <a:ext cx="2966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8A91-D1AC-427E-95B7-E60FE1A153B5}"/>
              </a:ext>
            </a:extLst>
          </p:cNvPr>
          <p:cNvCxnSpPr/>
          <p:nvPr/>
        </p:nvCxnSpPr>
        <p:spPr>
          <a:xfrm>
            <a:off x="10439312" y="4332935"/>
            <a:ext cx="29664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141857-C141-4864-83DA-467F4CDD2157}"/>
              </a:ext>
            </a:extLst>
          </p:cNvPr>
          <p:cNvCxnSpPr/>
          <p:nvPr/>
        </p:nvCxnSpPr>
        <p:spPr>
          <a:xfrm>
            <a:off x="10439312" y="4709184"/>
            <a:ext cx="2966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DCC0CE-8CF3-4CA7-B16E-13A302BC56D7}"/>
                  </a:ext>
                </a:extLst>
              </p:cNvPr>
              <p:cNvSpPr txBox="1"/>
              <p:nvPr/>
            </p:nvSpPr>
            <p:spPr>
              <a:xfrm>
                <a:off x="10701555" y="3580700"/>
                <a:ext cx="1987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5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DCC0CE-8CF3-4CA7-B16E-13A302BC5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555" y="3580700"/>
                <a:ext cx="198783" cy="584775"/>
              </a:xfrm>
              <a:prstGeom prst="rect">
                <a:avLst/>
              </a:prstGeom>
              <a:blipFill>
                <a:blip r:embed="rId4"/>
                <a:stretch>
                  <a:fillRect r="-1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5EC5BB-DB13-406C-A749-A87870AC74F5}"/>
                  </a:ext>
                </a:extLst>
              </p:cNvPr>
              <p:cNvSpPr txBox="1"/>
              <p:nvPr/>
            </p:nvSpPr>
            <p:spPr>
              <a:xfrm>
                <a:off x="10711749" y="3994005"/>
                <a:ext cx="198783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540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5EC5BB-DB13-406C-A749-A87870AC7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1749" y="3994005"/>
                <a:ext cx="198783" cy="624338"/>
              </a:xfrm>
              <a:prstGeom prst="rect">
                <a:avLst/>
              </a:prstGeom>
              <a:blipFill>
                <a:blip r:embed="rId5"/>
                <a:stretch>
                  <a:fillRect r="-1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1323E3-06FF-4E90-B432-C400E7D84907}"/>
                  </a:ext>
                </a:extLst>
              </p:cNvPr>
              <p:cNvSpPr txBox="1"/>
              <p:nvPr/>
            </p:nvSpPr>
            <p:spPr>
              <a:xfrm>
                <a:off x="10733921" y="4389999"/>
                <a:ext cx="1987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US" sz="5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1323E3-06FF-4E90-B432-C400E7D84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3921" y="4389999"/>
                <a:ext cx="198783" cy="584775"/>
              </a:xfrm>
              <a:prstGeom prst="rect">
                <a:avLst/>
              </a:prstGeom>
              <a:blipFill>
                <a:blip r:embed="rId6"/>
                <a:stretch>
                  <a:fillRect r="-1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F0C7ED2-23E0-4D47-A9BC-508A30A92B0D}"/>
              </a:ext>
            </a:extLst>
          </p:cNvPr>
          <p:cNvSpPr txBox="1"/>
          <p:nvPr/>
        </p:nvSpPr>
        <p:spPr>
          <a:xfrm>
            <a:off x="-42796" y="7433007"/>
            <a:ext cx="582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Wiki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F64DB0-49BB-3381-E28B-8AC08623000F}"/>
                  </a:ext>
                </a:extLst>
              </p:cNvPr>
              <p:cNvSpPr txBox="1"/>
              <p:nvPr/>
            </p:nvSpPr>
            <p:spPr>
              <a:xfrm>
                <a:off x="0" y="21025"/>
                <a:ext cx="11658600" cy="1080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sub>
                          </m:s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𝐭𝐫𝐮𝐞</m:t>
                              </m:r>
                            </m:sub>
                          </m:s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e>
                            <m:sup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0" smtClean="0">
                                      <a:latin typeface="Cambria Math" panose="02040503050406030204" pitchFamily="18" charset="0"/>
                                    </a:rPr>
                                    <m:t>𝚫</m:t>
                                  </m:r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num>
                                <m:den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𝝂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,   </m:t>
                                      </m:r>
                                      <m:r>
                                        <a:rPr lang="en-US" sz="2800" b="1" i="0" smtClean="0">
                                          <a:latin typeface="Cambria Math" panose="02040503050406030204" pitchFamily="18" charset="0"/>
                                        </a:rPr>
                                        <m:t>𝐭𝐫𝐮𝐞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F64DB0-49BB-3381-E28B-8AC086230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025"/>
                <a:ext cx="11658600" cy="10801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4D2DF66-8825-DF4E-26E8-B96B53C1C0BD}"/>
              </a:ext>
            </a:extLst>
          </p:cNvPr>
          <p:cNvSpPr/>
          <p:nvPr/>
        </p:nvSpPr>
        <p:spPr>
          <a:xfrm>
            <a:off x="2070373" y="1716889"/>
            <a:ext cx="296644" cy="5003655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68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EBA983-19D2-6C80-0545-B65B041FC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65" y="3237853"/>
            <a:ext cx="6416733" cy="43214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ABC7B3-75D4-9022-1120-D0A3E5314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188" y="3311961"/>
            <a:ext cx="3880152" cy="3989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B0D4F-B314-E614-EE25-81DE45AF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914" y="-353431"/>
            <a:ext cx="7254765" cy="198971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</a:rPr>
              <a:t>What Type of Excess from MiniBooNE?</a:t>
            </a:r>
            <a:endParaRPr lang="en-US" sz="48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C542C-231B-5429-3F5B-A7DC5F28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1504" y="7465856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33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13E2E-72F5-D433-EA55-F98D8A633FA0}"/>
              </a:ext>
            </a:extLst>
          </p:cNvPr>
          <p:cNvSpPr txBox="1"/>
          <p:nvPr/>
        </p:nvSpPr>
        <p:spPr>
          <a:xfrm>
            <a:off x="-61747" y="7355727"/>
            <a:ext cx="9468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Updated MiniBooNE neutrino oscillation results with increased data and new background studies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E93DC4-64C0-5A52-896D-1696524A150E}"/>
              </a:ext>
            </a:extLst>
          </p:cNvPr>
          <p:cNvSpPr txBox="1"/>
          <p:nvPr/>
        </p:nvSpPr>
        <p:spPr>
          <a:xfrm>
            <a:off x="7788166" y="7580346"/>
            <a:ext cx="37227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Jay Hyun Jo and Mark Ross-Lonergan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2927E1-B397-9D9C-6B22-6EDDB5DC6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" y="1"/>
            <a:ext cx="3056993" cy="1460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7">
                <a:extLst>
                  <a:ext uri="{FF2B5EF4-FFF2-40B4-BE49-F238E27FC236}">
                    <a16:creationId xmlns:a16="http://schemas.microsoft.com/office/drawing/2014/main" id="{99AB888A-7295-0A28-05A2-CECA7F4877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71648" y="1444498"/>
                <a:ext cx="5986951" cy="4652169"/>
              </a:xfrm>
            </p:spPr>
            <p:txBody>
              <a:bodyPr lIns="0" tIns="0" rIns="0" bIns="0" anchor="t">
                <a:normAutofit/>
              </a:bodyPr>
              <a:lstStyle/>
              <a:p>
                <a:pPr marL="229870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Photon-like excess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:</a:t>
                </a:r>
              </a:p>
              <a:p>
                <a:pPr marL="748015" lvl="1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Mismodeled/unknown processes?</a:t>
                </a:r>
              </a:p>
              <a:p>
                <a:pPr marL="1266160" lvl="2" indent="-229870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NC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Δ</m:t>
                    </m:r>
                  </m:oMath>
                </a14:m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resonance: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Δ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𝑁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𝛾</m:t>
                    </m:r>
                  </m:oMath>
                </a14:m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1784305" lvl="3" indent="-22987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573" dirty="0">
                    <a:latin typeface="Verdana" panose="020B0604030504040204" pitchFamily="34" charset="0"/>
                    <a:ea typeface="Verdana" panose="020B0604030504040204" pitchFamily="34" charset="0"/>
                  </a:rPr>
                  <a:t>Single </a:t>
                </a:r>
                <a14:m>
                  <m:oMath xmlns:m="http://schemas.openxmlformats.org/officeDocument/2006/math">
                    <m:r>
                      <a:rPr lang="en-US" sz="1573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𝛾</m:t>
                    </m:r>
                  </m:oMath>
                </a14:m>
                <a:r>
                  <a:rPr lang="en-US" sz="1573" dirty="0">
                    <a:latin typeface="Verdana" panose="020B0604030504040204" pitchFamily="34" charset="0"/>
                    <a:ea typeface="Verdana" panose="020B0604030504040204" pitchFamily="34" charset="0"/>
                  </a:rPr>
                  <a:t> LEE: </a:t>
                </a:r>
                <a:r>
                  <a:rPr lang="en-US" sz="1573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gLEE</a:t>
                </a:r>
              </a:p>
            </p:txBody>
          </p:sp>
        </mc:Choice>
        <mc:Fallback xmlns="">
          <p:sp>
            <p:nvSpPr>
              <p:cNvPr id="6" name="Content Placeholder 7">
                <a:extLst>
                  <a:ext uri="{FF2B5EF4-FFF2-40B4-BE49-F238E27FC236}">
                    <a16:creationId xmlns:a16="http://schemas.microsoft.com/office/drawing/2014/main" id="{99AB888A-7295-0A28-05A2-CECA7F4877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71648" y="1444498"/>
                <a:ext cx="5986951" cy="4652169"/>
              </a:xfrm>
              <a:blipFill>
                <a:blip r:embed="rId8"/>
                <a:stretch>
                  <a:fillRect l="-3360" t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286FDB9D-0FD2-1ED0-3EF4-291D9228F0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8198" y="1572444"/>
            <a:ext cx="2841584" cy="16214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F581A4-FA27-F582-5FE6-6C853385B4EA}"/>
              </a:ext>
            </a:extLst>
          </p:cNvPr>
          <p:cNvSpPr txBox="1"/>
          <p:nvPr/>
        </p:nvSpPr>
        <p:spPr>
          <a:xfrm>
            <a:off x="2879839" y="406954"/>
            <a:ext cx="1744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MiniBooNE 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56E1A3-EBC7-3AB8-0C8C-034295E4AE2D}"/>
              </a:ext>
            </a:extLst>
          </p:cNvPr>
          <p:cNvSpPr txBox="1"/>
          <p:nvPr/>
        </p:nvSpPr>
        <p:spPr>
          <a:xfrm>
            <a:off x="378374" y="2060023"/>
            <a:ext cx="2033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MicroBooNE view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7E1AC8-9D5D-74CA-72B1-D1C8F23306C5}"/>
              </a:ext>
            </a:extLst>
          </p:cNvPr>
          <p:cNvSpPr txBox="1"/>
          <p:nvPr/>
        </p:nvSpPr>
        <p:spPr>
          <a:xfrm>
            <a:off x="2100324" y="2940785"/>
            <a:ext cx="2033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MicroBooNE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ABC913-59F4-F199-425C-D325B0CAD3F5}"/>
                  </a:ext>
                </a:extLst>
              </p:cNvPr>
              <p:cNvSpPr txBox="1"/>
              <p:nvPr/>
            </p:nvSpPr>
            <p:spPr>
              <a:xfrm>
                <a:off x="3117136" y="1532155"/>
                <a:ext cx="20336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NC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ABC913-59F4-F199-425C-D325B0CAD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136" y="1532155"/>
                <a:ext cx="2033625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AAC57187-1A53-6678-24C0-7259B476F01D}"/>
              </a:ext>
            </a:extLst>
          </p:cNvPr>
          <p:cNvSpPr/>
          <p:nvPr/>
        </p:nvSpPr>
        <p:spPr>
          <a:xfrm>
            <a:off x="-1" y="15057"/>
            <a:ext cx="4487915" cy="1528641"/>
          </a:xfrm>
          <a:prstGeom prst="rect">
            <a:avLst/>
          </a:prstGeom>
          <a:noFill/>
          <a:ln w="38100">
            <a:solidFill>
              <a:srgbClr val="DEB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1ADA619-C541-3135-052C-F54BF17A94E3}"/>
              </a:ext>
            </a:extLst>
          </p:cNvPr>
          <p:cNvSpPr/>
          <p:nvPr/>
        </p:nvSpPr>
        <p:spPr>
          <a:xfrm>
            <a:off x="610296" y="1577409"/>
            <a:ext cx="4487915" cy="1656815"/>
          </a:xfrm>
          <a:prstGeom prst="rect">
            <a:avLst/>
          </a:prstGeom>
          <a:noFill/>
          <a:ln w="38100">
            <a:solidFill>
              <a:srgbClr val="DEB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B7C8D7-0BFC-6DFA-D3C4-5993279BBC21}"/>
              </a:ext>
            </a:extLst>
          </p:cNvPr>
          <p:cNvSpPr/>
          <p:nvPr/>
        </p:nvSpPr>
        <p:spPr>
          <a:xfrm>
            <a:off x="6559695" y="2305967"/>
            <a:ext cx="3088801" cy="634817"/>
          </a:xfrm>
          <a:prstGeom prst="rect">
            <a:avLst/>
          </a:prstGeom>
          <a:noFill/>
          <a:ln w="38100">
            <a:solidFill>
              <a:srgbClr val="DEB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826E34-6CB5-A220-6210-9B1FCC225A09}"/>
                  </a:ext>
                </a:extLst>
              </p:cNvPr>
              <p:cNvSpPr txBox="1"/>
              <p:nvPr/>
            </p:nvSpPr>
            <p:spPr>
              <a:xfrm>
                <a:off x="7623533" y="5874984"/>
                <a:ext cx="175290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Scale expected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NC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rate</a:t>
                </a:r>
              </a:p>
              <a:p>
                <a:pPr algn="ctr"/>
                <a:r>
                  <a:rPr lang="en-US" dirty="0"/>
                  <a:t>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𝑴𝑩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𝟏𝟖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826E34-6CB5-A220-6210-9B1FCC225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533" y="5874984"/>
                <a:ext cx="1752903" cy="923330"/>
              </a:xfrm>
              <a:prstGeom prst="rect">
                <a:avLst/>
              </a:prstGeom>
              <a:blipFill>
                <a:blip r:embed="rId11"/>
                <a:stretch>
                  <a:fillRect l="-697" t="-3974" r="-139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E96BBCC-6D0B-E4B6-AF37-5E6E406C3B28}"/>
              </a:ext>
            </a:extLst>
          </p:cNvPr>
          <p:cNvSpPr/>
          <p:nvPr/>
        </p:nvSpPr>
        <p:spPr>
          <a:xfrm flipH="1" flipV="1">
            <a:off x="5749158" y="3941380"/>
            <a:ext cx="810535" cy="304240"/>
          </a:xfrm>
          <a:prstGeom prst="rect">
            <a:avLst/>
          </a:prstGeom>
          <a:noFill/>
          <a:ln w="38100">
            <a:solidFill>
              <a:srgbClr val="DEB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F728DE-768F-3241-9A3F-06D55B29416F}"/>
              </a:ext>
            </a:extLst>
          </p:cNvPr>
          <p:cNvSpPr/>
          <p:nvPr/>
        </p:nvSpPr>
        <p:spPr>
          <a:xfrm flipH="1" flipV="1">
            <a:off x="9285266" y="4492826"/>
            <a:ext cx="899257" cy="304240"/>
          </a:xfrm>
          <a:prstGeom prst="rect">
            <a:avLst/>
          </a:prstGeom>
          <a:noFill/>
          <a:ln w="38100">
            <a:solidFill>
              <a:srgbClr val="DEB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7C12ED-FA4C-277E-9D80-250F74C699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99" t="9623" r="51034" b="31513"/>
          <a:stretch/>
        </p:blipFill>
        <p:spPr>
          <a:xfrm>
            <a:off x="4133949" y="3381030"/>
            <a:ext cx="1585682" cy="11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91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B0D4F-B314-E614-EE25-81DE45AF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22"/>
            <a:ext cx="11658599" cy="10471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Challenges to the Three Neutrino Paradigm</a:t>
            </a:r>
            <a:b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Anomalies: The Low-Energy Excess</a:t>
            </a:r>
            <a:endParaRPr lang="en-US" sz="36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C542C-231B-5429-3F5B-A7DC5F28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1504" y="7465856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13E2E-72F5-D433-EA55-F98D8A633FA0}"/>
              </a:ext>
            </a:extLst>
          </p:cNvPr>
          <p:cNvSpPr txBox="1"/>
          <p:nvPr/>
        </p:nvSpPr>
        <p:spPr>
          <a:xfrm>
            <a:off x="-61747" y="7355727"/>
            <a:ext cx="9468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Neutrino oscillation results from LSND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Updated MiniBooNE neutrino oscillation results with increased data and new background studies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0BA230C7-CC76-0557-2BA3-CDFE60F2E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2" t="36835" r="4163" b="11171"/>
          <a:stretch/>
        </p:blipFill>
        <p:spPr bwMode="auto">
          <a:xfrm>
            <a:off x="-6884" y="1996689"/>
            <a:ext cx="5330375" cy="41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003A22EF-2D53-7408-8BFC-0FC7D7687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1" t="19942" r="17846" b="12478"/>
          <a:stretch/>
        </p:blipFill>
        <p:spPr bwMode="auto">
          <a:xfrm>
            <a:off x="6335111" y="1743635"/>
            <a:ext cx="5172560" cy="547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4D8CC6A9-0023-26D6-8416-39474243A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t="9488" r="16624" b="12077"/>
          <a:stretch/>
        </p:blipFill>
        <p:spPr bwMode="auto">
          <a:xfrm>
            <a:off x="0" y="1996689"/>
            <a:ext cx="5582653" cy="48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the source image">
            <a:extLst>
              <a:ext uri="{FF2B5EF4-FFF2-40B4-BE49-F238E27FC236}">
                <a16:creationId xmlns:a16="http://schemas.microsoft.com/office/drawing/2014/main" id="{DACB7079-11F7-06CA-96B3-2A22C6689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r="19622"/>
          <a:stretch/>
        </p:blipFill>
        <p:spPr bwMode="auto">
          <a:xfrm>
            <a:off x="6557186" y="1797834"/>
            <a:ext cx="4728410" cy="547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FD333C-58F5-08FD-4437-102B54566339}"/>
              </a:ext>
            </a:extLst>
          </p:cNvPr>
          <p:cNvSpPr txBox="1"/>
          <p:nvPr/>
        </p:nvSpPr>
        <p:spPr>
          <a:xfrm>
            <a:off x="1" y="1416974"/>
            <a:ext cx="558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LSND Detector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8B918-EC1B-3820-8A57-4CF6BAE437A2}"/>
              </a:ext>
            </a:extLst>
          </p:cNvPr>
          <p:cNvSpPr txBox="1"/>
          <p:nvPr/>
        </p:nvSpPr>
        <p:spPr>
          <a:xfrm>
            <a:off x="6558455" y="1416974"/>
            <a:ext cx="472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MiniBooNE Detector</a:t>
            </a:r>
          </a:p>
        </p:txBody>
      </p:sp>
    </p:spTree>
    <p:extLst>
      <p:ext uri="{BB962C8B-B14F-4D97-AF65-F5344CB8AC3E}">
        <p14:creationId xmlns:p14="http://schemas.microsoft.com/office/powerpoint/2010/main" val="1154667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B0D4F-B314-E614-EE25-81DE45AF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22"/>
            <a:ext cx="11658599" cy="10471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Challenges to the Three Neutrino Paradigm</a:t>
            </a:r>
            <a:b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Anomalies: The Low-Energy Excess</a:t>
            </a:r>
            <a:endParaRPr lang="en-US" sz="36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C542C-231B-5429-3F5B-A7DC5F28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1504" y="7465856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13E2E-72F5-D433-EA55-F98D8A633FA0}"/>
              </a:ext>
            </a:extLst>
          </p:cNvPr>
          <p:cNvSpPr txBox="1"/>
          <p:nvPr/>
        </p:nvSpPr>
        <p:spPr>
          <a:xfrm>
            <a:off x="-61747" y="7355727"/>
            <a:ext cx="9468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Neutrino oscillation results from LSND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Updated MiniBooNE neutrino oscillation results with increased data and new background studies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A37F3C-77A6-21A9-1B76-5BB6BC402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9202"/>
            <a:ext cx="4855779" cy="4709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196B02-7D18-1599-FDAB-3D1FFD992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593" y="1464044"/>
            <a:ext cx="6619028" cy="4642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7D6A2A-A475-F7F6-6458-9CCEF0C7A187}"/>
                  </a:ext>
                </a:extLst>
              </p:cNvPr>
              <p:cNvSpPr txBox="1"/>
              <p:nvPr/>
            </p:nvSpPr>
            <p:spPr>
              <a:xfrm>
                <a:off x="487419" y="1390474"/>
                <a:ext cx="46101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/>
                  <a:t>Excess: 87.9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600" dirty="0"/>
                  <a:t>22.4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600" dirty="0"/>
                  <a:t>6.0 (3.8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600" dirty="0"/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7D6A2A-A475-F7F6-6458-9CCEF0C7A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19" y="1390474"/>
                <a:ext cx="4610100" cy="492443"/>
              </a:xfrm>
              <a:prstGeom prst="rect">
                <a:avLst/>
              </a:prstGeom>
              <a:blipFill>
                <a:blip r:embed="rId7"/>
                <a:stretch>
                  <a:fillRect t="-9877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DC39F40-D29E-2BC7-8A9F-04C1D456F0CD}"/>
              </a:ext>
            </a:extLst>
          </p:cNvPr>
          <p:cNvSpPr txBox="1"/>
          <p:nvPr/>
        </p:nvSpPr>
        <p:spPr>
          <a:xfrm>
            <a:off x="-52550" y="7172716"/>
            <a:ext cx="3247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Adapted from Pedro Machado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55839F-2C0D-C228-EF09-2190873E2F96}"/>
                  </a:ext>
                </a:extLst>
              </p:cNvPr>
              <p:cNvSpPr txBox="1"/>
              <p:nvPr/>
            </p:nvSpPr>
            <p:spPr>
              <a:xfrm>
                <a:off x="0" y="6168237"/>
                <a:ext cx="11658600" cy="1511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sub>
                          </m:s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𝐭𝐫𝐮𝐞</m:t>
                              </m:r>
                            </m:sub>
                          </m:s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e>
                            <m:sup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𝟐𝟕</m:t>
                              </m:r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𝝂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,   </m:t>
                                      </m:r>
                                      <m:r>
                                        <a:rPr lang="en-US" sz="2800" b="1" i="0" smtClean="0">
                                          <a:latin typeface="Cambria Math" panose="02040503050406030204" pitchFamily="18" charset="0"/>
                                        </a:rPr>
                                        <m:t>𝐭𝐫𝐮𝐞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US" sz="28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800" b="1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𝐞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/>
              </a:p>
              <a:p>
                <a:endParaRPr lang="en-US" sz="28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55839F-2C0D-C228-EF09-2190873E2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68237"/>
                <a:ext cx="11658600" cy="15110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9C133A4-77F9-DB65-766E-37C7CCE4909B}"/>
              </a:ext>
            </a:extLst>
          </p:cNvPr>
          <p:cNvSpPr/>
          <p:nvPr/>
        </p:nvSpPr>
        <p:spPr>
          <a:xfrm>
            <a:off x="2790825" y="5929765"/>
            <a:ext cx="1971675" cy="3598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E694D0-3AF7-F530-41B6-ECE9F2E9319A}"/>
              </a:ext>
            </a:extLst>
          </p:cNvPr>
          <p:cNvSpPr/>
          <p:nvPr/>
        </p:nvSpPr>
        <p:spPr>
          <a:xfrm>
            <a:off x="7461980" y="6236943"/>
            <a:ext cx="1211375" cy="9672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8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B0D4F-B314-E614-EE25-81DE45AF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22"/>
            <a:ext cx="11658599" cy="10471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Challenges to the Three Neutrino Paradigm</a:t>
            </a:r>
            <a:b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Anomalies: The Low-Energy Excess</a:t>
            </a:r>
            <a:endParaRPr lang="en-US" sz="36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C542C-231B-5429-3F5B-A7DC5F28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1504" y="7465856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13E2E-72F5-D433-EA55-F98D8A633FA0}"/>
              </a:ext>
            </a:extLst>
          </p:cNvPr>
          <p:cNvSpPr txBox="1"/>
          <p:nvPr/>
        </p:nvSpPr>
        <p:spPr>
          <a:xfrm>
            <a:off x="-53358" y="7523507"/>
            <a:ext cx="94685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Updated MiniBooNE neutrino oscillation results with increased data and new background studies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196B02-7D18-1599-FDAB-3D1FFD992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0"/>
          <a:stretch/>
        </p:blipFill>
        <p:spPr>
          <a:xfrm>
            <a:off x="0" y="2122456"/>
            <a:ext cx="4670189" cy="30391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29BD5F-2F38-0295-8951-F687350EF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290" y="1218238"/>
            <a:ext cx="6867931" cy="50930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233892-8351-831D-9694-28E9391BFF6C}"/>
              </a:ext>
            </a:extLst>
          </p:cNvPr>
          <p:cNvSpPr txBox="1"/>
          <p:nvPr/>
        </p:nvSpPr>
        <p:spPr>
          <a:xfrm>
            <a:off x="0" y="5449849"/>
            <a:ext cx="5746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Excess is mostly from single diffuse rings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DA671B-CAF8-4F4C-ECE6-B5B6CF0EDD9C}"/>
                  </a:ext>
                </a:extLst>
              </p:cNvPr>
              <p:cNvSpPr txBox="1"/>
              <p:nvPr/>
            </p:nvSpPr>
            <p:spPr>
              <a:xfrm>
                <a:off x="6505901" y="4515725"/>
                <a:ext cx="2942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DA671B-CAF8-4F4C-ECE6-B5B6CF0ED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901" y="4515725"/>
                <a:ext cx="294289" cy="369332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89E89D-F830-CD76-15A8-74638EBBEA34}"/>
                  </a:ext>
                </a:extLst>
              </p:cNvPr>
              <p:cNvSpPr txBox="1"/>
              <p:nvPr/>
            </p:nvSpPr>
            <p:spPr>
              <a:xfrm>
                <a:off x="6505900" y="5291377"/>
                <a:ext cx="2942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89E89D-F830-CD76-15A8-74638EBBE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900" y="5291377"/>
                <a:ext cx="294289" cy="369332"/>
              </a:xfrm>
              <a:prstGeom prst="rect">
                <a:avLst/>
              </a:prstGeom>
              <a:blipFill>
                <a:blip r:embed="rId7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38353F-A0ED-8B77-23CB-C39A1D75B2DC}"/>
                  </a:ext>
                </a:extLst>
              </p:cNvPr>
              <p:cNvSpPr txBox="1"/>
              <p:nvPr/>
            </p:nvSpPr>
            <p:spPr>
              <a:xfrm>
                <a:off x="6241409" y="6522045"/>
                <a:ext cx="541719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Lack of single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𝜸</m:t>
                    </m:r>
                  </m:oMath>
                </a14:m>
                <a:r>
                  <a:rPr lang="en-US" sz="32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𝒆</m:t>
                    </m:r>
                  </m:oMath>
                </a14:m>
                <a:r>
                  <a:rPr lang="en-US" sz="32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separation!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38353F-A0ED-8B77-23CB-C39A1D75B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409" y="6522045"/>
                <a:ext cx="5417191" cy="1077218"/>
              </a:xfrm>
              <a:prstGeom prst="rect">
                <a:avLst/>
              </a:prstGeom>
              <a:blipFill>
                <a:blip r:embed="rId8"/>
                <a:stretch>
                  <a:fillRect t="-7910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Left-Up 6">
            <a:extLst>
              <a:ext uri="{FF2B5EF4-FFF2-40B4-BE49-F238E27FC236}">
                <a16:creationId xmlns:a16="http://schemas.microsoft.com/office/drawing/2014/main" id="{E29ED18D-E7D2-D2BA-1F27-7446711E72F8}"/>
              </a:ext>
            </a:extLst>
          </p:cNvPr>
          <p:cNvSpPr/>
          <p:nvPr/>
        </p:nvSpPr>
        <p:spPr>
          <a:xfrm rot="5400000">
            <a:off x="4408662" y="5039704"/>
            <a:ext cx="461666" cy="3490586"/>
          </a:xfrm>
          <a:prstGeom prst="leftUpArrow">
            <a:avLst>
              <a:gd name="adj1" fmla="val 12696"/>
              <a:gd name="adj2" fmla="val 34273"/>
              <a:gd name="adj3" fmla="val 295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EFBC9-EB86-8804-D0A7-C952521BA6CA}"/>
              </a:ext>
            </a:extLst>
          </p:cNvPr>
          <p:cNvSpPr txBox="1"/>
          <p:nvPr/>
        </p:nvSpPr>
        <p:spPr>
          <a:xfrm>
            <a:off x="956357" y="6869588"/>
            <a:ext cx="541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to improve?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B4B0D9-5AAA-6A3C-ED11-D8F7D52CB52A}"/>
              </a:ext>
            </a:extLst>
          </p:cNvPr>
          <p:cNvSpPr txBox="1"/>
          <p:nvPr/>
        </p:nvSpPr>
        <p:spPr>
          <a:xfrm>
            <a:off x="-121649" y="1614780"/>
            <a:ext cx="541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Oscillations? Something else?</a:t>
            </a:r>
          </a:p>
        </p:txBody>
      </p:sp>
    </p:spTree>
    <p:extLst>
      <p:ext uri="{BB962C8B-B14F-4D97-AF65-F5344CB8AC3E}">
        <p14:creationId xmlns:p14="http://schemas.microsoft.com/office/powerpoint/2010/main" val="3334556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7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340EBF-406A-2520-F4D5-337167D1F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795" y="854236"/>
            <a:ext cx="4302218" cy="141973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A83F041-A511-62C7-611F-22FDFC344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9" y="5930953"/>
            <a:ext cx="4370512" cy="9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5E929CE7-8A85-C8E6-CE72-72706DE3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75" y="2973230"/>
            <a:ext cx="7210301" cy="479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4B6842-EDFC-AFE9-E34F-AE5E5EC7C6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14" t="4924" r="8540" b="18503"/>
          <a:stretch/>
        </p:blipFill>
        <p:spPr>
          <a:xfrm>
            <a:off x="-4590" y="1"/>
            <a:ext cx="7260919" cy="4451684"/>
          </a:xfrm>
          <a:prstGeom prst="roundRect">
            <a:avLst>
              <a:gd name="adj" fmla="val 0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32EB8-6145-7550-244C-7EC8507BDC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6038" t="-23633" r="16038" b="23633"/>
          <a:stretch/>
        </p:blipFill>
        <p:spPr>
          <a:xfrm>
            <a:off x="1279155" y="1186531"/>
            <a:ext cx="2879063" cy="207767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DD464-96F5-88E9-3F30-933DF2C1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5148" y="7480592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1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AE8A56-D3D9-4A89-88CE-B671B7AB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5415" y="7423259"/>
            <a:ext cx="2623185" cy="413808"/>
          </a:xfrm>
        </p:spPr>
        <p:txBody>
          <a:bodyPr/>
          <a:lstStyle/>
          <a:p>
            <a:fld id="{5464082B-27F0-43B4-9AD9-3F4C2CD4A79C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2F634FE-EABF-49F0-8AC2-C2501321A6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77" y="503958"/>
            <a:ext cx="7332869" cy="616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60D1FF-E9D3-4B6D-AF1D-D50355CB4AF4}"/>
              </a:ext>
            </a:extLst>
          </p:cNvPr>
          <p:cNvSpPr txBox="1"/>
          <p:nvPr/>
        </p:nvSpPr>
        <p:spPr>
          <a:xfrm>
            <a:off x="-10400" y="155875"/>
            <a:ext cx="1166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Liquid Argon Time Projection Chambers</a:t>
            </a:r>
            <a:b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Designed to Discover the Nature of the LEE</a:t>
            </a:r>
            <a:endParaRPr lang="en-US" sz="40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3096FD-107C-4406-B23A-EACE661720B4}"/>
                  </a:ext>
                </a:extLst>
              </p:cNvPr>
              <p:cNvSpPr txBox="1"/>
              <p:nvPr/>
            </p:nvSpPr>
            <p:spPr>
              <a:xfrm>
                <a:off x="-63060" y="1377996"/>
                <a:ext cx="4716379" cy="6232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𝛾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/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𝑒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discrimination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Tracks and gaps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DUNE’s technology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i="1" dirty="0">
                  <a:latin typeface="Cambria Math" panose="02040503050406030204" pitchFamily="18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PrePr>
                      <m:sub/>
                      <m: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Ar</m:t>
                        </m:r>
                      </m:e>
                    </m:sPre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as nuclear target and detector medium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Ionization of </a:t>
                </a:r>
                <a:r>
                  <a:rPr lang="en-US" sz="28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LAr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for track reconstruction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Charge drifts via high electric field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mm</m:t>
                    </m:r>
                  </m:oMath>
                </a14:m>
                <a:r>
                  <a:rPr lang="en-US" sz="2400" i="1" dirty="0">
                    <a:latin typeface="Cambria Math" panose="02040503050406030204" pitchFamily="18" charset="0"/>
                    <a:ea typeface="Verdana" panose="020B0604030504040204" pitchFamily="34" charset="0"/>
                  </a:rPr>
                  <a:t>-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scale resolution</a:t>
                </a:r>
                <a:endParaRPr lang="en-US" sz="2400" i="1" dirty="0">
                  <a:latin typeface="Cambria Math" panose="02040503050406030204" pitchFamily="18" charset="0"/>
                  <a:ea typeface="Verdana" panose="020B060403050404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Q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𝑑𝑠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~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𝑑𝐸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𝑑𝑠</m:t>
                    </m:r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for calorimetry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3096FD-107C-4406-B23A-EACE66172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3060" y="1377996"/>
                <a:ext cx="4716379" cy="6232925"/>
              </a:xfrm>
              <a:prstGeom prst="rect">
                <a:avLst/>
              </a:prstGeom>
              <a:blipFill>
                <a:blip r:embed="rId3"/>
                <a:stretch>
                  <a:fillRect l="-2329" t="-1075" b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>
            <a:extLst>
              <a:ext uri="{FF2B5EF4-FFF2-40B4-BE49-F238E27FC236}">
                <a16:creationId xmlns:a16="http://schemas.microsoft.com/office/drawing/2014/main" id="{6794024B-12E2-466B-87B9-803B99D0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238" y="1287376"/>
            <a:ext cx="7064516" cy="498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F20783-1E37-4462-970D-C9BF50108B0D}"/>
              </a:ext>
            </a:extLst>
          </p:cNvPr>
          <p:cNvSpPr txBox="1"/>
          <p:nvPr/>
        </p:nvSpPr>
        <p:spPr>
          <a:xfrm>
            <a:off x="-38104" y="7548816"/>
            <a:ext cx="3014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Animation from Bo Yu (BNL)</a:t>
            </a:r>
          </a:p>
        </p:txBody>
      </p:sp>
    </p:spTree>
    <p:extLst>
      <p:ext uri="{BB962C8B-B14F-4D97-AF65-F5344CB8AC3E}">
        <p14:creationId xmlns:p14="http://schemas.microsoft.com/office/powerpoint/2010/main" val="3307236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AE8A56-D3D9-4A89-88CE-B671B7AB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8475" y="7486319"/>
            <a:ext cx="2623185" cy="413808"/>
          </a:xfrm>
        </p:spPr>
        <p:txBody>
          <a:bodyPr/>
          <a:lstStyle/>
          <a:p>
            <a:fld id="{5464082B-27F0-43B4-9AD9-3F4C2CD4A79C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60D1FF-E9D3-4B6D-AF1D-D50355CB4AF4}"/>
              </a:ext>
            </a:extLst>
          </p:cNvPr>
          <p:cNvSpPr txBox="1"/>
          <p:nvPr/>
        </p:nvSpPr>
        <p:spPr>
          <a:xfrm>
            <a:off x="-10400" y="155875"/>
            <a:ext cx="1166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Liquid Argon Time Projection Chambers</a:t>
            </a:r>
            <a:b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Designed to Discover the Nature of the LEE</a:t>
            </a:r>
            <a:endParaRPr lang="en-US" sz="40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20783-1E37-4462-970D-C9BF50108B0D}"/>
              </a:ext>
            </a:extLst>
          </p:cNvPr>
          <p:cNvSpPr txBox="1"/>
          <p:nvPr/>
        </p:nvSpPr>
        <p:spPr>
          <a:xfrm>
            <a:off x="-38104" y="7548816"/>
            <a:ext cx="3014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 Hanyu Wei and Jay Hyun Jo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1B29E7-71A7-B0F4-B158-D78CE6098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574" y="5521462"/>
            <a:ext cx="4416141" cy="2261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938FB3-E4EA-F97E-F283-6B89212A6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529" y="5970137"/>
            <a:ext cx="1394408" cy="1364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E9CD91-5F50-28C8-E5A4-622E7E94D114}"/>
                  </a:ext>
                </a:extLst>
              </p:cNvPr>
              <p:cNvSpPr txBox="1"/>
              <p:nvPr/>
            </p:nvSpPr>
            <p:spPr>
              <a:xfrm>
                <a:off x="-63060" y="1377996"/>
                <a:ext cx="4716379" cy="6232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𝛾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/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𝑒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discrimination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Tracks and gaps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DUNE’s technology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i="1" dirty="0">
                  <a:latin typeface="Cambria Math" panose="02040503050406030204" pitchFamily="18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PrePr>
                      <m:sub/>
                      <m: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Ar</m:t>
                        </m:r>
                      </m:e>
                    </m:sPre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as nuclear target and detector medium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Ionization of </a:t>
                </a:r>
                <a:r>
                  <a:rPr lang="en-US" sz="28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LAr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for track reconstruction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Charge drifts via high electric field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mm</m:t>
                    </m:r>
                  </m:oMath>
                </a14:m>
                <a:r>
                  <a:rPr lang="en-US" sz="2400" i="1" dirty="0">
                    <a:latin typeface="Cambria Math" panose="02040503050406030204" pitchFamily="18" charset="0"/>
                    <a:ea typeface="Verdana" panose="020B0604030504040204" pitchFamily="34" charset="0"/>
                  </a:rPr>
                  <a:t>-</a:t>
                </a: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scale resolution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Q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𝑑𝑠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~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𝑑𝐸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𝑑𝑠</m:t>
                    </m:r>
                  </m:oMath>
                </a14:m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for calorimetry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E9CD91-5F50-28C8-E5A4-622E7E94D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3060" y="1377996"/>
                <a:ext cx="4716379" cy="6232925"/>
              </a:xfrm>
              <a:prstGeom prst="rect">
                <a:avLst/>
              </a:prstGeom>
              <a:blipFill>
                <a:blip r:embed="rId5"/>
                <a:stretch>
                  <a:fillRect l="-2329" t="-1075" b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F42DC315-F125-773B-F72E-2462B89A90DC}"/>
              </a:ext>
            </a:extLst>
          </p:cNvPr>
          <p:cNvGrpSpPr/>
          <p:nvPr/>
        </p:nvGrpSpPr>
        <p:grpSpPr>
          <a:xfrm>
            <a:off x="4770725" y="1568900"/>
            <a:ext cx="6568354" cy="3800475"/>
            <a:chOff x="5326423" y="1536069"/>
            <a:chExt cx="6568354" cy="38004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DDB139-37B2-9080-B685-0797FD9EE1D8}"/>
                </a:ext>
              </a:extLst>
            </p:cNvPr>
            <p:cNvGrpSpPr/>
            <p:nvPr/>
          </p:nvGrpSpPr>
          <p:grpSpPr>
            <a:xfrm>
              <a:off x="5326423" y="1536069"/>
              <a:ext cx="6568354" cy="3800475"/>
              <a:chOff x="5133109" y="1171575"/>
              <a:chExt cx="6954982" cy="391656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E575866-C8E7-768E-FA9E-7FDD9FEFE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33109" y="1171575"/>
                <a:ext cx="6954982" cy="391656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41A53C-7708-E5AB-315F-5AEC64A13C3B}"/>
                  </a:ext>
                </a:extLst>
              </p:cNvPr>
              <p:cNvSpPr txBox="1"/>
              <p:nvPr/>
            </p:nvSpPr>
            <p:spPr>
              <a:xfrm>
                <a:off x="7639936" y="1367266"/>
                <a:ext cx="14131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solidFill>
                      <a:srgbClr val="FC1368"/>
                    </a:solidFill>
                  </a:rPr>
                  <a:t>Protons</a:t>
                </a:r>
                <a:endParaRPr lang="en-US" dirty="0">
                  <a:solidFill>
                    <a:srgbClr val="FC1368"/>
                  </a:solidFill>
                </a:endParaRP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5087A13-B2FE-96ED-1015-23E631230DF5}"/>
                  </a:ext>
                </a:extLst>
              </p:cNvPr>
              <p:cNvCxnSpPr/>
              <p:nvPr/>
            </p:nvCxnSpPr>
            <p:spPr>
              <a:xfrm>
                <a:off x="8235681" y="1707508"/>
                <a:ext cx="96982" cy="294206"/>
              </a:xfrm>
              <a:prstGeom prst="straightConnector1">
                <a:avLst/>
              </a:prstGeom>
              <a:ln>
                <a:solidFill>
                  <a:srgbClr val="FC1368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AB85E7F-99E7-24BF-D345-86713D0457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1752" y="1691590"/>
                <a:ext cx="746445" cy="337834"/>
              </a:xfrm>
              <a:prstGeom prst="straightConnector1">
                <a:avLst/>
              </a:prstGeom>
              <a:ln>
                <a:solidFill>
                  <a:srgbClr val="FC1368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C53B92-9B42-6F32-F333-2737131D4718}"/>
                  </a:ext>
                </a:extLst>
              </p:cNvPr>
              <p:cNvSpPr txBox="1"/>
              <p:nvPr/>
            </p:nvSpPr>
            <p:spPr>
              <a:xfrm>
                <a:off x="5548320" y="1938964"/>
                <a:ext cx="14131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solidFill>
                      <a:srgbClr val="00B050"/>
                    </a:solidFill>
                  </a:rPr>
                  <a:t>Pion?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A0D781-B180-1ABC-F2F9-7933A0D741FA}"/>
                  </a:ext>
                </a:extLst>
              </p:cNvPr>
              <p:cNvSpPr txBox="1"/>
              <p:nvPr/>
            </p:nvSpPr>
            <p:spPr>
              <a:xfrm>
                <a:off x="6589538" y="1747074"/>
                <a:ext cx="14131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solidFill>
                      <a:srgbClr val="FFFF00"/>
                    </a:solidFill>
                  </a:rPr>
                  <a:t>Delta-ray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1E30C95-C253-BBAD-E9F7-42E4123C23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0534" y="2064749"/>
                <a:ext cx="16058" cy="18466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1E892C1-C378-996E-3799-CB4AC026FE8E}"/>
                      </a:ext>
                    </a:extLst>
                  </p:cNvPr>
                  <p:cNvSpPr txBox="1"/>
                  <p:nvPr/>
                </p:nvSpPr>
                <p:spPr>
                  <a:xfrm>
                    <a:off x="9782340" y="2064749"/>
                    <a:ext cx="1953068" cy="666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dirty="0">
                        <a:solidFill>
                          <a:srgbClr val="FFC000"/>
                        </a:solidFill>
                      </a:rPr>
                      <a:t>Two</a:t>
                    </a:r>
                    <a:r>
                      <a:rPr lang="zh-CN" altLang="en-US" dirty="0">
                        <a:solidFill>
                          <a:srgbClr val="FFC000"/>
                        </a:solidFill>
                      </a:rPr>
                      <a:t> </a:t>
                    </a:r>
                    <a:r>
                      <a:rPr lang="en-US" altLang="zh-CN" dirty="0">
                        <a:solidFill>
                          <a:srgbClr val="FFC000"/>
                        </a:solidFill>
                      </a:rPr>
                      <a:t>EM</a:t>
                    </a:r>
                    <a:r>
                      <a:rPr lang="zh-CN" altLang="en-US" dirty="0">
                        <a:solidFill>
                          <a:srgbClr val="FFC000"/>
                        </a:solidFill>
                      </a:rPr>
                      <a:t> </a:t>
                    </a:r>
                    <a:r>
                      <a:rPr lang="en-US" altLang="zh-CN" dirty="0">
                        <a:solidFill>
                          <a:srgbClr val="FFC000"/>
                        </a:solidFill>
                      </a:rPr>
                      <a:t>showers</a:t>
                    </a:r>
                    <a:r>
                      <a:rPr lang="zh-CN" altLang="en-US" dirty="0">
                        <a:solidFill>
                          <a:srgbClr val="FFC000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oMath>
                    </a14:m>
                    <a:endParaRPr lang="en-US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23">
                    <a:extLst>
                      <a:ext uri="{FF2B5EF4-FFF2-40B4-BE49-F238E27FC236}">
                        <a16:creationId xmlns:a16="http://schemas.microsoft.com/office/drawing/2014/main" id="{AB9EECD9-7779-664D-8C7C-96552D6D14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82340" y="2064749"/>
                    <a:ext cx="1953068" cy="66607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740" t="-3846" b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032989F-5497-34F0-8118-570862C845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10600" y="2504373"/>
                <a:ext cx="1079571" cy="8882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1327915-FF35-2448-D855-1D543AC99F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87368" y="2505127"/>
                <a:ext cx="288947" cy="73517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814BBD-D4AF-026F-576D-F3BBB4984FF3}"/>
                </a:ext>
              </a:extLst>
            </p:cNvPr>
            <p:cNvSpPr txBox="1"/>
            <p:nvPr/>
          </p:nvSpPr>
          <p:spPr>
            <a:xfrm>
              <a:off x="7066481" y="2997556"/>
              <a:ext cx="14131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Vertex</a:t>
              </a:r>
              <a:r>
                <a:rPr lang="zh-CN" altLang="en-US" dirty="0">
                  <a:solidFill>
                    <a:schemeClr val="bg1"/>
                  </a:solidFill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</a:rPr>
                <a:t>of</a:t>
              </a:r>
              <a:r>
                <a:rPr lang="zh-CN" altLang="en-US" dirty="0">
                  <a:solidFill>
                    <a:schemeClr val="bg1"/>
                  </a:solidFill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</a:rPr>
                <a:t>neutrino</a:t>
              </a:r>
              <a:r>
                <a:rPr lang="zh-CN" altLang="en-US" dirty="0">
                  <a:solidFill>
                    <a:schemeClr val="bg1"/>
                  </a:solidFill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</a:rPr>
                <a:t>interaction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32BC13E-B21D-2264-157B-9C855A796542}"/>
                </a:ext>
              </a:extLst>
            </p:cNvPr>
            <p:cNvCxnSpPr/>
            <p:nvPr/>
          </p:nvCxnSpPr>
          <p:spPr>
            <a:xfrm flipV="1">
              <a:off x="8008952" y="2825578"/>
              <a:ext cx="137337" cy="19396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821B79-2DA3-BD4A-4C63-76704353A252}"/>
                </a:ext>
              </a:extLst>
            </p:cNvPr>
            <p:cNvSpPr txBox="1"/>
            <p:nvPr/>
          </p:nvSpPr>
          <p:spPr>
            <a:xfrm>
              <a:off x="5448477" y="4276826"/>
              <a:ext cx="125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Drift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BA4079-06C3-F058-E0C3-63AA572E8268}"/>
                </a:ext>
              </a:extLst>
            </p:cNvPr>
            <p:cNvSpPr txBox="1"/>
            <p:nvPr/>
          </p:nvSpPr>
          <p:spPr>
            <a:xfrm>
              <a:off x="5448477" y="3587696"/>
              <a:ext cx="125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Beam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28F3FF7-67B5-93F8-033B-564DC7A735A5}"/>
                </a:ext>
              </a:extLst>
            </p:cNvPr>
            <p:cNvCxnSpPr>
              <a:cxnSpLocks/>
            </p:cNvCxnSpPr>
            <p:nvPr/>
          </p:nvCxnSpPr>
          <p:spPr>
            <a:xfrm>
              <a:off x="5439073" y="3938993"/>
              <a:ext cx="0" cy="58387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110DE47-A74B-0932-4A89-95895B5F4C85}"/>
                </a:ext>
              </a:extLst>
            </p:cNvPr>
            <p:cNvCxnSpPr>
              <a:cxnSpLocks/>
            </p:cNvCxnSpPr>
            <p:nvPr/>
          </p:nvCxnSpPr>
          <p:spPr>
            <a:xfrm>
              <a:off x="5439073" y="3946217"/>
              <a:ext cx="629605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A06782-14D4-7A10-69B5-1E8B8E2B359F}"/>
                  </a:ext>
                </a:extLst>
              </p:cNvPr>
              <p:cNvSpPr txBox="1"/>
              <p:nvPr/>
            </p:nvSpPr>
            <p:spPr>
              <a:xfrm>
                <a:off x="7590591" y="6951621"/>
                <a:ext cx="114775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b="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b="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200" dirty="0">
                          <a:latin typeface="Helvetica Light" panose="020B0403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dirty="0">
                          <a:latin typeface="Helvetica Light" panose="020B0403020202020204" pitchFamily="34" charset="0"/>
                        </a:rPr>
                        <m:t>production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A06782-14D4-7A10-69B5-1E8B8E2B3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591" y="6951621"/>
                <a:ext cx="1147750" cy="184666"/>
              </a:xfrm>
              <a:prstGeom prst="rect">
                <a:avLst/>
              </a:prstGeom>
              <a:blipFill>
                <a:blip r:embed="rId8"/>
                <a:stretch>
                  <a:fillRect l="-532" t="-3226" r="-3191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3DEAE96-4381-F2C9-1513-96141E8FC9E6}"/>
              </a:ext>
            </a:extLst>
          </p:cNvPr>
          <p:cNvCxnSpPr>
            <a:cxnSpLocks/>
          </p:cNvCxnSpPr>
          <p:nvPr/>
        </p:nvCxnSpPr>
        <p:spPr>
          <a:xfrm flipV="1">
            <a:off x="7780386" y="6674069"/>
            <a:ext cx="143560" cy="2560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8F5E071-31B9-BD1E-C888-59AD229E939F}"/>
              </a:ext>
            </a:extLst>
          </p:cNvPr>
          <p:cNvSpPr/>
          <p:nvPr/>
        </p:nvSpPr>
        <p:spPr>
          <a:xfrm>
            <a:off x="5352078" y="6394404"/>
            <a:ext cx="468675" cy="535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50FB56-D2AF-477A-D90F-37022FCD7BE2}"/>
              </a:ext>
            </a:extLst>
          </p:cNvPr>
          <p:cNvSpPr/>
          <p:nvPr/>
        </p:nvSpPr>
        <p:spPr>
          <a:xfrm>
            <a:off x="7941038" y="6398802"/>
            <a:ext cx="468674" cy="535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68ED21F-5E48-2CC6-EED5-9C60D68478CE}"/>
                  </a:ext>
                </a:extLst>
              </p:cNvPr>
              <p:cNvSpPr txBox="1"/>
              <p:nvPr/>
            </p:nvSpPr>
            <p:spPr>
              <a:xfrm>
                <a:off x="7500560" y="7058755"/>
                <a:ext cx="13647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𝐌𝐈𝐏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68ED21F-5E48-2CC6-EED5-9C60D6847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560" y="7058755"/>
                <a:ext cx="136475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3BB3B0F-0C3E-ED07-FE7E-E9DABE5E670F}"/>
                  </a:ext>
                </a:extLst>
              </p:cNvPr>
              <p:cNvSpPr txBox="1"/>
              <p:nvPr/>
            </p:nvSpPr>
            <p:spPr>
              <a:xfrm>
                <a:off x="4701515" y="7057455"/>
                <a:ext cx="17485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𝐌𝐈𝐏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3BB3B0F-0C3E-ED07-FE7E-E9DABE5E6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515" y="7057455"/>
                <a:ext cx="174859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4924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DC517A4E30014795F0DEF63EC8FB07" ma:contentTypeVersion="13" ma:contentTypeDescription="Create a new document." ma:contentTypeScope="" ma:versionID="cab9fa657047b4c70095d680f78bf52c">
  <xsd:schema xmlns:xsd="http://www.w3.org/2001/XMLSchema" xmlns:xs="http://www.w3.org/2001/XMLSchema" xmlns:p="http://schemas.microsoft.com/office/2006/metadata/properties" xmlns:ns3="8f92a7f0-f2e5-4ab0-bcc2-95b612104b74" xmlns:ns4="83fe7be1-a558-4f3c-bee1-6d57b5614969" targetNamespace="http://schemas.microsoft.com/office/2006/metadata/properties" ma:root="true" ma:fieldsID="4ba1b6fdbb81507ec189318ef3b06b45" ns3:_="" ns4:_="">
    <xsd:import namespace="8f92a7f0-f2e5-4ab0-bcc2-95b612104b74"/>
    <xsd:import namespace="83fe7be1-a558-4f3c-bee1-6d57b56149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2a7f0-f2e5-4ab0-bcc2-95b612104b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e7be1-a558-4f3c-bee1-6d57b561496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7A1EE0-EEE9-4025-8ECD-F4EADC9C3129}">
  <ds:schemaRefs>
    <ds:schemaRef ds:uri="83fe7be1-a558-4f3c-bee1-6d57b5614969"/>
    <ds:schemaRef ds:uri="8f92a7f0-f2e5-4ab0-bcc2-95b612104b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6428CF8-686F-48D3-800D-B6DA2E0705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E7CDCC-F33E-476E-8062-187FD8CCDB1F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8f92a7f0-f2e5-4ab0-bcc2-95b612104b74"/>
    <ds:schemaRef ds:uri="http://purl.org/dc/elements/1.1/"/>
    <ds:schemaRef ds:uri="83fe7be1-a558-4f3c-bee1-6d57b561496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16156</TotalTime>
  <Words>2185</Words>
  <Application>Microsoft Office PowerPoint</Application>
  <PresentationFormat>Custom</PresentationFormat>
  <Paragraphs>448</Paragraphs>
  <Slides>33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Georgia</vt:lpstr>
      <vt:lpstr>Helvetica</vt:lpstr>
      <vt:lpstr>Helvetica Light</vt:lpstr>
      <vt:lpstr>Verdana</vt:lpstr>
      <vt:lpstr>Office Theme</vt:lpstr>
      <vt:lpstr>First Results from MicroBooNE’s Low Energy Excess Searches and Constraints on eV-Scale Sterile Neutrino Oscillations</vt:lpstr>
      <vt:lpstr>Neutrino Oscillations: 3-Flavor Mixing</vt:lpstr>
      <vt:lpstr>Neutrino Oscillations: 4-Flavor Mixing</vt:lpstr>
      <vt:lpstr>Challenges to the Three Neutrino Paradigm Anomalies: The Low-Energy Excess</vt:lpstr>
      <vt:lpstr>Challenges to the Three Neutrino Paradigm Anomalies: The Low-Energy Excess</vt:lpstr>
      <vt:lpstr>Challenges to the Three Neutrino Paradigm Anomalies: The Low-Energy Excess</vt:lpstr>
      <vt:lpstr>PowerPoint Presentation</vt:lpstr>
      <vt:lpstr>PowerPoint Presentation</vt:lpstr>
      <vt:lpstr>PowerPoint Presentation</vt:lpstr>
      <vt:lpstr>The Short-Baseline Neutrino Facility Furthering the Investigation of ν Interactions &amp; the LEE MicroBooNE just the first of many large LArTPCs to come</vt:lpstr>
      <vt:lpstr>What Type of Excess from MiniBooNE?</vt:lpstr>
      <vt:lpstr>What Type of Excess from MiniBooNE?</vt:lpstr>
      <vt:lpstr>gLEE Searches</vt:lpstr>
      <vt:lpstr>gLEE Search Results</vt:lpstr>
      <vt:lpstr>What Type of Excess from MiniBooNE?</vt:lpstr>
      <vt:lpstr>What Type of Excess from MiniBooNE?</vt:lpstr>
      <vt:lpstr>eLEE Searches</vt:lpstr>
      <vt:lpstr>PowerPoint Presentation</vt:lpstr>
      <vt:lpstr>ν_e Reconstructed Energy Spectra</vt:lpstr>
      <vt:lpstr>ν_e Reconstructed Energy Spectra</vt:lpstr>
      <vt:lpstr>eLEE Search Results</vt:lpstr>
      <vt:lpstr>What About ν_α→ν_s Oscillations?</vt:lpstr>
      <vt:lpstr>Reconstructed E_ν Spectra</vt:lpstr>
      <vt:lpstr>ν_e Disappearance Results</vt:lpstr>
      <vt:lpstr>ν_e Appearance Results</vt:lpstr>
      <vt:lpstr>ν_μ→ν_s Disappearance Results</vt:lpstr>
      <vt:lpstr>Excesses via Other Final States? Incredibly Rich Phenomenologies Remain Possible</vt:lpstr>
      <vt:lpstr>Summary</vt:lpstr>
      <vt:lpstr>PowerPoint Presentation</vt:lpstr>
      <vt:lpstr>Neutrino Properties and Types</vt:lpstr>
      <vt:lpstr>Neutrino Oscillations</vt:lpstr>
      <vt:lpstr>PowerPoint Presentation</vt:lpstr>
      <vt:lpstr>What Type of Excess from MiniBooNE?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Title Slide</dc:title>
  <dc:creator>J. L. Barrow</dc:creator>
  <cp:lastModifiedBy>J. L. Barrow</cp:lastModifiedBy>
  <cp:revision>7</cp:revision>
  <dcterms:created xsi:type="dcterms:W3CDTF">2021-06-18T15:39:47Z</dcterms:created>
  <dcterms:modified xsi:type="dcterms:W3CDTF">2022-09-01T17:41:21Z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0x0101007ADC517A4E30014795F0DEF63EC8FB07</vt:lpwstr>
  </property>
</Properties>
</file>