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9" r:id="rId4"/>
  </p:sldMasterIdLst>
  <p:notesMasterIdLst>
    <p:notesMasterId r:id="rId36"/>
  </p:notesMasterIdLst>
  <p:handoutMasterIdLst>
    <p:handoutMasterId r:id="rId37"/>
  </p:handoutMasterIdLst>
  <p:sldIdLst>
    <p:sldId id="665" r:id="rId5"/>
    <p:sldId id="644" r:id="rId6"/>
    <p:sldId id="645" r:id="rId7"/>
    <p:sldId id="666" r:id="rId8"/>
    <p:sldId id="624" r:id="rId9"/>
    <p:sldId id="673" r:id="rId10"/>
    <p:sldId id="690" r:id="rId11"/>
    <p:sldId id="657" r:id="rId12"/>
    <p:sldId id="660" r:id="rId13"/>
    <p:sldId id="664" r:id="rId14"/>
    <p:sldId id="672" r:id="rId15"/>
    <p:sldId id="667" r:id="rId16"/>
    <p:sldId id="648" r:id="rId17"/>
    <p:sldId id="655" r:id="rId18"/>
    <p:sldId id="675" r:id="rId19"/>
    <p:sldId id="684" r:id="rId20"/>
    <p:sldId id="685" r:id="rId21"/>
    <p:sldId id="686" r:id="rId22"/>
    <p:sldId id="677" r:id="rId23"/>
    <p:sldId id="679" r:id="rId24"/>
    <p:sldId id="680" r:id="rId25"/>
    <p:sldId id="687" r:id="rId26"/>
    <p:sldId id="691" r:id="rId27"/>
    <p:sldId id="634" r:id="rId28"/>
    <p:sldId id="641" r:id="rId29"/>
    <p:sldId id="623" r:id="rId30"/>
    <p:sldId id="643" r:id="rId31"/>
    <p:sldId id="668" r:id="rId32"/>
    <p:sldId id="669" r:id="rId33"/>
    <p:sldId id="674" r:id="rId34"/>
    <p:sldId id="688" r:id="rId35"/>
  </p:sldIdLst>
  <p:sldSz cx="9144000" cy="6858000" type="screen4x3"/>
  <p:notesSz cx="6997700" cy="9271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userDrawn="1">
          <p15:clr>
            <a:srgbClr val="A4A3A4"/>
          </p15:clr>
        </p15:guide>
        <p15:guide id="2" pos="22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E84"/>
    <a:srgbClr val="0F0C8F"/>
    <a:srgbClr val="064308"/>
    <a:srgbClr val="CC0000"/>
    <a:srgbClr val="FFAE1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3" autoAdjust="0"/>
    <p:restoredTop sz="70465" autoAdjust="0"/>
  </p:normalViewPr>
  <p:slideViewPr>
    <p:cSldViewPr snapToObjects="1">
      <p:cViewPr varScale="1">
        <p:scale>
          <a:sx n="109" d="100"/>
          <a:sy n="109" d="100"/>
        </p:scale>
        <p:origin x="1792" y="19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83" d="100"/>
          <a:sy n="83" d="100"/>
        </p:scale>
        <p:origin x="-2916" y="-96"/>
      </p:cViewPr>
      <p:guideLst>
        <p:guide orient="horz" pos="2919"/>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rgbClr val="064308"/>
                </a:solidFill>
                <a:latin typeface="+mn-lt"/>
                <a:ea typeface="+mn-ea"/>
                <a:cs typeface="+mn-cs"/>
              </a:defRPr>
            </a:pPr>
            <a:r>
              <a:rPr lang="en-US" sz="1200" dirty="0">
                <a:solidFill>
                  <a:srgbClr val="064308"/>
                </a:solidFill>
              </a:rPr>
              <a:t>15</a:t>
            </a:r>
            <a:r>
              <a:rPr lang="en-US" sz="1200" baseline="0" dirty="0">
                <a:solidFill>
                  <a:srgbClr val="064308"/>
                </a:solidFill>
              </a:rPr>
              <a:t> of 17 National Academies b</a:t>
            </a:r>
            <a:r>
              <a:rPr lang="en-US" sz="1200" dirty="0">
                <a:solidFill>
                  <a:srgbClr val="064308"/>
                </a:solidFill>
              </a:rPr>
              <a:t>enchmarks</a:t>
            </a:r>
            <a:endParaRPr lang="en-US" dirty="0">
              <a:solidFill>
                <a:srgbClr val="064308"/>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64308"/>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363DC-6A35-CE45-860F-804C290D3251}" type="doc">
      <dgm:prSet loTypeId="urn:microsoft.com/office/officeart/2005/8/layout/process1" loCatId="" qsTypeId="urn:microsoft.com/office/officeart/2005/8/quickstyle/simple1" qsCatId="simple" csTypeId="urn:microsoft.com/office/officeart/2005/8/colors/colorful2" csCatId="colorful" phldr="1"/>
      <dgm:spPr/>
    </dgm:pt>
    <dgm:pt modelId="{4BD244AD-51AE-BC4F-8339-03DFF451F28D}">
      <dgm:prSet phldrT="[Text]"/>
      <dgm:spPr/>
      <dgm:t>
        <a:bodyPr/>
        <a:lstStyle/>
        <a:p>
          <a:r>
            <a:rPr lang="en-US" b="1" dirty="0"/>
            <a:t>Physicists Inspiring the Next Generation</a:t>
          </a:r>
          <a:endParaRPr lang="en-US" dirty="0"/>
        </a:p>
        <a:p>
          <a:r>
            <a:rPr lang="en-US" dirty="0"/>
            <a:t>Campus Research + Professional Physics Societies Meetings</a:t>
          </a:r>
        </a:p>
      </dgm:t>
    </dgm:pt>
    <dgm:pt modelId="{28679C86-B203-FB47-BCFB-8037A1FC6259}" type="parTrans" cxnId="{248A57EE-734B-AA4D-9D58-8CAFE0AD3B23}">
      <dgm:prSet/>
      <dgm:spPr/>
      <dgm:t>
        <a:bodyPr/>
        <a:lstStyle/>
        <a:p>
          <a:endParaRPr lang="en-US"/>
        </a:p>
      </dgm:t>
    </dgm:pt>
    <dgm:pt modelId="{547BA008-7741-C244-BFA3-1C6719C78AC4}" type="sibTrans" cxnId="{248A57EE-734B-AA4D-9D58-8CAFE0AD3B23}">
      <dgm:prSet/>
      <dgm:spPr/>
      <dgm:t>
        <a:bodyPr/>
        <a:lstStyle/>
        <a:p>
          <a:endParaRPr lang="en-US"/>
        </a:p>
      </dgm:t>
    </dgm:pt>
    <dgm:pt modelId="{31F250F3-0922-0C4C-99FC-3CD6234D876C}">
      <dgm:prSet phldrT="[Text]"/>
      <dgm:spPr/>
      <dgm:t>
        <a:bodyPr/>
        <a:lstStyle/>
        <a:p>
          <a:r>
            <a:rPr lang="en-US" dirty="0"/>
            <a:t>Undergraduate, Thesis Research</a:t>
          </a:r>
        </a:p>
      </dgm:t>
    </dgm:pt>
    <dgm:pt modelId="{0D68CA60-2847-C847-A449-023322620342}" type="parTrans" cxnId="{BEF41DC1-AF4F-D747-9E43-9CB559088814}">
      <dgm:prSet/>
      <dgm:spPr/>
      <dgm:t>
        <a:bodyPr/>
        <a:lstStyle/>
        <a:p>
          <a:endParaRPr lang="en-US"/>
        </a:p>
      </dgm:t>
    </dgm:pt>
    <dgm:pt modelId="{DA1FA091-3C12-6E4C-8A9C-9A874DF3AB29}" type="sibTrans" cxnId="{BEF41DC1-AF4F-D747-9E43-9CB559088814}">
      <dgm:prSet/>
      <dgm:spPr/>
      <dgm:t>
        <a:bodyPr/>
        <a:lstStyle/>
        <a:p>
          <a:endParaRPr lang="en-US"/>
        </a:p>
      </dgm:t>
    </dgm:pt>
    <dgm:pt modelId="{321060F1-3CFB-B443-908A-F9015192ED38}">
      <dgm:prSet phldrT="[Text]"/>
      <dgm:spPr/>
      <dgm:t>
        <a:bodyPr/>
        <a:lstStyle/>
        <a:p>
          <a:r>
            <a:rPr lang="en-US" dirty="0"/>
            <a:t>MSU/FRIB-Minority Serving Institution (MSI) Bridge</a:t>
          </a:r>
        </a:p>
      </dgm:t>
    </dgm:pt>
    <dgm:pt modelId="{8F875C60-9E19-3A4C-A0E7-D0A793B7C3BA}" type="parTrans" cxnId="{D7C9DE8F-F9FE-5746-A88A-CC0C5A8B6F5A}">
      <dgm:prSet/>
      <dgm:spPr/>
      <dgm:t>
        <a:bodyPr/>
        <a:lstStyle/>
        <a:p>
          <a:endParaRPr lang="en-US"/>
        </a:p>
      </dgm:t>
    </dgm:pt>
    <dgm:pt modelId="{4A2C84EA-5835-CA4E-99D0-9FCAA5693F07}" type="sibTrans" cxnId="{D7C9DE8F-F9FE-5746-A88A-CC0C5A8B6F5A}">
      <dgm:prSet/>
      <dgm:spPr/>
      <dgm:t>
        <a:bodyPr/>
        <a:lstStyle/>
        <a:p>
          <a:endParaRPr lang="en-US"/>
        </a:p>
      </dgm:t>
    </dgm:pt>
    <dgm:pt modelId="{24AB464D-E1DE-824E-A179-9E5E98F5EC8E}">
      <dgm:prSet/>
      <dgm:spPr/>
      <dgm:t>
        <a:bodyPr/>
        <a:lstStyle/>
        <a:p>
          <a:r>
            <a:rPr lang="en-US" b="1" dirty="0"/>
            <a:t>Two-Day Visit</a:t>
          </a:r>
        </a:p>
        <a:p>
          <a:r>
            <a:rPr lang="en-US" dirty="0"/>
            <a:t>Interest to MSU/FRIB</a:t>
          </a:r>
        </a:p>
      </dgm:t>
    </dgm:pt>
    <dgm:pt modelId="{6D7E998D-8D3A-9648-91BE-3FFEE0A3190D}" type="parTrans" cxnId="{196C7DF7-A36D-9849-8141-63D1FA5CBC71}">
      <dgm:prSet/>
      <dgm:spPr/>
      <dgm:t>
        <a:bodyPr/>
        <a:lstStyle/>
        <a:p>
          <a:endParaRPr lang="en-US"/>
        </a:p>
      </dgm:t>
    </dgm:pt>
    <dgm:pt modelId="{C36E8464-5D45-1E4A-88E4-B532F4177AA7}" type="sibTrans" cxnId="{196C7DF7-A36D-9849-8141-63D1FA5CBC71}">
      <dgm:prSet/>
      <dgm:spPr/>
      <dgm:t>
        <a:bodyPr/>
        <a:lstStyle/>
        <a:p>
          <a:endParaRPr lang="en-US"/>
        </a:p>
      </dgm:t>
    </dgm:pt>
    <dgm:pt modelId="{E19C25F2-631A-844B-AF6F-FEC62D351F5F}" type="pres">
      <dgm:prSet presAssocID="{799363DC-6A35-CE45-860F-804C290D3251}" presName="Name0" presStyleCnt="0">
        <dgm:presLayoutVars>
          <dgm:dir/>
          <dgm:resizeHandles val="exact"/>
        </dgm:presLayoutVars>
      </dgm:prSet>
      <dgm:spPr/>
    </dgm:pt>
    <dgm:pt modelId="{3A8BE540-7D8A-7E46-9F60-F0C61F44E407}" type="pres">
      <dgm:prSet presAssocID="{4BD244AD-51AE-BC4F-8339-03DFF451F28D}" presName="node" presStyleLbl="node1" presStyleIdx="0" presStyleCnt="4">
        <dgm:presLayoutVars>
          <dgm:bulletEnabled val="1"/>
        </dgm:presLayoutVars>
      </dgm:prSet>
      <dgm:spPr/>
    </dgm:pt>
    <dgm:pt modelId="{A552BE7F-1DB9-6141-9609-5FE0079074CE}" type="pres">
      <dgm:prSet presAssocID="{547BA008-7741-C244-BFA3-1C6719C78AC4}" presName="sibTrans" presStyleLbl="sibTrans2D1" presStyleIdx="0" presStyleCnt="3"/>
      <dgm:spPr/>
    </dgm:pt>
    <dgm:pt modelId="{4F4D2367-153E-F34D-A5E1-E5C4165A2D86}" type="pres">
      <dgm:prSet presAssocID="{547BA008-7741-C244-BFA3-1C6719C78AC4}" presName="connectorText" presStyleLbl="sibTrans2D1" presStyleIdx="0" presStyleCnt="3"/>
      <dgm:spPr/>
    </dgm:pt>
    <dgm:pt modelId="{B9251139-953C-184B-BBE4-1E93687CE65B}" type="pres">
      <dgm:prSet presAssocID="{24AB464D-E1DE-824E-A179-9E5E98F5EC8E}" presName="node" presStyleLbl="node1" presStyleIdx="1" presStyleCnt="4">
        <dgm:presLayoutVars>
          <dgm:bulletEnabled val="1"/>
        </dgm:presLayoutVars>
      </dgm:prSet>
      <dgm:spPr/>
    </dgm:pt>
    <dgm:pt modelId="{97BD6789-F150-524B-A09B-672010BFDF27}" type="pres">
      <dgm:prSet presAssocID="{C36E8464-5D45-1E4A-88E4-B532F4177AA7}" presName="sibTrans" presStyleLbl="sibTrans2D1" presStyleIdx="1" presStyleCnt="3"/>
      <dgm:spPr/>
    </dgm:pt>
    <dgm:pt modelId="{7472041A-207E-2C4C-9302-8F2F072F56A1}" type="pres">
      <dgm:prSet presAssocID="{C36E8464-5D45-1E4A-88E4-B532F4177AA7}" presName="connectorText" presStyleLbl="sibTrans2D1" presStyleIdx="1" presStyleCnt="3"/>
      <dgm:spPr/>
    </dgm:pt>
    <dgm:pt modelId="{95092072-37C1-E44D-A02B-5383D94504DA}" type="pres">
      <dgm:prSet presAssocID="{31F250F3-0922-0C4C-99FC-3CD6234D876C}" presName="node" presStyleLbl="node1" presStyleIdx="2" presStyleCnt="4">
        <dgm:presLayoutVars>
          <dgm:bulletEnabled val="1"/>
        </dgm:presLayoutVars>
      </dgm:prSet>
      <dgm:spPr/>
    </dgm:pt>
    <dgm:pt modelId="{5BB3B89C-9380-4A41-BED7-69EA7C865F3D}" type="pres">
      <dgm:prSet presAssocID="{DA1FA091-3C12-6E4C-8A9C-9A874DF3AB29}" presName="sibTrans" presStyleLbl="sibTrans2D1" presStyleIdx="2" presStyleCnt="3"/>
      <dgm:spPr/>
    </dgm:pt>
    <dgm:pt modelId="{703E8AB0-E609-1940-8EA2-D330E3DE5A93}" type="pres">
      <dgm:prSet presAssocID="{DA1FA091-3C12-6E4C-8A9C-9A874DF3AB29}" presName="connectorText" presStyleLbl="sibTrans2D1" presStyleIdx="2" presStyleCnt="3"/>
      <dgm:spPr/>
    </dgm:pt>
    <dgm:pt modelId="{CCD0BCD9-A399-D849-A62C-3D04188E24D7}" type="pres">
      <dgm:prSet presAssocID="{321060F1-3CFB-B443-908A-F9015192ED38}" presName="node" presStyleLbl="node1" presStyleIdx="3" presStyleCnt="4">
        <dgm:presLayoutVars>
          <dgm:bulletEnabled val="1"/>
        </dgm:presLayoutVars>
      </dgm:prSet>
      <dgm:spPr/>
    </dgm:pt>
  </dgm:ptLst>
  <dgm:cxnLst>
    <dgm:cxn modelId="{60A9A504-AD81-4186-AB55-817C0D2A2A82}" type="presOf" srcId="{DA1FA091-3C12-6E4C-8A9C-9A874DF3AB29}" destId="{703E8AB0-E609-1940-8EA2-D330E3DE5A93}" srcOrd="1" destOrd="0" presId="urn:microsoft.com/office/officeart/2005/8/layout/process1"/>
    <dgm:cxn modelId="{C5C12B08-1002-4173-8186-CA34F633BC76}" type="presOf" srcId="{31F250F3-0922-0C4C-99FC-3CD6234D876C}" destId="{95092072-37C1-E44D-A02B-5383D94504DA}" srcOrd="0" destOrd="0" presId="urn:microsoft.com/office/officeart/2005/8/layout/process1"/>
    <dgm:cxn modelId="{BEB7B721-0CC5-4466-B9AA-23D5FD4A6985}" type="presOf" srcId="{DA1FA091-3C12-6E4C-8A9C-9A874DF3AB29}" destId="{5BB3B89C-9380-4A41-BED7-69EA7C865F3D}" srcOrd="0" destOrd="0" presId="urn:microsoft.com/office/officeart/2005/8/layout/process1"/>
    <dgm:cxn modelId="{FE9D9C3F-8729-4014-A06A-2FB205F423B4}" type="presOf" srcId="{4BD244AD-51AE-BC4F-8339-03DFF451F28D}" destId="{3A8BE540-7D8A-7E46-9F60-F0C61F44E407}" srcOrd="0" destOrd="0" presId="urn:microsoft.com/office/officeart/2005/8/layout/process1"/>
    <dgm:cxn modelId="{4AC0AA41-36D2-4E9F-B663-82B425405432}" type="presOf" srcId="{24AB464D-E1DE-824E-A179-9E5E98F5EC8E}" destId="{B9251139-953C-184B-BBE4-1E93687CE65B}" srcOrd="0" destOrd="0" presId="urn:microsoft.com/office/officeart/2005/8/layout/process1"/>
    <dgm:cxn modelId="{7DCFBD52-DF1C-454E-8D99-5EFE8765C1AF}" type="presOf" srcId="{C36E8464-5D45-1E4A-88E4-B532F4177AA7}" destId="{97BD6789-F150-524B-A09B-672010BFDF27}" srcOrd="0" destOrd="0" presId="urn:microsoft.com/office/officeart/2005/8/layout/process1"/>
    <dgm:cxn modelId="{14606563-D884-4020-A397-10715DFA0720}" type="presOf" srcId="{547BA008-7741-C244-BFA3-1C6719C78AC4}" destId="{4F4D2367-153E-F34D-A5E1-E5C4165A2D86}" srcOrd="1" destOrd="0" presId="urn:microsoft.com/office/officeart/2005/8/layout/process1"/>
    <dgm:cxn modelId="{F4C5FD82-D067-4359-AAD3-3E892F2617F4}" type="presOf" srcId="{799363DC-6A35-CE45-860F-804C290D3251}" destId="{E19C25F2-631A-844B-AF6F-FEC62D351F5F}" srcOrd="0" destOrd="0" presId="urn:microsoft.com/office/officeart/2005/8/layout/process1"/>
    <dgm:cxn modelId="{E50F4D89-4127-41F7-AB3F-B704DBD17256}" type="presOf" srcId="{321060F1-3CFB-B443-908A-F9015192ED38}" destId="{CCD0BCD9-A399-D849-A62C-3D04188E24D7}" srcOrd="0" destOrd="0" presId="urn:microsoft.com/office/officeart/2005/8/layout/process1"/>
    <dgm:cxn modelId="{D7C9DE8F-F9FE-5746-A88A-CC0C5A8B6F5A}" srcId="{799363DC-6A35-CE45-860F-804C290D3251}" destId="{321060F1-3CFB-B443-908A-F9015192ED38}" srcOrd="3" destOrd="0" parTransId="{8F875C60-9E19-3A4C-A0E7-D0A793B7C3BA}" sibTransId="{4A2C84EA-5835-CA4E-99D0-9FCAA5693F07}"/>
    <dgm:cxn modelId="{BEF41DC1-AF4F-D747-9E43-9CB559088814}" srcId="{799363DC-6A35-CE45-860F-804C290D3251}" destId="{31F250F3-0922-0C4C-99FC-3CD6234D876C}" srcOrd="2" destOrd="0" parTransId="{0D68CA60-2847-C847-A449-023322620342}" sibTransId="{DA1FA091-3C12-6E4C-8A9C-9A874DF3AB29}"/>
    <dgm:cxn modelId="{A33C3AD8-BE65-4334-AC24-5436CF2D6B78}" type="presOf" srcId="{547BA008-7741-C244-BFA3-1C6719C78AC4}" destId="{A552BE7F-1DB9-6141-9609-5FE0079074CE}" srcOrd="0" destOrd="0" presId="urn:microsoft.com/office/officeart/2005/8/layout/process1"/>
    <dgm:cxn modelId="{7F7B9DE2-D772-447A-B6AA-77BDEE215CF4}" type="presOf" srcId="{C36E8464-5D45-1E4A-88E4-B532F4177AA7}" destId="{7472041A-207E-2C4C-9302-8F2F072F56A1}" srcOrd="1" destOrd="0" presId="urn:microsoft.com/office/officeart/2005/8/layout/process1"/>
    <dgm:cxn modelId="{248A57EE-734B-AA4D-9D58-8CAFE0AD3B23}" srcId="{799363DC-6A35-CE45-860F-804C290D3251}" destId="{4BD244AD-51AE-BC4F-8339-03DFF451F28D}" srcOrd="0" destOrd="0" parTransId="{28679C86-B203-FB47-BCFB-8037A1FC6259}" sibTransId="{547BA008-7741-C244-BFA3-1C6719C78AC4}"/>
    <dgm:cxn modelId="{196C7DF7-A36D-9849-8141-63D1FA5CBC71}" srcId="{799363DC-6A35-CE45-860F-804C290D3251}" destId="{24AB464D-E1DE-824E-A179-9E5E98F5EC8E}" srcOrd="1" destOrd="0" parTransId="{6D7E998D-8D3A-9648-91BE-3FFEE0A3190D}" sibTransId="{C36E8464-5D45-1E4A-88E4-B532F4177AA7}"/>
    <dgm:cxn modelId="{E0491990-48F5-4E72-91F1-BE443CFD795E}" type="presParOf" srcId="{E19C25F2-631A-844B-AF6F-FEC62D351F5F}" destId="{3A8BE540-7D8A-7E46-9F60-F0C61F44E407}" srcOrd="0" destOrd="0" presId="urn:microsoft.com/office/officeart/2005/8/layout/process1"/>
    <dgm:cxn modelId="{3A7954E1-D19A-44C7-A502-2F545913B23D}" type="presParOf" srcId="{E19C25F2-631A-844B-AF6F-FEC62D351F5F}" destId="{A552BE7F-1DB9-6141-9609-5FE0079074CE}" srcOrd="1" destOrd="0" presId="urn:microsoft.com/office/officeart/2005/8/layout/process1"/>
    <dgm:cxn modelId="{97387AEE-A9B7-44B7-9CC2-CAA9C5EAF5C0}" type="presParOf" srcId="{A552BE7F-1DB9-6141-9609-5FE0079074CE}" destId="{4F4D2367-153E-F34D-A5E1-E5C4165A2D86}" srcOrd="0" destOrd="0" presId="urn:microsoft.com/office/officeart/2005/8/layout/process1"/>
    <dgm:cxn modelId="{53030882-2F5F-451E-AA83-A31978EE8997}" type="presParOf" srcId="{E19C25F2-631A-844B-AF6F-FEC62D351F5F}" destId="{B9251139-953C-184B-BBE4-1E93687CE65B}" srcOrd="2" destOrd="0" presId="urn:microsoft.com/office/officeart/2005/8/layout/process1"/>
    <dgm:cxn modelId="{2E40A7D4-93DC-4BAC-B2E4-CE702E828B1F}" type="presParOf" srcId="{E19C25F2-631A-844B-AF6F-FEC62D351F5F}" destId="{97BD6789-F150-524B-A09B-672010BFDF27}" srcOrd="3" destOrd="0" presId="urn:microsoft.com/office/officeart/2005/8/layout/process1"/>
    <dgm:cxn modelId="{98FF0E50-37F4-472B-B94B-B3AB696F3C61}" type="presParOf" srcId="{97BD6789-F150-524B-A09B-672010BFDF27}" destId="{7472041A-207E-2C4C-9302-8F2F072F56A1}" srcOrd="0" destOrd="0" presId="urn:microsoft.com/office/officeart/2005/8/layout/process1"/>
    <dgm:cxn modelId="{22B6B710-6420-4826-9AED-EB3E9CB4A33F}" type="presParOf" srcId="{E19C25F2-631A-844B-AF6F-FEC62D351F5F}" destId="{95092072-37C1-E44D-A02B-5383D94504DA}" srcOrd="4" destOrd="0" presId="urn:microsoft.com/office/officeart/2005/8/layout/process1"/>
    <dgm:cxn modelId="{93622F87-86E8-4EA1-A7C6-ADA240933215}" type="presParOf" srcId="{E19C25F2-631A-844B-AF6F-FEC62D351F5F}" destId="{5BB3B89C-9380-4A41-BED7-69EA7C865F3D}" srcOrd="5" destOrd="0" presId="urn:microsoft.com/office/officeart/2005/8/layout/process1"/>
    <dgm:cxn modelId="{3019445A-26BF-4F58-8F8E-157CFC628638}" type="presParOf" srcId="{5BB3B89C-9380-4A41-BED7-69EA7C865F3D}" destId="{703E8AB0-E609-1940-8EA2-D330E3DE5A93}" srcOrd="0" destOrd="0" presId="urn:microsoft.com/office/officeart/2005/8/layout/process1"/>
    <dgm:cxn modelId="{00CC6C79-1083-4FA5-BC17-5DDFF7EDF4E5}" type="presParOf" srcId="{E19C25F2-631A-844B-AF6F-FEC62D351F5F}" destId="{CCD0BCD9-A399-D849-A62C-3D04188E24D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BE540-7D8A-7E46-9F60-F0C61F44E407}">
      <dsp:nvSpPr>
        <dsp:cNvPr id="0" name=""/>
        <dsp:cNvSpPr/>
      </dsp:nvSpPr>
      <dsp:spPr>
        <a:xfrm>
          <a:off x="3658" y="0"/>
          <a:ext cx="1599754" cy="117514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Physicists Inspiring the Next Generation</a:t>
          </a:r>
          <a:endParaRPr lang="en-US" sz="1200" kern="1200" dirty="0"/>
        </a:p>
        <a:p>
          <a:pPr marL="0" lvl="0" indent="0" algn="ctr" defTabSz="533400">
            <a:lnSpc>
              <a:spcPct val="90000"/>
            </a:lnSpc>
            <a:spcBef>
              <a:spcPct val="0"/>
            </a:spcBef>
            <a:spcAft>
              <a:spcPct val="35000"/>
            </a:spcAft>
            <a:buNone/>
          </a:pPr>
          <a:r>
            <a:rPr lang="en-US" sz="1200" kern="1200" dirty="0"/>
            <a:t>Campus Research + Professional Physics Societies Meetings</a:t>
          </a:r>
        </a:p>
      </dsp:txBody>
      <dsp:txXfrm>
        <a:off x="38077" y="34419"/>
        <a:ext cx="1530916" cy="1106308"/>
      </dsp:txXfrm>
    </dsp:sp>
    <dsp:sp modelId="{A552BE7F-1DB9-6141-9609-5FE0079074CE}">
      <dsp:nvSpPr>
        <dsp:cNvPr id="0" name=""/>
        <dsp:cNvSpPr/>
      </dsp:nvSpPr>
      <dsp:spPr>
        <a:xfrm>
          <a:off x="1763388" y="389203"/>
          <a:ext cx="339147" cy="3967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63388" y="468551"/>
        <a:ext cx="237403" cy="238043"/>
      </dsp:txXfrm>
    </dsp:sp>
    <dsp:sp modelId="{B9251139-953C-184B-BBE4-1E93687CE65B}">
      <dsp:nvSpPr>
        <dsp:cNvPr id="0" name=""/>
        <dsp:cNvSpPr/>
      </dsp:nvSpPr>
      <dsp:spPr>
        <a:xfrm>
          <a:off x="2243315" y="0"/>
          <a:ext cx="1599754" cy="1175146"/>
        </a:xfrm>
        <a:prstGeom prst="roundRect">
          <a:avLst>
            <a:gd name="adj" fmla="val 10000"/>
          </a:avLst>
        </a:prstGeom>
        <a:solidFill>
          <a:schemeClr val="accent2">
            <a:hueOff val="-3022401"/>
            <a:satOff val="1745"/>
            <a:lumOff val="-3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Two-Day Visit</a:t>
          </a:r>
        </a:p>
        <a:p>
          <a:pPr marL="0" lvl="0" indent="0" algn="ctr" defTabSz="533400">
            <a:lnSpc>
              <a:spcPct val="90000"/>
            </a:lnSpc>
            <a:spcBef>
              <a:spcPct val="0"/>
            </a:spcBef>
            <a:spcAft>
              <a:spcPct val="35000"/>
            </a:spcAft>
            <a:buNone/>
          </a:pPr>
          <a:r>
            <a:rPr lang="en-US" sz="1200" kern="1200" dirty="0"/>
            <a:t>Interest to MSU/FRIB</a:t>
          </a:r>
        </a:p>
      </dsp:txBody>
      <dsp:txXfrm>
        <a:off x="2277734" y="34419"/>
        <a:ext cx="1530916" cy="1106308"/>
      </dsp:txXfrm>
    </dsp:sp>
    <dsp:sp modelId="{97BD6789-F150-524B-A09B-672010BFDF27}">
      <dsp:nvSpPr>
        <dsp:cNvPr id="0" name=""/>
        <dsp:cNvSpPr/>
      </dsp:nvSpPr>
      <dsp:spPr>
        <a:xfrm>
          <a:off x="4003045" y="389203"/>
          <a:ext cx="339147" cy="396739"/>
        </a:xfrm>
        <a:prstGeom prst="rightArrow">
          <a:avLst>
            <a:gd name="adj1" fmla="val 60000"/>
            <a:gd name="adj2" fmla="val 50000"/>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03045" y="468551"/>
        <a:ext cx="237403" cy="238043"/>
      </dsp:txXfrm>
    </dsp:sp>
    <dsp:sp modelId="{95092072-37C1-E44D-A02B-5383D94504DA}">
      <dsp:nvSpPr>
        <dsp:cNvPr id="0" name=""/>
        <dsp:cNvSpPr/>
      </dsp:nvSpPr>
      <dsp:spPr>
        <a:xfrm>
          <a:off x="4482971" y="0"/>
          <a:ext cx="1599754" cy="1175146"/>
        </a:xfrm>
        <a:prstGeom prst="roundRect">
          <a:avLst>
            <a:gd name="adj" fmla="val 10000"/>
          </a:avLst>
        </a:prstGeom>
        <a:solidFill>
          <a:schemeClr val="accent2">
            <a:hueOff val="-6044802"/>
            <a:satOff val="3491"/>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Undergraduate, Thesis Research</a:t>
          </a:r>
        </a:p>
      </dsp:txBody>
      <dsp:txXfrm>
        <a:off x="4517390" y="34419"/>
        <a:ext cx="1530916" cy="1106308"/>
      </dsp:txXfrm>
    </dsp:sp>
    <dsp:sp modelId="{5BB3B89C-9380-4A41-BED7-69EA7C865F3D}">
      <dsp:nvSpPr>
        <dsp:cNvPr id="0" name=""/>
        <dsp:cNvSpPr/>
      </dsp:nvSpPr>
      <dsp:spPr>
        <a:xfrm>
          <a:off x="6242701" y="389203"/>
          <a:ext cx="339147" cy="396739"/>
        </a:xfrm>
        <a:prstGeom prst="rightArrow">
          <a:avLst>
            <a:gd name="adj1" fmla="val 60000"/>
            <a:gd name="adj2" fmla="val 50000"/>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242701" y="468551"/>
        <a:ext cx="237403" cy="238043"/>
      </dsp:txXfrm>
    </dsp:sp>
    <dsp:sp modelId="{CCD0BCD9-A399-D849-A62C-3D04188E24D7}">
      <dsp:nvSpPr>
        <dsp:cNvPr id="0" name=""/>
        <dsp:cNvSpPr/>
      </dsp:nvSpPr>
      <dsp:spPr>
        <a:xfrm>
          <a:off x="6722627" y="0"/>
          <a:ext cx="1599754" cy="1175146"/>
        </a:xfrm>
        <a:prstGeom prst="roundRect">
          <a:avLst>
            <a:gd name="adj" fmla="val 10000"/>
          </a:avLst>
        </a:prstGeom>
        <a:solidFill>
          <a:schemeClr val="accent2">
            <a:hueOff val="-9067203"/>
            <a:satOff val="5236"/>
            <a:lumOff val="-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MSU/FRIB-Minority Serving Institution (MSI) Bridge</a:t>
          </a:r>
        </a:p>
      </dsp:txBody>
      <dsp:txXfrm>
        <a:off x="6757046" y="34419"/>
        <a:ext cx="1530916" cy="1106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471"/>
          </a:xfrm>
          <a:prstGeom prst="rect">
            <a:avLst/>
          </a:prstGeom>
        </p:spPr>
        <p:txBody>
          <a:bodyPr vert="horz" wrap="square" lIns="92400" tIns="46200" rIns="92400" bIns="46200"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63744" y="0"/>
            <a:ext cx="3032337" cy="463471"/>
          </a:xfrm>
          <a:prstGeom prst="rect">
            <a:avLst/>
          </a:prstGeom>
        </p:spPr>
        <p:txBody>
          <a:bodyPr vert="horz" wrap="square" lIns="92400" tIns="46200" rIns="92400" bIns="46200"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9/1/22</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wrap="square" lIns="92400" tIns="46200" rIns="92400" bIns="4620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9770" y="4403765"/>
            <a:ext cx="5598160" cy="4171233"/>
          </a:xfrm>
          <a:prstGeom prst="rect">
            <a:avLst/>
          </a:prstGeom>
        </p:spPr>
        <p:txBody>
          <a:bodyPr vert="horz" wrap="square" lIns="92400" tIns="46200" rIns="92400" bIns="46200"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0" y="8805937"/>
            <a:ext cx="3032337" cy="463470"/>
          </a:xfrm>
          <a:prstGeom prst="rect">
            <a:avLst/>
          </a:prstGeom>
        </p:spPr>
        <p:txBody>
          <a:bodyPr vert="horz" wrap="square" lIns="92400" tIns="46200" rIns="92400" bIns="46200"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63744" y="8805937"/>
            <a:ext cx="3032337" cy="463470"/>
          </a:xfrm>
          <a:prstGeom prst="rect">
            <a:avLst/>
          </a:prstGeom>
        </p:spPr>
        <p:txBody>
          <a:bodyPr vert="horz" wrap="square" lIns="92400" tIns="46200" rIns="92400" bIns="46200"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xfrm>
            <a:off x="927956" y="3369846"/>
            <a:ext cx="7423623" cy="3191908"/>
          </a:xfrm>
          <a:prstGeom prst="rect">
            <a:avLst/>
          </a:prstGeom>
          <a:noFill/>
        </p:spPr>
        <p:txBody>
          <a:bodyPr/>
          <a:lstStyle/>
          <a:p>
            <a:endParaRPr lang="en-US" dirty="0">
              <a:ea typeface="ヒラギノ角ゴ Pro W3"/>
              <a:cs typeface="ヒラギノ角ゴ Pro W3"/>
            </a:endParaRPr>
          </a:p>
        </p:txBody>
      </p:sp>
    </p:spTree>
    <p:extLst>
      <p:ext uri="{BB962C8B-B14F-4D97-AF65-F5344CB8AC3E}">
        <p14:creationId xmlns:p14="http://schemas.microsoft.com/office/powerpoint/2010/main" val="271133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how FRIB is unique in the world;</a:t>
            </a:r>
            <a:r>
              <a:rPr lang="en-US" baseline="0" dirty="0"/>
              <a:t> in-flight separation and gas stopping with reacceleration.</a:t>
            </a:r>
            <a:endParaRPr lang="en-US" dirty="0"/>
          </a:p>
        </p:txBody>
      </p:sp>
      <p:sp>
        <p:nvSpPr>
          <p:cNvPr id="4" name="Slide Number Placeholder 3"/>
          <p:cNvSpPr>
            <a:spLocks noGrp="1"/>
          </p:cNvSpPr>
          <p:nvPr>
            <p:ph type="sldNum" sz="quarter" idx="10"/>
          </p:nvPr>
        </p:nvSpPr>
        <p:spPr/>
        <p:txBody>
          <a:bodyPr/>
          <a:lstStyle/>
          <a:p>
            <a:pPr>
              <a:defRPr/>
            </a:pPr>
            <a:fld id="{11C818E7-E0AA-4487-AC86-0D97F0A42D81}" type="slidenum">
              <a:rPr lang="en-US" smtClean="0"/>
              <a:pPr>
                <a:defRPr/>
              </a:pPr>
              <a:t>11</a:t>
            </a:fld>
            <a:endParaRPr lang="en-US"/>
          </a:p>
        </p:txBody>
      </p:sp>
    </p:spTree>
    <p:extLst>
      <p:ext uri="{BB962C8B-B14F-4D97-AF65-F5344CB8AC3E}">
        <p14:creationId xmlns:p14="http://schemas.microsoft.com/office/powerpoint/2010/main" val="244348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37891" name="Rectangle 1027"/>
          <p:cNvSpPr>
            <a:spLocks noGrp="1"/>
          </p:cNvSpPr>
          <p:nvPr>
            <p:ph type="body" idx="1"/>
          </p:nvPr>
        </p:nvSpPr>
        <p:spPr bwMode="auto">
          <a:noFill/>
        </p:spPr>
        <p:txBody>
          <a:bodyPr/>
          <a:lstStyle/>
          <a:p>
            <a:endParaRPr lang="en-US">
              <a:ea typeface="ヒラギノ角ゴ Pro W3" charset="-128"/>
            </a:endParaRPr>
          </a:p>
        </p:txBody>
      </p:sp>
    </p:spTree>
    <p:extLst>
      <p:ext uri="{BB962C8B-B14F-4D97-AF65-F5344CB8AC3E}">
        <p14:creationId xmlns:p14="http://schemas.microsoft.com/office/powerpoint/2010/main" val="8906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26B1-DE9A-4EC9-A610-93C778CE0375}" type="slidenum">
              <a:rPr lang="en-US" smtClean="0"/>
              <a:t>24</a:t>
            </a:fld>
            <a:endParaRPr lang="en-US"/>
          </a:p>
        </p:txBody>
      </p:sp>
    </p:spTree>
    <p:extLst>
      <p:ext uri="{BB962C8B-B14F-4D97-AF65-F5344CB8AC3E}">
        <p14:creationId xmlns:p14="http://schemas.microsoft.com/office/powerpoint/2010/main" val="415074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E485B-1613-42F8-B370-C0A271750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04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a:ea typeface="ヒラギノ角ゴ Pro W3"/>
              <a:cs typeface="ヒラギノ角ゴ Pro W3"/>
            </a:endParaRPr>
          </a:p>
        </p:txBody>
      </p:sp>
    </p:spTree>
    <p:extLst>
      <p:ext uri="{BB962C8B-B14F-4D97-AF65-F5344CB8AC3E}">
        <p14:creationId xmlns:p14="http://schemas.microsoft.com/office/powerpoint/2010/main" val="104391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5" name="Date Placeholder 4"/>
          <p:cNvSpPr>
            <a:spLocks noGrp="1"/>
          </p:cNvSpPr>
          <p:nvPr>
            <p:ph type="dt" idx="10"/>
          </p:nvPr>
        </p:nvSpPr>
        <p:spPr/>
        <p:txBody>
          <a:bodyPr/>
          <a:lstStyle/>
          <a:p>
            <a:r>
              <a:rPr lang="en-US"/>
              <a:t>23 July 2018</a:t>
            </a:r>
          </a:p>
        </p:txBody>
      </p:sp>
    </p:spTree>
    <p:extLst>
      <p:ext uri="{BB962C8B-B14F-4D97-AF65-F5344CB8AC3E}">
        <p14:creationId xmlns:p14="http://schemas.microsoft.com/office/powerpoint/2010/main" val="108375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xfrm>
            <a:off x="946855" y="3380847"/>
            <a:ext cx="7574845" cy="3202326"/>
          </a:xfrm>
          <a:prstGeom prst="rect">
            <a:avLst/>
          </a:prstGeom>
          <a:noFill/>
        </p:spPr>
        <p:txBody>
          <a:bodyPr/>
          <a:lstStyle/>
          <a:p>
            <a:pPr algn="l"/>
            <a:endParaRPr lang="en-US" dirty="0">
              <a:ea typeface="ヒラギノ角ゴ Pro W3"/>
              <a:cs typeface="ヒラギノ角ゴ Pro W3"/>
            </a:endParaRPr>
          </a:p>
        </p:txBody>
      </p:sp>
    </p:spTree>
    <p:extLst>
      <p:ext uri="{BB962C8B-B14F-4D97-AF65-F5344CB8AC3E}">
        <p14:creationId xmlns:p14="http://schemas.microsoft.com/office/powerpoint/2010/main" val="381956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26B1-DE9A-4EC9-A610-93C778CE0375}" type="slidenum">
              <a:rPr lang="en-US" smtClean="0"/>
              <a:t>3</a:t>
            </a:fld>
            <a:endParaRPr lang="en-US"/>
          </a:p>
        </p:txBody>
      </p:sp>
    </p:spTree>
    <p:extLst>
      <p:ext uri="{BB962C8B-B14F-4D97-AF65-F5344CB8AC3E}">
        <p14:creationId xmlns:p14="http://schemas.microsoft.com/office/powerpoint/2010/main" val="61285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081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26B1-DE9A-4EC9-A610-93C778CE0375}" type="slidenum">
              <a:rPr lang="en-US" smtClean="0"/>
              <a:t>5</a:t>
            </a:fld>
            <a:endParaRPr lang="en-US"/>
          </a:p>
        </p:txBody>
      </p:sp>
    </p:spTree>
    <p:extLst>
      <p:ext uri="{BB962C8B-B14F-4D97-AF65-F5344CB8AC3E}">
        <p14:creationId xmlns:p14="http://schemas.microsoft.com/office/powerpoint/2010/main" val="237250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Very extreme isotopes can be studied at FRIB with unique features.</a:t>
            </a:r>
          </a:p>
        </p:txBody>
      </p:sp>
      <p:sp>
        <p:nvSpPr>
          <p:cNvPr id="4" name="Slide Number Placeholder 3"/>
          <p:cNvSpPr>
            <a:spLocks noGrp="1"/>
          </p:cNvSpPr>
          <p:nvPr>
            <p:ph type="sldNum" sz="quarter" idx="10"/>
          </p:nvPr>
        </p:nvSpPr>
        <p:spPr/>
        <p:txBody>
          <a:bodyPr/>
          <a:lstStyle/>
          <a:p>
            <a:pPr>
              <a:defRPr/>
            </a:pPr>
            <a:fld id="{11C818E7-E0AA-4487-AC86-0D97F0A42D81}" type="slidenum">
              <a:rPr lang="en-US" smtClean="0"/>
              <a:pPr>
                <a:defRPr/>
              </a:pPr>
              <a:t>6</a:t>
            </a:fld>
            <a:endParaRPr lang="en-US"/>
          </a:p>
        </p:txBody>
      </p:sp>
    </p:spTree>
    <p:extLst>
      <p:ext uri="{BB962C8B-B14F-4D97-AF65-F5344CB8AC3E}">
        <p14:creationId xmlns:p14="http://schemas.microsoft.com/office/powerpoint/2010/main" val="376219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54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26B1-DE9A-4EC9-A610-93C778CE0375}" type="slidenum">
              <a:rPr lang="en-US" smtClean="0"/>
              <a:t>9</a:t>
            </a:fld>
            <a:endParaRPr lang="en-US"/>
          </a:p>
        </p:txBody>
      </p:sp>
    </p:spTree>
    <p:extLst>
      <p:ext uri="{BB962C8B-B14F-4D97-AF65-F5344CB8AC3E}">
        <p14:creationId xmlns:p14="http://schemas.microsoft.com/office/powerpoint/2010/main" val="314559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0807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62" y="0"/>
            <a:ext cx="9001881" cy="6655828"/>
          </a:xfrm>
          <a:prstGeom prst="rect">
            <a:avLst/>
          </a:prstGeom>
          <a:noFill/>
          <a:ln w="9525">
            <a:noFill/>
            <a:miter lim="800000"/>
            <a:headEnd/>
            <a:tailEnd/>
          </a:ln>
        </p:spPr>
      </p:pic>
      <p:sp>
        <p:nvSpPr>
          <p:cNvPr id="5" name="Text Box 5"/>
          <p:cNvSpPr txBox="1">
            <a:spLocks noChangeArrowheads="1"/>
          </p:cNvSpPr>
          <p:nvPr/>
        </p:nvSpPr>
        <p:spPr bwMode="auto">
          <a:xfrm>
            <a:off x="638024" y="1238250"/>
            <a:ext cx="7489976" cy="45392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6996"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235" indent="0" algn="ctr">
              <a:buNone/>
              <a:defRPr/>
            </a:lvl2pPr>
            <a:lvl3pPr marL="864469" indent="0" algn="ctr">
              <a:buNone/>
              <a:defRPr/>
            </a:lvl3pPr>
            <a:lvl4pPr marL="1296702" indent="0" algn="ctr">
              <a:buNone/>
              <a:defRPr/>
            </a:lvl4pPr>
            <a:lvl5pPr marL="1728938" indent="0" algn="ctr">
              <a:buNone/>
              <a:defRPr/>
            </a:lvl5pPr>
            <a:lvl6pPr marL="2161172" indent="0" algn="ctr">
              <a:buNone/>
              <a:defRPr/>
            </a:lvl6pPr>
            <a:lvl7pPr marL="2593406" indent="0" algn="ctr">
              <a:buNone/>
              <a:defRPr/>
            </a:lvl7pPr>
            <a:lvl8pPr marL="3025640" indent="0" algn="ctr">
              <a:buNone/>
              <a:defRPr/>
            </a:lvl8pPr>
            <a:lvl9pPr marL="3457874"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3143254"/>
            <a:ext cx="9001124" cy="486668"/>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152400" y="6387148"/>
            <a:ext cx="9448800" cy="348941"/>
          </a:xfrm>
          <a:prstGeom prst="rect">
            <a:avLst/>
          </a:prstGeom>
          <a:noFill/>
        </p:spPr>
        <p:txBody>
          <a:bodyPr wrap="square" lIns="86486" tIns="43243" rIns="86486" bIns="43243" rtlCol="0">
            <a:spAutoFit/>
          </a:bodyPr>
          <a:lstStyle/>
          <a:p>
            <a:pPr algn="ctr"/>
            <a:r>
              <a:rPr lang="en-US" sz="850" kern="1200" dirty="0">
                <a:solidFill>
                  <a:schemeClr val="tx1"/>
                </a:solidFill>
                <a:effectLst/>
                <a:latin typeface="Arial" pitchFamily="34" charset="0"/>
                <a:ea typeface="ヒラギノ角ゴ Pro W3"/>
                <a:cs typeface="ヒラギノ角ゴ Pro W3"/>
              </a:rPr>
              <a:t>This material is based upon work supported by the U.S. Department of Energy, Office of Science, Office of Nuclear Physics and used resources of the </a:t>
            </a:r>
          </a:p>
          <a:p>
            <a:pPr algn="ctr"/>
            <a:r>
              <a:rPr lang="en-US" sz="850" kern="1200" dirty="0">
                <a:solidFill>
                  <a:schemeClr val="tx1"/>
                </a:solidFill>
                <a:effectLst/>
                <a:latin typeface="Arial" pitchFamily="34" charset="0"/>
                <a:ea typeface="ヒラギノ角ゴ Pro W3"/>
                <a:cs typeface="ヒラギノ角ゴ Pro W3"/>
              </a:rPr>
              <a:t>Facility for Rare Isotope Beams (FRIB), which is a DOE Office of Science User Facility, operated</a:t>
            </a:r>
            <a:r>
              <a:rPr lang="en-US" sz="850" kern="1200" baseline="0" dirty="0">
                <a:solidFill>
                  <a:schemeClr val="tx1"/>
                </a:solidFill>
                <a:effectLst/>
                <a:latin typeface="Arial" pitchFamily="34" charset="0"/>
                <a:ea typeface="ヒラギノ角ゴ Pro W3"/>
                <a:cs typeface="ヒラギノ角ゴ Pro W3"/>
              </a:rPr>
              <a:t> by Michigan State University,</a:t>
            </a:r>
            <a:r>
              <a:rPr lang="en-US" sz="850" kern="1200" dirty="0">
                <a:solidFill>
                  <a:schemeClr val="tx1"/>
                </a:solidFill>
                <a:effectLst/>
                <a:latin typeface="Arial" pitchFamily="34" charset="0"/>
                <a:ea typeface="ヒラギノ角ゴ Pro W3"/>
                <a:cs typeface="ヒラギノ角ゴ Pro W3"/>
              </a:rPr>
              <a:t> under Award Number DE-SC0000661. </a:t>
            </a:r>
            <a:endParaRPr lang="en-US" sz="850" kern="1200" dirty="0">
              <a:solidFill>
                <a:schemeClr val="tx1"/>
              </a:solidFill>
              <a:latin typeface="Arial" pitchFamily="34" charset="0"/>
              <a:ea typeface="ヒラギノ角ゴ Pro W3"/>
              <a:cs typeface="ヒラギノ角ゴ Pro W3"/>
            </a:endParaRPr>
          </a:p>
        </p:txBody>
      </p:sp>
      <p:sp>
        <p:nvSpPr>
          <p:cNvPr id="10" name="Rectangle 9"/>
          <p:cNvSpPr/>
          <p:nvPr userDrawn="1"/>
        </p:nvSpPr>
        <p:spPr>
          <a:xfrm>
            <a:off x="3011412" y="415238"/>
            <a:ext cx="27432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1900" y="471295"/>
            <a:ext cx="1600200" cy="20438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 No Takeaway">
    <p:spTree>
      <p:nvGrpSpPr>
        <p:cNvPr id="1" name=""/>
        <p:cNvGrpSpPr/>
        <p:nvPr/>
      </p:nvGrpSpPr>
      <p:grpSpPr>
        <a:xfrm>
          <a:off x="0" y="0"/>
          <a:ext cx="0" cy="0"/>
          <a:chOff x="0" y="0"/>
          <a:chExt cx="0" cy="0"/>
        </a:xfrm>
      </p:grpSpPr>
      <p:pic>
        <p:nvPicPr>
          <p:cNvPr id="13" name="Picture 4" descr="ppt_bkg1.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009" y="6588453"/>
            <a:ext cx="999277" cy="218152"/>
          </a:xfrm>
          <a:prstGeom prst="rect">
            <a:avLst/>
          </a:prstGeom>
          <a:noFill/>
          <a:ln w="9525">
            <a:noFill/>
            <a:miter lim="800000"/>
            <a:headEnd/>
            <a:tailEnd/>
          </a:ln>
        </p:spPr>
      </p:pic>
      <p:sp>
        <p:nvSpPr>
          <p:cNvPr id="10"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8"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anchor="ctr"/>
          <a:lstStyle/>
          <a:p>
            <a:endParaRPr lang="en-US"/>
          </a:p>
        </p:txBody>
      </p:sp>
      <p:pic>
        <p:nvPicPr>
          <p:cNvPr id="19"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0"/>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5"/>
          <p:cNvSpPr txBox="1">
            <a:spLocks noChangeArrowheads="1"/>
          </p:cNvSpPr>
          <p:nvPr/>
        </p:nvSpPr>
        <p:spPr bwMode="auto">
          <a:xfrm>
            <a:off x="669779" y="1320109"/>
            <a:ext cx="7864929" cy="3415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57" tIns="45678" rIns="91357" bIns="45678">
            <a:spAutoFit/>
          </a:bodyPr>
          <a:lstStyle/>
          <a:p>
            <a:pPr defTabSz="456914"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6200" y="285757"/>
            <a:ext cx="8991600" cy="485775"/>
          </a:xfrm>
        </p:spPr>
        <p:txBody>
          <a:bodyPr/>
          <a:lstStyle/>
          <a:p>
            <a:r>
              <a:rPr lang="en-US" dirty="0"/>
              <a:t>Click to edit Master title style</a:t>
            </a:r>
          </a:p>
        </p:txBody>
      </p:sp>
      <p:sp>
        <p:nvSpPr>
          <p:cNvPr id="11" name="Footer Placeholder 6"/>
          <p:cNvSpPr>
            <a:spLocks noGrp="1"/>
          </p:cNvSpPr>
          <p:nvPr>
            <p:ph type="ftr" sz="quarter" idx="3"/>
          </p:nvPr>
        </p:nvSpPr>
        <p:spPr>
          <a:xfrm>
            <a:off x="4140683" y="6475084"/>
            <a:ext cx="4152926" cy="364628"/>
          </a:xfrm>
          <a:prstGeom prst="rect">
            <a:avLst/>
          </a:prstGeom>
        </p:spPr>
        <p:txBody>
          <a:bodyPr lIns="0" tIns="45704" rIns="0" bIns="45704" anchor="b"/>
          <a:lstStyle>
            <a:lvl1pPr algn="r" eaLnBrk="0" hangingPunct="0">
              <a:lnSpc>
                <a:spcPct val="90000"/>
              </a:lnSpc>
              <a:defRPr sz="1000" smtClean="0">
                <a:solidFill>
                  <a:srgbClr val="064308"/>
                </a:solidFill>
                <a:latin typeface="Arial"/>
                <a:ea typeface="+mn-ea"/>
                <a:cs typeface="Arial"/>
              </a:defRPr>
            </a:lvl1pPr>
          </a:lstStyle>
          <a:p>
            <a:pPr>
              <a:defRPr/>
            </a:pPr>
            <a:r>
              <a:rPr lang="en-US"/>
              <a:t>A. Gade, Advances in Experimentation, ND2022, July 2022</a:t>
            </a:r>
            <a:endParaRPr lang="en-US" dirty="0"/>
          </a:p>
        </p:txBody>
      </p:sp>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b="-1"/>
          <a:stretch/>
        </p:blipFill>
        <p:spPr>
          <a:xfrm>
            <a:off x="1147010" y="6557965"/>
            <a:ext cx="255331" cy="281747"/>
          </a:xfrm>
          <a:prstGeom prst="rect">
            <a:avLst/>
          </a:prstGeom>
        </p:spPr>
      </p:pic>
    </p:spTree>
    <p:extLst>
      <p:ext uri="{BB962C8B-B14F-4D97-AF65-F5344CB8AC3E}">
        <p14:creationId xmlns:p14="http://schemas.microsoft.com/office/powerpoint/2010/main" val="19355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pic>
        <p:nvPicPr>
          <p:cNvPr id="5" name="Picture 7" descr="FRIB_ppt_to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CIPANP 2022</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pic>
        <p:nvPicPr>
          <p:cNvPr id="6" name="Picture 4" descr="FRIB_ppt_to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644573" y="1071569"/>
            <a:ext cx="4423227"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CIPANP 2022</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4F88C639-55E7-4D97-AC8D-4B42A67367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CIPANP 2022</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64308"/>
                </a:solidFill>
                <a:latin typeface="Arial"/>
                <a:cs typeface="Arial"/>
              </a:defRPr>
            </a:lvl1pPr>
          </a:lstStyle>
          <a:p>
            <a:endParaRPr/>
          </a:p>
        </p:txBody>
      </p:sp>
      <p:sp>
        <p:nvSpPr>
          <p:cNvPr id="3" name="Holder 3"/>
          <p:cNvSpPr>
            <a:spLocks noGrp="1"/>
          </p:cNvSpPr>
          <p:nvPr>
            <p:ph sz="half" idx="2"/>
          </p:nvPr>
        </p:nvSpPr>
        <p:spPr>
          <a:xfrm>
            <a:off x="63500" y="2130343"/>
            <a:ext cx="3924935" cy="3873500"/>
          </a:xfrm>
          <a:prstGeom prst="rect">
            <a:avLst/>
          </a:prstGeom>
        </p:spPr>
        <p:txBody>
          <a:bodyPr wrap="square" lIns="0" tIns="0" rIns="0" bIns="0">
            <a:spAutoFit/>
          </a:bodyPr>
          <a:lstStyle>
            <a:lvl1pPr>
              <a:defRPr sz="1800" b="0" i="0">
                <a:solidFill>
                  <a:srgbClr val="064308"/>
                </a:solidFill>
                <a:latin typeface="Arial"/>
                <a:cs typeface="Arial"/>
              </a:defRPr>
            </a:lvl1pPr>
          </a:lstStyle>
          <a:p>
            <a:endParaRPr/>
          </a:p>
        </p:txBody>
      </p:sp>
      <p:sp>
        <p:nvSpPr>
          <p:cNvPr id="4" name="Holder 4"/>
          <p:cNvSpPr>
            <a:spLocks noGrp="1"/>
          </p:cNvSpPr>
          <p:nvPr>
            <p:ph sz="half" idx="3"/>
          </p:nvPr>
        </p:nvSpPr>
        <p:spPr>
          <a:xfrm>
            <a:off x="5390653" y="1163401"/>
            <a:ext cx="3406775" cy="4785360"/>
          </a:xfrm>
          <a:prstGeom prst="rect">
            <a:avLst/>
          </a:prstGeom>
        </p:spPr>
        <p:txBody>
          <a:bodyPr wrap="square" lIns="0" tIns="0" rIns="0" bIns="0">
            <a:spAutoFit/>
          </a:bodyPr>
          <a:lstStyle>
            <a:lvl1pPr>
              <a:defRPr sz="1100" b="0" i="0">
                <a:solidFill>
                  <a:srgbClr val="064308"/>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Sherrill CIPANP 2022</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000" b="0" i="0">
                <a:solidFill>
                  <a:srgbClr val="064308"/>
                </a:solidFill>
                <a:latin typeface="Arial"/>
                <a:cs typeface="Arial"/>
              </a:defRPr>
            </a:lvl1pPr>
          </a:lstStyle>
          <a:p>
            <a:pPr marL="12700">
              <a:lnSpc>
                <a:spcPct val="100000"/>
              </a:lnSpc>
              <a:spcBef>
                <a:spcPts val="5"/>
              </a:spcBef>
            </a:pPr>
            <a:r>
              <a:rPr spc="5" dirty="0"/>
              <a:t>T. </a:t>
            </a:r>
            <a:r>
              <a:rPr spc="-5" dirty="0"/>
              <a:t>Glasmacher, FRIB </a:t>
            </a:r>
            <a:r>
              <a:rPr spc="-10" dirty="0"/>
              <a:t>Overview, </a:t>
            </a:r>
            <a:r>
              <a:rPr spc="-5" dirty="0"/>
              <a:t>21 January </a:t>
            </a:r>
            <a:r>
              <a:rPr dirty="0"/>
              <a:t>2020, </a:t>
            </a:r>
            <a:r>
              <a:rPr spc="-10" dirty="0"/>
              <a:t>Slide</a:t>
            </a:r>
            <a:r>
              <a:rPr spc="-25" dirty="0"/>
              <a:t> </a:t>
            </a:r>
            <a:fld id="{81D60167-4931-47E6-BA6A-407CBD079E47}" type="slidenum">
              <a:rPr spc="-5" dirty="0"/>
              <a:t>‹#›</a:t>
            </a:fld>
            <a:endParaRPr spc="-5" dirty="0"/>
          </a:p>
        </p:txBody>
      </p:sp>
    </p:spTree>
    <p:extLst>
      <p:ext uri="{BB962C8B-B14F-4D97-AF65-F5344CB8AC3E}">
        <p14:creationId xmlns:p14="http://schemas.microsoft.com/office/powerpoint/2010/main" val="93359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133208"/>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6" y="1320107"/>
            <a:ext cx="7864929" cy="4810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71" tIns="45285" rIns="90571" bIns="45285">
            <a:spAutoFit/>
          </a:bodyPr>
          <a:lstStyle/>
          <a:p>
            <a:pPr defTabSz="452978" eaLnBrk="0" fontAlgn="base" hangingPunct="0">
              <a:lnSpc>
                <a:spcPct val="90000"/>
              </a:lnSpc>
              <a:spcBef>
                <a:spcPct val="0"/>
              </a:spcBef>
              <a:spcAft>
                <a:spcPct val="0"/>
              </a:spcAft>
              <a:defRPr/>
            </a:pPr>
            <a:endParaRPr lang="en-US" sz="2813" dirty="0">
              <a:solidFill>
                <a:srgbClr val="B81414"/>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5"/>
            <a:ext cx="9144000" cy="52433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71" tIns="45285" rIns="90571" bIns="45285">
            <a:spAutoFit/>
          </a:bodyPr>
          <a:lstStyle/>
          <a:p>
            <a:pPr defTabSz="452978" fontAlgn="base">
              <a:spcBef>
                <a:spcPct val="0"/>
              </a:spcBef>
              <a:spcAft>
                <a:spcPct val="0"/>
              </a:spcAft>
              <a:defRPr/>
            </a:pPr>
            <a:endParaRPr lang="en-US" sz="2813" dirty="0">
              <a:solidFill>
                <a:srgbClr val="B81414"/>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31" smtClean="0">
                <a:solidFill>
                  <a:srgbClr val="064308"/>
                </a:solidFill>
                <a:latin typeface="Arial"/>
                <a:ea typeface="+mn-ea"/>
                <a:cs typeface="Arial"/>
              </a:defRPr>
            </a:lvl1pPr>
          </a:lstStyle>
          <a:p>
            <a:pPr>
              <a:defRPr/>
            </a:pPr>
            <a:r>
              <a:rPr lang="en-US"/>
              <a:t>Sherrill CIPANP 2022</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4E543906-16D3-4B1F-A4DE-E132643E3450}" type="slidenum">
              <a:rPr lang="en-US"/>
              <a:pPr>
                <a:defRPr/>
              </a:pPr>
              <a:t>‹#›</a:t>
            </a:fld>
            <a:endParaRPr lang="en-US"/>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46296"/>
            <a:ext cx="9144000" cy="714565"/>
          </a:xfrm>
          <a:prstGeom prst="rect">
            <a:avLst/>
          </a:prstGeom>
        </p:spPr>
      </p:pic>
    </p:spTree>
    <p:extLst>
      <p:ext uri="{BB962C8B-B14F-4D97-AF65-F5344CB8AC3E}">
        <p14:creationId xmlns:p14="http://schemas.microsoft.com/office/powerpoint/2010/main" val="222997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2652" y="6132513"/>
            <a:ext cx="9138696" cy="725487"/>
          </a:xfrm>
          <a:prstGeom prst="rect">
            <a:avLst/>
          </a:prstGeom>
          <a:noFill/>
          <a:ln w="9525">
            <a:noFill/>
            <a:miter lim="800000"/>
            <a:headEnd/>
            <a:tailEnd/>
          </a:ln>
        </p:spPr>
      </p:pic>
      <p:pic>
        <p:nvPicPr>
          <p:cNvPr id="5"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300"/>
          </a:xfrm>
          <a:prstGeom prst="rect">
            <a:avLst/>
          </a:prstGeom>
          <a:noFill/>
          <a:ln w="9525">
            <a:noFill/>
            <a:miter lim="800000"/>
            <a:headEnd/>
            <a:tailEnd/>
          </a:ln>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6200" y="0"/>
            <a:ext cx="8991600" cy="1003300"/>
          </a:xfrm>
        </p:spPr>
        <p:txBody>
          <a:bodyPr anchor="ctr"/>
          <a:lstStyle/>
          <a:p>
            <a:r>
              <a:rPr lang="en-US" dirty="0"/>
              <a:t>Click to edit Master title style</a:t>
            </a:r>
          </a:p>
        </p:txBody>
      </p:sp>
      <p:sp>
        <p:nvSpPr>
          <p:cNvPr id="8" name="Footer Placeholder 10"/>
          <p:cNvSpPr>
            <a:spLocks noGrp="1"/>
          </p:cNvSpPr>
          <p:nvPr>
            <p:ph type="ftr" sz="quarter" idx="10"/>
          </p:nvPr>
        </p:nvSpPr>
        <p:spPr>
          <a:xfrm>
            <a:off x="5635625" y="6356350"/>
            <a:ext cx="2898775" cy="365125"/>
          </a:xfrm>
        </p:spPr>
        <p:txBody>
          <a:bodyPr/>
          <a:lstStyle>
            <a:lvl1pPr>
              <a:defRPr/>
            </a:lvl1pPr>
          </a:lstStyle>
          <a:p>
            <a:r>
              <a:rPr lang="en-US"/>
              <a:t>Sherrill CIPANP 2022</a:t>
            </a:r>
            <a:endParaRPr lang="en-US" dirty="0"/>
          </a:p>
        </p:txBody>
      </p:sp>
      <p:sp>
        <p:nvSpPr>
          <p:cNvPr id="10" name="Slide Number Placeholder 4"/>
          <p:cNvSpPr>
            <a:spLocks noGrp="1"/>
          </p:cNvSpPr>
          <p:nvPr>
            <p:ph type="sldNum" sz="quarter" idx="4"/>
          </p:nvPr>
        </p:nvSpPr>
        <p:spPr>
          <a:xfrm>
            <a:off x="8534400" y="6356350"/>
            <a:ext cx="609600" cy="365125"/>
          </a:xfrm>
          <a:prstGeom prst="rect">
            <a:avLst/>
          </a:prstGeom>
        </p:spPr>
        <p:txBody>
          <a:bodyPr vert="horz" lIns="0" tIns="0" rIns="0" bIns="45720" rtlCol="0" anchor="b"/>
          <a:lstStyle>
            <a:lvl1pPr algn="r" defTabSz="457200"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lang="en-US" dirty="0"/>
              <a:t>, Slide </a:t>
            </a:r>
            <a:fld id="{1D2CDB64-C772-4C10-8066-C769534B205C}" type="slidenum">
              <a:rPr lang="en-US" smtClean="0"/>
              <a:pPr algn="l"/>
              <a:t>‹#›</a:t>
            </a:fld>
            <a:endParaRPr lang="en-US" dirty="0"/>
          </a:p>
        </p:txBody>
      </p:sp>
    </p:spTree>
    <p:extLst>
      <p:ext uri="{BB962C8B-B14F-4D97-AF65-F5344CB8AC3E}">
        <p14:creationId xmlns:p14="http://schemas.microsoft.com/office/powerpoint/2010/main" val="3953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6" name="Picture 4" descr="FRIB_ppt_top.jpg">
            <a:extLst>
              <a:ext uri="{FF2B5EF4-FFF2-40B4-BE49-F238E27FC236}">
                <a16:creationId xmlns:a16="http://schemas.microsoft.com/office/drawing/2014/main" id="{0A850876-E931-8C45-B150-0AAB9B32A9A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70602"/>
            <a:ext cx="9144000" cy="823993"/>
          </a:xfrm>
          <a:prstGeom prst="rect">
            <a:avLst/>
          </a:prstGeom>
          <a:noFill/>
          <a:ln w="9525">
            <a:noFill/>
            <a:miter lim="800000"/>
            <a:headEnd/>
            <a:tailEnd/>
          </a:ln>
        </p:spPr>
      </p:pic>
      <p:pic>
        <p:nvPicPr>
          <p:cNvPr id="11" name="Picture 4" descr="FRIB_ppt_top.jpg">
            <a:extLst>
              <a:ext uri="{FF2B5EF4-FFF2-40B4-BE49-F238E27FC236}">
                <a16:creationId xmlns:a16="http://schemas.microsoft.com/office/drawing/2014/main" id="{E80010CD-7A6D-5544-AE60-5B652F49A66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
            <a:ext cx="9144000" cy="1003103"/>
          </a:xfrm>
          <a:prstGeom prst="rect">
            <a:avLst/>
          </a:prstGeom>
          <a:noFill/>
          <a:ln w="9525">
            <a:noFill/>
            <a:miter lim="800000"/>
            <a:headEnd/>
            <a:tailEnd/>
          </a:ln>
        </p:spPr>
      </p:pic>
      <p:sp>
        <p:nvSpPr>
          <p:cNvPr id="5" name="Text Box 5"/>
          <p:cNvSpPr txBox="1">
            <a:spLocks noChangeArrowheads="1"/>
          </p:cNvSpPr>
          <p:nvPr userDrawn="1"/>
        </p:nvSpPr>
        <p:spPr bwMode="auto">
          <a:xfrm>
            <a:off x="669778" y="1320109"/>
            <a:ext cx="7864929" cy="31851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49" tIns="34275" rIns="68549" bIns="34275">
            <a:spAutoFit/>
          </a:bodyPr>
          <a:lstStyle/>
          <a:p>
            <a:pPr eaLnBrk="0" hangingPunct="0">
              <a:lnSpc>
                <a:spcPct val="90000"/>
              </a:lnSpc>
              <a:defRPr/>
            </a:pPr>
            <a:endParaRPr lang="en-US">
              <a:latin typeface="Helvetica" pitchFamily="-111" charset="0"/>
              <a:cs typeface="Arial" charset="0"/>
            </a:endParaRPr>
          </a:p>
        </p:txBody>
      </p:sp>
      <p:sp>
        <p:nvSpPr>
          <p:cNvPr id="6" name="Rectangle 7"/>
          <p:cNvSpPr>
            <a:spLocks noChangeArrowheads="1"/>
          </p:cNvSpPr>
          <p:nvPr userDrawn="1"/>
        </p:nvSpPr>
        <p:spPr bwMode="auto">
          <a:xfrm>
            <a:off x="4115405" y="3009306"/>
            <a:ext cx="9144000" cy="34621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49" tIns="34275" rIns="68549" bIns="34275">
            <a:spAutoFit/>
          </a:bodyPr>
          <a:lstStyle/>
          <a:p>
            <a:pPr>
              <a:defRPr/>
            </a:pPr>
            <a:endParaRPr lang="en-US">
              <a:latin typeface="Arial" charset="0"/>
              <a:cs typeface="Arial" charset="0"/>
            </a:endParaRPr>
          </a:p>
        </p:txBody>
      </p:sp>
      <p:sp>
        <p:nvSpPr>
          <p:cNvPr id="7" name="Title 1"/>
          <p:cNvSpPr>
            <a:spLocks noGrp="1"/>
          </p:cNvSpPr>
          <p:nvPr>
            <p:ph type="title"/>
          </p:nvPr>
        </p:nvSpPr>
        <p:spPr>
          <a:xfrm>
            <a:off x="435431" y="100671"/>
            <a:ext cx="8273143" cy="439564"/>
          </a:xfrm>
        </p:spPr>
        <p:txBody>
          <a:bodyPr/>
          <a:lstStyle>
            <a:lvl1pPr>
              <a:defRPr sz="2800"/>
            </a:lvl1pPr>
          </a:lstStyle>
          <a:p>
            <a:r>
              <a:rPr lang="en-US" dirty="0"/>
              <a:t>Click to edit Master title style</a:t>
            </a:r>
          </a:p>
        </p:txBody>
      </p:sp>
      <p:sp>
        <p:nvSpPr>
          <p:cNvPr id="8" name="Content Placeholder 2"/>
          <p:cNvSpPr>
            <a:spLocks noGrp="1"/>
          </p:cNvSpPr>
          <p:nvPr>
            <p:ph idx="1"/>
          </p:nvPr>
        </p:nvSpPr>
        <p:spPr>
          <a:xfrm>
            <a:off x="458111" y="1168702"/>
            <a:ext cx="8227787" cy="4901900"/>
          </a:xfrm>
        </p:spPr>
        <p:txBody>
          <a:bodyPr/>
          <a:lstStyle>
            <a:lvl1pPr>
              <a:defRPr sz="2000"/>
            </a:lvl1pPr>
            <a:lvl2pPr>
              <a:defRPr sz="1800"/>
            </a:lvl2pPr>
            <a:lvl3pPr>
              <a:defRPr sz="1600"/>
            </a:lvl3pPr>
            <a:lvl5pPr>
              <a:defRPr sz="825"/>
            </a:lvl5pPr>
          </a:lstStyle>
          <a:p>
            <a:pPr lvl="0"/>
            <a:r>
              <a:rPr lang="en-US" dirty="0"/>
              <a:t>Click to edit Master text styles</a:t>
            </a:r>
          </a:p>
          <a:p>
            <a:pPr lvl="1"/>
            <a:r>
              <a:rPr lang="en-US" dirty="0"/>
              <a:t>Second level</a:t>
            </a:r>
          </a:p>
          <a:p>
            <a:pPr lvl="2"/>
            <a:r>
              <a:rPr lang="en-US" dirty="0"/>
              <a:t>Third level</a:t>
            </a:r>
          </a:p>
        </p:txBody>
      </p:sp>
      <p:sp>
        <p:nvSpPr>
          <p:cNvPr id="3" name="Footer Placeholder 2"/>
          <p:cNvSpPr>
            <a:spLocks noGrp="1"/>
          </p:cNvSpPr>
          <p:nvPr>
            <p:ph type="ftr" sz="quarter" idx="10"/>
          </p:nvPr>
        </p:nvSpPr>
        <p:spPr>
          <a:xfrm>
            <a:off x="4876800" y="6493374"/>
            <a:ext cx="3483429" cy="364628"/>
          </a:xfrm>
        </p:spPr>
        <p:txBody>
          <a:bodyPr/>
          <a:lstStyle>
            <a:lvl1pPr>
              <a:defRPr sz="1051">
                <a:solidFill>
                  <a:srgbClr val="064308"/>
                </a:solidFill>
                <a:latin typeface="Arial"/>
                <a:cs typeface="Arial"/>
              </a:defRPr>
            </a:lvl1pPr>
          </a:lstStyle>
          <a:p>
            <a:r>
              <a:rPr lang="en-US"/>
              <a:t>Sherrill CIPANP 2022</a:t>
            </a:r>
            <a:endParaRPr lang="en-US" dirty="0"/>
          </a:p>
        </p:txBody>
      </p:sp>
      <p:sp>
        <p:nvSpPr>
          <p:cNvPr id="9" name="Slide Number Placeholder 8"/>
          <p:cNvSpPr>
            <a:spLocks noGrp="1"/>
          </p:cNvSpPr>
          <p:nvPr>
            <p:ph type="sldNum" sz="quarter" idx="11"/>
          </p:nvPr>
        </p:nvSpPr>
        <p:spPr>
          <a:xfrm>
            <a:off x="8360230" y="6493374"/>
            <a:ext cx="638628" cy="364628"/>
          </a:xfrm>
        </p:spPr>
        <p:txBody>
          <a:bodyPr/>
          <a:lstStyle>
            <a:lvl1pPr algn="ctr">
              <a:defRPr sz="1051">
                <a:solidFill>
                  <a:srgbClr val="064308"/>
                </a:solidFill>
                <a:latin typeface="Arial"/>
                <a:cs typeface="Arial"/>
              </a:defRPr>
            </a:lvl1pPr>
          </a:lstStyle>
          <a:p>
            <a:fld id="{77F249DA-B195-584A-B0D3-F692FF403508}" type="slidenum">
              <a:rPr lang="en-US" smtClean="0"/>
              <a:pPr/>
              <a:t>‹#›</a:t>
            </a:fld>
            <a:endParaRPr lang="en-US" dirty="0"/>
          </a:p>
        </p:txBody>
      </p:sp>
      <p:pic>
        <p:nvPicPr>
          <p:cNvPr id="13" name="Picture 12">
            <a:extLst>
              <a:ext uri="{FF2B5EF4-FFF2-40B4-BE49-F238E27FC236}">
                <a16:creationId xmlns:a16="http://schemas.microsoft.com/office/drawing/2014/main" id="{A4D8D715-36E8-364F-9690-22A37140E9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1" y="6172200"/>
            <a:ext cx="403412" cy="529341"/>
          </a:xfrm>
          <a:prstGeom prst="rect">
            <a:avLst/>
          </a:prstGeom>
        </p:spPr>
      </p:pic>
      <p:pic>
        <p:nvPicPr>
          <p:cNvPr id="15" name="Picture 14">
            <a:extLst>
              <a:ext uri="{FF2B5EF4-FFF2-40B4-BE49-F238E27FC236}">
                <a16:creationId xmlns:a16="http://schemas.microsoft.com/office/drawing/2014/main" id="{50F2DA1C-9AF8-EB45-88A6-0F04642E80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1887" y="6172202"/>
            <a:ext cx="413964" cy="529340"/>
          </a:xfrm>
          <a:prstGeom prst="rect">
            <a:avLst/>
          </a:prstGeom>
        </p:spPr>
      </p:pic>
      <p:sp>
        <p:nvSpPr>
          <p:cNvPr id="17" name="TextBox 16">
            <a:extLst>
              <a:ext uri="{FF2B5EF4-FFF2-40B4-BE49-F238E27FC236}">
                <a16:creationId xmlns:a16="http://schemas.microsoft.com/office/drawing/2014/main" id="{062EA281-EC98-BC4C-ACE7-074DBC035BA5}"/>
              </a:ext>
            </a:extLst>
          </p:cNvPr>
          <p:cNvSpPr txBox="1"/>
          <p:nvPr userDrawn="1"/>
        </p:nvSpPr>
        <p:spPr>
          <a:xfrm>
            <a:off x="1497318" y="6070600"/>
            <a:ext cx="1991251" cy="600164"/>
          </a:xfrm>
          <a:prstGeom prst="rect">
            <a:avLst/>
          </a:prstGeom>
          <a:noFill/>
        </p:spPr>
        <p:txBody>
          <a:bodyPr wrap="none" rtlCol="0">
            <a:spAutoFit/>
          </a:bodyPr>
          <a:lstStyle/>
          <a:p>
            <a:r>
              <a:rPr lang="en-US" sz="1100" dirty="0"/>
              <a:t>National Science Foundation</a:t>
            </a:r>
          </a:p>
          <a:p>
            <a:r>
              <a:rPr lang="en-US" sz="1100" dirty="0"/>
              <a:t>DOE Office of Science</a:t>
            </a:r>
          </a:p>
          <a:p>
            <a:r>
              <a:rPr lang="en-US" sz="1100" dirty="0"/>
              <a:t>Michigan State University</a:t>
            </a:r>
          </a:p>
        </p:txBody>
      </p:sp>
    </p:spTree>
    <p:extLst>
      <p:ext uri="{BB962C8B-B14F-4D97-AF65-F5344CB8AC3E}">
        <p14:creationId xmlns:p14="http://schemas.microsoft.com/office/powerpoint/2010/main" val="209856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69776" y="1320106"/>
            <a:ext cx="7864929" cy="48107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96" tIns="45298" rIns="90596" bIns="45298">
            <a:spAutoFit/>
          </a:bodyPr>
          <a:lstStyle/>
          <a:p>
            <a:pPr defTabSz="452978" eaLnBrk="0" fontAlgn="base" hangingPunct="0">
              <a:lnSpc>
                <a:spcPct val="90000"/>
              </a:lnSpc>
              <a:spcBef>
                <a:spcPct val="0"/>
              </a:spcBef>
              <a:spcAft>
                <a:spcPct val="0"/>
              </a:spcAft>
              <a:defRPr/>
            </a:pPr>
            <a:endParaRPr lang="en-US" sz="2813" dirty="0">
              <a:solidFill>
                <a:srgbClr val="B81414"/>
              </a:solidFill>
              <a:latin typeface="Helvetica" charset="0"/>
              <a:ea typeface="Arial" charset="0"/>
              <a:cs typeface="Arial" charset="0"/>
            </a:endParaRPr>
          </a:p>
        </p:txBody>
      </p:sp>
      <p:sp>
        <p:nvSpPr>
          <p:cNvPr id="5" name="Rectangle 4"/>
          <p:cNvSpPr>
            <a:spLocks noChangeArrowheads="1"/>
          </p:cNvSpPr>
          <p:nvPr/>
        </p:nvSpPr>
        <p:spPr bwMode="auto">
          <a:xfrm>
            <a:off x="4115405" y="3009305"/>
            <a:ext cx="9144000" cy="5243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96" tIns="45298" rIns="90596" bIns="45298">
            <a:spAutoFit/>
          </a:bodyPr>
          <a:lstStyle/>
          <a:p>
            <a:pPr defTabSz="452978" fontAlgn="base">
              <a:spcBef>
                <a:spcPct val="0"/>
              </a:spcBef>
              <a:spcAft>
                <a:spcPct val="0"/>
              </a:spcAft>
              <a:defRPr/>
            </a:pPr>
            <a:endParaRPr lang="en-US" sz="2813" dirty="0">
              <a:solidFill>
                <a:srgbClr val="B81414"/>
              </a:solidFill>
              <a:latin typeface="Arial" charset="0"/>
              <a:ea typeface="Arial" charset="0"/>
              <a:cs typeface="Arial" charset="0"/>
            </a:endParaRPr>
          </a:p>
        </p:txBody>
      </p:sp>
      <p:pic>
        <p:nvPicPr>
          <p:cNvPr id="6" name="Picture 9" descr="FRIB_pptbkgB4.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2" y="-8930"/>
            <a:ext cx="9142488"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lgn="r" eaLnBrk="0" hangingPunct="0">
              <a:lnSpc>
                <a:spcPct val="90000"/>
              </a:lnSpc>
              <a:defRPr sz="1031" smtClean="0">
                <a:solidFill>
                  <a:srgbClr val="064308"/>
                </a:solidFill>
                <a:latin typeface="Arial"/>
                <a:ea typeface="+mn-ea"/>
                <a:cs typeface="Arial"/>
              </a:defRPr>
            </a:lvl1pPr>
          </a:lstStyle>
          <a:p>
            <a:pPr>
              <a:defRPr/>
            </a:pPr>
            <a:r>
              <a:rPr lang="en-US"/>
              <a:t>Sherrill CIPANP 2022</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A71D4431-6923-4DCB-A730-C651323BA495}" type="slidenum">
              <a:rPr lang="en-US"/>
              <a:pPr>
                <a:defRPr/>
              </a:pPr>
              <a:t>‹#›</a:t>
            </a:fld>
            <a:endParaRPr lang="en-US"/>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146296"/>
            <a:ext cx="9144000" cy="714565"/>
          </a:xfrm>
          <a:prstGeom prst="rect">
            <a:avLst/>
          </a:prstGeom>
        </p:spPr>
      </p:pic>
    </p:spTree>
    <p:extLst>
      <p:ext uri="{BB962C8B-B14F-4D97-AF65-F5344CB8AC3E}">
        <p14:creationId xmlns:p14="http://schemas.microsoft.com/office/powerpoint/2010/main" val="6242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96" y="75904"/>
            <a:ext cx="8992810" cy="486668"/>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75596" y="1067100"/>
            <a:ext cx="899281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4140680" y="6356450"/>
            <a:ext cx="4241321" cy="364628"/>
          </a:xfrm>
          <a:prstGeom prst="rect">
            <a:avLst/>
          </a:prstGeom>
        </p:spPr>
        <p:txBody>
          <a:bodyPr lIns="0" tIns="45712" rIns="0" bIns="45712" anchor="b"/>
          <a:lstStyle>
            <a:lvl1pPr algn="r" eaLnBrk="0" hangingPunct="0">
              <a:lnSpc>
                <a:spcPct val="90000"/>
              </a:lnSpc>
              <a:defRPr sz="1000" smtClean="0">
                <a:solidFill>
                  <a:srgbClr val="064308"/>
                </a:solidFill>
                <a:latin typeface="Arial"/>
                <a:ea typeface="+mn-ea"/>
                <a:cs typeface="Arial"/>
              </a:defRPr>
            </a:lvl1pPr>
          </a:lstStyle>
          <a:p>
            <a:pPr>
              <a:defRPr/>
            </a:pPr>
            <a:r>
              <a:rPr lang="en-US"/>
              <a:t>Sherrill CIPANP 2022</a:t>
            </a:r>
            <a:endParaRPr lang="en-US" dirty="0"/>
          </a:p>
        </p:txBody>
      </p:sp>
      <p:sp>
        <p:nvSpPr>
          <p:cNvPr id="9" name="Slide Number Placeholder 4"/>
          <p:cNvSpPr>
            <a:spLocks noGrp="1"/>
          </p:cNvSpPr>
          <p:nvPr>
            <p:ph type="sldNum" sz="quarter" idx="4"/>
          </p:nvPr>
        </p:nvSpPr>
        <p:spPr>
          <a:xfrm>
            <a:off x="8382000" y="6356450"/>
            <a:ext cx="762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000">
                <a:solidFill>
                  <a:srgbClr val="064308"/>
                </a:solidFill>
                <a:ea typeface="ヒラギノ角ゴ Pro W3" charset="-128"/>
                <a:cs typeface="+mn-cs"/>
              </a:defRPr>
            </a:lvl1pPr>
          </a:lstStyle>
          <a:p>
            <a:pPr>
              <a:defRPr/>
            </a:pPr>
            <a:r>
              <a:rPr lang="en-US"/>
              <a:t>, Slide </a:t>
            </a:r>
            <a:fld id="{D30A2C6D-39BC-4576-856C-8743CF76C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6" r:id="rId4"/>
    <p:sldLayoutId id="2147483999" r:id="rId5"/>
    <p:sldLayoutId id="2147484001" r:id="rId6"/>
    <p:sldLayoutId id="2147484005" r:id="rId7"/>
    <p:sldLayoutId id="2147484006" r:id="rId8"/>
    <p:sldLayoutId id="2147484007" r:id="rId9"/>
    <p:sldLayoutId id="2147484008" r:id="rId10"/>
  </p:sldLayoutIdLst>
  <p:hf hdr="0" dt="0"/>
  <p:txStyles>
    <p:title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8.jpeg"/><Relationship Id="rId11" Type="http://schemas.openxmlformats.org/officeDocument/2006/relationships/image" Target="../media/image83.png"/><Relationship Id="rId5" Type="http://schemas.openxmlformats.org/officeDocument/2006/relationships/image" Target="../media/image77.jpeg"/><Relationship Id="rId10" Type="http://schemas.openxmlformats.org/officeDocument/2006/relationships/image" Target="../media/image82.gif"/><Relationship Id="rId4" Type="http://schemas.openxmlformats.org/officeDocument/2006/relationships/image" Target="../media/image76.jpeg"/><Relationship Id="rId9" Type="http://schemas.openxmlformats.org/officeDocument/2006/relationships/image" Target="../media/image8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p:txBody>
          <a:bodyPr/>
          <a:lstStyle/>
          <a:p>
            <a:r>
              <a:rPr lang="en-US" sz="2625" dirty="0">
                <a:latin typeface="Arial" pitchFamily="34" charset="0"/>
                <a:ea typeface="ＭＳ Ｐゴシック"/>
                <a:cs typeface="ＭＳ Ｐゴシック"/>
              </a:rPr>
              <a:t>Brad Sherrill</a:t>
            </a:r>
            <a:br>
              <a:rPr lang="en-US" sz="2625" dirty="0">
                <a:latin typeface="Arial" pitchFamily="34" charset="0"/>
                <a:ea typeface="ＭＳ Ｐゴシック"/>
                <a:cs typeface="ＭＳ Ｐゴシック"/>
              </a:rPr>
            </a:br>
            <a:r>
              <a:rPr lang="en-US" sz="2625" dirty="0">
                <a:latin typeface="Arial" pitchFamily="34" charset="0"/>
                <a:ea typeface="ＭＳ Ｐゴシック"/>
                <a:cs typeface="ＭＳ Ｐゴシック"/>
              </a:rPr>
              <a:t>FRIB Scientific Director</a:t>
            </a:r>
          </a:p>
        </p:txBody>
      </p:sp>
      <p:sp>
        <p:nvSpPr>
          <p:cNvPr id="9219" name="Title 5"/>
          <p:cNvSpPr>
            <a:spLocks noGrp="1"/>
          </p:cNvSpPr>
          <p:nvPr>
            <p:ph type="title"/>
          </p:nvPr>
        </p:nvSpPr>
        <p:spPr>
          <a:xfrm>
            <a:off x="71438" y="2930621"/>
            <a:ext cx="9001124" cy="911935"/>
          </a:xfrm>
        </p:spPr>
        <p:txBody>
          <a:bodyPr/>
          <a:lstStyle/>
          <a:p>
            <a:r>
              <a:rPr lang="en-US" dirty="0">
                <a:latin typeface="Arial" pitchFamily="34" charset="0"/>
                <a:ea typeface="ＭＳ Ｐゴシック"/>
                <a:cs typeface="ＭＳ Ｐゴシック"/>
              </a:rPr>
              <a:t>Status and Prospects with the Facility for Rare Isotope Beams</a:t>
            </a:r>
          </a:p>
        </p:txBody>
      </p:sp>
    </p:spTree>
    <p:extLst>
      <p:ext uri="{BB962C8B-B14F-4D97-AF65-F5344CB8AC3E}">
        <p14:creationId xmlns:p14="http://schemas.microsoft.com/office/powerpoint/2010/main" val="123443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4744832" cy="5027414"/>
          </a:xfrm>
        </p:spPr>
        <p:txBody>
          <a:bodyPr/>
          <a:lstStyle/>
          <a:p>
            <a:pPr marL="180023" indent="-180023"/>
            <a:r>
              <a:rPr lang="en-US" sz="1650" dirty="0"/>
              <a:t>FRIB built and runs its own helium cryogenic plant that operates at 2 K and 4.5 K</a:t>
            </a:r>
          </a:p>
          <a:p>
            <a:pPr marL="180023" indent="-180023"/>
            <a:r>
              <a:rPr lang="en-US" sz="1650" dirty="0"/>
              <a:t>Equivalent 4.5 K capacity of 18 kW</a:t>
            </a:r>
          </a:p>
          <a:p>
            <a:pPr marL="180023" indent="-180023"/>
            <a:r>
              <a:rPr lang="en-US" sz="1650" dirty="0"/>
              <a:t>Integrated design of the cryogenic refrigeration, distribution, and </a:t>
            </a:r>
            <a:r>
              <a:rPr lang="en-US" sz="1650" dirty="0" err="1"/>
              <a:t>cryomodule</a:t>
            </a:r>
            <a:r>
              <a:rPr lang="en-US" sz="1650" dirty="0"/>
              <a:t> systems allows energy-efficient operations  </a:t>
            </a:r>
          </a:p>
          <a:p>
            <a:pPr marL="180023" indent="-180023"/>
            <a:r>
              <a:rPr lang="en-US" sz="1650" dirty="0"/>
              <a:t>Operates on the Ganni Floating-Pressure Process Cycle that automatically optimizes the operation of the system</a:t>
            </a:r>
          </a:p>
          <a:p>
            <a:pPr marL="360045" lvl="1" indent="-154305"/>
            <a:r>
              <a:rPr lang="en-US" sz="1500" dirty="0"/>
              <a:t>Can stably regulate its capacity down to 30 percent of its maximum capacity</a:t>
            </a:r>
            <a:endParaRPr lang="en-US" sz="1551" dirty="0"/>
          </a:p>
          <a:p>
            <a:endParaRPr lang="en-US" dirty="0"/>
          </a:p>
        </p:txBody>
      </p:sp>
      <p:sp>
        <p:nvSpPr>
          <p:cNvPr id="2" name="Title 1"/>
          <p:cNvSpPr>
            <a:spLocks noGrp="1"/>
          </p:cNvSpPr>
          <p:nvPr>
            <p:ph type="title"/>
          </p:nvPr>
        </p:nvSpPr>
        <p:spPr>
          <a:xfrm>
            <a:off x="76200" y="45676"/>
            <a:ext cx="8991600" cy="911948"/>
          </a:xfrm>
        </p:spPr>
        <p:txBody>
          <a:bodyPr/>
          <a:lstStyle/>
          <a:p>
            <a:r>
              <a:rPr lang="en-US" dirty="0">
                <a:latin typeface="Arial" pitchFamily="34" charset="0"/>
                <a:ea typeface="ＭＳ Ｐゴシック"/>
                <a:cs typeface="Arial"/>
              </a:rPr>
              <a:t>FRIB Built and is Operating One of Nation’s </a:t>
            </a:r>
            <a:br>
              <a:rPr lang="en-US" dirty="0">
                <a:latin typeface="Arial" pitchFamily="34" charset="0"/>
                <a:ea typeface="ＭＳ Ｐゴシック"/>
                <a:cs typeface="Arial"/>
              </a:rPr>
            </a:br>
            <a:r>
              <a:rPr lang="en-US" dirty="0">
                <a:latin typeface="Arial" pitchFamily="34" charset="0"/>
                <a:ea typeface="ＭＳ Ｐゴシック"/>
                <a:cs typeface="Arial"/>
              </a:rPr>
              <a:t>Largest Helium Liquefaction Plant</a:t>
            </a:r>
            <a:endParaRPr lang="en-US" dirty="0"/>
          </a:p>
        </p:txBody>
      </p:sp>
      <p:sp>
        <p:nvSpPr>
          <p:cNvPr id="4" name="Footer Placeholder 3"/>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10</a:t>
            </a:fld>
            <a:endParaRPr lang="en-US"/>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9953" y="1348447"/>
            <a:ext cx="3984177" cy="2690153"/>
          </a:xfrm>
          <a:prstGeom prst="rect">
            <a:avLst/>
          </a:prstGeom>
          <a:ln>
            <a:solidFill>
              <a:schemeClr val="tx1"/>
            </a:solidFill>
          </a:ln>
        </p:spPr>
      </p:pic>
      <p:pic>
        <p:nvPicPr>
          <p:cNvPr id="22" name="Pictur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552506" y="4442249"/>
            <a:ext cx="1964702" cy="1309805"/>
          </a:xfrm>
          <a:prstGeom prst="rect">
            <a:avLst/>
          </a:prstGeom>
          <a:ln>
            <a:solidFill>
              <a:schemeClr val="tx1"/>
            </a:solidFill>
          </a:ln>
        </p:spPr>
      </p:pic>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0211" y="4233570"/>
            <a:ext cx="1548123" cy="1845935"/>
          </a:xfrm>
          <a:prstGeom prst="rect">
            <a:avLst/>
          </a:prstGeom>
          <a:ln>
            <a:solidFill>
              <a:schemeClr val="tx1"/>
            </a:solidFill>
          </a:ln>
        </p:spPr>
      </p:pic>
      <p:pic>
        <p:nvPicPr>
          <p:cNvPr id="24" name="Pictur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48681" y="4117352"/>
            <a:ext cx="2612039" cy="1962150"/>
          </a:xfrm>
          <a:prstGeom prst="rect">
            <a:avLst/>
          </a:prstGeom>
          <a:ln>
            <a:solidFill>
              <a:schemeClr val="tx1"/>
            </a:solidFill>
          </a:ln>
        </p:spPr>
      </p:pic>
      <p:pic>
        <p:nvPicPr>
          <p:cNvPr id="25" name="Pictur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46005" y="4242262"/>
            <a:ext cx="2979253" cy="1837239"/>
          </a:xfrm>
          <a:prstGeom prst="rect">
            <a:avLst/>
          </a:prstGeom>
          <a:ln w="9525">
            <a:solidFill>
              <a:schemeClr val="tx1"/>
            </a:solidFill>
          </a:ln>
        </p:spPr>
      </p:pic>
      <p:sp>
        <p:nvSpPr>
          <p:cNvPr id="6" name="TextBox 5"/>
          <p:cNvSpPr txBox="1"/>
          <p:nvPr/>
        </p:nvSpPr>
        <p:spPr>
          <a:xfrm>
            <a:off x="4953000" y="1002268"/>
            <a:ext cx="4015010" cy="369332"/>
          </a:xfrm>
          <a:prstGeom prst="rect">
            <a:avLst/>
          </a:prstGeom>
          <a:noFill/>
        </p:spPr>
        <p:txBody>
          <a:bodyPr wrap="none" rtlCol="0">
            <a:spAutoFit/>
          </a:bodyPr>
          <a:lstStyle/>
          <a:p>
            <a:r>
              <a:rPr lang="en-US" dirty="0"/>
              <a:t>F. Casagrande, R. Ganni, P. Knudsen</a:t>
            </a:r>
          </a:p>
        </p:txBody>
      </p:sp>
    </p:spTree>
    <p:extLst>
      <p:ext uri="{BB962C8B-B14F-4D97-AF65-F5344CB8AC3E}">
        <p14:creationId xmlns:p14="http://schemas.microsoft.com/office/powerpoint/2010/main" val="300559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7" name="Rectangle 3"/>
          <p:cNvSpPr>
            <a:spLocks noGrp="1" noChangeArrowheads="1"/>
          </p:cNvSpPr>
          <p:nvPr>
            <p:ph idx="1"/>
          </p:nvPr>
        </p:nvSpPr>
        <p:spPr>
          <a:xfrm>
            <a:off x="76200" y="1067100"/>
            <a:ext cx="9220200" cy="5027414"/>
          </a:xfrm>
          <a:ln w="19050">
            <a:noFill/>
          </a:ln>
        </p:spPr>
        <p:txBody>
          <a:bodyPr/>
          <a:lstStyle/>
          <a:p>
            <a:pPr>
              <a:lnSpc>
                <a:spcPct val="150000"/>
              </a:lnSpc>
              <a:spcBef>
                <a:spcPct val="70000"/>
              </a:spcBef>
            </a:pPr>
            <a:r>
              <a:rPr lang="en-US" u="sng" dirty="0"/>
              <a:t>Target spallation by light ions (</a:t>
            </a:r>
            <a:r>
              <a:rPr lang="en-US" sz="1575" u="sng" dirty="0"/>
              <a:t>TRIUMF ISAC/CERN ISOLDE</a:t>
            </a:r>
            <a:r>
              <a:rPr lang="en-US" u="sng" dirty="0"/>
              <a:t>)</a:t>
            </a:r>
          </a:p>
          <a:p>
            <a:pPr>
              <a:lnSpc>
                <a:spcPct val="150000"/>
              </a:lnSpc>
              <a:spcBef>
                <a:spcPct val="70000"/>
              </a:spcBef>
            </a:pPr>
            <a:endParaRPr lang="en-US" u="sng" dirty="0"/>
          </a:p>
          <a:p>
            <a:pPr>
              <a:lnSpc>
                <a:spcPct val="150000"/>
              </a:lnSpc>
              <a:spcBef>
                <a:spcPct val="70000"/>
              </a:spcBef>
            </a:pPr>
            <a:r>
              <a:rPr lang="en-US" u="sng" dirty="0"/>
              <a:t>Neutron induced fission (2-step target) (</a:t>
            </a:r>
            <a:r>
              <a:rPr lang="en-US" sz="1575" u="sng" dirty="0"/>
              <a:t>SPIRAL2/ARIEL/ANL ATLAS</a:t>
            </a:r>
            <a:r>
              <a:rPr lang="en-US" u="sng" dirty="0"/>
              <a:t>)</a:t>
            </a:r>
          </a:p>
          <a:p>
            <a:pPr>
              <a:lnSpc>
                <a:spcPct val="150000"/>
              </a:lnSpc>
              <a:spcBef>
                <a:spcPct val="70000"/>
              </a:spcBef>
            </a:pPr>
            <a:endParaRPr lang="en-US" u="sng" dirty="0"/>
          </a:p>
          <a:p>
            <a:pPr>
              <a:lnSpc>
                <a:spcPct val="150000"/>
              </a:lnSpc>
              <a:spcBef>
                <a:spcPct val="70000"/>
              </a:spcBef>
            </a:pPr>
            <a:r>
              <a:rPr lang="en-US" u="sng" dirty="0"/>
              <a:t>In-flight Separation following projectile breakup (</a:t>
            </a:r>
            <a:r>
              <a:rPr lang="en-US" sz="1575" u="sng" dirty="0"/>
              <a:t>FAIR,RIKEN,FRIB</a:t>
            </a:r>
            <a:r>
              <a:rPr lang="en-US" u="sng" dirty="0"/>
              <a:t>)</a:t>
            </a:r>
          </a:p>
          <a:p>
            <a:pPr>
              <a:lnSpc>
                <a:spcPct val="150000"/>
              </a:lnSpc>
              <a:spcBef>
                <a:spcPct val="70000"/>
              </a:spcBef>
            </a:pPr>
            <a:endParaRPr lang="en-US" u="sng" dirty="0"/>
          </a:p>
        </p:txBody>
      </p:sp>
      <p:sp>
        <p:nvSpPr>
          <p:cNvPr id="1342466" name="Rectangle 2"/>
          <p:cNvSpPr>
            <a:spLocks noGrp="1" noChangeArrowheads="1"/>
          </p:cNvSpPr>
          <p:nvPr>
            <p:ph type="title"/>
          </p:nvPr>
        </p:nvSpPr>
        <p:spPr>
          <a:xfrm>
            <a:off x="76200" y="45676"/>
            <a:ext cx="8991600" cy="911948"/>
          </a:xfrm>
        </p:spPr>
        <p:txBody>
          <a:bodyPr/>
          <a:lstStyle/>
          <a:p>
            <a:r>
              <a:rPr lang="en-US" dirty="0"/>
              <a:t>Rare Isotope Production Techniques – Advantages for Each</a:t>
            </a:r>
          </a:p>
        </p:txBody>
      </p:sp>
      <p:sp>
        <p:nvSpPr>
          <p:cNvPr id="6" name="Footer Placeholder 5"/>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7" name="Slide Number Placeholder 6"/>
          <p:cNvSpPr>
            <a:spLocks noGrp="1"/>
          </p:cNvSpPr>
          <p:nvPr>
            <p:ph type="sldNum" sz="quarter" idx="4294967295"/>
          </p:nvPr>
        </p:nvSpPr>
        <p:spPr>
          <a:xfrm>
            <a:off x="8382000" y="6356350"/>
            <a:ext cx="762000" cy="365125"/>
          </a:xfrm>
        </p:spPr>
        <p:txBody>
          <a:bodyPr/>
          <a:lstStyle/>
          <a:p>
            <a:pPr>
              <a:defRPr/>
            </a:pPr>
            <a:r>
              <a:rPr lang="en-US"/>
              <a:t>, Slide </a:t>
            </a:r>
            <a:fld id="{A71D4431-6923-4DCB-A730-C651323BA495}" type="slidenum">
              <a:rPr lang="en-US" smtClean="0"/>
              <a:pPr>
                <a:defRPr/>
              </a:pPr>
              <a:t>11</a:t>
            </a:fld>
            <a:endParaRPr lang="en-US"/>
          </a:p>
        </p:txBody>
      </p:sp>
      <p:sp>
        <p:nvSpPr>
          <p:cNvPr id="1342526" name="Rectangle 62"/>
          <p:cNvSpPr>
            <a:spLocks noChangeArrowheads="1"/>
          </p:cNvSpPr>
          <p:nvPr/>
        </p:nvSpPr>
        <p:spPr bwMode="auto">
          <a:xfrm>
            <a:off x="6822283" y="1778778"/>
            <a:ext cx="163194" cy="354268"/>
          </a:xfrm>
          <a:prstGeom prst="rect">
            <a:avLst/>
          </a:prstGeom>
          <a:solidFill>
            <a:schemeClr val="bg1"/>
          </a:solidFill>
          <a:ln w="9525">
            <a:noFill/>
            <a:miter lim="800000"/>
            <a:headEnd/>
            <a:tailEnd/>
          </a:ln>
          <a:effectLst/>
        </p:spPr>
        <p:txBody>
          <a:bodyPr wrap="none" lIns="80776" tIns="40388" rIns="80776" bIns="40388" anchor="ctr">
            <a:spAutoFit/>
          </a:bodyPr>
          <a:lstStyle/>
          <a:p>
            <a:endParaRPr lang="en-US" sz="1772" dirty="0"/>
          </a:p>
        </p:txBody>
      </p:sp>
      <p:sp>
        <p:nvSpPr>
          <p:cNvPr id="1342517" name="Text Box 53"/>
          <p:cNvSpPr txBox="1">
            <a:spLocks noChangeArrowheads="1"/>
          </p:cNvSpPr>
          <p:nvPr/>
        </p:nvSpPr>
        <p:spPr bwMode="auto">
          <a:xfrm>
            <a:off x="6822282" y="1778794"/>
            <a:ext cx="753732" cy="365036"/>
          </a:xfrm>
          <a:prstGeom prst="rect">
            <a:avLst/>
          </a:prstGeom>
          <a:noFill/>
          <a:ln w="28575">
            <a:noFill/>
            <a:miter lim="800000"/>
            <a:headEnd/>
            <a:tailEnd/>
          </a:ln>
          <a:effectLst/>
        </p:spPr>
        <p:txBody>
          <a:bodyPr wrap="none">
            <a:spAutoFit/>
          </a:bodyPr>
          <a:lstStyle/>
          <a:p>
            <a:pPr eaLnBrk="1" hangingPunct="1">
              <a:spcBef>
                <a:spcPct val="20000"/>
              </a:spcBef>
            </a:pPr>
            <a:r>
              <a:rPr lang="en-US" sz="1772" dirty="0"/>
              <a:t>beam</a:t>
            </a:r>
          </a:p>
        </p:txBody>
      </p:sp>
      <p:sp>
        <p:nvSpPr>
          <p:cNvPr id="1342518" name="Text Box 54"/>
          <p:cNvSpPr txBox="1">
            <a:spLocks noChangeArrowheads="1"/>
          </p:cNvSpPr>
          <p:nvPr/>
        </p:nvSpPr>
        <p:spPr bwMode="auto">
          <a:xfrm>
            <a:off x="8379047" y="2571269"/>
            <a:ext cx="764953" cy="365036"/>
          </a:xfrm>
          <a:prstGeom prst="rect">
            <a:avLst/>
          </a:prstGeom>
          <a:noFill/>
          <a:ln w="28575">
            <a:noFill/>
            <a:miter lim="800000"/>
            <a:headEnd/>
            <a:tailEnd/>
          </a:ln>
          <a:effectLst/>
        </p:spPr>
        <p:txBody>
          <a:bodyPr wrap="none">
            <a:spAutoFit/>
          </a:bodyPr>
          <a:lstStyle/>
          <a:p>
            <a:pPr eaLnBrk="1" hangingPunct="1">
              <a:spcBef>
                <a:spcPct val="20000"/>
              </a:spcBef>
            </a:pPr>
            <a:r>
              <a:rPr lang="en-US" sz="1772" dirty="0"/>
              <a:t>target</a:t>
            </a:r>
          </a:p>
        </p:txBody>
      </p:sp>
      <p:sp>
        <p:nvSpPr>
          <p:cNvPr id="1342519" name="Line 55"/>
          <p:cNvSpPr>
            <a:spLocks noChangeShapeType="1"/>
          </p:cNvSpPr>
          <p:nvPr/>
        </p:nvSpPr>
        <p:spPr bwMode="auto">
          <a:xfrm>
            <a:off x="7309842" y="2453878"/>
            <a:ext cx="525066" cy="0"/>
          </a:xfrm>
          <a:prstGeom prst="line">
            <a:avLst/>
          </a:prstGeom>
          <a:noFill/>
          <a:ln w="28575">
            <a:noFill/>
            <a:round/>
            <a:headEnd/>
            <a:tailEnd type="triangle" w="med" len="med"/>
          </a:ln>
          <a:effectLst/>
        </p:spPr>
        <p:txBody>
          <a:bodyPr wrap="none">
            <a:spAutoFit/>
          </a:bodyPr>
          <a:lstStyle/>
          <a:p>
            <a:endParaRPr lang="en-US" sz="1772" dirty="0"/>
          </a:p>
        </p:txBody>
      </p:sp>
      <p:sp>
        <p:nvSpPr>
          <p:cNvPr id="1342512" name="Text Box 48"/>
          <p:cNvSpPr txBox="1">
            <a:spLocks noChangeArrowheads="1"/>
          </p:cNvSpPr>
          <p:nvPr/>
        </p:nvSpPr>
        <p:spPr bwMode="auto">
          <a:xfrm>
            <a:off x="6529821" y="4437354"/>
            <a:ext cx="753732" cy="365036"/>
          </a:xfrm>
          <a:prstGeom prst="rect">
            <a:avLst/>
          </a:prstGeom>
          <a:noFill/>
          <a:ln w="28575">
            <a:noFill/>
            <a:miter lim="800000"/>
            <a:headEnd/>
            <a:tailEnd/>
          </a:ln>
          <a:effectLst/>
        </p:spPr>
        <p:txBody>
          <a:bodyPr wrap="none">
            <a:spAutoFit/>
          </a:bodyPr>
          <a:lstStyle/>
          <a:p>
            <a:pPr eaLnBrk="1" hangingPunct="1">
              <a:spcBef>
                <a:spcPct val="20000"/>
              </a:spcBef>
            </a:pPr>
            <a:r>
              <a:rPr lang="en-US" sz="1772" dirty="0"/>
              <a:t>beam</a:t>
            </a:r>
          </a:p>
        </p:txBody>
      </p:sp>
      <p:sp>
        <p:nvSpPr>
          <p:cNvPr id="1342513" name="Text Box 49"/>
          <p:cNvSpPr txBox="1">
            <a:spLocks noChangeArrowheads="1"/>
          </p:cNvSpPr>
          <p:nvPr/>
        </p:nvSpPr>
        <p:spPr bwMode="auto">
          <a:xfrm>
            <a:off x="8159950" y="5149628"/>
            <a:ext cx="764953" cy="365036"/>
          </a:xfrm>
          <a:prstGeom prst="rect">
            <a:avLst/>
          </a:prstGeom>
          <a:noFill/>
          <a:ln w="28575">
            <a:noFill/>
            <a:miter lim="800000"/>
            <a:headEnd/>
            <a:tailEnd/>
          </a:ln>
          <a:effectLst/>
        </p:spPr>
        <p:txBody>
          <a:bodyPr wrap="none">
            <a:spAutoFit/>
          </a:bodyPr>
          <a:lstStyle/>
          <a:p>
            <a:pPr eaLnBrk="1" hangingPunct="1">
              <a:spcBef>
                <a:spcPct val="20000"/>
              </a:spcBef>
            </a:pPr>
            <a:r>
              <a:rPr lang="en-US" sz="1772" dirty="0"/>
              <a:t>target</a:t>
            </a:r>
          </a:p>
        </p:txBody>
      </p:sp>
      <p:sp>
        <p:nvSpPr>
          <p:cNvPr id="1342514" name="Line 50"/>
          <p:cNvSpPr>
            <a:spLocks noChangeShapeType="1"/>
          </p:cNvSpPr>
          <p:nvPr/>
        </p:nvSpPr>
        <p:spPr bwMode="auto">
          <a:xfrm>
            <a:off x="7800529" y="4958979"/>
            <a:ext cx="525066" cy="0"/>
          </a:xfrm>
          <a:prstGeom prst="line">
            <a:avLst/>
          </a:prstGeom>
          <a:noFill/>
          <a:ln w="28575">
            <a:noFill/>
            <a:round/>
            <a:headEnd/>
            <a:tailEnd type="triangle" w="med" len="med"/>
          </a:ln>
          <a:effectLst/>
        </p:spPr>
        <p:txBody>
          <a:bodyPr wrap="none">
            <a:spAutoFit/>
          </a:bodyPr>
          <a:lstStyle/>
          <a:p>
            <a:endParaRPr lang="en-US" sz="1772" dirty="0"/>
          </a:p>
        </p:txBody>
      </p:sp>
      <p:sp>
        <p:nvSpPr>
          <p:cNvPr id="1342536" name="Rectangle 72"/>
          <p:cNvSpPr>
            <a:spLocks noChangeArrowheads="1"/>
          </p:cNvSpPr>
          <p:nvPr/>
        </p:nvSpPr>
        <p:spPr bwMode="auto">
          <a:xfrm>
            <a:off x="7297341" y="4324509"/>
            <a:ext cx="1650206" cy="354268"/>
          </a:xfrm>
          <a:prstGeom prst="rect">
            <a:avLst/>
          </a:prstGeom>
          <a:noFill/>
          <a:ln w="9525">
            <a:noFill/>
            <a:miter lim="800000"/>
            <a:headEnd/>
            <a:tailEnd/>
          </a:ln>
          <a:effectLst/>
        </p:spPr>
        <p:txBody>
          <a:bodyPr lIns="80776" tIns="40388" rIns="80776" bIns="40388" anchor="ctr">
            <a:spAutoFit/>
          </a:bodyPr>
          <a:lstStyle/>
          <a:p>
            <a:endParaRPr lang="en-US" sz="1772" dirty="0"/>
          </a:p>
        </p:txBody>
      </p:sp>
      <p:cxnSp>
        <p:nvCxnSpPr>
          <p:cNvPr id="65" name="Straight Arrow Connector 64"/>
          <p:cNvCxnSpPr/>
          <p:nvPr/>
        </p:nvCxnSpPr>
        <p:spPr>
          <a:xfrm rot="5400000" flipH="1" flipV="1">
            <a:off x="7684704" y="2114586"/>
            <a:ext cx="1563" cy="353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70" idx="6"/>
          </p:cNvCxnSpPr>
          <p:nvPr/>
        </p:nvCxnSpPr>
        <p:spPr>
          <a:xfrm flipV="1">
            <a:off x="7928668" y="4904285"/>
            <a:ext cx="515693" cy="390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7305750" y="2196687"/>
            <a:ext cx="203151" cy="2031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68" name="Oval 67"/>
          <p:cNvSpPr/>
          <p:nvPr/>
        </p:nvSpPr>
        <p:spPr>
          <a:xfrm>
            <a:off x="7862070" y="1918470"/>
            <a:ext cx="748530" cy="74853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69" name="Oval 68"/>
          <p:cNvSpPr/>
          <p:nvPr/>
        </p:nvSpPr>
        <p:spPr>
          <a:xfrm>
            <a:off x="8444360" y="4946478"/>
            <a:ext cx="203151" cy="2031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70" name="Oval 69"/>
          <p:cNvSpPr/>
          <p:nvPr/>
        </p:nvSpPr>
        <p:spPr>
          <a:xfrm>
            <a:off x="7180139" y="4533926"/>
            <a:ext cx="748530" cy="74853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grpSp>
        <p:nvGrpSpPr>
          <p:cNvPr id="2" name="Group 79"/>
          <p:cNvGrpSpPr/>
          <p:nvPr/>
        </p:nvGrpSpPr>
        <p:grpSpPr>
          <a:xfrm>
            <a:off x="1686263" y="1628774"/>
            <a:ext cx="5334258" cy="923424"/>
            <a:chOff x="905671" y="1600200"/>
            <a:chExt cx="5418929" cy="938083"/>
          </a:xfrm>
        </p:grpSpPr>
        <p:sp>
          <p:nvSpPr>
            <p:cNvPr id="1342492" name="Line 28"/>
            <p:cNvSpPr>
              <a:spLocks noChangeShapeType="1"/>
            </p:cNvSpPr>
            <p:nvPr/>
          </p:nvSpPr>
          <p:spPr bwMode="auto">
            <a:xfrm>
              <a:off x="2438400" y="2205037"/>
              <a:ext cx="304800" cy="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494" name="Line 30"/>
            <p:cNvSpPr>
              <a:spLocks noChangeShapeType="1"/>
            </p:cNvSpPr>
            <p:nvPr/>
          </p:nvSpPr>
          <p:spPr bwMode="auto">
            <a:xfrm>
              <a:off x="3352800" y="2209800"/>
              <a:ext cx="304800" cy="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495" name="Rectangle 31"/>
            <p:cNvSpPr>
              <a:spLocks noChangeArrowheads="1"/>
            </p:cNvSpPr>
            <p:nvPr/>
          </p:nvSpPr>
          <p:spPr bwMode="auto">
            <a:xfrm>
              <a:off x="2819400" y="2133600"/>
              <a:ext cx="457200" cy="152400"/>
            </a:xfrm>
            <a:prstGeom prst="rect">
              <a:avLst/>
            </a:prstGeom>
            <a:solidFill>
              <a:srgbClr val="FF3300"/>
            </a:solidFill>
            <a:ln w="28575">
              <a:solidFill>
                <a:srgbClr val="FF0000"/>
              </a:solidFill>
              <a:miter lim="800000"/>
              <a:headEnd/>
              <a:tailEnd/>
            </a:ln>
            <a:effectLst>
              <a:glow rad="101600">
                <a:schemeClr val="accent1">
                  <a:satMod val="175000"/>
                  <a:alpha val="40000"/>
                </a:schemeClr>
              </a:glow>
            </a:effectLst>
          </p:spPr>
          <p:txBody>
            <a:bodyPr wrap="none" anchor="ctr"/>
            <a:lstStyle/>
            <a:p>
              <a:endParaRPr lang="en-US" sz="1772" dirty="0"/>
            </a:p>
          </p:txBody>
        </p:sp>
        <p:sp>
          <p:nvSpPr>
            <p:cNvPr id="1342496" name="Text Box 32"/>
            <p:cNvSpPr txBox="1">
              <a:spLocks noChangeArrowheads="1"/>
            </p:cNvSpPr>
            <p:nvPr/>
          </p:nvSpPr>
          <p:spPr bwMode="auto">
            <a:xfrm>
              <a:off x="2002021" y="1600200"/>
              <a:ext cx="2217555" cy="401641"/>
            </a:xfrm>
            <a:prstGeom prst="rect">
              <a:avLst/>
            </a:prstGeom>
            <a:noFill/>
            <a:ln w="28575">
              <a:noFill/>
              <a:miter lim="800000"/>
              <a:headEnd/>
              <a:tailEnd/>
            </a:ln>
            <a:effectLst/>
          </p:spPr>
          <p:txBody>
            <a:bodyPr wrap="none">
              <a:spAutoFit/>
            </a:bodyPr>
            <a:lstStyle/>
            <a:p>
              <a:pPr algn="r"/>
              <a:r>
                <a:rPr lang="en-US" sz="1969" dirty="0"/>
                <a:t>Target/Ion Source</a:t>
              </a:r>
            </a:p>
          </p:txBody>
        </p:sp>
        <p:sp>
          <p:nvSpPr>
            <p:cNvPr id="1342505" name="Text Box 41"/>
            <p:cNvSpPr txBox="1">
              <a:spLocks noChangeArrowheads="1"/>
            </p:cNvSpPr>
            <p:nvPr/>
          </p:nvSpPr>
          <p:spPr bwMode="auto">
            <a:xfrm>
              <a:off x="4343400" y="1828800"/>
              <a:ext cx="1981200" cy="709483"/>
            </a:xfrm>
            <a:prstGeom prst="rect">
              <a:avLst/>
            </a:prstGeom>
            <a:noFill/>
            <a:ln w="9525">
              <a:noFill/>
              <a:miter lim="800000"/>
              <a:headEnd/>
              <a:tailEnd/>
            </a:ln>
            <a:effectLst/>
          </p:spPr>
          <p:txBody>
            <a:bodyPr>
              <a:spAutoFit/>
            </a:bodyPr>
            <a:lstStyle/>
            <a:p>
              <a:r>
                <a:rPr lang="en-US" sz="1969" b="1" dirty="0">
                  <a:ln w="1905"/>
                  <a:solidFill>
                    <a:srgbClr val="00B0F0"/>
                  </a:solidFill>
                  <a:effectLst>
                    <a:innerShdw blurRad="69850" dist="43180" dir="5400000">
                      <a:srgbClr val="000000">
                        <a:alpha val="65000"/>
                      </a:srgbClr>
                    </a:innerShdw>
                  </a:effectLst>
                </a:rPr>
                <a:t>Post Acceleration</a:t>
              </a:r>
            </a:p>
          </p:txBody>
        </p:sp>
        <p:sp>
          <p:nvSpPr>
            <p:cNvPr id="72" name="Rectangle 71"/>
            <p:cNvSpPr/>
            <p:nvPr/>
          </p:nvSpPr>
          <p:spPr>
            <a:xfrm>
              <a:off x="3692324" y="1999526"/>
              <a:ext cx="652462" cy="361455"/>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77" name="Rectangle 76"/>
            <p:cNvSpPr/>
            <p:nvPr/>
          </p:nvSpPr>
          <p:spPr>
            <a:xfrm>
              <a:off x="905671" y="1976437"/>
              <a:ext cx="1435098" cy="45720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72" dirty="0"/>
                <a:t>Accelerator</a:t>
              </a:r>
            </a:p>
          </p:txBody>
        </p:sp>
      </p:grpSp>
      <p:grpSp>
        <p:nvGrpSpPr>
          <p:cNvPr id="3" name="Group 80"/>
          <p:cNvGrpSpPr/>
          <p:nvPr/>
        </p:nvGrpSpPr>
        <p:grpSpPr>
          <a:xfrm>
            <a:off x="1632685" y="2936305"/>
            <a:ext cx="5335623" cy="1003258"/>
            <a:chOff x="905671" y="2792413"/>
            <a:chExt cx="5420315" cy="1019183"/>
          </a:xfrm>
        </p:grpSpPr>
        <p:sp>
          <p:nvSpPr>
            <p:cNvPr id="1342487" name="Line 23"/>
            <p:cNvSpPr>
              <a:spLocks noChangeShapeType="1"/>
            </p:cNvSpPr>
            <p:nvPr/>
          </p:nvSpPr>
          <p:spPr bwMode="auto">
            <a:xfrm>
              <a:off x="2438400" y="3500438"/>
              <a:ext cx="304800" cy="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489" name="Line 25"/>
            <p:cNvSpPr>
              <a:spLocks noChangeShapeType="1"/>
            </p:cNvSpPr>
            <p:nvPr/>
          </p:nvSpPr>
          <p:spPr bwMode="auto">
            <a:xfrm>
              <a:off x="3352800" y="3505200"/>
              <a:ext cx="304800" cy="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497" name="Rectangle 33"/>
            <p:cNvSpPr>
              <a:spLocks noChangeArrowheads="1"/>
            </p:cNvSpPr>
            <p:nvPr/>
          </p:nvSpPr>
          <p:spPr bwMode="auto">
            <a:xfrm>
              <a:off x="2743200" y="3200400"/>
              <a:ext cx="609600" cy="76200"/>
            </a:xfrm>
            <a:prstGeom prst="rect">
              <a:avLst/>
            </a:prstGeom>
            <a:solidFill>
              <a:schemeClr val="hlink"/>
            </a:solidFill>
            <a:ln w="28575">
              <a:solidFill>
                <a:schemeClr val="tx2"/>
              </a:solidFill>
              <a:miter lim="800000"/>
              <a:headEnd/>
              <a:tailEnd/>
            </a:ln>
            <a:effectLst>
              <a:glow rad="101600">
                <a:schemeClr val="accent1">
                  <a:satMod val="175000"/>
                  <a:alpha val="40000"/>
                </a:schemeClr>
              </a:glow>
            </a:effectLst>
          </p:spPr>
          <p:txBody>
            <a:bodyPr wrap="none" anchor="ctr"/>
            <a:lstStyle/>
            <a:p>
              <a:endParaRPr lang="en-US" sz="1772" dirty="0"/>
            </a:p>
          </p:txBody>
        </p:sp>
        <p:sp>
          <p:nvSpPr>
            <p:cNvPr id="1342498" name="Rectangle 34"/>
            <p:cNvSpPr>
              <a:spLocks noChangeArrowheads="1"/>
            </p:cNvSpPr>
            <p:nvPr/>
          </p:nvSpPr>
          <p:spPr bwMode="auto">
            <a:xfrm>
              <a:off x="2743200" y="3733800"/>
              <a:ext cx="609600" cy="76200"/>
            </a:xfrm>
            <a:prstGeom prst="rect">
              <a:avLst/>
            </a:prstGeom>
            <a:solidFill>
              <a:schemeClr val="hlink"/>
            </a:solidFill>
            <a:ln w="28575">
              <a:solidFill>
                <a:schemeClr val="tx2"/>
              </a:solidFill>
              <a:miter lim="800000"/>
              <a:headEnd/>
              <a:tailEnd/>
            </a:ln>
            <a:effectLst>
              <a:glow rad="101600">
                <a:schemeClr val="accent1">
                  <a:satMod val="175000"/>
                  <a:alpha val="40000"/>
                </a:schemeClr>
              </a:glow>
            </a:effectLst>
          </p:spPr>
          <p:txBody>
            <a:bodyPr wrap="none" anchor="ctr"/>
            <a:lstStyle/>
            <a:p>
              <a:endParaRPr lang="en-US" sz="1772" dirty="0"/>
            </a:p>
          </p:txBody>
        </p:sp>
        <p:sp>
          <p:nvSpPr>
            <p:cNvPr id="1342499" name="Rectangle 35"/>
            <p:cNvSpPr>
              <a:spLocks noChangeArrowheads="1"/>
            </p:cNvSpPr>
            <p:nvPr/>
          </p:nvSpPr>
          <p:spPr bwMode="auto">
            <a:xfrm>
              <a:off x="2819400" y="3429000"/>
              <a:ext cx="457200" cy="152400"/>
            </a:xfrm>
            <a:prstGeom prst="rect">
              <a:avLst/>
            </a:prstGeom>
            <a:solidFill>
              <a:srgbClr val="FF3300"/>
            </a:solidFill>
            <a:ln w="28575">
              <a:solidFill>
                <a:srgbClr val="FF0000"/>
              </a:solidFill>
              <a:miter lim="800000"/>
              <a:headEnd/>
              <a:tailEnd/>
            </a:ln>
            <a:effectLst/>
          </p:spPr>
          <p:txBody>
            <a:bodyPr wrap="none" anchor="ctr"/>
            <a:lstStyle/>
            <a:p>
              <a:endParaRPr lang="en-US" sz="1772" dirty="0"/>
            </a:p>
          </p:txBody>
        </p:sp>
        <p:sp>
          <p:nvSpPr>
            <p:cNvPr id="1342500" name="Line 36"/>
            <p:cNvSpPr>
              <a:spLocks noChangeShapeType="1"/>
            </p:cNvSpPr>
            <p:nvPr/>
          </p:nvSpPr>
          <p:spPr bwMode="auto">
            <a:xfrm flipH="1" flipV="1">
              <a:off x="2819400" y="3276600"/>
              <a:ext cx="228600" cy="22860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501" name="Line 37"/>
            <p:cNvSpPr>
              <a:spLocks noChangeShapeType="1"/>
            </p:cNvSpPr>
            <p:nvPr/>
          </p:nvSpPr>
          <p:spPr bwMode="auto">
            <a:xfrm flipV="1">
              <a:off x="3048000" y="3276600"/>
              <a:ext cx="228600" cy="22860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502" name="Line 38"/>
            <p:cNvSpPr>
              <a:spLocks noChangeShapeType="1"/>
            </p:cNvSpPr>
            <p:nvPr/>
          </p:nvSpPr>
          <p:spPr bwMode="auto">
            <a:xfrm flipH="1">
              <a:off x="2819400" y="3505200"/>
              <a:ext cx="228600" cy="22860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503" name="Line 39"/>
            <p:cNvSpPr>
              <a:spLocks noChangeShapeType="1"/>
            </p:cNvSpPr>
            <p:nvPr/>
          </p:nvSpPr>
          <p:spPr bwMode="auto">
            <a:xfrm>
              <a:off x="3048000" y="3505200"/>
              <a:ext cx="228600" cy="22860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504" name="Text Box 40"/>
            <p:cNvSpPr txBox="1">
              <a:spLocks noChangeArrowheads="1"/>
            </p:cNvSpPr>
            <p:nvPr/>
          </p:nvSpPr>
          <p:spPr bwMode="auto">
            <a:xfrm>
              <a:off x="1721166" y="2792413"/>
              <a:ext cx="2247583" cy="401641"/>
            </a:xfrm>
            <a:prstGeom prst="rect">
              <a:avLst/>
            </a:prstGeom>
            <a:noFill/>
            <a:ln w="28575">
              <a:noFill/>
              <a:miter lim="800000"/>
              <a:headEnd/>
              <a:tailEnd/>
            </a:ln>
            <a:effectLst/>
          </p:spPr>
          <p:txBody>
            <a:bodyPr wrap="none">
              <a:spAutoFit/>
            </a:bodyPr>
            <a:lstStyle/>
            <a:p>
              <a:pPr algn="r"/>
              <a:r>
                <a:rPr lang="en-US" sz="1969" dirty="0"/>
                <a:t>Neutrons/Photons</a:t>
              </a:r>
            </a:p>
          </p:txBody>
        </p:sp>
        <p:sp>
          <p:nvSpPr>
            <p:cNvPr id="73" name="Text Box 41"/>
            <p:cNvSpPr txBox="1">
              <a:spLocks noChangeArrowheads="1"/>
            </p:cNvSpPr>
            <p:nvPr/>
          </p:nvSpPr>
          <p:spPr bwMode="auto">
            <a:xfrm>
              <a:off x="4344786" y="3102114"/>
              <a:ext cx="1981200" cy="709482"/>
            </a:xfrm>
            <a:prstGeom prst="rect">
              <a:avLst/>
            </a:prstGeom>
            <a:noFill/>
            <a:ln w="9525">
              <a:noFill/>
              <a:miter lim="800000"/>
              <a:headEnd/>
              <a:tailEnd/>
            </a:ln>
            <a:effectLst/>
          </p:spPr>
          <p:txBody>
            <a:bodyPr>
              <a:spAutoFit/>
            </a:bodyPr>
            <a:lstStyle/>
            <a:p>
              <a:r>
                <a:rPr lang="en-US" sz="1969" b="1" dirty="0">
                  <a:ln w="1905"/>
                  <a:solidFill>
                    <a:srgbClr val="00B0F0"/>
                  </a:solidFill>
                  <a:effectLst>
                    <a:innerShdw blurRad="69850" dist="43180" dir="5400000">
                      <a:srgbClr val="000000">
                        <a:alpha val="65000"/>
                      </a:srgbClr>
                    </a:innerShdw>
                  </a:effectLst>
                </a:rPr>
                <a:t>Post Acceleration</a:t>
              </a:r>
            </a:p>
          </p:txBody>
        </p:sp>
        <p:sp>
          <p:nvSpPr>
            <p:cNvPr id="75" name="Rectangle 74"/>
            <p:cNvSpPr/>
            <p:nvPr/>
          </p:nvSpPr>
          <p:spPr>
            <a:xfrm>
              <a:off x="3692324" y="3319710"/>
              <a:ext cx="652462" cy="361455"/>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78" name="Rectangle 77"/>
            <p:cNvSpPr/>
            <p:nvPr/>
          </p:nvSpPr>
          <p:spPr>
            <a:xfrm>
              <a:off x="905671" y="3223965"/>
              <a:ext cx="1435098" cy="45720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72" dirty="0"/>
                <a:t>Accelerator</a:t>
              </a:r>
            </a:p>
          </p:txBody>
        </p:sp>
      </p:grpSp>
      <p:grpSp>
        <p:nvGrpSpPr>
          <p:cNvPr id="4" name="Group 81"/>
          <p:cNvGrpSpPr/>
          <p:nvPr/>
        </p:nvGrpSpPr>
        <p:grpSpPr>
          <a:xfrm>
            <a:off x="996553" y="4483921"/>
            <a:ext cx="7050881" cy="1705829"/>
            <a:chOff x="304800" y="4246563"/>
            <a:chExt cx="7162800" cy="1732905"/>
          </a:xfrm>
        </p:grpSpPr>
        <p:sp>
          <p:nvSpPr>
            <p:cNvPr id="1342471" name="Rectangle 7"/>
            <p:cNvSpPr>
              <a:spLocks noChangeArrowheads="1"/>
            </p:cNvSpPr>
            <p:nvPr/>
          </p:nvSpPr>
          <p:spPr bwMode="auto">
            <a:xfrm>
              <a:off x="3538538" y="4246563"/>
              <a:ext cx="76200" cy="457200"/>
            </a:xfrm>
            <a:prstGeom prst="rect">
              <a:avLst/>
            </a:prstGeom>
            <a:solidFill>
              <a:srgbClr val="800000"/>
            </a:solidFill>
            <a:ln w="9525">
              <a:solidFill>
                <a:srgbClr val="800000"/>
              </a:solidFill>
              <a:miter lim="800000"/>
              <a:headEnd/>
              <a:tailEnd/>
            </a:ln>
            <a:effectLst/>
          </p:spPr>
          <p:txBody>
            <a:bodyPr wrap="none" anchor="ctr"/>
            <a:lstStyle/>
            <a:p>
              <a:pPr algn="ctr"/>
              <a:endParaRPr lang="en-US" sz="1772" dirty="0">
                <a:solidFill>
                  <a:srgbClr val="800000"/>
                </a:solidFill>
              </a:endParaRPr>
            </a:p>
          </p:txBody>
        </p:sp>
        <p:sp>
          <p:nvSpPr>
            <p:cNvPr id="1342472" name="AutoShape 8"/>
            <p:cNvSpPr>
              <a:spLocks noChangeArrowheads="1"/>
            </p:cNvSpPr>
            <p:nvPr/>
          </p:nvSpPr>
          <p:spPr bwMode="auto">
            <a:xfrm rot="5431155">
              <a:off x="3425825" y="4364038"/>
              <a:ext cx="1062038" cy="9906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en-US" sz="1772" dirty="0"/>
            </a:p>
          </p:txBody>
        </p:sp>
        <p:sp>
          <p:nvSpPr>
            <p:cNvPr id="1342473" name="Rectangle 9"/>
            <p:cNvSpPr>
              <a:spLocks noChangeArrowheads="1"/>
            </p:cNvSpPr>
            <p:nvPr/>
          </p:nvSpPr>
          <p:spPr bwMode="auto">
            <a:xfrm>
              <a:off x="3395662" y="5410200"/>
              <a:ext cx="185738" cy="198438"/>
            </a:xfrm>
            <a:prstGeom prst="rect">
              <a:avLst/>
            </a:prstGeom>
            <a:gradFill flip="none" rotWithShape="1">
              <a:gsLst>
                <a:gs pos="0">
                  <a:srgbClr val="064308">
                    <a:tint val="66000"/>
                    <a:satMod val="160000"/>
                  </a:srgbClr>
                </a:gs>
                <a:gs pos="50000">
                  <a:srgbClr val="064308">
                    <a:tint val="44500"/>
                    <a:satMod val="160000"/>
                  </a:srgbClr>
                </a:gs>
                <a:gs pos="100000">
                  <a:srgbClr val="064308">
                    <a:tint val="23500"/>
                    <a:satMod val="160000"/>
                  </a:srgbClr>
                </a:gs>
              </a:gsLst>
              <a:lin ang="0" scaled="1"/>
              <a:tileRect/>
            </a:gra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en-US" sz="1772" dirty="0"/>
            </a:p>
          </p:txBody>
        </p:sp>
        <p:sp>
          <p:nvSpPr>
            <p:cNvPr id="1342475" name="Line 11"/>
            <p:cNvSpPr>
              <a:spLocks noChangeShapeType="1"/>
            </p:cNvSpPr>
            <p:nvPr/>
          </p:nvSpPr>
          <p:spPr bwMode="auto">
            <a:xfrm>
              <a:off x="2340769" y="4475163"/>
              <a:ext cx="1197769" cy="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476" name="Text Box 12"/>
            <p:cNvSpPr txBox="1">
              <a:spLocks noChangeArrowheads="1"/>
            </p:cNvSpPr>
            <p:nvPr/>
          </p:nvSpPr>
          <p:spPr bwMode="auto">
            <a:xfrm>
              <a:off x="4343400" y="5041898"/>
              <a:ext cx="2667000" cy="401641"/>
            </a:xfrm>
            <a:prstGeom prst="rect">
              <a:avLst/>
            </a:prstGeom>
            <a:noFill/>
            <a:ln w="9525">
              <a:noFill/>
              <a:miter lim="800000"/>
              <a:headEnd/>
              <a:tailEnd/>
            </a:ln>
            <a:effectLst/>
          </p:spPr>
          <p:txBody>
            <a:bodyPr>
              <a:spAutoFit/>
            </a:bodyPr>
            <a:lstStyle/>
            <a:p>
              <a:r>
                <a:rPr lang="en-US" sz="1969" dirty="0"/>
                <a:t>Fragment Separator</a:t>
              </a:r>
            </a:p>
          </p:txBody>
        </p:sp>
        <p:grpSp>
          <p:nvGrpSpPr>
            <p:cNvPr id="5" name="Group 13"/>
            <p:cNvGrpSpPr>
              <a:grpSpLocks/>
            </p:cNvGrpSpPr>
            <p:nvPr/>
          </p:nvGrpSpPr>
          <p:grpSpPr bwMode="auto">
            <a:xfrm>
              <a:off x="3614738" y="4479925"/>
              <a:ext cx="696913" cy="838200"/>
              <a:chOff x="2016" y="1824"/>
              <a:chExt cx="1056" cy="1344"/>
            </a:xfrm>
          </p:grpSpPr>
          <p:sp>
            <p:nvSpPr>
              <p:cNvPr id="1342478" name="Line 14"/>
              <p:cNvSpPr>
                <a:spLocks noChangeShapeType="1"/>
              </p:cNvSpPr>
              <p:nvPr/>
            </p:nvSpPr>
            <p:spPr bwMode="auto">
              <a:xfrm>
                <a:off x="2016" y="1824"/>
                <a:ext cx="528" cy="0"/>
              </a:xfrm>
              <a:prstGeom prst="line">
                <a:avLst/>
              </a:prstGeom>
              <a:noFill/>
              <a:ln w="28575">
                <a:solidFill>
                  <a:schemeClr val="tx1"/>
                </a:solidFill>
                <a:round/>
                <a:headEnd/>
                <a:tailEnd/>
              </a:ln>
              <a:effectLst/>
            </p:spPr>
            <p:txBody>
              <a:bodyPr wrap="none" anchor="ctr"/>
              <a:lstStyle/>
              <a:p>
                <a:endParaRPr lang="en-US" sz="1772" dirty="0"/>
              </a:p>
            </p:txBody>
          </p:sp>
          <p:sp>
            <p:nvSpPr>
              <p:cNvPr id="1342479" name="Arc 15"/>
              <p:cNvSpPr>
                <a:spLocks/>
              </p:cNvSpPr>
              <p:nvPr/>
            </p:nvSpPr>
            <p:spPr bwMode="auto">
              <a:xfrm>
                <a:off x="2544" y="1824"/>
                <a:ext cx="528" cy="62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sz="1772" dirty="0"/>
              </a:p>
            </p:txBody>
          </p:sp>
          <p:sp>
            <p:nvSpPr>
              <p:cNvPr id="1342480" name="Arc 16"/>
              <p:cNvSpPr>
                <a:spLocks/>
              </p:cNvSpPr>
              <p:nvPr/>
            </p:nvSpPr>
            <p:spPr bwMode="auto">
              <a:xfrm flipV="1">
                <a:off x="2496" y="2448"/>
                <a:ext cx="576" cy="7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sz="1772" dirty="0"/>
              </a:p>
            </p:txBody>
          </p:sp>
        </p:grpSp>
        <p:sp>
          <p:nvSpPr>
            <p:cNvPr id="1342481" name="Line 17"/>
            <p:cNvSpPr>
              <a:spLocks noChangeShapeType="1"/>
            </p:cNvSpPr>
            <p:nvPr/>
          </p:nvSpPr>
          <p:spPr bwMode="auto">
            <a:xfrm flipH="1">
              <a:off x="3614738" y="5334000"/>
              <a:ext cx="304800" cy="15240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482" name="Arc 18"/>
            <p:cNvSpPr>
              <a:spLocks/>
            </p:cNvSpPr>
            <p:nvPr/>
          </p:nvSpPr>
          <p:spPr bwMode="auto">
            <a:xfrm>
              <a:off x="3995738" y="4479925"/>
              <a:ext cx="409575" cy="347663"/>
            </a:xfrm>
            <a:custGeom>
              <a:avLst/>
              <a:gdLst>
                <a:gd name="G0" fmla="+- 0 0 0"/>
                <a:gd name="G1" fmla="+- 21600 0 0"/>
                <a:gd name="G2" fmla="+- 21600 0 0"/>
                <a:gd name="T0" fmla="*/ 0 w 19980"/>
                <a:gd name="T1" fmla="*/ 0 h 21600"/>
                <a:gd name="T2" fmla="*/ 19980 w 19980"/>
                <a:gd name="T3" fmla="*/ 13392 h 21600"/>
                <a:gd name="T4" fmla="*/ 0 w 19980"/>
                <a:gd name="T5" fmla="*/ 21600 h 21600"/>
              </a:gdLst>
              <a:ahLst/>
              <a:cxnLst>
                <a:cxn ang="0">
                  <a:pos x="T0" y="T1"/>
                </a:cxn>
                <a:cxn ang="0">
                  <a:pos x="T2" y="T3"/>
                </a:cxn>
                <a:cxn ang="0">
                  <a:pos x="T4" y="T5"/>
                </a:cxn>
              </a:cxnLst>
              <a:rect l="0" t="0" r="r" b="b"/>
              <a:pathLst>
                <a:path w="19980" h="21600" fill="none" extrusionOk="0">
                  <a:moveTo>
                    <a:pt x="-1" y="0"/>
                  </a:moveTo>
                  <a:cubicBezTo>
                    <a:pt x="8759" y="0"/>
                    <a:pt x="16651" y="5289"/>
                    <a:pt x="19979" y="13392"/>
                  </a:cubicBezTo>
                </a:path>
                <a:path w="19980" h="21600" stroke="0" extrusionOk="0">
                  <a:moveTo>
                    <a:pt x="-1" y="0"/>
                  </a:moveTo>
                  <a:cubicBezTo>
                    <a:pt x="8759" y="0"/>
                    <a:pt x="16651" y="5289"/>
                    <a:pt x="19979" y="13392"/>
                  </a:cubicBezTo>
                  <a:lnTo>
                    <a:pt x="0" y="21600"/>
                  </a:lnTo>
                  <a:close/>
                </a:path>
              </a:pathLst>
            </a:custGeom>
            <a:noFill/>
            <a:ln w="28575">
              <a:solidFill>
                <a:schemeClr val="tx2"/>
              </a:solidFill>
              <a:round/>
              <a:headEnd/>
              <a:tailEnd/>
            </a:ln>
            <a:effectLst/>
          </p:spPr>
          <p:txBody>
            <a:bodyPr wrap="none" anchor="ctr"/>
            <a:lstStyle/>
            <a:p>
              <a:endParaRPr lang="en-US" sz="1772" dirty="0"/>
            </a:p>
          </p:txBody>
        </p:sp>
        <p:sp>
          <p:nvSpPr>
            <p:cNvPr id="1342483" name="Text Box 19"/>
            <p:cNvSpPr txBox="1">
              <a:spLocks noChangeArrowheads="1"/>
            </p:cNvSpPr>
            <p:nvPr/>
          </p:nvSpPr>
          <p:spPr bwMode="auto">
            <a:xfrm>
              <a:off x="4419853" y="4507468"/>
              <a:ext cx="858517" cy="401641"/>
            </a:xfrm>
            <a:prstGeom prst="rect">
              <a:avLst/>
            </a:prstGeom>
            <a:noFill/>
            <a:ln w="9525">
              <a:noFill/>
              <a:miter lim="800000"/>
              <a:headEnd/>
              <a:tailEnd/>
            </a:ln>
            <a:effectLst/>
          </p:spPr>
          <p:txBody>
            <a:bodyPr wrap="none">
              <a:spAutoFit/>
            </a:bodyPr>
            <a:lstStyle/>
            <a:p>
              <a:r>
                <a:rPr lang="en-US" sz="1969" dirty="0">
                  <a:solidFill>
                    <a:schemeClr val="tx2"/>
                  </a:solidFill>
                </a:rPr>
                <a:t>Beam</a:t>
              </a:r>
            </a:p>
          </p:txBody>
        </p:sp>
        <p:sp>
          <p:nvSpPr>
            <p:cNvPr id="1342484" name="Line 20"/>
            <p:cNvSpPr>
              <a:spLocks noChangeShapeType="1"/>
            </p:cNvSpPr>
            <p:nvPr/>
          </p:nvSpPr>
          <p:spPr bwMode="auto">
            <a:xfrm flipH="1">
              <a:off x="3048000" y="5546725"/>
              <a:ext cx="271462" cy="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485" name="Text Box 21"/>
            <p:cNvSpPr txBox="1">
              <a:spLocks noChangeArrowheads="1"/>
            </p:cNvSpPr>
            <p:nvPr/>
          </p:nvSpPr>
          <p:spPr bwMode="auto">
            <a:xfrm>
              <a:off x="3287049" y="5608638"/>
              <a:ext cx="4180551" cy="370830"/>
            </a:xfrm>
            <a:prstGeom prst="rect">
              <a:avLst/>
            </a:prstGeom>
            <a:noFill/>
            <a:ln w="28575">
              <a:noFill/>
              <a:miter lim="800000"/>
              <a:headEnd/>
              <a:tailEnd/>
            </a:ln>
            <a:effectLst/>
          </p:spPr>
          <p:txBody>
            <a:bodyPr wrap="none">
              <a:spAutoFit/>
            </a:bodyPr>
            <a:lstStyle/>
            <a:p>
              <a:pPr algn="r"/>
              <a:r>
                <a:rPr lang="en-US" sz="1772" dirty="0">
                  <a:solidFill>
                    <a:srgbClr val="006600"/>
                  </a:solidFill>
                </a:rPr>
                <a:t>Gas catcher/ solid catcher + ion source</a:t>
              </a:r>
            </a:p>
          </p:txBody>
        </p:sp>
        <p:sp>
          <p:nvSpPr>
            <p:cNvPr id="1342507" name="Line 43"/>
            <p:cNvSpPr>
              <a:spLocks noChangeShapeType="1"/>
            </p:cNvSpPr>
            <p:nvPr/>
          </p:nvSpPr>
          <p:spPr bwMode="auto">
            <a:xfrm flipH="1" flipV="1">
              <a:off x="3614738" y="5105400"/>
              <a:ext cx="304800" cy="152400"/>
            </a:xfrm>
            <a:prstGeom prst="line">
              <a:avLst/>
            </a:prstGeom>
            <a:noFill/>
            <a:ln w="28575">
              <a:solidFill>
                <a:schemeClr val="tx1"/>
              </a:solidFill>
              <a:round/>
              <a:headEnd/>
              <a:tailEnd type="triangle" w="med" len="med"/>
            </a:ln>
            <a:effectLst/>
          </p:spPr>
          <p:txBody>
            <a:bodyPr wrap="none" anchor="ctr"/>
            <a:lstStyle/>
            <a:p>
              <a:endParaRPr lang="en-US" sz="1772" dirty="0"/>
            </a:p>
          </p:txBody>
        </p:sp>
        <p:sp>
          <p:nvSpPr>
            <p:cNvPr id="1342508" name="Text Box 44"/>
            <p:cNvSpPr txBox="1">
              <a:spLocks noChangeArrowheads="1"/>
            </p:cNvSpPr>
            <p:nvPr/>
          </p:nvSpPr>
          <p:spPr bwMode="auto">
            <a:xfrm>
              <a:off x="304800" y="4724400"/>
              <a:ext cx="4114800" cy="401640"/>
            </a:xfrm>
            <a:prstGeom prst="rect">
              <a:avLst/>
            </a:prstGeom>
            <a:noFill/>
            <a:ln w="9525">
              <a:noFill/>
              <a:miter lim="800000"/>
              <a:headEnd/>
              <a:tailEnd/>
            </a:ln>
            <a:effectLst/>
          </p:spPr>
          <p:txBody>
            <a:bodyPr>
              <a:spAutoFit/>
            </a:bodyPr>
            <a:lstStyle/>
            <a:p>
              <a:r>
                <a:rPr lang="en-US" sz="1969" dirty="0"/>
                <a:t>Beams used without stopping</a:t>
              </a:r>
            </a:p>
          </p:txBody>
        </p:sp>
        <p:sp>
          <p:nvSpPr>
            <p:cNvPr id="74" name="Text Box 41"/>
            <p:cNvSpPr txBox="1">
              <a:spLocks noChangeArrowheads="1"/>
            </p:cNvSpPr>
            <p:nvPr/>
          </p:nvSpPr>
          <p:spPr bwMode="auto">
            <a:xfrm>
              <a:off x="530981" y="5181600"/>
              <a:ext cx="1981200" cy="709481"/>
            </a:xfrm>
            <a:prstGeom prst="rect">
              <a:avLst/>
            </a:prstGeom>
            <a:noFill/>
            <a:ln w="9525">
              <a:noFill/>
              <a:miter lim="800000"/>
              <a:headEnd/>
              <a:tailEnd/>
            </a:ln>
            <a:effectLst/>
          </p:spPr>
          <p:txBody>
            <a:bodyPr>
              <a:spAutoFit/>
            </a:bodyPr>
            <a:lstStyle/>
            <a:p>
              <a:r>
                <a:rPr lang="en-US" sz="1969" b="1" dirty="0">
                  <a:ln w="1905"/>
                  <a:solidFill>
                    <a:srgbClr val="00B0F0"/>
                  </a:solidFill>
                  <a:effectLst>
                    <a:innerShdw blurRad="69850" dist="43180" dir="5400000">
                      <a:srgbClr val="000000">
                        <a:alpha val="65000"/>
                      </a:srgbClr>
                    </a:innerShdw>
                  </a:effectLst>
                </a:rPr>
                <a:t>Post Acceleration</a:t>
              </a:r>
            </a:p>
          </p:txBody>
        </p:sp>
        <p:sp>
          <p:nvSpPr>
            <p:cNvPr id="76" name="Rectangle 75"/>
            <p:cNvSpPr/>
            <p:nvPr/>
          </p:nvSpPr>
          <p:spPr>
            <a:xfrm>
              <a:off x="2340769" y="5365997"/>
              <a:ext cx="652462" cy="361455"/>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79" name="Rectangle 78"/>
            <p:cNvSpPr/>
            <p:nvPr/>
          </p:nvSpPr>
          <p:spPr>
            <a:xfrm>
              <a:off x="905671" y="4267200"/>
              <a:ext cx="1435098" cy="457200"/>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72" dirty="0"/>
                <a:t>Accelerator</a:t>
              </a:r>
            </a:p>
          </p:txBody>
        </p:sp>
      </p:grpSp>
      <p:sp>
        <p:nvSpPr>
          <p:cNvPr id="8" name="TextBox 7"/>
          <p:cNvSpPr txBox="1"/>
          <p:nvPr/>
        </p:nvSpPr>
        <p:spPr>
          <a:xfrm>
            <a:off x="6390304" y="3328456"/>
            <a:ext cx="2710999" cy="369332"/>
          </a:xfrm>
          <a:prstGeom prst="rect">
            <a:avLst/>
          </a:prstGeom>
          <a:noFill/>
        </p:spPr>
        <p:txBody>
          <a:bodyPr wrap="none" rtlCol="0">
            <a:spAutoFit/>
          </a:bodyPr>
          <a:lstStyle/>
          <a:p>
            <a:r>
              <a:rPr lang="en-US" i="1" dirty="0"/>
              <a:t>See M Carpenter - today</a:t>
            </a:r>
          </a:p>
        </p:txBody>
      </p:sp>
    </p:spTree>
    <p:extLst>
      <p:ext uri="{BB962C8B-B14F-4D97-AF65-F5344CB8AC3E}">
        <p14:creationId xmlns:p14="http://schemas.microsoft.com/office/powerpoint/2010/main" val="411534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A7FB095-59B6-C645-99B3-9F0DEBEE5F95}"/>
              </a:ext>
            </a:extLst>
          </p:cNvPr>
          <p:cNvSpPr>
            <a:spLocks noGrp="1"/>
          </p:cNvSpPr>
          <p:nvPr>
            <p:ph idx="1"/>
          </p:nvPr>
        </p:nvSpPr>
        <p:spPr>
          <a:xfrm>
            <a:off x="0" y="1067100"/>
            <a:ext cx="8003445" cy="5027414"/>
          </a:xfrm>
        </p:spPr>
        <p:txBody>
          <a:bodyPr>
            <a:noAutofit/>
          </a:bodyPr>
          <a:lstStyle/>
          <a:p>
            <a:pPr marL="342777" indent="-342777" defTabSz="615335" eaLnBrk="0" hangingPunct="0">
              <a:spcBef>
                <a:spcPts val="0"/>
              </a:spcBef>
              <a:spcAft>
                <a:spcPts val="75"/>
              </a:spcAft>
              <a:buFont typeface="Arial" pitchFamily="34" charset="0"/>
              <a:buChar char="•"/>
            </a:pPr>
            <a:r>
              <a:rPr lang="en-US" sz="2000" dirty="0"/>
              <a:t>Cartoon of the isotope production process – projectile fragmentation or fission (Coulomb breakup, transfer, …)</a:t>
            </a:r>
          </a:p>
          <a:p>
            <a:pPr marL="342777" indent="-342777" defTabSz="615335" eaLnBrk="0" hangingPunct="0">
              <a:spcBef>
                <a:spcPts val="0"/>
              </a:spcBef>
              <a:spcAft>
                <a:spcPts val="75"/>
              </a:spcAft>
              <a:buFont typeface="Arial" pitchFamily="34" charset="0"/>
              <a:buChar char="•"/>
            </a:pPr>
            <a:endParaRPr lang="en-US" sz="2000" dirty="0"/>
          </a:p>
          <a:p>
            <a:pPr marL="342777" indent="-342777" defTabSz="615335" eaLnBrk="0" hangingPunct="0">
              <a:spcBef>
                <a:spcPts val="0"/>
              </a:spcBef>
              <a:spcAft>
                <a:spcPts val="75"/>
              </a:spcAft>
              <a:buFont typeface="Arial" pitchFamily="34" charset="0"/>
              <a:buChar char="•"/>
            </a:pPr>
            <a:endParaRPr lang="en-US" sz="2000" dirty="0"/>
          </a:p>
          <a:p>
            <a:pPr marL="342777" indent="-342777" defTabSz="615335" eaLnBrk="0" hangingPunct="0">
              <a:spcBef>
                <a:spcPts val="0"/>
              </a:spcBef>
              <a:spcAft>
                <a:spcPts val="75"/>
              </a:spcAft>
            </a:pPr>
            <a:endParaRPr lang="en-US" sz="2000" dirty="0"/>
          </a:p>
          <a:p>
            <a:pPr marL="0" indent="0" defTabSz="615335" eaLnBrk="0" hangingPunct="0">
              <a:spcBef>
                <a:spcPts val="0"/>
              </a:spcBef>
              <a:spcAft>
                <a:spcPts val="75"/>
              </a:spcAft>
              <a:buNone/>
            </a:pPr>
            <a:endParaRPr lang="en-US" sz="2000" dirty="0"/>
          </a:p>
          <a:p>
            <a:pPr marL="0" indent="0" defTabSz="615335" eaLnBrk="0" hangingPunct="0">
              <a:spcBef>
                <a:spcPts val="0"/>
              </a:spcBef>
              <a:spcAft>
                <a:spcPts val="75"/>
              </a:spcAft>
              <a:buNone/>
            </a:pPr>
            <a:endParaRPr lang="en-US" sz="2000" dirty="0"/>
          </a:p>
          <a:p>
            <a:pPr marL="0" indent="0" defTabSz="615335" eaLnBrk="0" hangingPunct="0">
              <a:spcBef>
                <a:spcPts val="0"/>
              </a:spcBef>
              <a:spcAft>
                <a:spcPts val="75"/>
              </a:spcAft>
              <a:buNone/>
            </a:pPr>
            <a:endParaRPr lang="en-US" sz="2000" dirty="0"/>
          </a:p>
          <a:p>
            <a:pPr marL="0" indent="0" defTabSz="615335" eaLnBrk="0" hangingPunct="0">
              <a:spcBef>
                <a:spcPts val="0"/>
              </a:spcBef>
              <a:spcAft>
                <a:spcPts val="75"/>
              </a:spcAft>
              <a:buNone/>
            </a:pPr>
            <a:endParaRPr lang="en-US" sz="2000" dirty="0"/>
          </a:p>
          <a:p>
            <a:pPr marL="342777" indent="-342777" defTabSz="615335" eaLnBrk="0" hangingPunct="0">
              <a:spcBef>
                <a:spcPts val="0"/>
              </a:spcBef>
              <a:spcAft>
                <a:spcPts val="75"/>
              </a:spcAft>
              <a:buFont typeface="Arial" pitchFamily="34" charset="0"/>
              <a:buChar char="•"/>
            </a:pPr>
            <a:r>
              <a:rPr lang="en-US" sz="2000" baseline="30000" dirty="0"/>
              <a:t>122</a:t>
            </a:r>
            <a:r>
              <a:rPr lang="en-US" sz="2000" dirty="0"/>
              <a:t>Zr production cross section (from </a:t>
            </a:r>
            <a:r>
              <a:rPr lang="en-US" sz="2000" baseline="30000" dirty="0"/>
              <a:t>136</a:t>
            </a:r>
            <a:r>
              <a:rPr lang="en-US" sz="2000" dirty="0"/>
              <a:t>Xe) is estimated to be      2x10</a:t>
            </a:r>
            <a:r>
              <a:rPr lang="en-US" sz="2000" baseline="30000" dirty="0"/>
              <a:t>-18</a:t>
            </a:r>
            <a:r>
              <a:rPr lang="en-US" sz="2000" dirty="0"/>
              <a:t> b   (2 </a:t>
            </a:r>
            <a:r>
              <a:rPr lang="en-US" sz="2000" dirty="0" err="1"/>
              <a:t>attobarns</a:t>
            </a:r>
            <a:r>
              <a:rPr lang="en-US" sz="2000" dirty="0"/>
              <a:t>, 2x10</a:t>
            </a:r>
            <a:r>
              <a:rPr lang="en-US" sz="2000" baseline="30000" dirty="0"/>
              <a:t>-46</a:t>
            </a:r>
            <a:r>
              <a:rPr lang="en-US" sz="2000" dirty="0"/>
              <a:t> m</a:t>
            </a:r>
            <a:r>
              <a:rPr lang="en-US" sz="2000" baseline="30000" dirty="0"/>
              <a:t>2 </a:t>
            </a:r>
            <a:r>
              <a:rPr lang="en-US" sz="2000" dirty="0">
                <a:latin typeface="Arial"/>
              </a:rPr>
              <a:t>)</a:t>
            </a:r>
            <a:endParaRPr lang="en-US" sz="2000" dirty="0"/>
          </a:p>
          <a:p>
            <a:pPr marL="342777" indent="-342777" defTabSz="615335" eaLnBrk="0" hangingPunct="0">
              <a:spcBef>
                <a:spcPts val="0"/>
              </a:spcBef>
              <a:spcAft>
                <a:spcPts val="75"/>
              </a:spcAft>
              <a:buFont typeface="Arial" pitchFamily="34" charset="0"/>
              <a:buChar char="•"/>
            </a:pPr>
            <a:r>
              <a:rPr lang="en-US" sz="2000" dirty="0"/>
              <a:t>With a </a:t>
            </a:r>
            <a:r>
              <a:rPr lang="en-US" sz="2000" baseline="30000" dirty="0"/>
              <a:t>136</a:t>
            </a:r>
            <a:r>
              <a:rPr lang="en-US" sz="2000" dirty="0"/>
              <a:t>Xe beam of 8x10</a:t>
            </a:r>
            <a:r>
              <a:rPr lang="en-US" sz="2000" baseline="30000" dirty="0"/>
              <a:t>13</a:t>
            </a:r>
            <a:r>
              <a:rPr lang="en-US" sz="2000" dirty="0"/>
              <a:t> ion/s (400 kW at 200 MeV/u) a few atoms per week can be made and studied </a:t>
            </a:r>
          </a:p>
          <a:p>
            <a:pPr marL="342777" indent="-342777" defTabSz="615335" eaLnBrk="0" hangingPunct="0">
              <a:spcBef>
                <a:spcPts val="0"/>
              </a:spcBef>
              <a:spcAft>
                <a:spcPts val="75"/>
              </a:spcAft>
              <a:buFont typeface="Arial" pitchFamily="34" charset="0"/>
              <a:buChar char="•"/>
            </a:pPr>
            <a:r>
              <a:rPr lang="en-US" sz="2000" dirty="0"/>
              <a:t>FRIB may be able to make 80% of all possible nuclides for elements up to Uranium</a:t>
            </a:r>
          </a:p>
          <a:p>
            <a:pPr marL="342777" indent="-342777" defTabSz="615335" eaLnBrk="0" hangingPunct="0">
              <a:spcBef>
                <a:spcPts val="0"/>
              </a:spcBef>
              <a:spcAft>
                <a:spcPts val="75"/>
              </a:spcAft>
              <a:buFont typeface="Arial" pitchFamily="34" charset="0"/>
              <a:buChar char="•"/>
            </a:pPr>
            <a:r>
              <a:rPr lang="en-US" sz="2000" i="1" dirty="0"/>
              <a:t>Discovery of isotopes</a:t>
            </a:r>
            <a:r>
              <a:rPr lang="en-US" sz="2000" dirty="0"/>
              <a:t>: Michael Thoennessen  Discovery of Nuclides Project  https://people.nscl.msu.edu/~thoennes/isotopes/</a:t>
            </a:r>
          </a:p>
        </p:txBody>
      </p:sp>
      <p:sp>
        <p:nvSpPr>
          <p:cNvPr id="36866" name="Rectangle 2"/>
          <p:cNvSpPr>
            <a:spLocks noGrp="1" noChangeArrowheads="1"/>
          </p:cNvSpPr>
          <p:nvPr>
            <p:ph type="title"/>
          </p:nvPr>
        </p:nvSpPr>
        <p:spPr/>
        <p:txBody>
          <a:bodyPr/>
          <a:lstStyle/>
          <a:p>
            <a:r>
              <a:rPr lang="en-US" dirty="0">
                <a:ea typeface="ＭＳ Ｐゴシック" charset="-128"/>
                <a:cs typeface="Arial" charset="0"/>
              </a:rPr>
              <a:t>Rare Isotope Beam Formation</a:t>
            </a:r>
          </a:p>
        </p:txBody>
      </p:sp>
      <p:sp>
        <p:nvSpPr>
          <p:cNvPr id="6" name="Footer Placeholder 5"/>
          <p:cNvSpPr>
            <a:spLocks noGrp="1"/>
          </p:cNvSpPr>
          <p:nvPr>
            <p:ph type="ftr" sz="quarter" idx="10"/>
          </p:nvPr>
        </p:nvSpPr>
        <p:spPr>
          <a:xfrm>
            <a:off x="5486400" y="6400800"/>
            <a:ext cx="2898775" cy="365125"/>
          </a:xfrm>
        </p:spPr>
        <p:txBody>
          <a:bodyPr/>
          <a:lstStyle/>
          <a:p>
            <a:pPr>
              <a:defRPr/>
            </a:pPr>
            <a:r>
              <a:rPr lang="en-US" dirty="0"/>
              <a:t>Sherrill CIPANP 2022</a:t>
            </a:r>
          </a:p>
        </p:txBody>
      </p:sp>
      <p:sp>
        <p:nvSpPr>
          <p:cNvPr id="4" name="Slide Number Placeholder 3"/>
          <p:cNvSpPr>
            <a:spLocks noGrp="1"/>
          </p:cNvSpPr>
          <p:nvPr>
            <p:ph type="sldNum" sz="quarter" idx="4294967295"/>
          </p:nvPr>
        </p:nvSpPr>
        <p:spPr>
          <a:xfrm>
            <a:off x="8382000" y="6400800"/>
            <a:ext cx="762000" cy="365125"/>
          </a:xfrm>
        </p:spPr>
        <p:txBody>
          <a:bodyPr/>
          <a:lstStyle/>
          <a:p>
            <a:pPr>
              <a:defRPr/>
            </a:pPr>
            <a:r>
              <a:rPr lang="en-US" dirty="0"/>
              <a:t> ,Slide </a:t>
            </a:r>
            <a:fld id="{35AD4620-7552-4207-8973-898801ED212B}" type="slidenum">
              <a:rPr lang="en-US" smtClean="0"/>
              <a:pPr>
                <a:defRPr/>
              </a:pPr>
              <a:t>12</a:t>
            </a:fld>
            <a:endParaRPr lang="en-US" dirty="0"/>
          </a:p>
        </p:txBody>
      </p:sp>
      <p:grpSp>
        <p:nvGrpSpPr>
          <p:cNvPr id="5" name="Group 4"/>
          <p:cNvGrpSpPr/>
          <p:nvPr/>
        </p:nvGrpSpPr>
        <p:grpSpPr>
          <a:xfrm>
            <a:off x="889267" y="1693435"/>
            <a:ext cx="7190378" cy="1839603"/>
            <a:chOff x="1664975" y="2057401"/>
            <a:chExt cx="5993127" cy="1361256"/>
          </a:xfrm>
        </p:grpSpPr>
        <p:sp>
          <p:nvSpPr>
            <p:cNvPr id="36872" name="Rectangle 117"/>
            <p:cNvSpPr>
              <a:spLocks noChangeArrowheads="1"/>
            </p:cNvSpPr>
            <p:nvPr/>
          </p:nvSpPr>
          <p:spPr bwMode="auto">
            <a:xfrm>
              <a:off x="1664975" y="2950329"/>
              <a:ext cx="735296" cy="226595"/>
            </a:xfrm>
            <a:prstGeom prst="rect">
              <a:avLst/>
            </a:prstGeom>
            <a:noFill/>
            <a:ln w="12700">
              <a:noFill/>
              <a:miter lim="800000"/>
              <a:headEnd/>
              <a:tailEnd/>
            </a:ln>
          </p:spPr>
          <p:txBody>
            <a:bodyPr wrap="none" lIns="60880" tIns="29906" rIns="60880" bIns="29906">
              <a:spAutoFit/>
            </a:bodyPr>
            <a:lstStyle/>
            <a:p>
              <a:pPr defTabSz="615335" eaLnBrk="0" hangingPunct="0">
                <a:lnSpc>
                  <a:spcPct val="90000"/>
                </a:lnSpc>
              </a:pPr>
              <a:r>
                <a:rPr lang="en-US" sz="1200" dirty="0">
                  <a:latin typeface="+mn-lt"/>
                </a:rPr>
                <a:t>projectile</a:t>
              </a:r>
            </a:p>
          </p:txBody>
        </p:sp>
        <p:sp>
          <p:nvSpPr>
            <p:cNvPr id="36873" name="Rectangle 118"/>
            <p:cNvSpPr>
              <a:spLocks noChangeArrowheads="1"/>
            </p:cNvSpPr>
            <p:nvPr/>
          </p:nvSpPr>
          <p:spPr bwMode="auto">
            <a:xfrm>
              <a:off x="2407923" y="3129956"/>
              <a:ext cx="515685" cy="226595"/>
            </a:xfrm>
            <a:prstGeom prst="rect">
              <a:avLst/>
            </a:prstGeom>
            <a:noFill/>
            <a:ln w="12700">
              <a:noFill/>
              <a:miter lim="800000"/>
              <a:headEnd/>
              <a:tailEnd/>
            </a:ln>
          </p:spPr>
          <p:txBody>
            <a:bodyPr wrap="none" lIns="60880" tIns="29906" rIns="60880" bIns="29906">
              <a:spAutoFit/>
            </a:bodyPr>
            <a:lstStyle/>
            <a:p>
              <a:pPr defTabSz="615335" eaLnBrk="0" hangingPunct="0">
                <a:lnSpc>
                  <a:spcPct val="90000"/>
                </a:lnSpc>
              </a:pPr>
              <a:r>
                <a:rPr lang="en-US" sz="1200" dirty="0">
                  <a:latin typeface="+mn-lt"/>
                </a:rPr>
                <a:t>target</a:t>
              </a:r>
            </a:p>
          </p:txBody>
        </p:sp>
        <p:sp>
          <p:nvSpPr>
            <p:cNvPr id="36877" name="Oval 3"/>
            <p:cNvSpPr>
              <a:spLocks noChangeArrowheads="1"/>
            </p:cNvSpPr>
            <p:nvPr/>
          </p:nvSpPr>
          <p:spPr bwMode="auto">
            <a:xfrm>
              <a:off x="3730867" y="2952015"/>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78" name="Oval 4"/>
            <p:cNvSpPr>
              <a:spLocks noChangeArrowheads="1"/>
            </p:cNvSpPr>
            <p:nvPr/>
          </p:nvSpPr>
          <p:spPr bwMode="auto">
            <a:xfrm>
              <a:off x="3863069" y="2649742"/>
              <a:ext cx="140777"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79" name="Oval 5"/>
            <p:cNvSpPr>
              <a:spLocks noChangeArrowheads="1"/>
            </p:cNvSpPr>
            <p:nvPr/>
          </p:nvSpPr>
          <p:spPr bwMode="auto">
            <a:xfrm>
              <a:off x="3364278" y="2649742"/>
              <a:ext cx="140777"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80" name="Oval 6"/>
            <p:cNvSpPr>
              <a:spLocks noChangeArrowheads="1"/>
            </p:cNvSpPr>
            <p:nvPr/>
          </p:nvSpPr>
          <p:spPr bwMode="auto">
            <a:xfrm>
              <a:off x="3481470" y="265688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81" name="Oval 7"/>
            <p:cNvSpPr>
              <a:spLocks noChangeArrowheads="1"/>
            </p:cNvSpPr>
            <p:nvPr/>
          </p:nvSpPr>
          <p:spPr bwMode="auto">
            <a:xfrm>
              <a:off x="3551501" y="2649742"/>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82" name="Oval 8"/>
            <p:cNvSpPr>
              <a:spLocks noChangeArrowheads="1"/>
            </p:cNvSpPr>
            <p:nvPr/>
          </p:nvSpPr>
          <p:spPr bwMode="auto">
            <a:xfrm>
              <a:off x="3637253" y="265688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83" name="Oval 9"/>
            <p:cNvSpPr>
              <a:spLocks noChangeArrowheads="1"/>
            </p:cNvSpPr>
            <p:nvPr/>
          </p:nvSpPr>
          <p:spPr bwMode="auto">
            <a:xfrm>
              <a:off x="3762310" y="265688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84" name="Oval 10"/>
            <p:cNvSpPr>
              <a:spLocks noChangeArrowheads="1"/>
            </p:cNvSpPr>
            <p:nvPr/>
          </p:nvSpPr>
          <p:spPr bwMode="auto">
            <a:xfrm>
              <a:off x="3559361" y="2944874"/>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grpSp>
          <p:nvGrpSpPr>
            <p:cNvPr id="2" name="Group 11"/>
            <p:cNvGrpSpPr>
              <a:grpSpLocks/>
            </p:cNvGrpSpPr>
            <p:nvPr/>
          </p:nvGrpSpPr>
          <p:grpSpPr bwMode="auto">
            <a:xfrm>
              <a:off x="3229928" y="2682610"/>
              <a:ext cx="779634" cy="393033"/>
              <a:chOff x="2661" y="1910"/>
              <a:chExt cx="1200" cy="624"/>
            </a:xfrm>
          </p:grpSpPr>
          <p:sp>
            <p:nvSpPr>
              <p:cNvPr id="37024" name="Oval 12"/>
              <p:cNvSpPr>
                <a:spLocks noChangeArrowheads="1"/>
              </p:cNvSpPr>
              <p:nvPr/>
            </p:nvSpPr>
            <p:spPr bwMode="auto">
              <a:xfrm>
                <a:off x="2877" y="212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5" name="Oval 13"/>
              <p:cNvSpPr>
                <a:spLocks noChangeArrowheads="1"/>
              </p:cNvSpPr>
              <p:nvPr/>
            </p:nvSpPr>
            <p:spPr bwMode="auto">
              <a:xfrm>
                <a:off x="3645" y="1922"/>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6" name="Oval 14"/>
              <p:cNvSpPr>
                <a:spLocks noChangeArrowheads="1"/>
              </p:cNvSpPr>
              <p:nvPr/>
            </p:nvSpPr>
            <p:spPr bwMode="auto">
              <a:xfrm>
                <a:off x="3417" y="2198"/>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7" name="Oval 15"/>
              <p:cNvSpPr>
                <a:spLocks noChangeArrowheads="1"/>
              </p:cNvSpPr>
              <p:nvPr/>
            </p:nvSpPr>
            <p:spPr bwMode="auto">
              <a:xfrm>
                <a:off x="2817" y="2066"/>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8" name="Oval 16"/>
              <p:cNvSpPr>
                <a:spLocks noChangeArrowheads="1"/>
              </p:cNvSpPr>
              <p:nvPr/>
            </p:nvSpPr>
            <p:spPr bwMode="auto">
              <a:xfrm>
                <a:off x="3645" y="2090"/>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9" name="Oval 17"/>
              <p:cNvSpPr>
                <a:spLocks noChangeArrowheads="1"/>
              </p:cNvSpPr>
              <p:nvPr/>
            </p:nvSpPr>
            <p:spPr bwMode="auto">
              <a:xfrm>
                <a:off x="2769" y="1934"/>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0" name="Oval 18"/>
              <p:cNvSpPr>
                <a:spLocks noChangeArrowheads="1"/>
              </p:cNvSpPr>
              <p:nvPr/>
            </p:nvSpPr>
            <p:spPr bwMode="auto">
              <a:xfrm>
                <a:off x="3249" y="1934"/>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1" name="Oval 19"/>
              <p:cNvSpPr>
                <a:spLocks noChangeArrowheads="1"/>
              </p:cNvSpPr>
              <p:nvPr/>
            </p:nvSpPr>
            <p:spPr bwMode="auto">
              <a:xfrm>
                <a:off x="3489" y="2198"/>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2" name="Oval 20"/>
              <p:cNvSpPr>
                <a:spLocks noChangeArrowheads="1"/>
              </p:cNvSpPr>
              <p:nvPr/>
            </p:nvSpPr>
            <p:spPr bwMode="auto">
              <a:xfrm>
                <a:off x="3201" y="1970"/>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3" name="Oval 21"/>
              <p:cNvSpPr>
                <a:spLocks noChangeArrowheads="1"/>
              </p:cNvSpPr>
              <p:nvPr/>
            </p:nvSpPr>
            <p:spPr bwMode="auto">
              <a:xfrm>
                <a:off x="2661" y="206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4" name="Oval 22"/>
              <p:cNvSpPr>
                <a:spLocks noChangeArrowheads="1"/>
              </p:cNvSpPr>
              <p:nvPr/>
            </p:nvSpPr>
            <p:spPr bwMode="auto">
              <a:xfrm>
                <a:off x="3141" y="2054"/>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5" name="Oval 23"/>
              <p:cNvSpPr>
                <a:spLocks noChangeArrowheads="1"/>
              </p:cNvSpPr>
              <p:nvPr/>
            </p:nvSpPr>
            <p:spPr bwMode="auto">
              <a:xfrm>
                <a:off x="3249" y="2030"/>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6" name="Oval 24"/>
              <p:cNvSpPr>
                <a:spLocks noChangeArrowheads="1"/>
              </p:cNvSpPr>
              <p:nvPr/>
            </p:nvSpPr>
            <p:spPr bwMode="auto">
              <a:xfrm>
                <a:off x="2985" y="2018"/>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7" name="Oval 25"/>
              <p:cNvSpPr>
                <a:spLocks noChangeArrowheads="1"/>
              </p:cNvSpPr>
              <p:nvPr/>
            </p:nvSpPr>
            <p:spPr bwMode="auto">
              <a:xfrm>
                <a:off x="3585" y="2018"/>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8" name="Oval 26"/>
              <p:cNvSpPr>
                <a:spLocks noChangeArrowheads="1"/>
              </p:cNvSpPr>
              <p:nvPr/>
            </p:nvSpPr>
            <p:spPr bwMode="auto">
              <a:xfrm>
                <a:off x="2661" y="1910"/>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39" name="Oval 27"/>
              <p:cNvSpPr>
                <a:spLocks noChangeArrowheads="1"/>
              </p:cNvSpPr>
              <p:nvPr/>
            </p:nvSpPr>
            <p:spPr bwMode="auto">
              <a:xfrm>
                <a:off x="3597" y="2186"/>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0" name="Oval 28"/>
              <p:cNvSpPr>
                <a:spLocks noChangeArrowheads="1"/>
              </p:cNvSpPr>
              <p:nvPr/>
            </p:nvSpPr>
            <p:spPr bwMode="auto">
              <a:xfrm>
                <a:off x="2817" y="206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1" name="Oval 29"/>
              <p:cNvSpPr>
                <a:spLocks noChangeArrowheads="1"/>
              </p:cNvSpPr>
              <p:nvPr/>
            </p:nvSpPr>
            <p:spPr bwMode="auto">
              <a:xfrm>
                <a:off x="3117" y="2294"/>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2" name="Oval 30"/>
              <p:cNvSpPr>
                <a:spLocks noChangeArrowheads="1"/>
              </p:cNvSpPr>
              <p:nvPr/>
            </p:nvSpPr>
            <p:spPr bwMode="auto">
              <a:xfrm>
                <a:off x="3033" y="2234"/>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3" name="Oval 31"/>
              <p:cNvSpPr>
                <a:spLocks noChangeArrowheads="1"/>
              </p:cNvSpPr>
              <p:nvPr/>
            </p:nvSpPr>
            <p:spPr bwMode="auto">
              <a:xfrm>
                <a:off x="3369" y="2318"/>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4" name="Oval 32"/>
              <p:cNvSpPr>
                <a:spLocks noChangeArrowheads="1"/>
              </p:cNvSpPr>
              <p:nvPr/>
            </p:nvSpPr>
            <p:spPr bwMode="auto">
              <a:xfrm>
                <a:off x="3213" y="2138"/>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5" name="Oval 33"/>
              <p:cNvSpPr>
                <a:spLocks noChangeArrowheads="1"/>
              </p:cNvSpPr>
              <p:nvPr/>
            </p:nvSpPr>
            <p:spPr bwMode="auto">
              <a:xfrm>
                <a:off x="3429" y="2066"/>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6" name="Oval 34"/>
              <p:cNvSpPr>
                <a:spLocks noChangeArrowheads="1"/>
              </p:cNvSpPr>
              <p:nvPr/>
            </p:nvSpPr>
            <p:spPr bwMode="auto">
              <a:xfrm>
                <a:off x="2901" y="2270"/>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47" name="Oval 35"/>
              <p:cNvSpPr>
                <a:spLocks noChangeArrowheads="1"/>
              </p:cNvSpPr>
              <p:nvPr/>
            </p:nvSpPr>
            <p:spPr bwMode="auto">
              <a:xfrm>
                <a:off x="2781" y="2198"/>
                <a:ext cx="228" cy="204"/>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grpSp>
        <p:sp>
          <p:nvSpPr>
            <p:cNvPr id="36886" name="Line 36"/>
            <p:cNvSpPr>
              <a:spLocks noChangeShapeType="1"/>
            </p:cNvSpPr>
            <p:nvPr/>
          </p:nvSpPr>
          <p:spPr bwMode="auto">
            <a:xfrm flipH="1">
              <a:off x="3291388" y="3080646"/>
              <a:ext cx="124341" cy="240107"/>
            </a:xfrm>
            <a:prstGeom prst="line">
              <a:avLst/>
            </a:prstGeom>
            <a:noFill/>
            <a:ln w="25400">
              <a:solidFill>
                <a:schemeClr val="accent1"/>
              </a:solidFill>
              <a:round/>
              <a:headEnd/>
              <a:tailEnd type="triangle" w="med" len="med"/>
            </a:ln>
          </p:spPr>
          <p:txBody>
            <a:bodyPr wrap="none" lIns="68556" tIns="34278" rIns="68556" bIns="34278" anchor="ctr"/>
            <a:lstStyle/>
            <a:p>
              <a:endParaRPr lang="en-US">
                <a:latin typeface="+mn-lt"/>
              </a:endParaRPr>
            </a:p>
          </p:txBody>
        </p:sp>
        <p:sp>
          <p:nvSpPr>
            <p:cNvPr id="36887" name="Line 37"/>
            <p:cNvSpPr>
              <a:spLocks noChangeShapeType="1"/>
            </p:cNvSpPr>
            <p:nvPr/>
          </p:nvSpPr>
          <p:spPr bwMode="auto">
            <a:xfrm flipH="1">
              <a:off x="2994827" y="2982744"/>
              <a:ext cx="225815" cy="155784"/>
            </a:xfrm>
            <a:prstGeom prst="line">
              <a:avLst/>
            </a:prstGeom>
            <a:noFill/>
            <a:ln w="25400">
              <a:solidFill>
                <a:schemeClr val="accent1"/>
              </a:solidFill>
              <a:round/>
              <a:headEnd/>
              <a:tailEnd type="triangle" w="med" len="med"/>
            </a:ln>
          </p:spPr>
          <p:txBody>
            <a:bodyPr wrap="none" lIns="68556" tIns="34278" rIns="68556" bIns="34278" anchor="ctr"/>
            <a:lstStyle/>
            <a:p>
              <a:endParaRPr lang="en-US">
                <a:latin typeface="+mn-lt"/>
              </a:endParaRPr>
            </a:p>
          </p:txBody>
        </p:sp>
        <p:sp>
          <p:nvSpPr>
            <p:cNvPr id="36888" name="Line 38"/>
            <p:cNvSpPr>
              <a:spLocks noChangeShapeType="1"/>
            </p:cNvSpPr>
            <p:nvPr/>
          </p:nvSpPr>
          <p:spPr bwMode="auto">
            <a:xfrm>
              <a:off x="3888796" y="3133529"/>
              <a:ext cx="122198" cy="194372"/>
            </a:xfrm>
            <a:prstGeom prst="line">
              <a:avLst/>
            </a:prstGeom>
            <a:noFill/>
            <a:ln w="25400">
              <a:solidFill>
                <a:schemeClr val="accent1"/>
              </a:solidFill>
              <a:round/>
              <a:headEnd/>
              <a:tailEnd type="triangle" w="med" len="med"/>
            </a:ln>
          </p:spPr>
          <p:txBody>
            <a:bodyPr wrap="none" lIns="68556" tIns="34278" rIns="68556" bIns="34278" anchor="ctr"/>
            <a:lstStyle/>
            <a:p>
              <a:endParaRPr lang="en-US">
                <a:latin typeface="+mn-lt"/>
              </a:endParaRPr>
            </a:p>
          </p:txBody>
        </p:sp>
        <p:sp>
          <p:nvSpPr>
            <p:cNvPr id="36889" name="Line 39"/>
            <p:cNvSpPr>
              <a:spLocks noChangeShapeType="1"/>
            </p:cNvSpPr>
            <p:nvPr/>
          </p:nvSpPr>
          <p:spPr bwMode="auto">
            <a:xfrm>
              <a:off x="4068161" y="2997755"/>
              <a:ext cx="246539" cy="140777"/>
            </a:xfrm>
            <a:prstGeom prst="line">
              <a:avLst/>
            </a:prstGeom>
            <a:noFill/>
            <a:ln w="25400">
              <a:solidFill>
                <a:schemeClr val="accent1"/>
              </a:solidFill>
              <a:round/>
              <a:headEnd/>
              <a:tailEnd type="triangle" w="med" len="med"/>
            </a:ln>
          </p:spPr>
          <p:txBody>
            <a:bodyPr wrap="none" lIns="68556" tIns="34278" rIns="68556" bIns="34278" anchor="ctr"/>
            <a:lstStyle/>
            <a:p>
              <a:endParaRPr lang="en-US">
                <a:latin typeface="+mn-lt"/>
              </a:endParaRPr>
            </a:p>
          </p:txBody>
        </p:sp>
        <p:sp>
          <p:nvSpPr>
            <p:cNvPr id="36890" name="Line 40"/>
            <p:cNvSpPr>
              <a:spLocks noChangeShapeType="1"/>
            </p:cNvSpPr>
            <p:nvPr/>
          </p:nvSpPr>
          <p:spPr bwMode="auto">
            <a:xfrm>
              <a:off x="3672988" y="3171404"/>
              <a:ext cx="7861" cy="247253"/>
            </a:xfrm>
            <a:prstGeom prst="line">
              <a:avLst/>
            </a:prstGeom>
            <a:noFill/>
            <a:ln w="25400">
              <a:solidFill>
                <a:schemeClr val="accent1"/>
              </a:solidFill>
              <a:round/>
              <a:headEnd/>
              <a:tailEnd type="triangle" w="med" len="med"/>
            </a:ln>
          </p:spPr>
          <p:txBody>
            <a:bodyPr wrap="none" lIns="68556" tIns="34278" rIns="68556" bIns="34278" anchor="ctr"/>
            <a:lstStyle/>
            <a:p>
              <a:endParaRPr lang="en-US">
                <a:latin typeface="+mn-lt"/>
              </a:endParaRPr>
            </a:p>
          </p:txBody>
        </p:sp>
        <p:grpSp>
          <p:nvGrpSpPr>
            <p:cNvPr id="3" name="Group 42"/>
            <p:cNvGrpSpPr>
              <a:grpSpLocks/>
            </p:cNvGrpSpPr>
            <p:nvPr/>
          </p:nvGrpSpPr>
          <p:grpSpPr bwMode="auto">
            <a:xfrm>
              <a:off x="4319704" y="2201585"/>
              <a:ext cx="646718" cy="370166"/>
              <a:chOff x="4485" y="1286"/>
              <a:chExt cx="996" cy="588"/>
            </a:xfrm>
          </p:grpSpPr>
          <p:sp>
            <p:nvSpPr>
              <p:cNvPr id="37005" name="Oval 43"/>
              <p:cNvSpPr>
                <a:spLocks noChangeArrowheads="1"/>
              </p:cNvSpPr>
              <p:nvPr/>
            </p:nvSpPr>
            <p:spPr bwMode="auto">
              <a:xfrm>
                <a:off x="4857" y="128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06" name="Oval 44"/>
              <p:cNvSpPr>
                <a:spLocks noChangeArrowheads="1"/>
              </p:cNvSpPr>
              <p:nvPr/>
            </p:nvSpPr>
            <p:spPr bwMode="auto">
              <a:xfrm>
                <a:off x="5121" y="1610"/>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07" name="Oval 45"/>
              <p:cNvSpPr>
                <a:spLocks noChangeArrowheads="1"/>
              </p:cNvSpPr>
              <p:nvPr/>
            </p:nvSpPr>
            <p:spPr bwMode="auto">
              <a:xfrm>
                <a:off x="5013" y="1466"/>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08" name="Oval 46"/>
              <p:cNvSpPr>
                <a:spLocks noChangeArrowheads="1"/>
              </p:cNvSpPr>
              <p:nvPr/>
            </p:nvSpPr>
            <p:spPr bwMode="auto">
              <a:xfrm>
                <a:off x="4557" y="1442"/>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09" name="Oval 47"/>
              <p:cNvSpPr>
                <a:spLocks noChangeArrowheads="1"/>
              </p:cNvSpPr>
              <p:nvPr/>
            </p:nvSpPr>
            <p:spPr bwMode="auto">
              <a:xfrm>
                <a:off x="5265" y="1634"/>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0" name="Oval 48"/>
              <p:cNvSpPr>
                <a:spLocks noChangeArrowheads="1"/>
              </p:cNvSpPr>
              <p:nvPr/>
            </p:nvSpPr>
            <p:spPr bwMode="auto">
              <a:xfrm>
                <a:off x="4917" y="1658"/>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1" name="Oval 49"/>
              <p:cNvSpPr>
                <a:spLocks noChangeArrowheads="1"/>
              </p:cNvSpPr>
              <p:nvPr/>
            </p:nvSpPr>
            <p:spPr bwMode="auto">
              <a:xfrm>
                <a:off x="4989" y="1310"/>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2" name="Oval 50"/>
              <p:cNvSpPr>
                <a:spLocks noChangeArrowheads="1"/>
              </p:cNvSpPr>
              <p:nvPr/>
            </p:nvSpPr>
            <p:spPr bwMode="auto">
              <a:xfrm>
                <a:off x="4737" y="152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3" name="Oval 51"/>
              <p:cNvSpPr>
                <a:spLocks noChangeArrowheads="1"/>
              </p:cNvSpPr>
              <p:nvPr/>
            </p:nvSpPr>
            <p:spPr bwMode="auto">
              <a:xfrm>
                <a:off x="4677" y="1334"/>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4" name="Oval 52"/>
              <p:cNvSpPr>
                <a:spLocks noChangeArrowheads="1"/>
              </p:cNvSpPr>
              <p:nvPr/>
            </p:nvSpPr>
            <p:spPr bwMode="auto">
              <a:xfrm>
                <a:off x="4845" y="1430"/>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5" name="Oval 53"/>
              <p:cNvSpPr>
                <a:spLocks noChangeArrowheads="1"/>
              </p:cNvSpPr>
              <p:nvPr/>
            </p:nvSpPr>
            <p:spPr bwMode="auto">
              <a:xfrm>
                <a:off x="5181" y="140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6" name="Oval 54"/>
              <p:cNvSpPr>
                <a:spLocks noChangeArrowheads="1"/>
              </p:cNvSpPr>
              <p:nvPr/>
            </p:nvSpPr>
            <p:spPr bwMode="auto">
              <a:xfrm>
                <a:off x="4581" y="1622"/>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7" name="Oval 55"/>
              <p:cNvSpPr>
                <a:spLocks noChangeArrowheads="1"/>
              </p:cNvSpPr>
              <p:nvPr/>
            </p:nvSpPr>
            <p:spPr bwMode="auto">
              <a:xfrm>
                <a:off x="5049" y="1334"/>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8" name="Oval 56"/>
              <p:cNvSpPr>
                <a:spLocks noChangeArrowheads="1"/>
              </p:cNvSpPr>
              <p:nvPr/>
            </p:nvSpPr>
            <p:spPr bwMode="auto">
              <a:xfrm>
                <a:off x="4485" y="152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19" name="Oval 57"/>
              <p:cNvSpPr>
                <a:spLocks noChangeArrowheads="1"/>
              </p:cNvSpPr>
              <p:nvPr/>
            </p:nvSpPr>
            <p:spPr bwMode="auto">
              <a:xfrm>
                <a:off x="4485" y="1658"/>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0" name="Oval 58"/>
              <p:cNvSpPr>
                <a:spLocks noChangeArrowheads="1"/>
              </p:cNvSpPr>
              <p:nvPr/>
            </p:nvSpPr>
            <p:spPr bwMode="auto">
              <a:xfrm>
                <a:off x="5241" y="1526"/>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1" name="Oval 59"/>
              <p:cNvSpPr>
                <a:spLocks noChangeArrowheads="1"/>
              </p:cNvSpPr>
              <p:nvPr/>
            </p:nvSpPr>
            <p:spPr bwMode="auto">
              <a:xfrm>
                <a:off x="5061" y="1646"/>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2" name="Oval 60"/>
              <p:cNvSpPr>
                <a:spLocks noChangeArrowheads="1"/>
              </p:cNvSpPr>
              <p:nvPr/>
            </p:nvSpPr>
            <p:spPr bwMode="auto">
              <a:xfrm>
                <a:off x="4761" y="1658"/>
                <a:ext cx="216" cy="216"/>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anchor="ctr"/>
              <a:lstStyle/>
              <a:p>
                <a:endParaRPr lang="en-US">
                  <a:latin typeface="+mn-lt"/>
                </a:endParaRPr>
              </a:p>
            </p:txBody>
          </p:sp>
          <p:sp>
            <p:nvSpPr>
              <p:cNvPr id="37023" name="Oval 61"/>
              <p:cNvSpPr>
                <a:spLocks noChangeArrowheads="1"/>
              </p:cNvSpPr>
              <p:nvPr/>
            </p:nvSpPr>
            <p:spPr bwMode="auto">
              <a:xfrm>
                <a:off x="4881" y="1574"/>
                <a:ext cx="216" cy="216"/>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anchor="ctr"/>
              <a:lstStyle/>
              <a:p>
                <a:endParaRPr lang="en-US">
                  <a:latin typeface="+mn-lt"/>
                </a:endParaRPr>
              </a:p>
            </p:txBody>
          </p:sp>
        </p:grpSp>
        <p:sp>
          <p:nvSpPr>
            <p:cNvPr id="36892" name="Line 62"/>
            <p:cNvSpPr>
              <a:spLocks noChangeShapeType="1"/>
            </p:cNvSpPr>
            <p:nvPr/>
          </p:nvSpPr>
          <p:spPr bwMode="auto">
            <a:xfrm>
              <a:off x="5060297" y="2515244"/>
              <a:ext cx="319429" cy="0"/>
            </a:xfrm>
            <a:prstGeom prst="line">
              <a:avLst/>
            </a:prstGeom>
            <a:noFill/>
            <a:ln w="76200">
              <a:solidFill>
                <a:srgbClr val="B81414"/>
              </a:solidFill>
              <a:round/>
              <a:headEnd/>
              <a:tailEnd type="triangle" w="med" len="med"/>
            </a:ln>
          </p:spPr>
          <p:txBody>
            <a:bodyPr wrap="none" lIns="68556" tIns="34278" rIns="68556" bIns="34278" anchor="ctr"/>
            <a:lstStyle/>
            <a:p>
              <a:endParaRPr lang="en-US">
                <a:latin typeface="+mn-lt"/>
              </a:endParaRPr>
            </a:p>
          </p:txBody>
        </p:sp>
        <p:sp>
          <p:nvSpPr>
            <p:cNvPr id="36893" name="Oval 65"/>
            <p:cNvSpPr>
              <a:spLocks noChangeArrowheads="1"/>
            </p:cNvSpPr>
            <p:nvPr/>
          </p:nvSpPr>
          <p:spPr bwMode="auto">
            <a:xfrm>
              <a:off x="2039397" y="2228852"/>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94" name="Oval 66"/>
            <p:cNvSpPr>
              <a:spLocks noChangeArrowheads="1"/>
            </p:cNvSpPr>
            <p:nvPr/>
          </p:nvSpPr>
          <p:spPr bwMode="auto">
            <a:xfrm>
              <a:off x="2452439" y="2793374"/>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95" name="Oval 67"/>
            <p:cNvSpPr>
              <a:spLocks noChangeArrowheads="1"/>
            </p:cNvSpPr>
            <p:nvPr/>
          </p:nvSpPr>
          <p:spPr bwMode="auto">
            <a:xfrm>
              <a:off x="2210902" y="2433229"/>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96" name="Oval 68"/>
            <p:cNvSpPr>
              <a:spLocks noChangeArrowheads="1"/>
            </p:cNvSpPr>
            <p:nvPr/>
          </p:nvSpPr>
          <p:spPr bwMode="auto">
            <a:xfrm>
              <a:off x="2671108" y="2831251"/>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97" name="Oval 69"/>
            <p:cNvSpPr>
              <a:spLocks noChangeArrowheads="1"/>
            </p:cNvSpPr>
            <p:nvPr/>
          </p:nvSpPr>
          <p:spPr bwMode="auto">
            <a:xfrm>
              <a:off x="2000808" y="2637605"/>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98" name="Oval 70"/>
            <p:cNvSpPr>
              <a:spLocks noChangeArrowheads="1"/>
            </p:cNvSpPr>
            <p:nvPr/>
          </p:nvSpPr>
          <p:spPr bwMode="auto">
            <a:xfrm>
              <a:off x="1790000" y="2493254"/>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899" name="Oval 71"/>
            <p:cNvSpPr>
              <a:spLocks noChangeArrowheads="1"/>
            </p:cNvSpPr>
            <p:nvPr/>
          </p:nvSpPr>
          <p:spPr bwMode="auto">
            <a:xfrm>
              <a:off x="2140871" y="2342474"/>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0" name="Oval 72"/>
            <p:cNvSpPr>
              <a:spLocks noChangeArrowheads="1"/>
            </p:cNvSpPr>
            <p:nvPr/>
          </p:nvSpPr>
          <p:spPr bwMode="auto">
            <a:xfrm>
              <a:off x="2242345" y="2561858"/>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1" name="Oval 73"/>
            <p:cNvSpPr>
              <a:spLocks noChangeArrowheads="1"/>
            </p:cNvSpPr>
            <p:nvPr/>
          </p:nvSpPr>
          <p:spPr bwMode="auto">
            <a:xfrm>
              <a:off x="1844313" y="2326751"/>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2" name="Oval 74"/>
            <p:cNvSpPr>
              <a:spLocks noChangeArrowheads="1"/>
            </p:cNvSpPr>
            <p:nvPr/>
          </p:nvSpPr>
          <p:spPr bwMode="auto">
            <a:xfrm>
              <a:off x="2062979" y="2697631"/>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3" name="Oval 75"/>
            <p:cNvSpPr>
              <a:spLocks noChangeArrowheads="1"/>
            </p:cNvSpPr>
            <p:nvPr/>
          </p:nvSpPr>
          <p:spPr bwMode="auto">
            <a:xfrm>
              <a:off x="2304515" y="2448236"/>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4" name="Oval 76"/>
            <p:cNvSpPr>
              <a:spLocks noChangeArrowheads="1"/>
            </p:cNvSpPr>
            <p:nvPr/>
          </p:nvSpPr>
          <p:spPr bwMode="auto">
            <a:xfrm>
              <a:off x="2078700" y="2463241"/>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5" name="Oval 77"/>
            <p:cNvSpPr>
              <a:spLocks noChangeArrowheads="1"/>
            </p:cNvSpPr>
            <p:nvPr/>
          </p:nvSpPr>
          <p:spPr bwMode="auto">
            <a:xfrm>
              <a:off x="2561773" y="2694758"/>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6" name="Oval 78"/>
            <p:cNvSpPr>
              <a:spLocks noChangeArrowheads="1"/>
            </p:cNvSpPr>
            <p:nvPr/>
          </p:nvSpPr>
          <p:spPr bwMode="auto">
            <a:xfrm>
              <a:off x="2686118" y="2967022"/>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7" name="Oval 79"/>
            <p:cNvSpPr>
              <a:spLocks noChangeArrowheads="1"/>
            </p:cNvSpPr>
            <p:nvPr/>
          </p:nvSpPr>
          <p:spPr bwMode="auto">
            <a:xfrm>
              <a:off x="2787592" y="2800519"/>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8" name="Oval 80"/>
            <p:cNvSpPr>
              <a:spLocks noChangeArrowheads="1"/>
            </p:cNvSpPr>
            <p:nvPr/>
          </p:nvSpPr>
          <p:spPr bwMode="auto">
            <a:xfrm>
              <a:off x="2514610" y="2937008"/>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09" name="Oval 81"/>
            <p:cNvSpPr>
              <a:spLocks noChangeArrowheads="1"/>
            </p:cNvSpPr>
            <p:nvPr/>
          </p:nvSpPr>
          <p:spPr bwMode="auto">
            <a:xfrm>
              <a:off x="2671108" y="2709764"/>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0" name="Oval 82"/>
            <p:cNvSpPr>
              <a:spLocks noChangeArrowheads="1"/>
            </p:cNvSpPr>
            <p:nvPr/>
          </p:nvSpPr>
          <p:spPr bwMode="auto">
            <a:xfrm>
              <a:off x="2093708" y="2531128"/>
              <a:ext cx="140777"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1" name="Oval 83"/>
            <p:cNvSpPr>
              <a:spLocks noChangeArrowheads="1"/>
            </p:cNvSpPr>
            <p:nvPr/>
          </p:nvSpPr>
          <p:spPr bwMode="auto">
            <a:xfrm>
              <a:off x="2125149" y="2243857"/>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2" name="Oval 84"/>
            <p:cNvSpPr>
              <a:spLocks noChangeArrowheads="1"/>
            </p:cNvSpPr>
            <p:nvPr/>
          </p:nvSpPr>
          <p:spPr bwMode="auto">
            <a:xfrm>
              <a:off x="2179463" y="2667617"/>
              <a:ext cx="140777"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3" name="Oval 85"/>
            <p:cNvSpPr>
              <a:spLocks noChangeArrowheads="1"/>
            </p:cNvSpPr>
            <p:nvPr/>
          </p:nvSpPr>
          <p:spPr bwMode="auto">
            <a:xfrm>
              <a:off x="1961505" y="2380350"/>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4" name="Oval 86"/>
            <p:cNvSpPr>
              <a:spLocks noChangeArrowheads="1"/>
            </p:cNvSpPr>
            <p:nvPr/>
          </p:nvSpPr>
          <p:spPr bwMode="auto">
            <a:xfrm>
              <a:off x="2749000" y="2891990"/>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5" name="Oval 87"/>
            <p:cNvSpPr>
              <a:spLocks noChangeArrowheads="1"/>
            </p:cNvSpPr>
            <p:nvPr/>
          </p:nvSpPr>
          <p:spPr bwMode="auto">
            <a:xfrm>
              <a:off x="1977226" y="2523983"/>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6" name="Oval 88"/>
            <p:cNvSpPr>
              <a:spLocks noChangeArrowheads="1"/>
            </p:cNvSpPr>
            <p:nvPr/>
          </p:nvSpPr>
          <p:spPr bwMode="auto">
            <a:xfrm>
              <a:off x="1922202" y="2258864"/>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7" name="Oval 89"/>
            <p:cNvSpPr>
              <a:spLocks noChangeArrowheads="1"/>
            </p:cNvSpPr>
            <p:nvPr/>
          </p:nvSpPr>
          <p:spPr bwMode="auto">
            <a:xfrm>
              <a:off x="1875752" y="2675483"/>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8" name="Oval 90"/>
            <p:cNvSpPr>
              <a:spLocks noChangeArrowheads="1"/>
            </p:cNvSpPr>
            <p:nvPr/>
          </p:nvSpPr>
          <p:spPr bwMode="auto">
            <a:xfrm>
              <a:off x="1805721" y="2599735"/>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19" name="Oval 91"/>
            <p:cNvSpPr>
              <a:spLocks noChangeArrowheads="1"/>
            </p:cNvSpPr>
            <p:nvPr/>
          </p:nvSpPr>
          <p:spPr bwMode="auto">
            <a:xfrm>
              <a:off x="2031536" y="2319609"/>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0" name="Oval 92"/>
            <p:cNvSpPr>
              <a:spLocks noChangeArrowheads="1"/>
            </p:cNvSpPr>
            <p:nvPr/>
          </p:nvSpPr>
          <p:spPr bwMode="auto">
            <a:xfrm>
              <a:off x="1915055" y="2561858"/>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1" name="Oval 93"/>
            <p:cNvSpPr>
              <a:spLocks noChangeArrowheads="1"/>
            </p:cNvSpPr>
            <p:nvPr/>
          </p:nvSpPr>
          <p:spPr bwMode="auto">
            <a:xfrm>
              <a:off x="2250206" y="2304603"/>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2" name="Oval 94"/>
            <p:cNvSpPr>
              <a:spLocks noChangeArrowheads="1"/>
            </p:cNvSpPr>
            <p:nvPr/>
          </p:nvSpPr>
          <p:spPr bwMode="auto">
            <a:xfrm>
              <a:off x="2585355" y="297488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3" name="Oval 95"/>
            <p:cNvSpPr>
              <a:spLocks noChangeArrowheads="1"/>
            </p:cNvSpPr>
            <p:nvPr/>
          </p:nvSpPr>
          <p:spPr bwMode="auto">
            <a:xfrm>
              <a:off x="2304515" y="2561858"/>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4" name="Oval 96"/>
            <p:cNvSpPr>
              <a:spLocks noChangeArrowheads="1"/>
            </p:cNvSpPr>
            <p:nvPr/>
          </p:nvSpPr>
          <p:spPr bwMode="auto">
            <a:xfrm>
              <a:off x="2530331" y="2785512"/>
              <a:ext cx="140777"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5" name="Oval 97"/>
            <p:cNvSpPr>
              <a:spLocks noChangeArrowheads="1"/>
            </p:cNvSpPr>
            <p:nvPr/>
          </p:nvSpPr>
          <p:spPr bwMode="auto">
            <a:xfrm>
              <a:off x="2109429" y="2599735"/>
              <a:ext cx="140777"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6" name="Oval 98"/>
            <p:cNvSpPr>
              <a:spLocks noChangeArrowheads="1"/>
            </p:cNvSpPr>
            <p:nvPr/>
          </p:nvSpPr>
          <p:spPr bwMode="auto">
            <a:xfrm>
              <a:off x="1860035" y="2440373"/>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7" name="Oval 99"/>
            <p:cNvSpPr>
              <a:spLocks noChangeArrowheads="1"/>
            </p:cNvSpPr>
            <p:nvPr/>
          </p:nvSpPr>
          <p:spPr bwMode="auto">
            <a:xfrm>
              <a:off x="2242345" y="2644751"/>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8" name="Oval 100"/>
            <p:cNvSpPr>
              <a:spLocks noChangeArrowheads="1"/>
            </p:cNvSpPr>
            <p:nvPr/>
          </p:nvSpPr>
          <p:spPr bwMode="auto">
            <a:xfrm>
              <a:off x="2164453" y="2258864"/>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29" name="Oval 101"/>
            <p:cNvSpPr>
              <a:spLocks noChangeArrowheads="1"/>
            </p:cNvSpPr>
            <p:nvPr/>
          </p:nvSpPr>
          <p:spPr bwMode="auto">
            <a:xfrm>
              <a:off x="2452439" y="2876267"/>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0" name="Oval 102"/>
            <p:cNvSpPr>
              <a:spLocks noChangeArrowheads="1"/>
            </p:cNvSpPr>
            <p:nvPr/>
          </p:nvSpPr>
          <p:spPr bwMode="auto">
            <a:xfrm>
              <a:off x="2600363" y="2884127"/>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1" name="Oval 103"/>
            <p:cNvSpPr>
              <a:spLocks noChangeArrowheads="1"/>
            </p:cNvSpPr>
            <p:nvPr/>
          </p:nvSpPr>
          <p:spPr bwMode="auto">
            <a:xfrm>
              <a:off x="2749000" y="2702619"/>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2" name="Oval 104"/>
            <p:cNvSpPr>
              <a:spLocks noChangeArrowheads="1"/>
            </p:cNvSpPr>
            <p:nvPr/>
          </p:nvSpPr>
          <p:spPr bwMode="auto">
            <a:xfrm>
              <a:off x="2491742" y="2702619"/>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3" name="Oval 105"/>
            <p:cNvSpPr>
              <a:spLocks noChangeArrowheads="1"/>
            </p:cNvSpPr>
            <p:nvPr/>
          </p:nvSpPr>
          <p:spPr bwMode="auto">
            <a:xfrm>
              <a:off x="2055118" y="2410360"/>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4" name="Oval 106"/>
            <p:cNvSpPr>
              <a:spLocks noChangeArrowheads="1"/>
            </p:cNvSpPr>
            <p:nvPr/>
          </p:nvSpPr>
          <p:spPr bwMode="auto">
            <a:xfrm>
              <a:off x="2195183" y="2538989"/>
              <a:ext cx="140777"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5" name="Oval 107"/>
            <p:cNvSpPr>
              <a:spLocks noChangeArrowheads="1"/>
            </p:cNvSpPr>
            <p:nvPr/>
          </p:nvSpPr>
          <p:spPr bwMode="auto">
            <a:xfrm>
              <a:off x="1985087" y="2720498"/>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6" name="Oval 108"/>
            <p:cNvSpPr>
              <a:spLocks noChangeArrowheads="1"/>
            </p:cNvSpPr>
            <p:nvPr/>
          </p:nvSpPr>
          <p:spPr bwMode="auto">
            <a:xfrm>
              <a:off x="1797860" y="2380350"/>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7" name="Oval 109"/>
            <p:cNvSpPr>
              <a:spLocks noChangeArrowheads="1"/>
            </p:cNvSpPr>
            <p:nvPr/>
          </p:nvSpPr>
          <p:spPr bwMode="auto">
            <a:xfrm>
              <a:off x="2608223" y="2641877"/>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8" name="Oval 110"/>
            <p:cNvSpPr>
              <a:spLocks noChangeArrowheads="1"/>
            </p:cNvSpPr>
            <p:nvPr/>
          </p:nvSpPr>
          <p:spPr bwMode="auto">
            <a:xfrm>
              <a:off x="2288794" y="2380350"/>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39" name="Oval 111"/>
            <p:cNvSpPr>
              <a:spLocks noChangeArrowheads="1"/>
            </p:cNvSpPr>
            <p:nvPr/>
          </p:nvSpPr>
          <p:spPr bwMode="auto">
            <a:xfrm>
              <a:off x="2109429" y="2735505"/>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40" name="Oval 112"/>
            <p:cNvSpPr>
              <a:spLocks noChangeArrowheads="1"/>
            </p:cNvSpPr>
            <p:nvPr/>
          </p:nvSpPr>
          <p:spPr bwMode="auto">
            <a:xfrm>
              <a:off x="2164453" y="244037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41" name="Oval 113"/>
            <p:cNvSpPr>
              <a:spLocks noChangeArrowheads="1"/>
            </p:cNvSpPr>
            <p:nvPr/>
          </p:nvSpPr>
          <p:spPr bwMode="auto">
            <a:xfrm>
              <a:off x="2023676" y="2591870"/>
              <a:ext cx="140777"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42" name="Oval 114"/>
            <p:cNvSpPr>
              <a:spLocks noChangeArrowheads="1"/>
            </p:cNvSpPr>
            <p:nvPr/>
          </p:nvSpPr>
          <p:spPr bwMode="auto">
            <a:xfrm>
              <a:off x="1977226" y="2463241"/>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43" name="Oval 115"/>
            <p:cNvSpPr>
              <a:spLocks noChangeArrowheads="1"/>
            </p:cNvSpPr>
            <p:nvPr/>
          </p:nvSpPr>
          <p:spPr bwMode="auto">
            <a:xfrm>
              <a:off x="2585355" y="2763361"/>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44" name="Line 116"/>
            <p:cNvSpPr>
              <a:spLocks noChangeShapeType="1"/>
            </p:cNvSpPr>
            <p:nvPr/>
          </p:nvSpPr>
          <p:spPr bwMode="auto">
            <a:xfrm>
              <a:off x="2522470" y="2514600"/>
              <a:ext cx="320143" cy="0"/>
            </a:xfrm>
            <a:prstGeom prst="line">
              <a:avLst/>
            </a:prstGeom>
            <a:noFill/>
            <a:ln w="76200">
              <a:solidFill>
                <a:srgbClr val="B81414"/>
              </a:solidFill>
              <a:round/>
              <a:headEnd/>
              <a:tailEnd type="triangle" w="med" len="med"/>
            </a:ln>
          </p:spPr>
          <p:txBody>
            <a:bodyPr wrap="none" lIns="68556" tIns="34278" rIns="68556" bIns="34278" anchor="ctr"/>
            <a:lstStyle/>
            <a:p>
              <a:endParaRPr lang="en-US">
                <a:latin typeface="+mn-lt"/>
              </a:endParaRPr>
            </a:p>
          </p:txBody>
        </p:sp>
        <p:sp>
          <p:nvSpPr>
            <p:cNvPr id="36965" name="Oval 141"/>
            <p:cNvSpPr>
              <a:spLocks noChangeArrowheads="1"/>
            </p:cNvSpPr>
            <p:nvPr/>
          </p:nvSpPr>
          <p:spPr bwMode="auto">
            <a:xfrm>
              <a:off x="5838005" y="2303225"/>
              <a:ext cx="140777"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66" name="Oval 142"/>
            <p:cNvSpPr>
              <a:spLocks noChangeArrowheads="1"/>
            </p:cNvSpPr>
            <p:nvPr/>
          </p:nvSpPr>
          <p:spPr bwMode="auto">
            <a:xfrm>
              <a:off x="5651490" y="2265350"/>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67" name="Oval 143"/>
            <p:cNvSpPr>
              <a:spLocks noChangeArrowheads="1"/>
            </p:cNvSpPr>
            <p:nvPr/>
          </p:nvSpPr>
          <p:spPr bwMode="auto">
            <a:xfrm>
              <a:off x="5939480" y="2416847"/>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68" name="Oval 144"/>
            <p:cNvSpPr>
              <a:spLocks noChangeArrowheads="1"/>
            </p:cNvSpPr>
            <p:nvPr/>
          </p:nvSpPr>
          <p:spPr bwMode="auto">
            <a:xfrm>
              <a:off x="5643629" y="2401841"/>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69" name="Oval 145"/>
            <p:cNvSpPr>
              <a:spLocks noChangeArrowheads="1"/>
            </p:cNvSpPr>
            <p:nvPr/>
          </p:nvSpPr>
          <p:spPr bwMode="auto">
            <a:xfrm>
              <a:off x="5752253" y="2227476"/>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0" name="Oval 146"/>
            <p:cNvSpPr>
              <a:spLocks noChangeArrowheads="1"/>
            </p:cNvSpPr>
            <p:nvPr/>
          </p:nvSpPr>
          <p:spPr bwMode="auto">
            <a:xfrm>
              <a:off x="5877305" y="2499741"/>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1" name="Oval 147"/>
            <p:cNvSpPr>
              <a:spLocks noChangeArrowheads="1"/>
            </p:cNvSpPr>
            <p:nvPr/>
          </p:nvSpPr>
          <p:spPr bwMode="auto">
            <a:xfrm>
              <a:off x="5923758" y="2318231"/>
              <a:ext cx="140777"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2" name="Oval 148"/>
            <p:cNvSpPr>
              <a:spLocks noChangeArrowheads="1"/>
            </p:cNvSpPr>
            <p:nvPr/>
          </p:nvSpPr>
          <p:spPr bwMode="auto">
            <a:xfrm>
              <a:off x="5760113" y="2454725"/>
              <a:ext cx="140777"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3" name="Oval 149"/>
            <p:cNvSpPr>
              <a:spLocks noChangeArrowheads="1"/>
            </p:cNvSpPr>
            <p:nvPr/>
          </p:nvSpPr>
          <p:spPr bwMode="auto">
            <a:xfrm>
              <a:off x="5721521" y="2333238"/>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4" name="Oval 150"/>
            <p:cNvSpPr>
              <a:spLocks noChangeArrowheads="1"/>
            </p:cNvSpPr>
            <p:nvPr/>
          </p:nvSpPr>
          <p:spPr bwMode="auto">
            <a:xfrm>
              <a:off x="5830856" y="2393979"/>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5" name="Oval 151"/>
            <p:cNvSpPr>
              <a:spLocks noChangeArrowheads="1"/>
            </p:cNvSpPr>
            <p:nvPr/>
          </p:nvSpPr>
          <p:spPr bwMode="auto">
            <a:xfrm>
              <a:off x="5721521" y="2454725"/>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6" name="Oval 152"/>
            <p:cNvSpPr>
              <a:spLocks noChangeArrowheads="1"/>
            </p:cNvSpPr>
            <p:nvPr/>
          </p:nvSpPr>
          <p:spPr bwMode="auto">
            <a:xfrm>
              <a:off x="5659351" y="2515463"/>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7" name="Oval 153"/>
            <p:cNvSpPr>
              <a:spLocks noChangeArrowheads="1"/>
            </p:cNvSpPr>
            <p:nvPr/>
          </p:nvSpPr>
          <p:spPr bwMode="auto">
            <a:xfrm>
              <a:off x="5877305" y="2258209"/>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8" name="Oval 154"/>
            <p:cNvSpPr>
              <a:spLocks noChangeArrowheads="1"/>
            </p:cNvSpPr>
            <p:nvPr/>
          </p:nvSpPr>
          <p:spPr bwMode="auto">
            <a:xfrm>
              <a:off x="5596466" y="2454725"/>
              <a:ext cx="140777"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79" name="Oval 155"/>
            <p:cNvSpPr>
              <a:spLocks noChangeArrowheads="1"/>
            </p:cNvSpPr>
            <p:nvPr/>
          </p:nvSpPr>
          <p:spPr bwMode="auto">
            <a:xfrm>
              <a:off x="5378511" y="2583354"/>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80" name="Oval 156"/>
            <p:cNvSpPr>
              <a:spLocks noChangeArrowheads="1"/>
            </p:cNvSpPr>
            <p:nvPr/>
          </p:nvSpPr>
          <p:spPr bwMode="auto">
            <a:xfrm>
              <a:off x="5573598" y="2341099"/>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81" name="Oval 157"/>
            <p:cNvSpPr>
              <a:spLocks noChangeArrowheads="1"/>
            </p:cNvSpPr>
            <p:nvPr/>
          </p:nvSpPr>
          <p:spPr bwMode="auto">
            <a:xfrm>
              <a:off x="6142424" y="2204609"/>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82" name="Oval 158"/>
            <p:cNvSpPr>
              <a:spLocks noChangeArrowheads="1"/>
            </p:cNvSpPr>
            <p:nvPr/>
          </p:nvSpPr>
          <p:spPr bwMode="auto">
            <a:xfrm>
              <a:off x="5775833" y="2537615"/>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83" name="Oval 159"/>
            <p:cNvSpPr>
              <a:spLocks noChangeArrowheads="1"/>
            </p:cNvSpPr>
            <p:nvPr/>
          </p:nvSpPr>
          <p:spPr bwMode="auto">
            <a:xfrm>
              <a:off x="6001647" y="2644096"/>
              <a:ext cx="140777"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84" name="Line 160"/>
            <p:cNvSpPr>
              <a:spLocks noChangeShapeType="1"/>
            </p:cNvSpPr>
            <p:nvPr/>
          </p:nvSpPr>
          <p:spPr bwMode="auto">
            <a:xfrm>
              <a:off x="6236976" y="2514600"/>
              <a:ext cx="319429" cy="0"/>
            </a:xfrm>
            <a:prstGeom prst="line">
              <a:avLst/>
            </a:prstGeom>
            <a:noFill/>
            <a:ln w="76200">
              <a:solidFill>
                <a:srgbClr val="B81414"/>
              </a:solidFill>
              <a:round/>
              <a:headEnd/>
              <a:tailEnd type="triangle" w="med" len="med"/>
            </a:ln>
          </p:spPr>
          <p:txBody>
            <a:bodyPr wrap="none" lIns="68556" tIns="34278" rIns="68556" bIns="34278" anchor="ctr"/>
            <a:lstStyle/>
            <a:p>
              <a:endParaRPr lang="en-US">
                <a:latin typeface="+mn-lt"/>
              </a:endParaRPr>
            </a:p>
          </p:txBody>
        </p:sp>
        <p:sp>
          <p:nvSpPr>
            <p:cNvPr id="36985" name="Line 161"/>
            <p:cNvSpPr>
              <a:spLocks noChangeShapeType="1"/>
            </p:cNvSpPr>
            <p:nvPr/>
          </p:nvSpPr>
          <p:spPr bwMode="auto">
            <a:xfrm flipH="1">
              <a:off x="5094097" y="2705548"/>
              <a:ext cx="257258" cy="118625"/>
            </a:xfrm>
            <a:prstGeom prst="line">
              <a:avLst/>
            </a:prstGeom>
            <a:noFill/>
            <a:ln w="25400">
              <a:solidFill>
                <a:schemeClr val="folHlink"/>
              </a:solidFill>
              <a:round/>
              <a:headEnd/>
              <a:tailEnd type="triangle" w="med" len="med"/>
            </a:ln>
          </p:spPr>
          <p:txBody>
            <a:bodyPr wrap="none" lIns="68556" tIns="34278" rIns="68556" bIns="34278" anchor="ctr"/>
            <a:lstStyle/>
            <a:p>
              <a:endParaRPr lang="en-US">
                <a:latin typeface="+mn-lt"/>
              </a:endParaRPr>
            </a:p>
          </p:txBody>
        </p:sp>
        <p:sp>
          <p:nvSpPr>
            <p:cNvPr id="36986" name="Line 162"/>
            <p:cNvSpPr>
              <a:spLocks noChangeShapeType="1"/>
            </p:cNvSpPr>
            <p:nvPr/>
          </p:nvSpPr>
          <p:spPr bwMode="auto">
            <a:xfrm>
              <a:off x="6142423" y="2774867"/>
              <a:ext cx="219384" cy="115766"/>
            </a:xfrm>
            <a:prstGeom prst="line">
              <a:avLst/>
            </a:prstGeom>
            <a:noFill/>
            <a:ln w="25400">
              <a:solidFill>
                <a:schemeClr val="folHlink"/>
              </a:solidFill>
              <a:round/>
              <a:headEnd/>
              <a:tailEnd type="triangle" w="med" len="med"/>
            </a:ln>
          </p:spPr>
          <p:txBody>
            <a:bodyPr wrap="none" lIns="68556" tIns="34278" rIns="68556" bIns="34278" anchor="ctr"/>
            <a:lstStyle/>
            <a:p>
              <a:endParaRPr lang="en-US">
                <a:latin typeface="+mn-lt"/>
              </a:endParaRPr>
            </a:p>
          </p:txBody>
        </p:sp>
        <p:sp>
          <p:nvSpPr>
            <p:cNvPr id="36987" name="Line 163"/>
            <p:cNvSpPr>
              <a:spLocks noChangeShapeType="1"/>
            </p:cNvSpPr>
            <p:nvPr/>
          </p:nvSpPr>
          <p:spPr bwMode="auto">
            <a:xfrm flipV="1">
              <a:off x="6315359" y="2057401"/>
              <a:ext cx="332291" cy="173649"/>
            </a:xfrm>
            <a:prstGeom prst="line">
              <a:avLst/>
            </a:prstGeom>
            <a:noFill/>
            <a:ln w="25400">
              <a:solidFill>
                <a:schemeClr val="folHlink"/>
              </a:solidFill>
              <a:round/>
              <a:headEnd/>
              <a:tailEnd type="triangle" w="med" len="med"/>
            </a:ln>
          </p:spPr>
          <p:txBody>
            <a:bodyPr wrap="none" lIns="68556" tIns="34278" rIns="68556" bIns="34278" anchor="ctr"/>
            <a:lstStyle/>
            <a:p>
              <a:endParaRPr lang="en-US">
                <a:latin typeface="+mn-lt"/>
              </a:endParaRPr>
            </a:p>
          </p:txBody>
        </p:sp>
        <p:sp>
          <p:nvSpPr>
            <p:cNvPr id="36988" name="Oval 164"/>
            <p:cNvSpPr>
              <a:spLocks noChangeArrowheads="1"/>
            </p:cNvSpPr>
            <p:nvPr/>
          </p:nvSpPr>
          <p:spPr bwMode="auto">
            <a:xfrm>
              <a:off x="6985658" y="2301083"/>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89" name="Oval 165"/>
            <p:cNvSpPr>
              <a:spLocks noChangeArrowheads="1"/>
            </p:cNvSpPr>
            <p:nvPr/>
          </p:nvSpPr>
          <p:spPr bwMode="auto">
            <a:xfrm>
              <a:off x="6798431" y="2263208"/>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0" name="Oval 166"/>
            <p:cNvSpPr>
              <a:spLocks noChangeArrowheads="1"/>
            </p:cNvSpPr>
            <p:nvPr/>
          </p:nvSpPr>
          <p:spPr bwMode="auto">
            <a:xfrm>
              <a:off x="7086418" y="2413988"/>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1" name="Oval 167"/>
            <p:cNvSpPr>
              <a:spLocks noChangeArrowheads="1"/>
            </p:cNvSpPr>
            <p:nvPr/>
          </p:nvSpPr>
          <p:spPr bwMode="auto">
            <a:xfrm>
              <a:off x="6790571" y="2398982"/>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2" name="Oval 168"/>
            <p:cNvSpPr>
              <a:spLocks noChangeArrowheads="1"/>
            </p:cNvSpPr>
            <p:nvPr/>
          </p:nvSpPr>
          <p:spPr bwMode="auto">
            <a:xfrm>
              <a:off x="6899905" y="2225337"/>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3" name="Oval 169"/>
            <p:cNvSpPr>
              <a:spLocks noChangeArrowheads="1"/>
            </p:cNvSpPr>
            <p:nvPr/>
          </p:nvSpPr>
          <p:spPr bwMode="auto">
            <a:xfrm>
              <a:off x="7024250" y="2497598"/>
              <a:ext cx="140777"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4" name="Oval 170"/>
            <p:cNvSpPr>
              <a:spLocks noChangeArrowheads="1"/>
            </p:cNvSpPr>
            <p:nvPr/>
          </p:nvSpPr>
          <p:spPr bwMode="auto">
            <a:xfrm>
              <a:off x="7071410" y="2316091"/>
              <a:ext cx="140063" cy="135775"/>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5" name="Oval 171"/>
            <p:cNvSpPr>
              <a:spLocks noChangeArrowheads="1"/>
            </p:cNvSpPr>
            <p:nvPr/>
          </p:nvSpPr>
          <p:spPr bwMode="auto">
            <a:xfrm>
              <a:off x="6907766" y="245186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6" name="Oval 172"/>
            <p:cNvSpPr>
              <a:spLocks noChangeArrowheads="1"/>
            </p:cNvSpPr>
            <p:nvPr/>
          </p:nvSpPr>
          <p:spPr bwMode="auto">
            <a:xfrm>
              <a:off x="6868463" y="2331098"/>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7" name="Oval 173"/>
            <p:cNvSpPr>
              <a:spLocks noChangeArrowheads="1"/>
            </p:cNvSpPr>
            <p:nvPr/>
          </p:nvSpPr>
          <p:spPr bwMode="auto">
            <a:xfrm>
              <a:off x="6977797" y="2391837"/>
              <a:ext cx="140063"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8" name="Oval 174"/>
            <p:cNvSpPr>
              <a:spLocks noChangeArrowheads="1"/>
            </p:cNvSpPr>
            <p:nvPr/>
          </p:nvSpPr>
          <p:spPr bwMode="auto">
            <a:xfrm>
              <a:off x="6868463" y="245186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6999" name="Oval 175"/>
            <p:cNvSpPr>
              <a:spLocks noChangeArrowheads="1"/>
            </p:cNvSpPr>
            <p:nvPr/>
          </p:nvSpPr>
          <p:spPr bwMode="auto">
            <a:xfrm>
              <a:off x="6806291" y="2512604"/>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7000" name="Oval 176"/>
            <p:cNvSpPr>
              <a:spLocks noChangeArrowheads="1"/>
            </p:cNvSpPr>
            <p:nvPr/>
          </p:nvSpPr>
          <p:spPr bwMode="auto">
            <a:xfrm>
              <a:off x="7024250" y="2255346"/>
              <a:ext cx="140777"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7001" name="Oval 177"/>
            <p:cNvSpPr>
              <a:spLocks noChangeArrowheads="1"/>
            </p:cNvSpPr>
            <p:nvPr/>
          </p:nvSpPr>
          <p:spPr bwMode="auto">
            <a:xfrm>
              <a:off x="6744121" y="2451863"/>
              <a:ext cx="140063" cy="136490"/>
            </a:xfrm>
            <a:prstGeom prst="ellipse">
              <a:avLst/>
            </a:prstGeom>
            <a:gradFill rotWithShape="0">
              <a:gsLst>
                <a:gs pos="0">
                  <a:srgbClr val="FECCD4"/>
                </a:gs>
                <a:gs pos="100000">
                  <a:srgbClr val="FC012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7002" name="Oval 178"/>
            <p:cNvSpPr>
              <a:spLocks noChangeArrowheads="1"/>
            </p:cNvSpPr>
            <p:nvPr/>
          </p:nvSpPr>
          <p:spPr bwMode="auto">
            <a:xfrm>
              <a:off x="6720539" y="2338240"/>
              <a:ext cx="140063" cy="136490"/>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7003" name="Oval 179"/>
            <p:cNvSpPr>
              <a:spLocks noChangeArrowheads="1"/>
            </p:cNvSpPr>
            <p:nvPr/>
          </p:nvSpPr>
          <p:spPr bwMode="auto">
            <a:xfrm>
              <a:off x="6922776" y="2535476"/>
              <a:ext cx="140777" cy="135775"/>
            </a:xfrm>
            <a:prstGeom prst="ellipse">
              <a:avLst/>
            </a:prstGeom>
            <a:gradFill rotWithShape="0">
              <a:gsLst>
                <a:gs pos="0">
                  <a:srgbClr val="E8E8FD"/>
                </a:gs>
                <a:gs pos="100000">
                  <a:srgbClr val="1F1DE8"/>
                </a:gs>
              </a:gsLst>
              <a:path path="shape">
                <a:fillToRect l="50000" t="50000" r="50000" b="50000"/>
              </a:path>
            </a:gradFill>
            <a:ln w="12700">
              <a:noFill/>
              <a:round/>
              <a:headEnd/>
              <a:tailEnd/>
            </a:ln>
          </p:spPr>
          <p:txBody>
            <a:bodyPr wrap="none" lIns="68556" tIns="34278" rIns="68556" bIns="34278" anchor="ctr"/>
            <a:lstStyle/>
            <a:p>
              <a:endParaRPr lang="en-US">
                <a:latin typeface="+mn-lt"/>
              </a:endParaRPr>
            </a:p>
          </p:txBody>
        </p:sp>
        <p:sp>
          <p:nvSpPr>
            <p:cNvPr id="37004" name="Line 180"/>
            <p:cNvSpPr>
              <a:spLocks noChangeShapeType="1"/>
            </p:cNvSpPr>
            <p:nvPr/>
          </p:nvSpPr>
          <p:spPr bwMode="auto">
            <a:xfrm>
              <a:off x="7338673" y="2514600"/>
              <a:ext cx="319429" cy="0"/>
            </a:xfrm>
            <a:prstGeom prst="line">
              <a:avLst/>
            </a:prstGeom>
            <a:noFill/>
            <a:ln w="76200">
              <a:solidFill>
                <a:srgbClr val="B81414"/>
              </a:solidFill>
              <a:round/>
              <a:headEnd/>
              <a:tailEnd type="triangle" w="med" len="med"/>
            </a:ln>
          </p:spPr>
          <p:txBody>
            <a:bodyPr wrap="none" lIns="68556" tIns="34278" rIns="68556" bIns="34278" anchor="ctr"/>
            <a:lstStyle/>
            <a:p>
              <a:endParaRPr lang="en-US">
                <a:latin typeface="+mn-lt"/>
              </a:endParaRPr>
            </a:p>
          </p:txBody>
        </p:sp>
      </p:grpSp>
      <p:pic>
        <p:nvPicPr>
          <p:cNvPr id="1026" name="Picture 2" descr="https://images-na.ssl-images-amazon.com/images/I/41M7-Vr1h1L._SX330_BO1,204,203,2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48352" y="4876800"/>
            <a:ext cx="1074383" cy="161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8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99" y="1067100"/>
            <a:ext cx="4587985" cy="1044807"/>
          </a:xfrm>
        </p:spPr>
        <p:txBody>
          <a:bodyPr/>
          <a:lstStyle/>
          <a:p>
            <a:r>
              <a:rPr lang="en-US" sz="1875" dirty="0"/>
              <a:t>FRIB Advanced Rare Isotope Separator, ARIS</a:t>
            </a:r>
          </a:p>
          <a:p>
            <a:r>
              <a:rPr lang="en-US" sz="1875" dirty="0"/>
              <a:t>Three-stage separation approximately 90 m long</a:t>
            </a:r>
          </a:p>
        </p:txBody>
      </p:sp>
      <p:sp>
        <p:nvSpPr>
          <p:cNvPr id="3" name="Title 2"/>
          <p:cNvSpPr>
            <a:spLocks noGrp="1"/>
          </p:cNvSpPr>
          <p:nvPr>
            <p:ph type="title"/>
          </p:nvPr>
        </p:nvSpPr>
        <p:spPr/>
        <p:txBody>
          <a:bodyPr/>
          <a:lstStyle/>
          <a:p>
            <a:r>
              <a:rPr lang="en-US" dirty="0"/>
              <a:t>In-Flight Fragment Separation is Efficient and Selective</a:t>
            </a:r>
          </a:p>
        </p:txBody>
      </p:sp>
      <p:sp>
        <p:nvSpPr>
          <p:cNvPr id="4" name="Footer Placeholder 3"/>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13</a:t>
            </a:fld>
            <a:endParaRPr lang="en-US"/>
          </a:p>
        </p:txBody>
      </p:sp>
      <p:grpSp>
        <p:nvGrpSpPr>
          <p:cNvPr id="6" name="Group 1027"/>
          <p:cNvGrpSpPr>
            <a:grpSpLocks noChangeAspect="1"/>
          </p:cNvGrpSpPr>
          <p:nvPr/>
        </p:nvGrpSpPr>
        <p:grpSpPr bwMode="auto">
          <a:xfrm>
            <a:off x="1891667" y="4112255"/>
            <a:ext cx="7037789" cy="1589526"/>
            <a:chOff x="170" y="2787"/>
            <a:chExt cx="5503" cy="1243"/>
          </a:xfrm>
        </p:grpSpPr>
        <p:pic>
          <p:nvPicPr>
            <p:cNvPr id="7"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0" y="2954"/>
              <a:ext cx="1457" cy="1052"/>
            </a:xfrm>
            <a:prstGeom prst="rect">
              <a:avLst/>
            </a:prstGeom>
            <a:noFill/>
            <a:ln w="9525">
              <a:noFill/>
              <a:miter lim="800000"/>
              <a:headEnd/>
              <a:tailEnd/>
            </a:ln>
          </p:spPr>
        </p:pic>
        <p:pic>
          <p:nvPicPr>
            <p:cNvPr id="8" name="Picture 10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9" y="2978"/>
              <a:ext cx="1457" cy="1052"/>
            </a:xfrm>
            <a:prstGeom prst="rect">
              <a:avLst/>
            </a:prstGeom>
            <a:noFill/>
            <a:ln w="9525">
              <a:noFill/>
              <a:miter lim="800000"/>
              <a:headEnd/>
              <a:tailEnd/>
            </a:ln>
          </p:spPr>
        </p:pic>
        <p:pic>
          <p:nvPicPr>
            <p:cNvPr id="9" name="Picture 103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3" y="2978"/>
              <a:ext cx="1457" cy="1052"/>
            </a:xfrm>
            <a:prstGeom prst="rect">
              <a:avLst/>
            </a:prstGeom>
            <a:noFill/>
            <a:ln w="9525">
              <a:noFill/>
              <a:miter lim="800000"/>
              <a:headEnd/>
              <a:tailEnd/>
            </a:ln>
          </p:spPr>
        </p:pic>
        <p:sp>
          <p:nvSpPr>
            <p:cNvPr id="10" name="Text Box 1031"/>
            <p:cNvSpPr txBox="1">
              <a:spLocks noChangeAspect="1" noChangeArrowheads="1"/>
            </p:cNvSpPr>
            <p:nvPr/>
          </p:nvSpPr>
          <p:spPr bwMode="auto">
            <a:xfrm>
              <a:off x="268" y="2787"/>
              <a:ext cx="1440" cy="230"/>
            </a:xfrm>
            <a:prstGeom prst="rect">
              <a:avLst/>
            </a:prstGeom>
            <a:noFill/>
            <a:ln w="9525">
              <a:noFill/>
              <a:miter lim="800000"/>
              <a:headEnd/>
              <a:tailEnd/>
            </a:ln>
          </p:spPr>
          <p:txBody>
            <a:bodyPr wrap="none">
              <a:spAutoFit/>
            </a:bodyPr>
            <a:lstStyle/>
            <a:p>
              <a:pPr>
                <a:defRPr/>
              </a:pPr>
              <a:r>
                <a:rPr lang="en-US" sz="1313" dirty="0">
                  <a:solidFill>
                    <a:srgbClr val="064308"/>
                  </a:solidFill>
                  <a:latin typeface="+mn-lt"/>
                </a:rPr>
                <a:t>Fragments after target</a:t>
              </a:r>
            </a:p>
          </p:txBody>
        </p:sp>
        <p:sp>
          <p:nvSpPr>
            <p:cNvPr id="11" name="Text Box 1032"/>
            <p:cNvSpPr txBox="1">
              <a:spLocks noChangeAspect="1" noChangeArrowheads="1"/>
            </p:cNvSpPr>
            <p:nvPr/>
          </p:nvSpPr>
          <p:spPr bwMode="auto">
            <a:xfrm>
              <a:off x="2158" y="2804"/>
              <a:ext cx="1492" cy="230"/>
            </a:xfrm>
            <a:prstGeom prst="rect">
              <a:avLst/>
            </a:prstGeom>
            <a:noFill/>
            <a:ln w="9525">
              <a:noFill/>
              <a:miter lim="800000"/>
              <a:headEnd/>
              <a:tailEnd/>
            </a:ln>
          </p:spPr>
          <p:txBody>
            <a:bodyPr wrap="none">
              <a:spAutoFit/>
            </a:bodyPr>
            <a:lstStyle/>
            <a:p>
              <a:pPr>
                <a:defRPr/>
              </a:pPr>
              <a:r>
                <a:rPr lang="en-US" sz="1313" dirty="0">
                  <a:solidFill>
                    <a:srgbClr val="064308"/>
                  </a:solidFill>
                  <a:latin typeface="+mn-lt"/>
                </a:rPr>
                <a:t>Fragments after wedge</a:t>
              </a:r>
            </a:p>
          </p:txBody>
        </p:sp>
        <p:sp>
          <p:nvSpPr>
            <p:cNvPr id="12" name="Text Box 1033"/>
            <p:cNvSpPr txBox="1">
              <a:spLocks noChangeAspect="1" noChangeArrowheads="1"/>
            </p:cNvSpPr>
            <p:nvPr/>
          </p:nvSpPr>
          <p:spPr bwMode="auto">
            <a:xfrm>
              <a:off x="4087" y="2801"/>
              <a:ext cx="1586" cy="230"/>
            </a:xfrm>
            <a:prstGeom prst="rect">
              <a:avLst/>
            </a:prstGeom>
            <a:noFill/>
            <a:ln w="9525">
              <a:noFill/>
              <a:miter lim="800000"/>
              <a:headEnd/>
              <a:tailEnd/>
            </a:ln>
          </p:spPr>
          <p:txBody>
            <a:bodyPr wrap="none">
              <a:spAutoFit/>
            </a:bodyPr>
            <a:lstStyle/>
            <a:p>
              <a:pPr>
                <a:defRPr/>
              </a:pPr>
              <a:r>
                <a:rPr lang="en-US" sz="1313" dirty="0">
                  <a:solidFill>
                    <a:srgbClr val="064308"/>
                  </a:solidFill>
                  <a:latin typeface="+mn-lt"/>
                </a:rPr>
                <a:t>Fragments at focal plane</a:t>
              </a:r>
            </a:p>
          </p:txBody>
        </p:sp>
      </p:grpSp>
      <p:sp>
        <p:nvSpPr>
          <p:cNvPr id="13" name="Rectangle 12"/>
          <p:cNvSpPr/>
          <p:nvPr/>
        </p:nvSpPr>
        <p:spPr>
          <a:xfrm>
            <a:off x="134817" y="5790092"/>
            <a:ext cx="9047650" cy="323165"/>
          </a:xfrm>
          <a:prstGeom prst="rect">
            <a:avLst/>
          </a:prstGeom>
        </p:spPr>
        <p:txBody>
          <a:bodyPr wrap="square">
            <a:spAutoFit/>
          </a:bodyPr>
          <a:lstStyle/>
          <a:p>
            <a:pPr>
              <a:spcAft>
                <a:spcPts val="0"/>
              </a:spcAft>
            </a:pPr>
            <a:r>
              <a:rPr lang="en-US" sz="1500" dirty="0">
                <a:solidFill>
                  <a:srgbClr val="064308"/>
                </a:solidFill>
                <a:latin typeface="+mn-lt"/>
              </a:rPr>
              <a:t>D.J. Morrissey, B.M. Sherrill, Philos. Trans. R. Soc. </a:t>
            </a:r>
            <a:r>
              <a:rPr lang="en-US" sz="1500" dirty="0" err="1">
                <a:solidFill>
                  <a:srgbClr val="064308"/>
                </a:solidFill>
                <a:latin typeface="+mn-lt"/>
              </a:rPr>
              <a:t>Lond</a:t>
            </a:r>
            <a:r>
              <a:rPr lang="en-US" sz="1500" dirty="0">
                <a:solidFill>
                  <a:srgbClr val="064308"/>
                </a:solidFill>
                <a:latin typeface="+mn-lt"/>
              </a:rPr>
              <a:t>. Ser. A. Math. Phys. Eng. Sci. 356 (1998) 1985</a:t>
            </a:r>
          </a:p>
        </p:txBody>
      </p:sp>
      <p:pic>
        <p:nvPicPr>
          <p:cNvPr id="14" name="Picture 2" descr="C:\Users\carr\Desktop\Beam Line.JPG">
            <a:extLst>
              <a:ext uri="{FF2B5EF4-FFF2-40B4-BE49-F238E27FC236}">
                <a16:creationId xmlns:a16="http://schemas.microsoft.com/office/drawing/2014/main" id="{769AB30F-F888-5B40-B7E7-3D6926F86401}"/>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4706" y="1416401"/>
            <a:ext cx="7919294" cy="2651506"/>
          </a:xfrm>
          <a:prstGeom prst="rect">
            <a:avLst/>
          </a:prstGeom>
          <a:noFill/>
        </p:spPr>
      </p:pic>
      <p:sp>
        <p:nvSpPr>
          <p:cNvPr id="16" name="TextBox 15"/>
          <p:cNvSpPr txBox="1"/>
          <p:nvPr/>
        </p:nvSpPr>
        <p:spPr>
          <a:xfrm>
            <a:off x="5642422" y="1901618"/>
            <a:ext cx="3055094" cy="646331"/>
          </a:xfrm>
          <a:prstGeom prst="rect">
            <a:avLst/>
          </a:prstGeom>
          <a:noFill/>
        </p:spPr>
        <p:txBody>
          <a:bodyPr wrap="square" rtlCol="0">
            <a:spAutoFit/>
          </a:bodyPr>
          <a:lstStyle/>
          <a:p>
            <a:r>
              <a:rPr lang="en-US" dirty="0"/>
              <a:t>Two additional stages of separation for cleanup</a:t>
            </a:r>
          </a:p>
        </p:txBody>
      </p:sp>
      <p:sp>
        <p:nvSpPr>
          <p:cNvPr id="17" name="TextBox 16"/>
          <p:cNvSpPr txBox="1"/>
          <p:nvPr/>
        </p:nvSpPr>
        <p:spPr>
          <a:xfrm>
            <a:off x="283679" y="4384642"/>
            <a:ext cx="1547020" cy="1200329"/>
          </a:xfrm>
          <a:prstGeom prst="rect">
            <a:avLst/>
          </a:prstGeom>
          <a:noFill/>
        </p:spPr>
        <p:txBody>
          <a:bodyPr wrap="square" rtlCol="0">
            <a:spAutoFit/>
          </a:bodyPr>
          <a:lstStyle/>
          <a:p>
            <a:r>
              <a:rPr lang="en-US" dirty="0"/>
              <a:t>Example:</a:t>
            </a:r>
          </a:p>
          <a:p>
            <a:r>
              <a:rPr lang="en-US" baseline="30000" dirty="0"/>
              <a:t>78</a:t>
            </a:r>
            <a:r>
              <a:rPr lang="en-US" dirty="0"/>
              <a:t>Ni from </a:t>
            </a:r>
            <a:r>
              <a:rPr lang="en-US" baseline="30000" dirty="0"/>
              <a:t>86</a:t>
            </a:r>
            <a:r>
              <a:rPr lang="en-US" dirty="0"/>
              <a:t>Kr at 200 MeV/u</a:t>
            </a:r>
          </a:p>
        </p:txBody>
      </p:sp>
      <p:sp>
        <p:nvSpPr>
          <p:cNvPr id="18" name="TextBox 17"/>
          <p:cNvSpPr txBox="1"/>
          <p:nvPr/>
        </p:nvSpPr>
        <p:spPr>
          <a:xfrm>
            <a:off x="7279574" y="5198805"/>
            <a:ext cx="1885644" cy="294376"/>
          </a:xfrm>
          <a:prstGeom prst="rect">
            <a:avLst/>
          </a:prstGeom>
          <a:noFill/>
        </p:spPr>
        <p:txBody>
          <a:bodyPr wrap="none" rtlCol="0">
            <a:spAutoFit/>
          </a:bodyPr>
          <a:lstStyle/>
          <a:p>
            <a:r>
              <a:rPr lang="en-US" sz="1313" dirty="0"/>
              <a:t>90% efficient collection</a:t>
            </a:r>
          </a:p>
        </p:txBody>
      </p:sp>
      <p:sp>
        <p:nvSpPr>
          <p:cNvPr id="19" name="TextBox 18"/>
          <p:cNvSpPr txBox="1"/>
          <p:nvPr/>
        </p:nvSpPr>
        <p:spPr>
          <a:xfrm>
            <a:off x="533400" y="2837335"/>
            <a:ext cx="1100962" cy="923330"/>
          </a:xfrm>
          <a:prstGeom prst="rect">
            <a:avLst/>
          </a:prstGeom>
          <a:noFill/>
        </p:spPr>
        <p:txBody>
          <a:bodyPr wrap="square" rtlCol="0">
            <a:spAutoFit/>
          </a:bodyPr>
          <a:lstStyle/>
          <a:p>
            <a:r>
              <a:rPr lang="en-US" dirty="0"/>
              <a:t>Target – carbon disk</a:t>
            </a:r>
          </a:p>
        </p:txBody>
      </p:sp>
      <p:sp>
        <p:nvSpPr>
          <p:cNvPr id="20" name="TextBox 19"/>
          <p:cNvSpPr txBox="1"/>
          <p:nvPr/>
        </p:nvSpPr>
        <p:spPr>
          <a:xfrm>
            <a:off x="2897044" y="3745468"/>
            <a:ext cx="1065356" cy="369332"/>
          </a:xfrm>
          <a:prstGeom prst="rect">
            <a:avLst/>
          </a:prstGeom>
          <a:noFill/>
        </p:spPr>
        <p:txBody>
          <a:bodyPr wrap="none" rtlCol="0">
            <a:spAutoFit/>
          </a:bodyPr>
          <a:lstStyle/>
          <a:p>
            <a:r>
              <a:rPr lang="en-US" dirty="0"/>
              <a:t>“Wedge”</a:t>
            </a:r>
          </a:p>
        </p:txBody>
      </p:sp>
      <p:sp>
        <p:nvSpPr>
          <p:cNvPr id="21" name="TextBox 20"/>
          <p:cNvSpPr txBox="1"/>
          <p:nvPr/>
        </p:nvSpPr>
        <p:spPr>
          <a:xfrm>
            <a:off x="238775" y="2278248"/>
            <a:ext cx="3749744" cy="369332"/>
          </a:xfrm>
          <a:prstGeom prst="rect">
            <a:avLst/>
          </a:prstGeom>
          <a:noFill/>
        </p:spPr>
        <p:txBody>
          <a:bodyPr wrap="none" rtlCol="0">
            <a:spAutoFit/>
          </a:bodyPr>
          <a:lstStyle/>
          <a:p>
            <a:r>
              <a:rPr lang="en-US" i="1" dirty="0"/>
              <a:t>Hausmann et al., NIM B317 (2013)</a:t>
            </a:r>
          </a:p>
        </p:txBody>
      </p:sp>
      <p:cxnSp>
        <p:nvCxnSpPr>
          <p:cNvPr id="23" name="Straight Arrow Connector 22"/>
          <p:cNvCxnSpPr/>
          <p:nvPr/>
        </p:nvCxnSpPr>
        <p:spPr>
          <a:xfrm flipV="1">
            <a:off x="791022" y="3773253"/>
            <a:ext cx="411098" cy="1129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983637" y="2257681"/>
            <a:ext cx="0" cy="12130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664185" y="3316898"/>
            <a:ext cx="605701" cy="340702"/>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389427" y="2772927"/>
            <a:ext cx="633507" cy="369332"/>
          </a:xfrm>
          <a:prstGeom prst="rect">
            <a:avLst/>
          </a:prstGeom>
          <a:noFill/>
        </p:spPr>
        <p:txBody>
          <a:bodyPr wrap="none" rtlCol="0">
            <a:spAutoFit/>
          </a:bodyPr>
          <a:lstStyle/>
          <a:p>
            <a:r>
              <a:rPr lang="en-US" dirty="0"/>
              <a:t>10m</a:t>
            </a:r>
          </a:p>
        </p:txBody>
      </p:sp>
    </p:spTree>
    <p:extLst>
      <p:ext uri="{BB962C8B-B14F-4D97-AF65-F5344CB8AC3E}">
        <p14:creationId xmlns:p14="http://schemas.microsoft.com/office/powerpoint/2010/main" val="210770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rotWithShape="1">
          <a:blip r:embed="rId2">
            <a:extLst>
              <a:ext uri="{28A0092B-C50C-407E-A947-70E740481C1C}">
                <a14:useLocalDpi xmlns:a14="http://schemas.microsoft.com/office/drawing/2010/main"/>
              </a:ext>
            </a:extLst>
          </a:blip>
          <a:stretch/>
        </p:blipFill>
        <p:spPr>
          <a:xfrm>
            <a:off x="464295" y="1066800"/>
            <a:ext cx="8215410" cy="5027613"/>
          </a:xfrm>
        </p:spPr>
      </p:pic>
      <p:sp>
        <p:nvSpPr>
          <p:cNvPr id="3" name="Title 2"/>
          <p:cNvSpPr>
            <a:spLocks noGrp="1"/>
          </p:cNvSpPr>
          <p:nvPr>
            <p:ph type="title"/>
          </p:nvPr>
        </p:nvSpPr>
        <p:spPr>
          <a:xfrm>
            <a:off x="76200" y="0"/>
            <a:ext cx="5867400" cy="1003300"/>
          </a:xfrm>
        </p:spPr>
        <p:txBody>
          <a:bodyPr/>
          <a:lstStyle/>
          <a:p>
            <a:r>
              <a:rPr lang="en-US" dirty="0"/>
              <a:t>FRIB Estimated Beam Rates</a:t>
            </a:r>
          </a:p>
        </p:txBody>
      </p:sp>
      <p:sp>
        <p:nvSpPr>
          <p:cNvPr id="4" name="Footer Placeholder 3"/>
          <p:cNvSpPr>
            <a:spLocks noGrp="1"/>
          </p:cNvSpPr>
          <p:nvPr>
            <p:ph type="ftr" sz="quarter" idx="10"/>
          </p:nvPr>
        </p:nvSpPr>
        <p:spPr>
          <a:xfrm>
            <a:off x="5486400" y="6356350"/>
            <a:ext cx="2898775" cy="365125"/>
          </a:xfrm>
        </p:spPr>
        <p:txBody>
          <a:bodyPr/>
          <a:lstStyle/>
          <a:p>
            <a:pPr defTabSz="450056">
              <a:defRPr/>
            </a:pPr>
            <a:r>
              <a:rPr lang="en-US"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defTabSz="450056">
              <a:defRPr/>
            </a:pPr>
            <a:r>
              <a:rPr lang="en-US">
                <a:latin typeface="Arial" pitchFamily="34" charset="0"/>
              </a:rPr>
              <a:t>, Slide </a:t>
            </a:r>
            <a:fld id="{35AD4620-7552-4207-8973-898801ED212B}" type="slidenum">
              <a:rPr lang="en-US">
                <a:latin typeface="Arial" pitchFamily="34" charset="0"/>
              </a:rPr>
              <a:pPr defTabSz="450056">
                <a:defRPr/>
              </a:pPr>
              <a:t>14</a:t>
            </a:fld>
            <a:endParaRPr lang="en-US">
              <a:latin typeface="Arial"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7429" y="13211"/>
            <a:ext cx="3025135" cy="1804913"/>
          </a:xfrm>
          <a:prstGeom prst="rect">
            <a:avLst/>
          </a:prstGeom>
          <a:effectLst>
            <a:outerShdw blurRad="50800" dist="38100" dir="2700000" algn="tl" rotWithShape="0">
              <a:prstClr val="black">
                <a:alpha val="40000"/>
              </a:prstClr>
            </a:outerShdw>
          </a:effectLst>
        </p:spPr>
      </p:pic>
      <p:sp>
        <p:nvSpPr>
          <p:cNvPr id="7" name="Rectangle 6"/>
          <p:cNvSpPr/>
          <p:nvPr/>
        </p:nvSpPr>
        <p:spPr>
          <a:xfrm>
            <a:off x="347755" y="638264"/>
            <a:ext cx="5250656" cy="365036"/>
          </a:xfrm>
          <a:prstGeom prst="rect">
            <a:avLst/>
          </a:prstGeom>
        </p:spPr>
        <p:txBody>
          <a:bodyPr wrap="square">
            <a:spAutoFit/>
          </a:bodyPr>
          <a:lstStyle/>
          <a:p>
            <a:pPr defTabSz="450056"/>
            <a:r>
              <a:rPr lang="en-US" sz="1772" dirty="0">
                <a:solidFill>
                  <a:srgbClr val="064308"/>
                </a:solidFill>
              </a:rPr>
              <a:t>https://groups.nscl.msu.edu/frib/rates/fribrates.html</a:t>
            </a:r>
          </a:p>
        </p:txBody>
      </p:sp>
      <p:sp>
        <p:nvSpPr>
          <p:cNvPr id="9" name="TextBox 8"/>
          <p:cNvSpPr txBox="1"/>
          <p:nvPr/>
        </p:nvSpPr>
        <p:spPr>
          <a:xfrm>
            <a:off x="7723083" y="5312207"/>
            <a:ext cx="1350169" cy="910442"/>
          </a:xfrm>
          <a:prstGeom prst="rect">
            <a:avLst/>
          </a:prstGeom>
          <a:noFill/>
        </p:spPr>
        <p:txBody>
          <a:bodyPr wrap="square" rtlCol="0">
            <a:spAutoFit/>
          </a:bodyPr>
          <a:lstStyle/>
          <a:p>
            <a:pPr defTabSz="450056"/>
            <a:r>
              <a:rPr lang="en-US" sz="1772" dirty="0">
                <a:solidFill>
                  <a:srgbClr val="064308"/>
                </a:solidFill>
              </a:rPr>
              <a:t>O. Tarasov, et al.</a:t>
            </a:r>
          </a:p>
          <a:p>
            <a:pPr defTabSz="450056"/>
            <a:r>
              <a:rPr lang="en-US" sz="1772" dirty="0">
                <a:solidFill>
                  <a:srgbClr val="064308"/>
                </a:solidFill>
              </a:rPr>
              <a:t>EPAX 2.15</a:t>
            </a:r>
          </a:p>
        </p:txBody>
      </p:sp>
      <p:sp>
        <p:nvSpPr>
          <p:cNvPr id="10" name="TextBox 9"/>
          <p:cNvSpPr txBox="1"/>
          <p:nvPr/>
        </p:nvSpPr>
        <p:spPr>
          <a:xfrm rot="16200000">
            <a:off x="7366286" y="3883362"/>
            <a:ext cx="439544" cy="274049"/>
          </a:xfrm>
          <a:prstGeom prst="rect">
            <a:avLst/>
          </a:prstGeom>
          <a:noFill/>
        </p:spPr>
        <p:txBody>
          <a:bodyPr wrap="none" rtlCol="0">
            <a:spAutoFit/>
          </a:bodyPr>
          <a:lstStyle/>
          <a:p>
            <a:pPr defTabSz="450056"/>
            <a:r>
              <a:rPr lang="en-US" sz="1181" dirty="0">
                <a:solidFill>
                  <a:prstClr val="black"/>
                </a:solidFill>
              </a:rPr>
              <a:t>Log</a:t>
            </a:r>
          </a:p>
        </p:txBody>
      </p:sp>
    </p:spTree>
    <p:extLst>
      <p:ext uri="{BB962C8B-B14F-4D97-AF65-F5344CB8AC3E}">
        <p14:creationId xmlns:p14="http://schemas.microsoft.com/office/powerpoint/2010/main" val="51972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3"/>
          <p:cNvSpPr>
            <a:spLocks noGrp="1"/>
          </p:cNvSpPr>
          <p:nvPr>
            <p:ph idx="1"/>
          </p:nvPr>
        </p:nvSpPr>
        <p:spPr/>
        <p:txBody>
          <a:bodyPr>
            <a:normAutofit lnSpcReduction="10000"/>
          </a:bodyPr>
          <a:lstStyle/>
          <a:p>
            <a:pPr marL="0" indent="0">
              <a:buNone/>
            </a:pPr>
            <a:r>
              <a:rPr lang="en-US" dirty="0">
                <a:latin typeface="Arial" pitchFamily="34" charset="0"/>
              </a:rPr>
              <a:t>Goal: Model and accurately describe nuclei and their reactions. The ability to calculate reactions like </a:t>
            </a:r>
            <a:r>
              <a:rPr lang="en-US" baseline="30000" dirty="0">
                <a:latin typeface="Arial" pitchFamily="34" charset="0"/>
              </a:rPr>
              <a:t>7</a:t>
            </a:r>
            <a:r>
              <a:rPr lang="en-US" dirty="0">
                <a:latin typeface="Arial" pitchFamily="34" charset="0"/>
              </a:rPr>
              <a:t>Be(p,</a:t>
            </a:r>
            <a:r>
              <a:rPr lang="en-US" dirty="0">
                <a:latin typeface="Symbol" pitchFamily="18" charset="2"/>
              </a:rPr>
              <a:t>g</a:t>
            </a:r>
            <a:r>
              <a:rPr lang="en-US" dirty="0">
                <a:latin typeface="Arial" pitchFamily="34" charset="0"/>
              </a:rPr>
              <a:t>) (responsible for Solar neutrinos) from first principles would be transformational. </a:t>
            </a:r>
            <a:r>
              <a:rPr lang="en-US" sz="2000" i="1" dirty="0">
                <a:solidFill>
                  <a:schemeClr val="tx1"/>
                </a:solidFill>
                <a:latin typeface="Arial" pitchFamily="34" charset="0"/>
              </a:rPr>
              <a:t>See talk by C </a:t>
            </a:r>
            <a:r>
              <a:rPr lang="en-US" sz="2000" i="1" dirty="0" err="1">
                <a:solidFill>
                  <a:schemeClr val="tx1"/>
                </a:solidFill>
                <a:latin typeface="Arial" pitchFamily="34" charset="0"/>
              </a:rPr>
              <a:t>Brune</a:t>
            </a:r>
            <a:r>
              <a:rPr lang="en-US" sz="2000" i="1" dirty="0">
                <a:solidFill>
                  <a:schemeClr val="tx1"/>
                </a:solidFill>
                <a:latin typeface="Arial" pitchFamily="34" charset="0"/>
              </a:rPr>
              <a:t> BBN</a:t>
            </a:r>
          </a:p>
          <a:p>
            <a:pPr marL="0" indent="0">
              <a:buNone/>
            </a:pPr>
            <a:r>
              <a:rPr lang="en-US" u="sng" dirty="0">
                <a:latin typeface="Arial" pitchFamily="34" charset="0"/>
              </a:rPr>
              <a:t>A Roadmap </a:t>
            </a:r>
            <a:r>
              <a:rPr lang="en-US" sz="1800" u="sng" dirty="0">
                <a:latin typeface="Arial" pitchFamily="34" charset="0"/>
              </a:rPr>
              <a:t>(see overview in </a:t>
            </a:r>
            <a:r>
              <a:rPr lang="en-US" sz="1800" i="1" u="sng" dirty="0">
                <a:latin typeface="Arial" pitchFamily="34" charset="0"/>
              </a:rPr>
              <a:t>Modern Physics Letters A 29(11)):</a:t>
            </a:r>
            <a:endParaRPr lang="en-US" i="1" u="sng" dirty="0">
              <a:latin typeface="Arial" pitchFamily="34" charset="0"/>
            </a:endParaRPr>
          </a:p>
          <a:p>
            <a:r>
              <a:rPr lang="en-US" dirty="0">
                <a:solidFill>
                  <a:schemeClr val="tx1"/>
                </a:solidFill>
                <a:latin typeface="Arial" pitchFamily="34" charset="0"/>
              </a:rPr>
              <a:t>Step 1:</a:t>
            </a:r>
            <a:r>
              <a:rPr lang="en-US" dirty="0">
                <a:latin typeface="Arial" pitchFamily="34" charset="0"/>
              </a:rPr>
              <a:t> Use </a:t>
            </a:r>
            <a:r>
              <a:rPr lang="en-US" i="1" dirty="0">
                <a:latin typeface="Arial" pitchFamily="34" charset="0"/>
              </a:rPr>
              <a:t>ab initio</a:t>
            </a:r>
            <a:r>
              <a:rPr lang="en-US" dirty="0">
                <a:latin typeface="Arial" pitchFamily="34" charset="0"/>
              </a:rPr>
              <a:t> theory and study of exotic nuclei to determine the interactions of nucleons in light nuclei and connect these to QCD by comparison to lattice calculations of NN and NNN forces. Exotic nuclei provide the best tests of how well these approaches work. </a:t>
            </a:r>
            <a:r>
              <a:rPr lang="en-US" sz="2000" i="1" dirty="0">
                <a:solidFill>
                  <a:schemeClr val="tx1"/>
                </a:solidFill>
                <a:latin typeface="Arial" pitchFamily="34" charset="0"/>
              </a:rPr>
              <a:t>See L </a:t>
            </a:r>
            <a:r>
              <a:rPr lang="en-US" sz="2000" i="1" dirty="0" err="1">
                <a:solidFill>
                  <a:schemeClr val="tx1"/>
                </a:solidFill>
                <a:latin typeface="Arial" pitchFamily="34" charset="0"/>
              </a:rPr>
              <a:t>Sobotka</a:t>
            </a:r>
            <a:r>
              <a:rPr lang="en-US" sz="2000" i="1" dirty="0">
                <a:solidFill>
                  <a:schemeClr val="tx1"/>
                </a:solidFill>
                <a:latin typeface="Arial" pitchFamily="34" charset="0"/>
              </a:rPr>
              <a:t> – today, M </a:t>
            </a:r>
            <a:r>
              <a:rPr lang="en-US" sz="2000" i="1" dirty="0" err="1">
                <a:solidFill>
                  <a:schemeClr val="tx1"/>
                </a:solidFill>
                <a:latin typeface="Arial" pitchFamily="34" charset="0"/>
              </a:rPr>
              <a:t>Piaulli</a:t>
            </a:r>
            <a:r>
              <a:rPr lang="en-US" sz="2000" i="1" dirty="0">
                <a:solidFill>
                  <a:schemeClr val="tx1"/>
                </a:solidFill>
                <a:latin typeface="Arial" pitchFamily="34" charset="0"/>
              </a:rPr>
              <a:t> - Wed</a:t>
            </a:r>
          </a:p>
          <a:p>
            <a:r>
              <a:rPr lang="en-US" dirty="0">
                <a:solidFill>
                  <a:schemeClr val="tx1"/>
                </a:solidFill>
                <a:latin typeface="Arial" pitchFamily="34" charset="0"/>
              </a:rPr>
              <a:t>Step 2: </a:t>
            </a:r>
            <a:r>
              <a:rPr lang="en-US" dirty="0">
                <a:latin typeface="Arial" pitchFamily="34" charset="0"/>
              </a:rPr>
              <a:t>For mid-mass nuclei use configuration space models (no-core shell model, EFT, …). Use RGM to regularize potentials. The degrees of freedom and interactions are tested using exotic nuclei. </a:t>
            </a:r>
            <a:r>
              <a:rPr lang="en-US" sz="2000" i="1" dirty="0">
                <a:solidFill>
                  <a:schemeClr val="tx1"/>
                </a:solidFill>
                <a:latin typeface="Arial" pitchFamily="34" charset="0"/>
              </a:rPr>
              <a:t>See E </a:t>
            </a:r>
            <a:r>
              <a:rPr lang="en-US" sz="2000" i="1" dirty="0" err="1">
                <a:solidFill>
                  <a:schemeClr val="tx1"/>
                </a:solidFill>
                <a:latin typeface="Arial" pitchFamily="34" charset="0"/>
              </a:rPr>
              <a:t>Epelbaum</a:t>
            </a:r>
            <a:r>
              <a:rPr lang="en-US" sz="2000" i="1" dirty="0">
                <a:solidFill>
                  <a:schemeClr val="tx1"/>
                </a:solidFill>
                <a:latin typeface="Arial" pitchFamily="34" charset="0"/>
              </a:rPr>
              <a:t>, H Hergert – Wed </a:t>
            </a:r>
          </a:p>
          <a:p>
            <a:r>
              <a:rPr lang="en-US" dirty="0">
                <a:solidFill>
                  <a:schemeClr val="tx1"/>
                </a:solidFill>
                <a:latin typeface="Arial" pitchFamily="34" charset="0"/>
              </a:rPr>
              <a:t>Step 3: </a:t>
            </a:r>
            <a:r>
              <a:rPr lang="en-US" dirty="0">
                <a:latin typeface="Arial" pitchFamily="34" charset="0"/>
              </a:rPr>
              <a:t>Use density functional theory to connect to heavy nuclei. Exotic nuclei help determine the form and parameters of the DFT.</a:t>
            </a:r>
          </a:p>
          <a:p>
            <a:pPr>
              <a:buNone/>
            </a:pPr>
            <a:endParaRPr lang="en-US" dirty="0">
              <a:latin typeface="Arial" pitchFamily="34" charset="0"/>
            </a:endParaRPr>
          </a:p>
        </p:txBody>
      </p:sp>
      <p:sp>
        <p:nvSpPr>
          <p:cNvPr id="27650" name="Rectangle 2"/>
          <p:cNvSpPr>
            <a:spLocks noGrp="1" noChangeArrowheads="1"/>
          </p:cNvSpPr>
          <p:nvPr>
            <p:ph type="title"/>
          </p:nvPr>
        </p:nvSpPr>
        <p:spPr>
          <a:xfrm>
            <a:off x="76200" y="45676"/>
            <a:ext cx="8991600" cy="911948"/>
          </a:xfrm>
        </p:spPr>
        <p:txBody>
          <a:bodyPr/>
          <a:lstStyle/>
          <a:p>
            <a:r>
              <a:rPr lang="en-US" dirty="0">
                <a:latin typeface="Arial" pitchFamily="34" charset="0"/>
              </a:rPr>
              <a:t>Towards A Predictive Model of Atomic Nuclei and Their Reactions</a:t>
            </a:r>
          </a:p>
        </p:txBody>
      </p:sp>
      <p:sp>
        <p:nvSpPr>
          <p:cNvPr id="2" name="Footer Placeholder 1"/>
          <p:cNvSpPr>
            <a:spLocks noGrp="1"/>
          </p:cNvSpPr>
          <p:nvPr>
            <p:ph type="ftr" sz="quarter" idx="10"/>
          </p:nvPr>
        </p:nvSpPr>
        <p:spPr>
          <a:xfrm>
            <a:off x="5483225" y="6356350"/>
            <a:ext cx="2898775" cy="365125"/>
          </a:xfrm>
        </p:spPr>
        <p:txBody>
          <a:bodyPr/>
          <a:lstStyle/>
          <a:p>
            <a:pPr>
              <a:defRPr/>
            </a:pPr>
            <a:r>
              <a:rPr lang="en-US" dirty="0"/>
              <a:t>Sherrill CIPANP 2022</a:t>
            </a:r>
          </a:p>
        </p:txBody>
      </p:sp>
      <p:sp>
        <p:nvSpPr>
          <p:cNvPr id="3" name="Slide Number Placeholder 2"/>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15</a:t>
            </a:fld>
            <a:endParaRPr lang="en-US"/>
          </a:p>
        </p:txBody>
      </p:sp>
    </p:spTree>
    <p:extLst>
      <p:ext uri="{BB962C8B-B14F-4D97-AF65-F5344CB8AC3E}">
        <p14:creationId xmlns:p14="http://schemas.microsoft.com/office/powerpoint/2010/main" val="28934857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Evolution of Elemental Abundances</a:t>
            </a:r>
          </a:p>
        </p:txBody>
      </p:sp>
      <p:sp>
        <p:nvSpPr>
          <p:cNvPr id="4" name="Footer Placeholder 3"/>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12" name="Slide Number Placeholder 11"/>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16</a:t>
            </a:fld>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1007959"/>
            <a:ext cx="5151045" cy="3482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213349" y="1351192"/>
            <a:ext cx="5064486" cy="351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2319222" y="2092951"/>
            <a:ext cx="5064486" cy="3449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3571599" y="2414943"/>
            <a:ext cx="5245989" cy="3489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5562600" y="1091205"/>
            <a:ext cx="3540393" cy="369332"/>
          </a:xfrm>
          <a:prstGeom prst="rect">
            <a:avLst/>
          </a:prstGeom>
          <a:noFill/>
        </p:spPr>
        <p:txBody>
          <a:bodyPr wrap="none" rtlCol="0">
            <a:spAutoFit/>
          </a:bodyPr>
          <a:lstStyle/>
          <a:p>
            <a:r>
              <a:rPr lang="en-US" dirty="0">
                <a:solidFill>
                  <a:srgbClr val="064308"/>
                </a:solidFill>
              </a:rPr>
              <a:t>Adopted from: M. </a:t>
            </a:r>
            <a:r>
              <a:rPr lang="en-US" dirty="0" err="1">
                <a:solidFill>
                  <a:srgbClr val="064308"/>
                </a:solidFill>
              </a:rPr>
              <a:t>Weischer</a:t>
            </a:r>
            <a:r>
              <a:rPr lang="en-US" dirty="0">
                <a:solidFill>
                  <a:srgbClr val="064308"/>
                </a:solidFill>
              </a:rPr>
              <a:t> NDU</a:t>
            </a:r>
          </a:p>
        </p:txBody>
      </p:sp>
      <p:sp>
        <p:nvSpPr>
          <p:cNvPr id="11" name="TextBox 10"/>
          <p:cNvSpPr txBox="1"/>
          <p:nvPr/>
        </p:nvSpPr>
        <p:spPr>
          <a:xfrm>
            <a:off x="90124" y="5741510"/>
            <a:ext cx="9053876" cy="400110"/>
          </a:xfrm>
          <a:prstGeom prst="rect">
            <a:avLst/>
          </a:prstGeom>
          <a:noFill/>
        </p:spPr>
        <p:txBody>
          <a:bodyPr wrap="square" rtlCol="0">
            <a:spAutoFit/>
          </a:bodyPr>
          <a:lstStyle/>
          <a:p>
            <a:r>
              <a:rPr lang="en-US" sz="2000" dirty="0">
                <a:solidFill>
                  <a:srgbClr val="064308"/>
                </a:solidFill>
              </a:rPr>
              <a:t>Data from sky surveys and high resolution spectra and meteoritic composition</a:t>
            </a:r>
          </a:p>
        </p:txBody>
      </p:sp>
      <p:sp>
        <p:nvSpPr>
          <p:cNvPr id="13" name="TextBox 12">
            <a:extLst>
              <a:ext uri="{FF2B5EF4-FFF2-40B4-BE49-F238E27FC236}">
                <a16:creationId xmlns:a16="http://schemas.microsoft.com/office/drawing/2014/main" id="{7D8AE44B-4B2D-0340-B865-A1FF6D962755}"/>
              </a:ext>
            </a:extLst>
          </p:cNvPr>
          <p:cNvSpPr txBox="1"/>
          <p:nvPr/>
        </p:nvSpPr>
        <p:spPr>
          <a:xfrm>
            <a:off x="76200" y="5388089"/>
            <a:ext cx="6670430" cy="369332"/>
          </a:xfrm>
          <a:prstGeom prst="rect">
            <a:avLst/>
          </a:prstGeom>
          <a:noFill/>
        </p:spPr>
        <p:txBody>
          <a:bodyPr wrap="square">
            <a:spAutoFit/>
          </a:bodyPr>
          <a:lstStyle/>
          <a:p>
            <a:r>
              <a:rPr lang="en-US" dirty="0"/>
              <a:t>R </a:t>
            </a:r>
            <a:r>
              <a:rPr lang="en-US" dirty="0" err="1"/>
              <a:t>Ezziddine</a:t>
            </a:r>
            <a:r>
              <a:rPr lang="en-US" dirty="0"/>
              <a:t> - Thurs</a:t>
            </a:r>
          </a:p>
        </p:txBody>
      </p:sp>
    </p:spTree>
    <p:extLst>
      <p:ext uri="{BB962C8B-B14F-4D97-AF65-F5344CB8AC3E}">
        <p14:creationId xmlns:p14="http://schemas.microsoft.com/office/powerpoint/2010/main" val="326512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1067100"/>
            <a:ext cx="6324600" cy="5027414"/>
          </a:xfrm>
        </p:spPr>
        <p:txBody>
          <a:bodyPr/>
          <a:lstStyle/>
          <a:p>
            <a:pPr>
              <a:spcBef>
                <a:spcPts val="602"/>
              </a:spcBef>
            </a:pPr>
            <a:r>
              <a:rPr lang="en-US" sz="2300" dirty="0"/>
              <a:t>Gamma-ray observatories (e.g. Fermi), X-ray (e.g. CHANDRA, RTXE, NICER)</a:t>
            </a:r>
          </a:p>
          <a:p>
            <a:pPr>
              <a:spcBef>
                <a:spcPts val="602"/>
              </a:spcBef>
            </a:pPr>
            <a:r>
              <a:rPr lang="en-US" sz="2300" dirty="0"/>
              <a:t>Large mirrors enable high resolution spectroscopic studies in a short time (Subaru, JWST, Hubble, LBT, Keck, …)</a:t>
            </a:r>
          </a:p>
          <a:p>
            <a:pPr>
              <a:spcBef>
                <a:spcPts val="602"/>
              </a:spcBef>
            </a:pPr>
            <a:r>
              <a:rPr lang="en-US" sz="2300" dirty="0"/>
              <a:t>Optical surveys provide large data sets with detailed elemental abundances and transient phenomena (for examples, SDSS-V, Herschel, LAMOST, </a:t>
            </a:r>
            <a:r>
              <a:rPr lang="en-US" sz="2300" dirty="0" err="1"/>
              <a:t>SkyMapper</a:t>
            </a:r>
            <a:r>
              <a:rPr lang="en-US" sz="2300" dirty="0"/>
              <a:t>, WEAVE, 4MOST,Rubin Observatory, …)</a:t>
            </a:r>
          </a:p>
          <a:p>
            <a:pPr>
              <a:spcBef>
                <a:spcPts val="602"/>
              </a:spcBef>
            </a:pPr>
            <a:r>
              <a:rPr lang="en-US" sz="2300" dirty="0"/>
              <a:t>Gravitational wave observations (LIGO, Virgo)</a:t>
            </a:r>
          </a:p>
          <a:p>
            <a:pPr>
              <a:spcBef>
                <a:spcPts val="602"/>
              </a:spcBef>
            </a:pPr>
            <a:r>
              <a:rPr lang="en-US" sz="2300" dirty="0"/>
              <a:t>Meteoritic compositions</a:t>
            </a:r>
          </a:p>
        </p:txBody>
      </p:sp>
      <p:sp>
        <p:nvSpPr>
          <p:cNvPr id="5" name="Title 4"/>
          <p:cNvSpPr>
            <a:spLocks noGrp="1"/>
          </p:cNvSpPr>
          <p:nvPr>
            <p:ph type="title"/>
          </p:nvPr>
        </p:nvSpPr>
        <p:spPr>
          <a:xfrm>
            <a:off x="76200" y="45676"/>
            <a:ext cx="8991600" cy="911948"/>
          </a:xfrm>
        </p:spPr>
        <p:txBody>
          <a:bodyPr/>
          <a:lstStyle/>
          <a:p>
            <a:r>
              <a:rPr lang="en-US" dirty="0"/>
              <a:t>Elemental Abundances and Environments: Satellites, Surveys, </a:t>
            </a:r>
            <a:r>
              <a:rPr lang="en-US" dirty="0" err="1"/>
              <a:t>Multimessenger</a:t>
            </a:r>
            <a:r>
              <a:rPr lang="en-US" dirty="0"/>
              <a:t> Data, …</a:t>
            </a:r>
          </a:p>
        </p:txBody>
      </p:sp>
      <p:sp>
        <p:nvSpPr>
          <p:cNvPr id="9" name="Footer Placeholder 8"/>
          <p:cNvSpPr>
            <a:spLocks noGrp="1"/>
          </p:cNvSpPr>
          <p:nvPr>
            <p:ph type="ftr" sz="quarter" idx="10"/>
          </p:nvPr>
        </p:nvSpPr>
        <p:spPr>
          <a:xfrm>
            <a:off x="5410200" y="6356350"/>
            <a:ext cx="2898775" cy="365125"/>
          </a:xfrm>
        </p:spPr>
        <p:txBody>
          <a:bodyPr/>
          <a:lstStyle/>
          <a:p>
            <a:pPr>
              <a:defRPr/>
            </a:pPr>
            <a:r>
              <a:rPr lang="en-US" dirty="0"/>
              <a:t>Sherrill CIPANP 2022</a:t>
            </a:r>
          </a:p>
        </p:txBody>
      </p:sp>
      <p:sp>
        <p:nvSpPr>
          <p:cNvPr id="11" name="Slide Number Placeholder 10"/>
          <p:cNvSpPr>
            <a:spLocks noGrp="1"/>
          </p:cNvSpPr>
          <p:nvPr>
            <p:ph type="sldNum" sz="quarter" idx="4294967295"/>
          </p:nvPr>
        </p:nvSpPr>
        <p:spPr>
          <a:xfrm>
            <a:off x="8382000" y="6356350"/>
            <a:ext cx="762000" cy="365125"/>
          </a:xfrm>
        </p:spPr>
        <p:txBody>
          <a:bodyPr/>
          <a:lstStyle/>
          <a:p>
            <a:pPr>
              <a:defRPr/>
            </a:pPr>
            <a:r>
              <a:rPr lang="en-US" dirty="0"/>
              <a:t>Slide </a:t>
            </a:r>
            <a:fld id="{CF988859-7953-4624-98C4-717249B46A15}" type="slidenum">
              <a:rPr lang="en-US" smtClean="0"/>
              <a:pPr>
                <a:defRPr/>
              </a:pPr>
              <a:t>17</a:t>
            </a:fld>
            <a:endParaRPr lang="en-US" dirty="0"/>
          </a:p>
        </p:txBody>
      </p:sp>
      <p:sp>
        <p:nvSpPr>
          <p:cNvPr id="10" name="TextBox 9"/>
          <p:cNvSpPr txBox="1"/>
          <p:nvPr/>
        </p:nvSpPr>
        <p:spPr>
          <a:xfrm>
            <a:off x="7912681" y="1036048"/>
            <a:ext cx="946809" cy="672114"/>
          </a:xfrm>
          <a:prstGeom prst="rect">
            <a:avLst/>
          </a:prstGeom>
          <a:noFill/>
        </p:spPr>
        <p:txBody>
          <a:bodyPr wrap="none" lIns="86493" tIns="43247" rIns="86493" bIns="43247" rtlCol="0">
            <a:spAutoFit/>
          </a:bodyPr>
          <a:lstStyle/>
          <a:p>
            <a:r>
              <a:rPr lang="en-US" sz="1900" dirty="0">
                <a:solidFill>
                  <a:schemeClr val="bg1"/>
                </a:solidFill>
                <a:latin typeface="+mn-lt"/>
              </a:rPr>
              <a:t>Hubble</a:t>
            </a:r>
          </a:p>
          <a:p>
            <a:r>
              <a:rPr lang="en-US" sz="1900" dirty="0">
                <a:solidFill>
                  <a:schemeClr val="bg1"/>
                </a:solidFill>
                <a:latin typeface="+mn-lt"/>
              </a:rPr>
              <a:t>Space</a:t>
            </a:r>
          </a:p>
        </p:txBody>
      </p:sp>
      <p:sp>
        <p:nvSpPr>
          <p:cNvPr id="7" name="TextBox 6"/>
          <p:cNvSpPr txBox="1"/>
          <p:nvPr/>
        </p:nvSpPr>
        <p:spPr>
          <a:xfrm>
            <a:off x="7207892" y="3033885"/>
            <a:ext cx="1061136" cy="395115"/>
          </a:xfrm>
          <a:prstGeom prst="rect">
            <a:avLst/>
          </a:prstGeom>
          <a:noFill/>
        </p:spPr>
        <p:txBody>
          <a:bodyPr wrap="none" lIns="86493" tIns="43247" rIns="86493" bIns="43247" rtlCol="0">
            <a:spAutoFit/>
          </a:bodyPr>
          <a:lstStyle/>
          <a:p>
            <a:r>
              <a:rPr lang="en-US" sz="2000" dirty="0">
                <a:solidFill>
                  <a:schemeClr val="bg1"/>
                </a:solidFill>
              </a:rPr>
              <a:t>SUBAR</a:t>
            </a:r>
          </a:p>
        </p:txBody>
      </p:sp>
      <p:pic>
        <p:nvPicPr>
          <p:cNvPr id="5122" name="Picture 2" descr="Where Is the James Webb Telescope Right Now and When Will It Reach Its  Destinati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03444" y="1187450"/>
            <a:ext cx="2492061" cy="16613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rge Synoptic Survey Telescope 3 4 render 201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4879964"/>
            <a:ext cx="2112631" cy="1581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n artist's conception of the Milky Way Galaxy, overlaid with points showing the location of APOGEE stars. The color of the points represents the overall abundance of heavier elements in the star: blue points have relatively fewer heavy elements than red poin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21819" y="2972350"/>
            <a:ext cx="2240252" cy="2232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56179" y="5537911"/>
            <a:ext cx="1621021" cy="369332"/>
          </a:xfrm>
          <a:prstGeom prst="rect">
            <a:avLst/>
          </a:prstGeom>
          <a:noFill/>
        </p:spPr>
        <p:txBody>
          <a:bodyPr wrap="none" rtlCol="0">
            <a:spAutoFit/>
          </a:bodyPr>
          <a:lstStyle/>
          <a:p>
            <a:r>
              <a:rPr lang="en-US" dirty="0"/>
              <a:t>Vera C. Rubin</a:t>
            </a:r>
          </a:p>
        </p:txBody>
      </p:sp>
      <p:sp>
        <p:nvSpPr>
          <p:cNvPr id="14" name="TextBox 13"/>
          <p:cNvSpPr txBox="1"/>
          <p:nvPr/>
        </p:nvSpPr>
        <p:spPr>
          <a:xfrm>
            <a:off x="8188702" y="1430905"/>
            <a:ext cx="813043" cy="369332"/>
          </a:xfrm>
          <a:prstGeom prst="rect">
            <a:avLst/>
          </a:prstGeom>
          <a:noFill/>
        </p:spPr>
        <p:txBody>
          <a:bodyPr wrap="none" rtlCol="0">
            <a:spAutoFit/>
          </a:bodyPr>
          <a:lstStyle/>
          <a:p>
            <a:r>
              <a:rPr lang="en-US" dirty="0">
                <a:solidFill>
                  <a:schemeClr val="bg1"/>
                </a:solidFill>
              </a:rPr>
              <a:t>JWST</a:t>
            </a:r>
          </a:p>
        </p:txBody>
      </p:sp>
      <p:sp>
        <p:nvSpPr>
          <p:cNvPr id="15" name="TextBox 14"/>
          <p:cNvSpPr txBox="1"/>
          <p:nvPr/>
        </p:nvSpPr>
        <p:spPr>
          <a:xfrm>
            <a:off x="6834565" y="4798308"/>
            <a:ext cx="2156231" cy="338554"/>
          </a:xfrm>
          <a:prstGeom prst="rect">
            <a:avLst/>
          </a:prstGeom>
          <a:noFill/>
        </p:spPr>
        <p:txBody>
          <a:bodyPr wrap="none" rtlCol="0">
            <a:spAutoFit/>
          </a:bodyPr>
          <a:lstStyle/>
          <a:p>
            <a:r>
              <a:rPr lang="en-US" sz="1600" dirty="0">
                <a:solidFill>
                  <a:schemeClr val="bg1"/>
                </a:solidFill>
              </a:rPr>
              <a:t>SDSS APOGEE stars</a:t>
            </a:r>
          </a:p>
        </p:txBody>
      </p:sp>
      <p:pic>
        <p:nvPicPr>
          <p:cNvPr id="4098" name="Picture 2" descr="Gravitational-Wave Detector Resumes Hunt for Space-Time Ripples | Space">
            <a:extLst>
              <a:ext uri="{FF2B5EF4-FFF2-40B4-BE49-F238E27FC236}">
                <a16:creationId xmlns:a16="http://schemas.microsoft.com/office/drawing/2014/main" id="{019A2DA9-EF52-A442-A6BE-EA36D93C2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12" b="21009"/>
          <a:stretch/>
        </p:blipFill>
        <p:spPr bwMode="auto">
          <a:xfrm>
            <a:off x="829163" y="5181600"/>
            <a:ext cx="1822671" cy="869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FCB559-8ECF-A144-BEF7-0E622DCD78F8}"/>
              </a:ext>
            </a:extLst>
          </p:cNvPr>
          <p:cNvSpPr txBox="1"/>
          <p:nvPr/>
        </p:nvSpPr>
        <p:spPr>
          <a:xfrm>
            <a:off x="2651834" y="5715000"/>
            <a:ext cx="736099" cy="369332"/>
          </a:xfrm>
          <a:prstGeom prst="rect">
            <a:avLst/>
          </a:prstGeom>
          <a:noFill/>
        </p:spPr>
        <p:txBody>
          <a:bodyPr wrap="none" rtlCol="0">
            <a:spAutoFit/>
          </a:bodyPr>
          <a:lstStyle/>
          <a:p>
            <a:r>
              <a:rPr lang="en-US" dirty="0"/>
              <a:t>LIGO</a:t>
            </a:r>
          </a:p>
        </p:txBody>
      </p:sp>
    </p:spTree>
    <p:extLst>
      <p:ext uri="{BB962C8B-B14F-4D97-AF65-F5344CB8AC3E}">
        <p14:creationId xmlns:p14="http://schemas.microsoft.com/office/powerpoint/2010/main" val="329567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3078" y="1143000"/>
            <a:ext cx="8990922" cy="5027414"/>
          </a:xfrm>
        </p:spPr>
        <p:txBody>
          <a:bodyPr/>
          <a:lstStyle/>
          <a:p>
            <a:pPr>
              <a:spcBef>
                <a:spcPts val="300"/>
              </a:spcBef>
            </a:pPr>
            <a:r>
              <a:rPr lang="en-US" dirty="0"/>
              <a:t>Big Bang </a:t>
            </a:r>
            <a:r>
              <a:rPr lang="en-US" dirty="0" err="1"/>
              <a:t>Nucleosynthesis</a:t>
            </a:r>
            <a:endParaRPr lang="en-US" dirty="0"/>
          </a:p>
          <a:p>
            <a:pPr>
              <a:spcBef>
                <a:spcPts val="300"/>
              </a:spcBef>
            </a:pPr>
            <a:r>
              <a:rPr lang="en-US" dirty="0"/>
              <a:t>pp-chain</a:t>
            </a:r>
          </a:p>
          <a:p>
            <a:pPr>
              <a:spcBef>
                <a:spcPts val="300"/>
              </a:spcBef>
            </a:pPr>
            <a:r>
              <a:rPr lang="en-US" dirty="0"/>
              <a:t>CNO cycle</a:t>
            </a:r>
          </a:p>
          <a:p>
            <a:pPr>
              <a:spcBef>
                <a:spcPts val="300"/>
              </a:spcBef>
            </a:pPr>
            <a:r>
              <a:rPr lang="en-US" dirty="0"/>
              <a:t>triple alpha</a:t>
            </a:r>
          </a:p>
          <a:p>
            <a:pPr>
              <a:spcBef>
                <a:spcPts val="300"/>
              </a:spcBef>
            </a:pPr>
            <a:r>
              <a:rPr lang="en-US" dirty="0"/>
              <a:t>Helium, C, O, Ne, Si burning</a:t>
            </a:r>
          </a:p>
          <a:p>
            <a:pPr>
              <a:spcBef>
                <a:spcPts val="300"/>
              </a:spcBef>
            </a:pPr>
            <a:r>
              <a:rPr lang="en-US" dirty="0"/>
              <a:t>s-process; </a:t>
            </a:r>
            <a:r>
              <a:rPr lang="en-US" dirty="0" err="1"/>
              <a:t>i,r</a:t>
            </a:r>
            <a:r>
              <a:rPr lang="en-US" dirty="0"/>
              <a:t>, weak r -process</a:t>
            </a:r>
          </a:p>
          <a:p>
            <a:pPr>
              <a:spcBef>
                <a:spcPts val="300"/>
              </a:spcBef>
            </a:pPr>
            <a:r>
              <a:rPr lang="en-US" dirty="0" err="1"/>
              <a:t>rp</a:t>
            </a:r>
            <a:r>
              <a:rPr lang="en-US" dirty="0"/>
              <a:t>-process</a:t>
            </a:r>
          </a:p>
          <a:p>
            <a:pPr>
              <a:spcBef>
                <a:spcPts val="300"/>
              </a:spcBef>
            </a:pPr>
            <a:r>
              <a:rPr lang="en-US" dirty="0" err="1"/>
              <a:t>νp</a:t>
            </a:r>
            <a:r>
              <a:rPr lang="en-US" dirty="0"/>
              <a:t> – process</a:t>
            </a:r>
          </a:p>
          <a:p>
            <a:pPr>
              <a:spcBef>
                <a:spcPts val="300"/>
              </a:spcBef>
            </a:pPr>
            <a:r>
              <a:rPr lang="en-US" dirty="0" err="1"/>
              <a:t>p</a:t>
            </a:r>
            <a:r>
              <a:rPr lang="en-US" dirty="0"/>
              <a:t> – process</a:t>
            </a:r>
          </a:p>
          <a:p>
            <a:pPr>
              <a:spcBef>
                <a:spcPts val="300"/>
              </a:spcBef>
            </a:pPr>
            <a:r>
              <a:rPr lang="en-US" dirty="0" err="1"/>
              <a:t>α</a:t>
            </a:r>
            <a:r>
              <a:rPr lang="en-US" dirty="0"/>
              <a:t> - process</a:t>
            </a:r>
          </a:p>
          <a:p>
            <a:pPr>
              <a:spcBef>
                <a:spcPts val="300"/>
              </a:spcBef>
            </a:pPr>
            <a:r>
              <a:rPr lang="en-US" dirty="0"/>
              <a:t>fission recycling</a:t>
            </a:r>
          </a:p>
          <a:p>
            <a:pPr>
              <a:spcBef>
                <a:spcPts val="300"/>
              </a:spcBef>
            </a:pPr>
            <a:r>
              <a:rPr lang="en-US" dirty="0"/>
              <a:t>Cosmic ray </a:t>
            </a:r>
            <a:r>
              <a:rPr lang="en-US" dirty="0" err="1"/>
              <a:t>spallation</a:t>
            </a:r>
            <a:endParaRPr lang="en-US" dirty="0"/>
          </a:p>
          <a:p>
            <a:pPr>
              <a:spcBef>
                <a:spcPts val="300"/>
              </a:spcBef>
            </a:pPr>
            <a:r>
              <a:rPr lang="en-US" dirty="0" err="1"/>
              <a:t>pyconuclear</a:t>
            </a:r>
            <a:r>
              <a:rPr lang="en-US" dirty="0"/>
              <a:t> fusion</a:t>
            </a:r>
          </a:p>
          <a:p>
            <a:pPr>
              <a:spcBef>
                <a:spcPts val="300"/>
              </a:spcBef>
            </a:pPr>
            <a:r>
              <a:rPr lang="en-US" dirty="0"/>
              <a:t>nuclear EOS</a:t>
            </a:r>
          </a:p>
        </p:txBody>
      </p:sp>
      <p:sp>
        <p:nvSpPr>
          <p:cNvPr id="5" name="Title 4"/>
          <p:cNvSpPr>
            <a:spLocks noGrp="1"/>
          </p:cNvSpPr>
          <p:nvPr>
            <p:ph type="title"/>
          </p:nvPr>
        </p:nvSpPr>
        <p:spPr>
          <a:xfrm>
            <a:off x="76200" y="45676"/>
            <a:ext cx="8991600" cy="911948"/>
          </a:xfrm>
        </p:spPr>
        <p:txBody>
          <a:bodyPr/>
          <a:lstStyle/>
          <a:p>
            <a:r>
              <a:rPr lang="en-US" dirty="0"/>
              <a:t>Nuclear Processes To Be Modeled: Part of a Broader Effort to Interpret Observations</a:t>
            </a:r>
          </a:p>
        </p:txBody>
      </p:sp>
      <p:sp>
        <p:nvSpPr>
          <p:cNvPr id="2" name="Footer Placeholder 1"/>
          <p:cNvSpPr>
            <a:spLocks noGrp="1"/>
          </p:cNvSpPr>
          <p:nvPr>
            <p:ph type="ftr" sz="quarter" idx="10"/>
          </p:nvPr>
        </p:nvSpPr>
        <p:spPr>
          <a:xfrm>
            <a:off x="5483225" y="6356350"/>
            <a:ext cx="2898775" cy="365125"/>
          </a:xfrm>
        </p:spPr>
        <p:txBody>
          <a:bodyPr/>
          <a:lstStyle/>
          <a:p>
            <a:pPr>
              <a:defRPr/>
            </a:pPr>
            <a:r>
              <a:rPr lang="en-US" dirty="0"/>
              <a:t>Sherrill CIPANP 2022</a:t>
            </a:r>
          </a:p>
        </p:txBody>
      </p:sp>
      <p:sp>
        <p:nvSpPr>
          <p:cNvPr id="3" name="Slide Number Placeholder 2"/>
          <p:cNvSpPr>
            <a:spLocks noGrp="1"/>
          </p:cNvSpPr>
          <p:nvPr>
            <p:ph type="sldNum" sz="quarter" idx="4294967295"/>
          </p:nvPr>
        </p:nvSpPr>
        <p:spPr>
          <a:xfrm>
            <a:off x="8382000" y="6356350"/>
            <a:ext cx="762000" cy="365125"/>
          </a:xfrm>
        </p:spPr>
        <p:txBody>
          <a:bodyPr/>
          <a:lstStyle/>
          <a:p>
            <a:pPr>
              <a:defRPr/>
            </a:pPr>
            <a:r>
              <a:rPr lang="en-US"/>
              <a:t>, Slide </a:t>
            </a:r>
            <a:fld id="{CF988859-7953-4624-98C4-717249B46A15}" type="slidenum">
              <a:rPr lang="en-US" smtClean="0"/>
              <a:pPr>
                <a:defRPr/>
              </a:pPr>
              <a:t>18</a:t>
            </a:fld>
            <a:endParaRPr lang="en-US"/>
          </a:p>
        </p:txBody>
      </p:sp>
      <p:sp>
        <p:nvSpPr>
          <p:cNvPr id="4" name="Rectangle 3"/>
          <p:cNvSpPr/>
          <p:nvPr/>
        </p:nvSpPr>
        <p:spPr>
          <a:xfrm>
            <a:off x="5257800" y="4320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34000" y="4396264"/>
            <a:ext cx="509525" cy="461665"/>
          </a:xfrm>
          <a:prstGeom prst="rect">
            <a:avLst/>
          </a:prstGeom>
          <a:noFill/>
          <a:ln w="6350" cap="flat" cmpd="sng" algn="ctr">
            <a:noFill/>
            <a:prstDash val="solid"/>
            <a:round/>
            <a:headEnd type="none" w="med" len="med"/>
            <a:tailEnd type="none" w="med" len="med"/>
          </a:ln>
        </p:spPr>
        <p:txBody>
          <a:bodyPr wrap="none" rtlCol="0">
            <a:spAutoFit/>
          </a:bodyPr>
          <a:lstStyle/>
          <a:p>
            <a:r>
              <a:rPr lang="en-US" sz="2400" baseline="30000" dirty="0">
                <a:latin typeface="+mn-lt"/>
              </a:rPr>
              <a:t>A</a:t>
            </a:r>
            <a:r>
              <a:rPr lang="en-US" sz="2400" dirty="0">
                <a:latin typeface="+mn-lt"/>
              </a:rPr>
              <a:t>Z</a:t>
            </a:r>
          </a:p>
        </p:txBody>
      </p:sp>
      <p:sp>
        <p:nvSpPr>
          <p:cNvPr id="8" name="Rectangle 7"/>
          <p:cNvSpPr/>
          <p:nvPr/>
        </p:nvSpPr>
        <p:spPr>
          <a:xfrm>
            <a:off x="6019800" y="3558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305800" y="1098922"/>
            <a:ext cx="685800" cy="68580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252695" y="3558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95800" y="3558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00905" y="4320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019800" y="4320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495800" y="5082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257800" y="5082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019800" y="5082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781800" y="2796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5843525" y="4015264"/>
            <a:ext cx="404875"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4" idx="0"/>
          </p:cNvCxnSpPr>
          <p:nvPr/>
        </p:nvCxnSpPr>
        <p:spPr>
          <a:xfrm rot="5400000" flipH="1" flipV="1">
            <a:off x="5372100" y="4091464"/>
            <a:ext cx="4572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V="1">
            <a:off x="4953000" y="4015264"/>
            <a:ext cx="381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4" idx="1"/>
          </p:cNvCxnSpPr>
          <p:nvPr/>
        </p:nvCxnSpPr>
        <p:spPr>
          <a:xfrm rot="10800000">
            <a:off x="4800600" y="4662964"/>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938495" y="4662963"/>
            <a:ext cx="43332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V="1">
            <a:off x="4953000" y="4929665"/>
            <a:ext cx="404875"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flipV="1">
            <a:off x="5372100" y="5234464"/>
            <a:ext cx="4572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V="1">
            <a:off x="5867400" y="4929665"/>
            <a:ext cx="381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flipH="1" flipV="1">
            <a:off x="5715000" y="3177064"/>
            <a:ext cx="1219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7725718" y="1441822"/>
            <a:ext cx="884882" cy="10170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05800" y="1905000"/>
            <a:ext cx="838954" cy="369332"/>
          </a:xfrm>
          <a:prstGeom prst="rect">
            <a:avLst/>
          </a:prstGeom>
          <a:noFill/>
        </p:spPr>
        <p:txBody>
          <a:bodyPr wrap="none" rtlCol="0">
            <a:spAutoFit/>
          </a:bodyPr>
          <a:lstStyle/>
          <a:p>
            <a:r>
              <a:rPr lang="en-US" dirty="0">
                <a:solidFill>
                  <a:srgbClr val="FF0000"/>
                </a:solidFill>
                <a:latin typeface="+mn-lt"/>
              </a:rPr>
              <a:t>fission</a:t>
            </a:r>
          </a:p>
        </p:txBody>
      </p:sp>
      <p:sp>
        <p:nvSpPr>
          <p:cNvPr id="42" name="TextBox 41"/>
          <p:cNvSpPr txBox="1"/>
          <p:nvPr/>
        </p:nvSpPr>
        <p:spPr>
          <a:xfrm>
            <a:off x="6130397" y="2948464"/>
            <a:ext cx="651403" cy="369332"/>
          </a:xfrm>
          <a:prstGeom prst="rect">
            <a:avLst/>
          </a:prstGeom>
          <a:noFill/>
        </p:spPr>
        <p:txBody>
          <a:bodyPr wrap="none" rtlCol="0">
            <a:spAutoFit/>
          </a:bodyPr>
          <a:lstStyle/>
          <a:p>
            <a:r>
              <a:rPr lang="en-US" dirty="0">
                <a:latin typeface="+mn-lt"/>
              </a:rPr>
              <a:t>(</a:t>
            </a:r>
            <a:r>
              <a:rPr lang="en-US" dirty="0" err="1">
                <a:latin typeface="+mn-lt"/>
              </a:rPr>
              <a:t>α,γ</a:t>
            </a:r>
            <a:r>
              <a:rPr lang="en-US" dirty="0">
                <a:latin typeface="+mn-lt"/>
              </a:rPr>
              <a:t>)</a:t>
            </a:r>
          </a:p>
        </p:txBody>
      </p:sp>
      <p:sp>
        <p:nvSpPr>
          <p:cNvPr id="43" name="TextBox 42"/>
          <p:cNvSpPr txBox="1"/>
          <p:nvPr/>
        </p:nvSpPr>
        <p:spPr>
          <a:xfrm>
            <a:off x="6755492" y="5278399"/>
            <a:ext cx="1052955" cy="369332"/>
          </a:xfrm>
          <a:prstGeom prst="rect">
            <a:avLst/>
          </a:prstGeom>
          <a:noFill/>
        </p:spPr>
        <p:txBody>
          <a:bodyPr wrap="none" rtlCol="0">
            <a:spAutoFit/>
          </a:bodyPr>
          <a:lstStyle/>
          <a:p>
            <a:r>
              <a:rPr lang="en-US" dirty="0" err="1">
                <a:latin typeface="+mn-lt"/>
              </a:rPr>
              <a:t>β</a:t>
            </a:r>
            <a:r>
              <a:rPr lang="en-US" baseline="30000" dirty="0">
                <a:latin typeface="+mn-lt"/>
              </a:rPr>
              <a:t>+ </a:t>
            </a:r>
            <a:r>
              <a:rPr lang="en-US" dirty="0">
                <a:latin typeface="+mn-lt"/>
              </a:rPr>
              <a:t>, (</a:t>
            </a:r>
            <a:r>
              <a:rPr lang="en-US" dirty="0" err="1">
                <a:latin typeface="+mn-lt"/>
              </a:rPr>
              <a:t>n,p</a:t>
            </a:r>
            <a:r>
              <a:rPr lang="en-US" dirty="0">
                <a:latin typeface="+mn-lt"/>
              </a:rPr>
              <a:t>)</a:t>
            </a:r>
          </a:p>
        </p:txBody>
      </p:sp>
      <p:sp>
        <p:nvSpPr>
          <p:cNvPr id="44" name="TextBox 43"/>
          <p:cNvSpPr txBox="1"/>
          <p:nvPr/>
        </p:nvSpPr>
        <p:spPr>
          <a:xfrm>
            <a:off x="4114800" y="3678198"/>
            <a:ext cx="368686" cy="369332"/>
          </a:xfrm>
          <a:prstGeom prst="rect">
            <a:avLst/>
          </a:prstGeom>
          <a:noFill/>
        </p:spPr>
        <p:txBody>
          <a:bodyPr wrap="none" rtlCol="0">
            <a:spAutoFit/>
          </a:bodyPr>
          <a:lstStyle/>
          <a:p>
            <a:r>
              <a:rPr lang="en-US" dirty="0" err="1">
                <a:latin typeface="+mn-lt"/>
              </a:rPr>
              <a:t>β</a:t>
            </a:r>
            <a:r>
              <a:rPr lang="en-US" baseline="30000" dirty="0">
                <a:latin typeface="+mn-lt"/>
              </a:rPr>
              <a:t>-</a:t>
            </a:r>
          </a:p>
        </p:txBody>
      </p:sp>
      <p:sp>
        <p:nvSpPr>
          <p:cNvPr id="45" name="TextBox 44"/>
          <p:cNvSpPr txBox="1"/>
          <p:nvPr/>
        </p:nvSpPr>
        <p:spPr>
          <a:xfrm>
            <a:off x="5252695" y="3188732"/>
            <a:ext cx="651403" cy="369332"/>
          </a:xfrm>
          <a:prstGeom prst="rect">
            <a:avLst/>
          </a:prstGeom>
          <a:noFill/>
        </p:spPr>
        <p:txBody>
          <a:bodyPr wrap="none" rtlCol="0">
            <a:spAutoFit/>
          </a:bodyPr>
          <a:lstStyle/>
          <a:p>
            <a:r>
              <a:rPr lang="en-US" dirty="0">
                <a:latin typeface="+mn-lt"/>
              </a:rPr>
              <a:t>(</a:t>
            </a:r>
            <a:r>
              <a:rPr lang="en-US" dirty="0" err="1">
                <a:latin typeface="+mn-lt"/>
              </a:rPr>
              <a:t>p,γ</a:t>
            </a:r>
            <a:r>
              <a:rPr lang="en-US" dirty="0">
                <a:latin typeface="+mn-lt"/>
              </a:rPr>
              <a:t>)</a:t>
            </a:r>
          </a:p>
        </p:txBody>
      </p:sp>
      <p:sp>
        <p:nvSpPr>
          <p:cNvPr id="46" name="Rectangle 45"/>
          <p:cNvSpPr/>
          <p:nvPr/>
        </p:nvSpPr>
        <p:spPr>
          <a:xfrm>
            <a:off x="6781800" y="3558064"/>
            <a:ext cx="685800" cy="685800"/>
          </a:xfrm>
          <a:prstGeom prst="rect">
            <a:avLst/>
          </a:prstGeom>
          <a:solidFill>
            <a:schemeClr val="accent1">
              <a:lumMod val="60000"/>
              <a:lumOff val="40000"/>
            </a:schemeClr>
          </a:solidFill>
          <a:ln w="63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505700" y="3678198"/>
            <a:ext cx="664365" cy="369332"/>
          </a:xfrm>
          <a:prstGeom prst="rect">
            <a:avLst/>
          </a:prstGeom>
          <a:noFill/>
        </p:spPr>
        <p:txBody>
          <a:bodyPr wrap="none" rtlCol="0">
            <a:spAutoFit/>
          </a:bodyPr>
          <a:lstStyle/>
          <a:p>
            <a:r>
              <a:rPr lang="en-US" dirty="0">
                <a:latin typeface="+mn-lt"/>
              </a:rPr>
              <a:t>(</a:t>
            </a:r>
            <a:r>
              <a:rPr lang="en-US" dirty="0" err="1">
                <a:latin typeface="+mn-lt"/>
              </a:rPr>
              <a:t>α,p</a:t>
            </a:r>
            <a:r>
              <a:rPr lang="en-US" dirty="0">
                <a:latin typeface="+mn-lt"/>
              </a:rPr>
              <a:t>)</a:t>
            </a:r>
          </a:p>
        </p:txBody>
      </p:sp>
      <p:sp>
        <p:nvSpPr>
          <p:cNvPr id="49" name="TextBox 48"/>
          <p:cNvSpPr txBox="1"/>
          <p:nvPr/>
        </p:nvSpPr>
        <p:spPr>
          <a:xfrm>
            <a:off x="3657600" y="4478297"/>
            <a:ext cx="787671" cy="369332"/>
          </a:xfrm>
          <a:prstGeom prst="rect">
            <a:avLst/>
          </a:prstGeom>
          <a:noFill/>
        </p:spPr>
        <p:txBody>
          <a:bodyPr wrap="none" rtlCol="0">
            <a:spAutoFit/>
          </a:bodyPr>
          <a:lstStyle/>
          <a:p>
            <a:r>
              <a:rPr lang="en-US" dirty="0">
                <a:latin typeface="+mn-lt"/>
              </a:rPr>
              <a:t>(n,2n)</a:t>
            </a:r>
          </a:p>
        </p:txBody>
      </p:sp>
      <p:sp>
        <p:nvSpPr>
          <p:cNvPr id="50" name="TextBox 49"/>
          <p:cNvSpPr txBox="1"/>
          <p:nvPr/>
        </p:nvSpPr>
        <p:spPr>
          <a:xfrm>
            <a:off x="6755492" y="4488597"/>
            <a:ext cx="646331" cy="369332"/>
          </a:xfrm>
          <a:prstGeom prst="rect">
            <a:avLst/>
          </a:prstGeom>
          <a:noFill/>
        </p:spPr>
        <p:txBody>
          <a:bodyPr wrap="none" rtlCol="0">
            <a:spAutoFit/>
          </a:bodyPr>
          <a:lstStyle/>
          <a:p>
            <a:r>
              <a:rPr lang="en-US" dirty="0">
                <a:latin typeface="+mn-lt"/>
              </a:rPr>
              <a:t>(</a:t>
            </a:r>
            <a:r>
              <a:rPr lang="en-US" dirty="0" err="1">
                <a:latin typeface="+mn-lt"/>
              </a:rPr>
              <a:t>n,</a:t>
            </a:r>
            <a:r>
              <a:rPr lang="en-US" dirty="0" err="1">
                <a:solidFill>
                  <a:srgbClr val="4F6128"/>
                </a:solidFill>
                <a:latin typeface="Arial"/>
              </a:rPr>
              <a:t>γ</a:t>
            </a:r>
            <a:r>
              <a:rPr lang="en-US" dirty="0">
                <a:latin typeface="+mn-lt"/>
              </a:rPr>
              <a:t>)</a:t>
            </a:r>
          </a:p>
        </p:txBody>
      </p:sp>
      <p:sp>
        <p:nvSpPr>
          <p:cNvPr id="51" name="TextBox 50"/>
          <p:cNvSpPr txBox="1"/>
          <p:nvPr/>
        </p:nvSpPr>
        <p:spPr>
          <a:xfrm>
            <a:off x="5292197" y="5779532"/>
            <a:ext cx="646331" cy="369332"/>
          </a:xfrm>
          <a:prstGeom prst="rect">
            <a:avLst/>
          </a:prstGeom>
          <a:noFill/>
        </p:spPr>
        <p:txBody>
          <a:bodyPr wrap="none" rtlCol="0">
            <a:spAutoFit/>
          </a:bodyPr>
          <a:lstStyle/>
          <a:p>
            <a:r>
              <a:rPr lang="en-US" dirty="0">
                <a:latin typeface="+mn-lt"/>
              </a:rPr>
              <a:t>(</a:t>
            </a:r>
            <a:r>
              <a:rPr lang="en-US" dirty="0" err="1">
                <a:latin typeface="+mn-lt"/>
              </a:rPr>
              <a:t>γ,p</a:t>
            </a:r>
            <a:r>
              <a:rPr lang="en-US" dirty="0">
                <a:latin typeface="+mn-lt"/>
              </a:rPr>
              <a:t>)</a:t>
            </a:r>
          </a:p>
        </p:txBody>
      </p:sp>
      <p:cxnSp>
        <p:nvCxnSpPr>
          <p:cNvPr id="52" name="Straight Arrow Connector 51"/>
          <p:cNvCxnSpPr/>
          <p:nvPr/>
        </p:nvCxnSpPr>
        <p:spPr>
          <a:xfrm rot="16200000" flipH="1" flipV="1">
            <a:off x="6858001" y="3481864"/>
            <a:ext cx="4572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597163" y="2220236"/>
            <a:ext cx="2481494" cy="369332"/>
          </a:xfrm>
          <a:prstGeom prst="rect">
            <a:avLst/>
          </a:prstGeom>
          <a:noFill/>
        </p:spPr>
        <p:txBody>
          <a:bodyPr wrap="none" rtlCol="0">
            <a:spAutoFit/>
          </a:bodyPr>
          <a:lstStyle/>
          <a:p>
            <a:r>
              <a:rPr lang="en-US" u="sng" dirty="0">
                <a:latin typeface="+mn-lt"/>
              </a:rPr>
              <a:t>Sample reaction paths</a:t>
            </a:r>
          </a:p>
        </p:txBody>
      </p:sp>
    </p:spTree>
    <p:extLst>
      <p:ext uri="{BB962C8B-B14F-4D97-AF65-F5344CB8AC3E}">
        <p14:creationId xmlns:p14="http://schemas.microsoft.com/office/powerpoint/2010/main" val="71386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2136F384-C101-E64C-8C73-F292EB89EC92}"/>
              </a:ext>
            </a:extLst>
          </p:cNvPr>
          <p:cNvSpPr>
            <a:spLocks noGrp="1"/>
          </p:cNvSpPr>
          <p:nvPr>
            <p:ph type="title"/>
          </p:nvPr>
        </p:nvSpPr>
        <p:spPr/>
        <p:txBody>
          <a:bodyPr/>
          <a:lstStyle/>
          <a:p>
            <a:r>
              <a:rPr lang="en-US" dirty="0"/>
              <a:t>FRIB Addresses Key Questions </a:t>
            </a:r>
            <a:br>
              <a:rPr lang="en-US" dirty="0"/>
            </a:br>
            <a:r>
              <a:rPr lang="en-US" dirty="0"/>
              <a:t>Related to the Origin of the Heavy Elements</a:t>
            </a:r>
          </a:p>
        </p:txBody>
      </p:sp>
      <p:sp>
        <p:nvSpPr>
          <p:cNvPr id="4" name="Footer Placeholder 3">
            <a:extLst>
              <a:ext uri="{FF2B5EF4-FFF2-40B4-BE49-F238E27FC236}">
                <a16:creationId xmlns:a16="http://schemas.microsoft.com/office/drawing/2014/main" id="{07040F87-CD3E-8449-B98F-F8814FAF94D7}"/>
              </a:ext>
            </a:extLst>
          </p:cNvPr>
          <p:cNvSpPr>
            <a:spLocks noGrp="1"/>
          </p:cNvSpPr>
          <p:nvPr>
            <p:ph type="ftr" sz="quarter" idx="10"/>
          </p:nvPr>
        </p:nvSpPr>
        <p:spPr>
          <a:xfrm>
            <a:off x="5559425" y="6335511"/>
            <a:ext cx="2898775" cy="365125"/>
          </a:xfrm>
        </p:spPr>
        <p:txBody>
          <a:bodyPr/>
          <a:lstStyle/>
          <a:p>
            <a:pPr>
              <a:defRPr/>
            </a:pPr>
            <a:r>
              <a:rPr lang="en-US" dirty="0"/>
              <a:t>Sherrill CIPANP 2022</a:t>
            </a:r>
          </a:p>
        </p:txBody>
      </p:sp>
      <p:sp>
        <p:nvSpPr>
          <p:cNvPr id="5" name="Slide Number Placeholder 4">
            <a:extLst>
              <a:ext uri="{FF2B5EF4-FFF2-40B4-BE49-F238E27FC236}">
                <a16:creationId xmlns:a16="http://schemas.microsoft.com/office/drawing/2014/main" id="{D038876A-295B-6643-B52B-49B75FEC68EF}"/>
              </a:ext>
            </a:extLst>
          </p:cNvPr>
          <p:cNvSpPr>
            <a:spLocks noGrp="1"/>
          </p:cNvSpPr>
          <p:nvPr>
            <p:ph type="sldNum" sz="quarter" idx="4294967295"/>
          </p:nvPr>
        </p:nvSpPr>
        <p:spPr>
          <a:xfrm>
            <a:off x="8470900" y="6346825"/>
            <a:ext cx="749300" cy="358775"/>
          </a:xfrm>
        </p:spPr>
        <p:txBody>
          <a:bodyPr/>
          <a:lstStyle/>
          <a:p>
            <a:pPr>
              <a:defRPr/>
            </a:pPr>
            <a:r>
              <a:rPr lang="en-US" dirty="0"/>
              <a:t>, Slide </a:t>
            </a:r>
            <a:fld id="{35AD4620-7552-4207-8973-898801ED212B}" type="slidenum">
              <a:rPr lang="en-US" smtClean="0"/>
              <a:pPr>
                <a:defRPr/>
              </a:pPr>
              <a:t>19</a:t>
            </a:fld>
            <a:endParaRPr lang="en-US" dirty="0"/>
          </a:p>
        </p:txBody>
      </p:sp>
      <p:grpSp>
        <p:nvGrpSpPr>
          <p:cNvPr id="8" name="Group 7">
            <a:extLst>
              <a:ext uri="{FF2B5EF4-FFF2-40B4-BE49-F238E27FC236}">
                <a16:creationId xmlns:a16="http://schemas.microsoft.com/office/drawing/2014/main" id="{5D7157BE-3DB2-A74C-B86E-9D6E04B740DB}"/>
              </a:ext>
            </a:extLst>
          </p:cNvPr>
          <p:cNvGrpSpPr/>
          <p:nvPr/>
        </p:nvGrpSpPr>
        <p:grpSpPr>
          <a:xfrm>
            <a:off x="188805" y="1261257"/>
            <a:ext cx="8090731" cy="4578812"/>
            <a:chOff x="254609" y="1907950"/>
            <a:chExt cx="8219155" cy="4651491"/>
          </a:xfrm>
        </p:grpSpPr>
        <p:pic>
          <p:nvPicPr>
            <p:cNvPr id="41" name="Picture 40">
              <a:extLst>
                <a:ext uri="{FF2B5EF4-FFF2-40B4-BE49-F238E27FC236}">
                  <a16:creationId xmlns:a16="http://schemas.microsoft.com/office/drawing/2014/main" id="{780A5BEC-D8A7-FA4B-AC24-01625619E2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609" y="1907950"/>
              <a:ext cx="8219155" cy="4651491"/>
            </a:xfrm>
            <a:prstGeom prst="rect">
              <a:avLst/>
            </a:prstGeom>
          </p:spPr>
        </p:pic>
        <p:sp>
          <p:nvSpPr>
            <p:cNvPr id="42" name="Rectangle 41">
              <a:extLst>
                <a:ext uri="{FF2B5EF4-FFF2-40B4-BE49-F238E27FC236}">
                  <a16:creationId xmlns:a16="http://schemas.microsoft.com/office/drawing/2014/main" id="{3D333E6A-44C8-E14D-89D7-B05430375886}"/>
                </a:ext>
              </a:extLst>
            </p:cNvPr>
            <p:cNvSpPr/>
            <p:nvPr/>
          </p:nvSpPr>
          <p:spPr>
            <a:xfrm>
              <a:off x="5542066" y="4508956"/>
              <a:ext cx="2931698" cy="13838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dirty="0">
                <a:solidFill>
                  <a:prstClr val="white"/>
                </a:solidFill>
                <a:latin typeface="Calibri"/>
              </a:endParaRPr>
            </a:p>
          </p:txBody>
        </p:sp>
      </p:grpSp>
      <p:grpSp>
        <p:nvGrpSpPr>
          <p:cNvPr id="6" name="Group 5">
            <a:extLst>
              <a:ext uri="{FF2B5EF4-FFF2-40B4-BE49-F238E27FC236}">
                <a16:creationId xmlns:a16="http://schemas.microsoft.com/office/drawing/2014/main" id="{D4E4AEDB-3F33-2543-89B1-30213162A200}"/>
              </a:ext>
            </a:extLst>
          </p:cNvPr>
          <p:cNvGrpSpPr/>
          <p:nvPr/>
        </p:nvGrpSpPr>
        <p:grpSpPr>
          <a:xfrm>
            <a:off x="7012936" y="1734333"/>
            <a:ext cx="1266693" cy="274049"/>
            <a:chOff x="6781800" y="2064657"/>
            <a:chExt cx="1286799" cy="278399"/>
          </a:xfrm>
        </p:grpSpPr>
        <p:sp>
          <p:nvSpPr>
            <p:cNvPr id="12" name="Rectangle 11">
              <a:extLst>
                <a:ext uri="{FF2B5EF4-FFF2-40B4-BE49-F238E27FC236}">
                  <a16:creationId xmlns:a16="http://schemas.microsoft.com/office/drawing/2014/main" id="{934C8FD0-DFAF-C946-933E-C4BDE01742A4}"/>
                </a:ext>
              </a:extLst>
            </p:cNvPr>
            <p:cNvSpPr/>
            <p:nvPr/>
          </p:nvSpPr>
          <p:spPr>
            <a:xfrm>
              <a:off x="6847366" y="2108599"/>
              <a:ext cx="1118140" cy="1881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a:solidFill>
                  <a:prstClr val="white"/>
                </a:solidFill>
                <a:latin typeface="Calibri"/>
              </a:endParaRPr>
            </a:p>
          </p:txBody>
        </p:sp>
        <p:sp>
          <p:nvSpPr>
            <p:cNvPr id="13" name="TextBox 12">
              <a:extLst>
                <a:ext uri="{FF2B5EF4-FFF2-40B4-BE49-F238E27FC236}">
                  <a16:creationId xmlns:a16="http://schemas.microsoft.com/office/drawing/2014/main" id="{823FE5F8-0937-8B47-AF47-D9A16AAF8B4E}"/>
                </a:ext>
              </a:extLst>
            </p:cNvPr>
            <p:cNvSpPr txBox="1"/>
            <p:nvPr/>
          </p:nvSpPr>
          <p:spPr>
            <a:xfrm>
              <a:off x="6781800" y="2064657"/>
              <a:ext cx="1286799" cy="278399"/>
            </a:xfrm>
            <a:prstGeom prst="rect">
              <a:avLst/>
            </a:prstGeom>
            <a:noFill/>
          </p:spPr>
          <p:txBody>
            <a:bodyPr wrap="none" rtlCol="0">
              <a:spAutoFit/>
            </a:bodyPr>
            <a:lstStyle/>
            <a:p>
              <a:pPr defTabSz="450056">
                <a:defRPr/>
              </a:pPr>
              <a:r>
                <a:rPr lang="en-US" sz="1181" b="1" dirty="0">
                  <a:solidFill>
                    <a:srgbClr val="403990"/>
                  </a:solidFill>
                  <a:latin typeface="Arial"/>
                  <a:cs typeface="Arial"/>
                </a:rPr>
                <a:t>Main r-process</a:t>
              </a:r>
            </a:p>
          </p:txBody>
        </p:sp>
      </p:grpSp>
      <p:cxnSp>
        <p:nvCxnSpPr>
          <p:cNvPr id="18" name="Straight Arrow Connector 17">
            <a:extLst>
              <a:ext uri="{FF2B5EF4-FFF2-40B4-BE49-F238E27FC236}">
                <a16:creationId xmlns:a16="http://schemas.microsoft.com/office/drawing/2014/main" id="{3975CCF6-E103-E349-B8AB-5EE85138F7B3}"/>
              </a:ext>
            </a:extLst>
          </p:cNvPr>
          <p:cNvCxnSpPr/>
          <p:nvPr/>
        </p:nvCxnSpPr>
        <p:spPr>
          <a:xfrm flipV="1">
            <a:off x="2794673" y="1589701"/>
            <a:ext cx="3948361" cy="2483456"/>
          </a:xfrm>
          <a:prstGeom prst="straightConnector1">
            <a:avLst/>
          </a:prstGeom>
          <a:ln w="38100" cmpd="sng">
            <a:solidFill>
              <a:srgbClr val="F03CF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3BD654A-7275-B442-844C-9DA28FB6BAF3}"/>
              </a:ext>
            </a:extLst>
          </p:cNvPr>
          <p:cNvCxnSpPr/>
          <p:nvPr/>
        </p:nvCxnSpPr>
        <p:spPr>
          <a:xfrm flipV="1">
            <a:off x="2049937" y="3041179"/>
            <a:ext cx="1378769" cy="1031978"/>
          </a:xfrm>
          <a:prstGeom prst="straightConnector1">
            <a:avLst/>
          </a:prstGeom>
          <a:ln w="38100" cmpd="sng">
            <a:solidFill>
              <a:srgbClr val="640CF0"/>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a:extLst>
              <a:ext uri="{FF2B5EF4-FFF2-40B4-BE49-F238E27FC236}">
                <a16:creationId xmlns:a16="http://schemas.microsoft.com/office/drawing/2014/main" id="{58A47101-3999-FA4B-871F-BA1696F26B45}"/>
              </a:ext>
            </a:extLst>
          </p:cNvPr>
          <p:cNvSpPr/>
          <p:nvPr/>
        </p:nvSpPr>
        <p:spPr>
          <a:xfrm>
            <a:off x="41240" y="1196019"/>
            <a:ext cx="4857396" cy="2805493"/>
          </a:xfrm>
          <a:custGeom>
            <a:avLst/>
            <a:gdLst>
              <a:gd name="connsiteX0" fmla="*/ 0 w 5829300"/>
              <a:gd name="connsiteY0" fmla="*/ 3683000 h 3695700"/>
              <a:gd name="connsiteX1" fmla="*/ 508000 w 5829300"/>
              <a:gd name="connsiteY1" fmla="*/ 3695700 h 3695700"/>
              <a:gd name="connsiteX2" fmla="*/ 622300 w 5829300"/>
              <a:gd name="connsiteY2" fmla="*/ 3429000 h 3695700"/>
              <a:gd name="connsiteX3" fmla="*/ 1752600 w 5829300"/>
              <a:gd name="connsiteY3" fmla="*/ 3200400 h 3695700"/>
              <a:gd name="connsiteX4" fmla="*/ 1968500 w 5829300"/>
              <a:gd name="connsiteY4" fmla="*/ 2908300 h 3695700"/>
              <a:gd name="connsiteX5" fmla="*/ 3314700 w 5829300"/>
              <a:gd name="connsiteY5" fmla="*/ 2260600 h 3695700"/>
              <a:gd name="connsiteX6" fmla="*/ 4216400 w 5829300"/>
              <a:gd name="connsiteY6" fmla="*/ 1790700 h 3695700"/>
              <a:gd name="connsiteX7" fmla="*/ 4660900 w 5829300"/>
              <a:gd name="connsiteY7" fmla="*/ 1181100 h 3695700"/>
              <a:gd name="connsiteX8" fmla="*/ 5829300 w 5829300"/>
              <a:gd name="connsiteY8" fmla="*/ 381000 h 3695700"/>
              <a:gd name="connsiteX9" fmla="*/ 660400 w 5829300"/>
              <a:gd name="connsiteY9" fmla="*/ 0 h 3695700"/>
              <a:gd name="connsiteX10" fmla="*/ 25400 w 5829300"/>
              <a:gd name="connsiteY10" fmla="*/ 1714500 h 3695700"/>
              <a:gd name="connsiteX11" fmla="*/ 50800 w 5829300"/>
              <a:gd name="connsiteY11" fmla="*/ 369570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9300" h="3695700">
                <a:moveTo>
                  <a:pt x="0" y="3683000"/>
                </a:moveTo>
                <a:lnTo>
                  <a:pt x="508000" y="3695700"/>
                </a:lnTo>
                <a:lnTo>
                  <a:pt x="622300" y="3429000"/>
                </a:lnTo>
                <a:lnTo>
                  <a:pt x="1752600" y="3200400"/>
                </a:lnTo>
                <a:lnTo>
                  <a:pt x="1968500" y="2908300"/>
                </a:lnTo>
                <a:lnTo>
                  <a:pt x="3314700" y="2260600"/>
                </a:lnTo>
                <a:lnTo>
                  <a:pt x="4216400" y="1790700"/>
                </a:lnTo>
                <a:lnTo>
                  <a:pt x="4660900" y="1181100"/>
                </a:lnTo>
                <a:lnTo>
                  <a:pt x="5829300" y="381000"/>
                </a:lnTo>
                <a:lnTo>
                  <a:pt x="660400" y="0"/>
                </a:lnTo>
                <a:lnTo>
                  <a:pt x="25400" y="1714500"/>
                </a:lnTo>
                <a:lnTo>
                  <a:pt x="50800" y="3695700"/>
                </a:lnTo>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dirty="0">
              <a:solidFill>
                <a:prstClr val="white"/>
              </a:solidFill>
              <a:latin typeface="Calibri"/>
            </a:endParaRPr>
          </a:p>
        </p:txBody>
      </p:sp>
      <p:sp>
        <p:nvSpPr>
          <p:cNvPr id="23" name="Freeform 22">
            <a:extLst>
              <a:ext uri="{FF2B5EF4-FFF2-40B4-BE49-F238E27FC236}">
                <a16:creationId xmlns:a16="http://schemas.microsoft.com/office/drawing/2014/main" id="{7AFF6613-BA65-5B44-8CE6-42DC9BF753A7}"/>
              </a:ext>
            </a:extLst>
          </p:cNvPr>
          <p:cNvSpPr/>
          <p:nvPr/>
        </p:nvSpPr>
        <p:spPr>
          <a:xfrm>
            <a:off x="1897902" y="4447113"/>
            <a:ext cx="203474" cy="189680"/>
          </a:xfrm>
          <a:custGeom>
            <a:avLst/>
            <a:gdLst>
              <a:gd name="connsiteX0" fmla="*/ 0 w 206704"/>
              <a:gd name="connsiteY0" fmla="*/ 140138 h 192690"/>
              <a:gd name="connsiteX1" fmla="*/ 98097 w 206704"/>
              <a:gd name="connsiteY1" fmla="*/ 0 h 192690"/>
              <a:gd name="connsiteX2" fmla="*/ 150649 w 206704"/>
              <a:gd name="connsiteY2" fmla="*/ 28027 h 192690"/>
              <a:gd name="connsiteX3" fmla="*/ 206704 w 206704"/>
              <a:gd name="connsiteY3" fmla="*/ 119117 h 192690"/>
              <a:gd name="connsiteX4" fmla="*/ 24525 w 206704"/>
              <a:gd name="connsiteY4" fmla="*/ 192690 h 192690"/>
              <a:gd name="connsiteX5" fmla="*/ 0 w 206704"/>
              <a:gd name="connsiteY5" fmla="*/ 140138 h 1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704" h="192690">
                <a:moveTo>
                  <a:pt x="0" y="140138"/>
                </a:moveTo>
                <a:lnTo>
                  <a:pt x="98097" y="0"/>
                </a:lnTo>
                <a:lnTo>
                  <a:pt x="150649" y="28027"/>
                </a:lnTo>
                <a:lnTo>
                  <a:pt x="206704" y="119117"/>
                </a:lnTo>
                <a:lnTo>
                  <a:pt x="24525" y="192690"/>
                </a:lnTo>
                <a:lnTo>
                  <a:pt x="0" y="140138"/>
                </a:lnTo>
                <a:close/>
              </a:path>
            </a:pathLst>
          </a:custGeom>
          <a:solidFill>
            <a:srgbClr val="C7C8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a:solidFill>
                <a:prstClr val="white"/>
              </a:solidFill>
              <a:latin typeface="Calibri"/>
            </a:endParaRPr>
          </a:p>
        </p:txBody>
      </p:sp>
      <p:cxnSp>
        <p:nvCxnSpPr>
          <p:cNvPr id="24" name="Straight Connector 23">
            <a:extLst>
              <a:ext uri="{FF2B5EF4-FFF2-40B4-BE49-F238E27FC236}">
                <a16:creationId xmlns:a16="http://schemas.microsoft.com/office/drawing/2014/main" id="{2AB26CC6-F51D-FA40-B3B5-6F39D0CE3455}"/>
              </a:ext>
            </a:extLst>
          </p:cNvPr>
          <p:cNvCxnSpPr>
            <a:cxnSpLocks/>
          </p:cNvCxnSpPr>
          <p:nvPr/>
        </p:nvCxnSpPr>
        <p:spPr>
          <a:xfrm flipV="1">
            <a:off x="1038318" y="4498841"/>
            <a:ext cx="1028569" cy="748372"/>
          </a:xfrm>
          <a:prstGeom prst="line">
            <a:avLst/>
          </a:prstGeom>
          <a:ln w="38100">
            <a:solidFill>
              <a:srgbClr val="25A65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A5B7064-09B9-6347-B1DA-50659AAD2C65}"/>
              </a:ext>
            </a:extLst>
          </p:cNvPr>
          <p:cNvSpPr txBox="1"/>
          <p:nvPr/>
        </p:nvSpPr>
        <p:spPr>
          <a:xfrm>
            <a:off x="5547009" y="3557168"/>
            <a:ext cx="3068469" cy="819455"/>
          </a:xfrm>
          <a:prstGeom prst="rect">
            <a:avLst/>
          </a:prstGeom>
          <a:solidFill>
            <a:schemeClr val="accent3">
              <a:lumMod val="20000"/>
              <a:lumOff val="80000"/>
            </a:schemeClr>
          </a:solidFill>
        </p:spPr>
        <p:txBody>
          <a:bodyPr wrap="none" rtlCol="0">
            <a:spAutoFit/>
          </a:bodyPr>
          <a:lstStyle/>
          <a:p>
            <a:r>
              <a:rPr lang="en-US" sz="1575" dirty="0"/>
              <a:t>What heavy elements do </a:t>
            </a:r>
            <a:br>
              <a:rPr lang="en-US" sz="1575" dirty="0"/>
            </a:br>
            <a:r>
              <a:rPr lang="en-US" sz="1575" dirty="0"/>
              <a:t>neutron star mergers create?</a:t>
            </a:r>
          </a:p>
          <a:p>
            <a:r>
              <a:rPr lang="en-US" sz="1575" dirty="0"/>
              <a:t>Are there other r-process sites? </a:t>
            </a:r>
          </a:p>
        </p:txBody>
      </p:sp>
      <p:sp>
        <p:nvSpPr>
          <p:cNvPr id="45" name="Oval 44">
            <a:extLst>
              <a:ext uri="{FF2B5EF4-FFF2-40B4-BE49-F238E27FC236}">
                <a16:creationId xmlns:a16="http://schemas.microsoft.com/office/drawing/2014/main" id="{BD8EEAD3-9D6C-E749-A9D8-8A39E748E9B3}"/>
              </a:ext>
            </a:extLst>
          </p:cNvPr>
          <p:cNvSpPr/>
          <p:nvPr/>
        </p:nvSpPr>
        <p:spPr>
          <a:xfrm>
            <a:off x="2238887" y="2733071"/>
            <a:ext cx="1677600" cy="1405327"/>
          </a:xfrm>
          <a:prstGeom prst="ellipse">
            <a:avLst/>
          </a:prstGeom>
          <a:noFill/>
          <a:ln w="57150">
            <a:solidFill>
              <a:srgbClr val="00B0F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47" name="TextBox 46">
            <a:extLst>
              <a:ext uri="{FF2B5EF4-FFF2-40B4-BE49-F238E27FC236}">
                <a16:creationId xmlns:a16="http://schemas.microsoft.com/office/drawing/2014/main" id="{A30EDD3D-3750-D74A-B3EA-0E2C2749FB1F}"/>
              </a:ext>
            </a:extLst>
          </p:cNvPr>
          <p:cNvSpPr txBox="1"/>
          <p:nvPr/>
        </p:nvSpPr>
        <p:spPr>
          <a:xfrm>
            <a:off x="184755" y="1120809"/>
            <a:ext cx="4269117" cy="819455"/>
          </a:xfrm>
          <a:prstGeom prst="rect">
            <a:avLst/>
          </a:prstGeom>
          <a:solidFill>
            <a:schemeClr val="accent3">
              <a:lumMod val="20000"/>
              <a:lumOff val="80000"/>
            </a:schemeClr>
          </a:solidFill>
        </p:spPr>
        <p:txBody>
          <a:bodyPr wrap="none" rtlCol="0">
            <a:spAutoFit/>
          </a:bodyPr>
          <a:lstStyle/>
          <a:p>
            <a:r>
              <a:rPr lang="en-US" sz="1575" dirty="0"/>
              <a:t>What are the individual contributions</a:t>
            </a:r>
          </a:p>
          <a:p>
            <a:r>
              <a:rPr lang="en-US" sz="1575" dirty="0"/>
              <a:t>of the “zoo” of potential processes</a:t>
            </a:r>
            <a:br>
              <a:rPr lang="en-US" sz="1575" dirty="0"/>
            </a:br>
            <a:r>
              <a:rPr lang="en-US" sz="1575" dirty="0"/>
              <a:t>synthesizing elements in the Ge – Cd range? </a:t>
            </a:r>
          </a:p>
        </p:txBody>
      </p:sp>
      <p:grpSp>
        <p:nvGrpSpPr>
          <p:cNvPr id="59" name="Group 58">
            <a:extLst>
              <a:ext uri="{FF2B5EF4-FFF2-40B4-BE49-F238E27FC236}">
                <a16:creationId xmlns:a16="http://schemas.microsoft.com/office/drawing/2014/main" id="{9051CCC0-48B6-EA47-8C14-6085D146D84B}"/>
              </a:ext>
            </a:extLst>
          </p:cNvPr>
          <p:cNvGrpSpPr/>
          <p:nvPr/>
        </p:nvGrpSpPr>
        <p:grpSpPr>
          <a:xfrm>
            <a:off x="1920333" y="3580748"/>
            <a:ext cx="990977" cy="274049"/>
            <a:chOff x="1878242" y="3583162"/>
            <a:chExt cx="1006706" cy="278399"/>
          </a:xfrm>
        </p:grpSpPr>
        <p:sp>
          <p:nvSpPr>
            <p:cNvPr id="27" name="Rectangle 26">
              <a:extLst>
                <a:ext uri="{FF2B5EF4-FFF2-40B4-BE49-F238E27FC236}">
                  <a16:creationId xmlns:a16="http://schemas.microsoft.com/office/drawing/2014/main" id="{A76CCFD6-9683-6349-9968-5CF0D7127DF0}"/>
                </a:ext>
              </a:extLst>
            </p:cNvPr>
            <p:cNvSpPr/>
            <p:nvPr/>
          </p:nvSpPr>
          <p:spPr>
            <a:xfrm>
              <a:off x="1882527" y="3658678"/>
              <a:ext cx="903193" cy="1534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dirty="0">
                <a:solidFill>
                  <a:prstClr val="white"/>
                </a:solidFill>
                <a:latin typeface="Calibri"/>
              </a:endParaRPr>
            </a:p>
          </p:txBody>
        </p:sp>
        <p:sp>
          <p:nvSpPr>
            <p:cNvPr id="28" name="TextBox 27">
              <a:extLst>
                <a:ext uri="{FF2B5EF4-FFF2-40B4-BE49-F238E27FC236}">
                  <a16:creationId xmlns:a16="http://schemas.microsoft.com/office/drawing/2014/main" id="{A113E0FD-24B9-3243-B29A-A5F2693F458F}"/>
                </a:ext>
              </a:extLst>
            </p:cNvPr>
            <p:cNvSpPr txBox="1"/>
            <p:nvPr/>
          </p:nvSpPr>
          <p:spPr>
            <a:xfrm>
              <a:off x="1878242" y="3583162"/>
              <a:ext cx="1006706" cy="278399"/>
            </a:xfrm>
            <a:prstGeom prst="rect">
              <a:avLst/>
            </a:prstGeom>
            <a:noFill/>
          </p:spPr>
          <p:txBody>
            <a:bodyPr wrap="none" rtlCol="0">
              <a:spAutoFit/>
            </a:bodyPr>
            <a:lstStyle/>
            <a:p>
              <a:pPr defTabSz="450056">
                <a:defRPr/>
              </a:pPr>
              <a:r>
                <a:rPr lang="en-US" sz="1181" b="1" dirty="0" err="1">
                  <a:solidFill>
                    <a:srgbClr val="640CF0"/>
                  </a:solidFill>
                  <a:latin typeface="Symbol" charset="2"/>
                  <a:cs typeface="Symbol" charset="2"/>
                </a:rPr>
                <a:t>n</a:t>
              </a:r>
              <a:r>
                <a:rPr lang="en-US" sz="1181" b="1" dirty="0" err="1">
                  <a:solidFill>
                    <a:srgbClr val="640CF0"/>
                  </a:solidFill>
                  <a:latin typeface="Arial"/>
                  <a:cs typeface="Arial"/>
                </a:rPr>
                <a:t>p</a:t>
              </a:r>
              <a:r>
                <a:rPr lang="en-US" sz="1181" b="1" dirty="0">
                  <a:solidFill>
                    <a:srgbClr val="640CF0"/>
                  </a:solidFill>
                  <a:latin typeface="Arial"/>
                  <a:cs typeface="Arial"/>
                </a:rPr>
                <a:t>-process</a:t>
              </a:r>
            </a:p>
          </p:txBody>
        </p:sp>
      </p:grpSp>
      <p:grpSp>
        <p:nvGrpSpPr>
          <p:cNvPr id="15" name="Group 14">
            <a:extLst>
              <a:ext uri="{FF2B5EF4-FFF2-40B4-BE49-F238E27FC236}">
                <a16:creationId xmlns:a16="http://schemas.microsoft.com/office/drawing/2014/main" id="{D8BFF575-1766-134A-A402-BA09418DB8F9}"/>
              </a:ext>
            </a:extLst>
          </p:cNvPr>
          <p:cNvGrpSpPr/>
          <p:nvPr/>
        </p:nvGrpSpPr>
        <p:grpSpPr>
          <a:xfrm>
            <a:off x="2921794" y="3729030"/>
            <a:ext cx="1751620" cy="274049"/>
            <a:chOff x="3571509" y="4280801"/>
            <a:chExt cx="1779424" cy="278399"/>
          </a:xfrm>
        </p:grpSpPr>
        <p:sp>
          <p:nvSpPr>
            <p:cNvPr id="33" name="Rectangle 32">
              <a:extLst>
                <a:ext uri="{FF2B5EF4-FFF2-40B4-BE49-F238E27FC236}">
                  <a16:creationId xmlns:a16="http://schemas.microsoft.com/office/drawing/2014/main" id="{D9E13939-CB60-5742-AA0E-68CCE653D73A}"/>
                </a:ext>
              </a:extLst>
            </p:cNvPr>
            <p:cNvSpPr/>
            <p:nvPr/>
          </p:nvSpPr>
          <p:spPr>
            <a:xfrm>
              <a:off x="3636281" y="4352848"/>
              <a:ext cx="1714652" cy="1534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a:solidFill>
                  <a:prstClr val="white"/>
                </a:solidFill>
                <a:latin typeface="Calibri"/>
              </a:endParaRPr>
            </a:p>
          </p:txBody>
        </p:sp>
        <p:sp>
          <p:nvSpPr>
            <p:cNvPr id="34" name="TextBox 33">
              <a:extLst>
                <a:ext uri="{FF2B5EF4-FFF2-40B4-BE49-F238E27FC236}">
                  <a16:creationId xmlns:a16="http://schemas.microsoft.com/office/drawing/2014/main" id="{69699AC5-CBE9-2848-86AC-FD9038A27F97}"/>
                </a:ext>
              </a:extLst>
            </p:cNvPr>
            <p:cNvSpPr txBox="1"/>
            <p:nvPr/>
          </p:nvSpPr>
          <p:spPr>
            <a:xfrm>
              <a:off x="3571509" y="4280801"/>
              <a:ext cx="1381250" cy="278399"/>
            </a:xfrm>
            <a:prstGeom prst="rect">
              <a:avLst/>
            </a:prstGeom>
            <a:noFill/>
          </p:spPr>
          <p:txBody>
            <a:bodyPr wrap="none" rtlCol="0">
              <a:spAutoFit/>
            </a:bodyPr>
            <a:lstStyle/>
            <a:p>
              <a:pPr defTabSz="450056">
                <a:defRPr/>
              </a:pPr>
              <a:r>
                <a:rPr lang="en-US" sz="1181" b="1" dirty="0">
                  <a:solidFill>
                    <a:srgbClr val="319A3F"/>
                  </a:solidFill>
                  <a:latin typeface="Arial"/>
                  <a:cs typeface="Arial"/>
                </a:rPr>
                <a:t>Weak r- process</a:t>
              </a:r>
            </a:p>
          </p:txBody>
        </p:sp>
      </p:grpSp>
      <p:grpSp>
        <p:nvGrpSpPr>
          <p:cNvPr id="17" name="Group 16">
            <a:extLst>
              <a:ext uri="{FF2B5EF4-FFF2-40B4-BE49-F238E27FC236}">
                <a16:creationId xmlns:a16="http://schemas.microsoft.com/office/drawing/2014/main" id="{D0E6F747-6A4C-E34A-BFA1-B9D360F51DDE}"/>
              </a:ext>
            </a:extLst>
          </p:cNvPr>
          <p:cNvGrpSpPr/>
          <p:nvPr/>
        </p:nvGrpSpPr>
        <p:grpSpPr>
          <a:xfrm>
            <a:off x="3410881" y="3200154"/>
            <a:ext cx="861133" cy="274049"/>
            <a:chOff x="5843192" y="2868042"/>
            <a:chExt cx="874801" cy="278399"/>
          </a:xfrm>
        </p:grpSpPr>
        <p:sp>
          <p:nvSpPr>
            <p:cNvPr id="29" name="Rectangle 28">
              <a:extLst>
                <a:ext uri="{FF2B5EF4-FFF2-40B4-BE49-F238E27FC236}">
                  <a16:creationId xmlns:a16="http://schemas.microsoft.com/office/drawing/2014/main" id="{E5432315-9A59-514A-B4C5-62FF8744F0A2}"/>
                </a:ext>
              </a:extLst>
            </p:cNvPr>
            <p:cNvSpPr/>
            <p:nvPr/>
          </p:nvSpPr>
          <p:spPr>
            <a:xfrm>
              <a:off x="5911267" y="2931257"/>
              <a:ext cx="718134" cy="1534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a:solidFill>
                  <a:prstClr val="white"/>
                </a:solidFill>
                <a:latin typeface="Calibri"/>
              </a:endParaRPr>
            </a:p>
          </p:txBody>
        </p:sp>
        <p:sp>
          <p:nvSpPr>
            <p:cNvPr id="30" name="TextBox 29">
              <a:extLst>
                <a:ext uri="{FF2B5EF4-FFF2-40B4-BE49-F238E27FC236}">
                  <a16:creationId xmlns:a16="http://schemas.microsoft.com/office/drawing/2014/main" id="{998CE6B4-8827-7840-A885-E0172D337AEE}"/>
                </a:ext>
              </a:extLst>
            </p:cNvPr>
            <p:cNvSpPr txBox="1"/>
            <p:nvPr/>
          </p:nvSpPr>
          <p:spPr>
            <a:xfrm>
              <a:off x="5843192" y="2868042"/>
              <a:ext cx="874801" cy="278399"/>
            </a:xfrm>
            <a:prstGeom prst="rect">
              <a:avLst/>
            </a:prstGeom>
            <a:noFill/>
          </p:spPr>
          <p:txBody>
            <a:bodyPr wrap="none" rtlCol="0">
              <a:spAutoFit/>
            </a:bodyPr>
            <a:lstStyle/>
            <a:p>
              <a:pPr defTabSz="450056">
                <a:defRPr/>
              </a:pPr>
              <a:r>
                <a:rPr lang="en-US" sz="1181" b="1" dirty="0">
                  <a:solidFill>
                    <a:srgbClr val="A40E84"/>
                  </a:solidFill>
                  <a:latin typeface="Arial"/>
                  <a:cs typeface="Arial"/>
                </a:rPr>
                <a:t>i-process</a:t>
              </a:r>
            </a:p>
          </p:txBody>
        </p:sp>
      </p:grpSp>
      <p:sp>
        <p:nvSpPr>
          <p:cNvPr id="50" name="Rectangle 49">
            <a:extLst>
              <a:ext uri="{FF2B5EF4-FFF2-40B4-BE49-F238E27FC236}">
                <a16:creationId xmlns:a16="http://schemas.microsoft.com/office/drawing/2014/main" id="{D813C9C9-BBA3-9D49-A46F-CE8394D7F6A9}"/>
              </a:ext>
            </a:extLst>
          </p:cNvPr>
          <p:cNvSpPr/>
          <p:nvPr/>
        </p:nvSpPr>
        <p:spPr>
          <a:xfrm>
            <a:off x="3469765" y="3520487"/>
            <a:ext cx="1100669" cy="1851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a:solidFill>
                <a:prstClr val="white"/>
              </a:solidFill>
              <a:latin typeface="Calibri"/>
            </a:endParaRPr>
          </a:p>
        </p:txBody>
      </p:sp>
      <p:sp>
        <p:nvSpPr>
          <p:cNvPr id="51" name="TextBox 50">
            <a:extLst>
              <a:ext uri="{FF2B5EF4-FFF2-40B4-BE49-F238E27FC236}">
                <a16:creationId xmlns:a16="http://schemas.microsoft.com/office/drawing/2014/main" id="{4097B272-4FCA-E548-B3FE-B25057CD8BB7}"/>
              </a:ext>
            </a:extLst>
          </p:cNvPr>
          <p:cNvSpPr txBox="1"/>
          <p:nvPr/>
        </p:nvSpPr>
        <p:spPr>
          <a:xfrm>
            <a:off x="3410690" y="3504092"/>
            <a:ext cx="1266693" cy="274049"/>
          </a:xfrm>
          <a:prstGeom prst="rect">
            <a:avLst/>
          </a:prstGeom>
          <a:noFill/>
        </p:spPr>
        <p:txBody>
          <a:bodyPr wrap="none" rtlCol="0">
            <a:spAutoFit/>
          </a:bodyPr>
          <a:lstStyle/>
          <a:p>
            <a:pPr defTabSz="450056">
              <a:defRPr/>
            </a:pPr>
            <a:r>
              <a:rPr lang="en-US" sz="1181" b="1" dirty="0">
                <a:solidFill>
                  <a:srgbClr val="403990"/>
                </a:solidFill>
                <a:latin typeface="Arial"/>
                <a:cs typeface="Arial"/>
              </a:rPr>
              <a:t>Main r-process</a:t>
            </a:r>
          </a:p>
        </p:txBody>
      </p:sp>
      <p:cxnSp>
        <p:nvCxnSpPr>
          <p:cNvPr id="55" name="Straight Connector 54">
            <a:extLst>
              <a:ext uri="{FF2B5EF4-FFF2-40B4-BE49-F238E27FC236}">
                <a16:creationId xmlns:a16="http://schemas.microsoft.com/office/drawing/2014/main" id="{D7D78122-D6F1-B74A-A23C-FB68865DBB6B}"/>
              </a:ext>
            </a:extLst>
          </p:cNvPr>
          <p:cNvCxnSpPr>
            <a:cxnSpLocks/>
            <a:endCxn id="45" idx="0"/>
          </p:cNvCxnSpPr>
          <p:nvPr/>
        </p:nvCxnSpPr>
        <p:spPr>
          <a:xfrm>
            <a:off x="2918634" y="1889643"/>
            <a:ext cx="159054" cy="843428"/>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E55ED2D-747D-CD4F-83AE-C37406B7ED37}"/>
              </a:ext>
            </a:extLst>
          </p:cNvPr>
          <p:cNvGrpSpPr/>
          <p:nvPr/>
        </p:nvGrpSpPr>
        <p:grpSpPr>
          <a:xfrm>
            <a:off x="3535756" y="2870424"/>
            <a:ext cx="904415" cy="274049"/>
            <a:chOff x="4364186" y="2865440"/>
            <a:chExt cx="918770" cy="278399"/>
          </a:xfrm>
        </p:grpSpPr>
        <p:sp>
          <p:nvSpPr>
            <p:cNvPr id="31" name="Rectangle 30">
              <a:extLst>
                <a:ext uri="{FF2B5EF4-FFF2-40B4-BE49-F238E27FC236}">
                  <a16:creationId xmlns:a16="http://schemas.microsoft.com/office/drawing/2014/main" id="{086DC70B-124C-7742-A262-AE9FCB836A71}"/>
                </a:ext>
              </a:extLst>
            </p:cNvPr>
            <p:cNvSpPr/>
            <p:nvPr/>
          </p:nvSpPr>
          <p:spPr>
            <a:xfrm>
              <a:off x="4421132" y="2929833"/>
              <a:ext cx="738401" cy="1534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a:solidFill>
                  <a:prstClr val="white"/>
                </a:solidFill>
                <a:latin typeface="Calibri"/>
              </a:endParaRPr>
            </a:p>
          </p:txBody>
        </p:sp>
        <p:sp>
          <p:nvSpPr>
            <p:cNvPr id="32" name="TextBox 31">
              <a:extLst>
                <a:ext uri="{FF2B5EF4-FFF2-40B4-BE49-F238E27FC236}">
                  <a16:creationId xmlns:a16="http://schemas.microsoft.com/office/drawing/2014/main" id="{54807F91-B6EC-1F48-BA3D-2EADDC05A8E9}"/>
                </a:ext>
              </a:extLst>
            </p:cNvPr>
            <p:cNvSpPr txBox="1"/>
            <p:nvPr/>
          </p:nvSpPr>
          <p:spPr>
            <a:xfrm>
              <a:off x="4364186" y="2865440"/>
              <a:ext cx="918770" cy="278399"/>
            </a:xfrm>
            <a:prstGeom prst="rect">
              <a:avLst/>
            </a:prstGeom>
            <a:noFill/>
          </p:spPr>
          <p:txBody>
            <a:bodyPr wrap="none" rtlCol="0">
              <a:spAutoFit/>
            </a:bodyPr>
            <a:lstStyle/>
            <a:p>
              <a:pPr defTabSz="450056">
                <a:defRPr/>
              </a:pPr>
              <a:r>
                <a:rPr lang="en-US" sz="1181" b="1" dirty="0">
                  <a:solidFill>
                    <a:schemeClr val="accent2">
                      <a:lumMod val="75000"/>
                    </a:schemeClr>
                  </a:solidFill>
                  <a:latin typeface="Arial"/>
                  <a:cs typeface="Arial"/>
                </a:rPr>
                <a:t>s-process</a:t>
              </a:r>
            </a:p>
          </p:txBody>
        </p:sp>
      </p:grpSp>
      <p:grpSp>
        <p:nvGrpSpPr>
          <p:cNvPr id="11" name="Group 10">
            <a:extLst>
              <a:ext uri="{FF2B5EF4-FFF2-40B4-BE49-F238E27FC236}">
                <a16:creationId xmlns:a16="http://schemas.microsoft.com/office/drawing/2014/main" id="{2FF2618A-DF62-3644-BF69-C49B129781DD}"/>
              </a:ext>
            </a:extLst>
          </p:cNvPr>
          <p:cNvGrpSpPr/>
          <p:nvPr/>
        </p:nvGrpSpPr>
        <p:grpSpPr>
          <a:xfrm>
            <a:off x="3140915" y="2678903"/>
            <a:ext cx="912429" cy="274049"/>
            <a:chOff x="4548809" y="2411214"/>
            <a:chExt cx="926912" cy="278399"/>
          </a:xfrm>
        </p:grpSpPr>
        <p:sp>
          <p:nvSpPr>
            <p:cNvPr id="37" name="Rectangle 36">
              <a:extLst>
                <a:ext uri="{FF2B5EF4-FFF2-40B4-BE49-F238E27FC236}">
                  <a16:creationId xmlns:a16="http://schemas.microsoft.com/office/drawing/2014/main" id="{C3878380-BD2E-2047-8497-EF9EEC3FF83E}"/>
                </a:ext>
              </a:extLst>
            </p:cNvPr>
            <p:cNvSpPr/>
            <p:nvPr/>
          </p:nvSpPr>
          <p:spPr>
            <a:xfrm>
              <a:off x="4620098" y="2469825"/>
              <a:ext cx="768935" cy="1534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56">
                <a:defRPr/>
              </a:pPr>
              <a:endParaRPr lang="en-US" sz="1772">
                <a:solidFill>
                  <a:prstClr val="white"/>
                </a:solidFill>
                <a:latin typeface="Calibri"/>
              </a:endParaRPr>
            </a:p>
          </p:txBody>
        </p:sp>
        <p:sp>
          <p:nvSpPr>
            <p:cNvPr id="38" name="TextBox 37">
              <a:extLst>
                <a:ext uri="{FF2B5EF4-FFF2-40B4-BE49-F238E27FC236}">
                  <a16:creationId xmlns:a16="http://schemas.microsoft.com/office/drawing/2014/main" id="{FD753199-C436-8E45-A94B-CC8B7E1BE235}"/>
                </a:ext>
              </a:extLst>
            </p:cNvPr>
            <p:cNvSpPr txBox="1"/>
            <p:nvPr/>
          </p:nvSpPr>
          <p:spPr>
            <a:xfrm>
              <a:off x="4548809" y="2411214"/>
              <a:ext cx="926912" cy="278399"/>
            </a:xfrm>
            <a:prstGeom prst="rect">
              <a:avLst/>
            </a:prstGeom>
            <a:noFill/>
          </p:spPr>
          <p:txBody>
            <a:bodyPr wrap="none" rtlCol="0">
              <a:spAutoFit/>
            </a:bodyPr>
            <a:lstStyle/>
            <a:p>
              <a:pPr defTabSz="450056">
                <a:defRPr/>
              </a:pPr>
              <a:r>
                <a:rPr lang="en-US" sz="1181" b="1" dirty="0">
                  <a:solidFill>
                    <a:srgbClr val="4EA095"/>
                  </a:solidFill>
                  <a:latin typeface="Arial"/>
                  <a:cs typeface="Arial"/>
                </a:rPr>
                <a:t>p-process</a:t>
              </a:r>
            </a:p>
          </p:txBody>
        </p:sp>
      </p:grpSp>
      <p:sp>
        <p:nvSpPr>
          <p:cNvPr id="14" name="TextBox 13"/>
          <p:cNvSpPr txBox="1"/>
          <p:nvPr/>
        </p:nvSpPr>
        <p:spPr>
          <a:xfrm>
            <a:off x="112797" y="2097840"/>
            <a:ext cx="2672591" cy="646331"/>
          </a:xfrm>
          <a:prstGeom prst="rect">
            <a:avLst/>
          </a:prstGeom>
          <a:noFill/>
        </p:spPr>
        <p:txBody>
          <a:bodyPr wrap="none" rtlCol="0">
            <a:spAutoFit/>
          </a:bodyPr>
          <a:lstStyle/>
          <a:p>
            <a:r>
              <a:rPr lang="en-US" i="1" dirty="0"/>
              <a:t>B Meyer isomers – Tues</a:t>
            </a:r>
          </a:p>
          <a:p>
            <a:r>
              <a:rPr lang="en-US" i="1" dirty="0"/>
              <a:t>S Pain</a:t>
            </a:r>
          </a:p>
        </p:txBody>
      </p:sp>
      <p:sp>
        <p:nvSpPr>
          <p:cNvPr id="20" name="Rectangle 19"/>
          <p:cNvSpPr/>
          <p:nvPr/>
        </p:nvSpPr>
        <p:spPr>
          <a:xfrm>
            <a:off x="6766265" y="4551363"/>
            <a:ext cx="2044149" cy="369332"/>
          </a:xfrm>
          <a:prstGeom prst="rect">
            <a:avLst/>
          </a:prstGeom>
        </p:spPr>
        <p:txBody>
          <a:bodyPr wrap="none">
            <a:spAutoFit/>
          </a:bodyPr>
          <a:lstStyle/>
          <a:p>
            <a:r>
              <a:rPr lang="en-US" i="1" dirty="0"/>
              <a:t>T Sprouse - Thurs</a:t>
            </a:r>
            <a:endParaRPr lang="en-US" dirty="0"/>
          </a:p>
        </p:txBody>
      </p:sp>
      <p:sp>
        <p:nvSpPr>
          <p:cNvPr id="21" name="Rectangle 20"/>
          <p:cNvSpPr/>
          <p:nvPr/>
        </p:nvSpPr>
        <p:spPr>
          <a:xfrm>
            <a:off x="4388531" y="5734750"/>
            <a:ext cx="4755469" cy="338554"/>
          </a:xfrm>
          <a:prstGeom prst="rect">
            <a:avLst/>
          </a:prstGeom>
        </p:spPr>
        <p:txBody>
          <a:bodyPr wrap="none">
            <a:spAutoFit/>
          </a:bodyPr>
          <a:lstStyle/>
          <a:p>
            <a:r>
              <a:rPr lang="en-US" sz="1600" dirty="0"/>
              <a:t>Nuclear Astro in 2020s: 2205.07996.pdf (arxiv.org)</a:t>
            </a:r>
          </a:p>
        </p:txBody>
      </p:sp>
    </p:spTree>
    <p:extLst>
      <p:ext uri="{BB962C8B-B14F-4D97-AF65-F5344CB8AC3E}">
        <p14:creationId xmlns:p14="http://schemas.microsoft.com/office/powerpoint/2010/main" val="48693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4"/>
          <p:cNvSpPr>
            <a:spLocks noGrp="1"/>
          </p:cNvSpPr>
          <p:nvPr>
            <p:ph type="title"/>
          </p:nvPr>
        </p:nvSpPr>
        <p:spPr>
          <a:xfrm>
            <a:off x="146447" y="285757"/>
            <a:ext cx="8851106" cy="478624"/>
          </a:xfrm>
        </p:spPr>
        <p:txBody>
          <a:bodyPr/>
          <a:lstStyle/>
          <a:p>
            <a:r>
              <a:rPr lang="en-US" dirty="0">
                <a:latin typeface="Arial" pitchFamily="34" charset="0"/>
                <a:ea typeface="ＭＳ Ｐゴシック"/>
                <a:cs typeface="ＭＳ Ｐゴシック"/>
              </a:rPr>
              <a:t>Facility for Rare Isotope Beams</a:t>
            </a:r>
            <a:endParaRPr lang="en-US" sz="1875" b="0" dirty="0">
              <a:latin typeface="Arial" pitchFamily="34" charset="0"/>
              <a:ea typeface="ＭＳ Ｐゴシック"/>
              <a:cs typeface="ＭＳ Ｐゴシック"/>
            </a:endParaRPr>
          </a:p>
        </p:txBody>
      </p:sp>
      <p:sp>
        <p:nvSpPr>
          <p:cNvPr id="5" name="Footer Placeholder 4"/>
          <p:cNvSpPr>
            <a:spLocks noGrp="1"/>
          </p:cNvSpPr>
          <p:nvPr>
            <p:ph type="ftr" sz="quarter" idx="10"/>
          </p:nvPr>
        </p:nvSpPr>
        <p:spPr/>
        <p:txBody>
          <a:bodyPr/>
          <a:lstStyle/>
          <a:p>
            <a:pPr>
              <a:defRPr/>
            </a:pPr>
            <a:r>
              <a:rPr lang="en-US"/>
              <a:t>Sherrill CIPANP 2022</a:t>
            </a:r>
            <a:endParaRPr lang="en-US" dirty="0"/>
          </a:p>
        </p:txBody>
      </p:sp>
      <p:sp>
        <p:nvSpPr>
          <p:cNvPr id="2" name="Slide Number Placeholder 1"/>
          <p:cNvSpPr>
            <a:spLocks noGrp="1"/>
          </p:cNvSpPr>
          <p:nvPr>
            <p:ph type="sldNum" sz="quarter" idx="11"/>
          </p:nvPr>
        </p:nvSpPr>
        <p:spPr/>
        <p:txBody>
          <a:bodyPr/>
          <a:lstStyle/>
          <a:p>
            <a:pPr>
              <a:defRPr/>
            </a:pPr>
            <a:r>
              <a:rPr lang="en-US"/>
              <a:t>, Slide </a:t>
            </a:r>
            <a:fld id="{35AD4620-7552-4207-8973-898801ED212B}" type="slidenum">
              <a:rPr lang="en-US" smtClean="0"/>
              <a:pPr>
                <a:defRPr/>
              </a:pPr>
              <a:t>2</a:t>
            </a:fld>
            <a:endParaRPr lang="en-US"/>
          </a:p>
        </p:txBody>
      </p:sp>
      <p:sp>
        <p:nvSpPr>
          <p:cNvPr id="10242" name="Content Placeholder 5"/>
          <p:cNvSpPr>
            <a:spLocks noGrp="1"/>
          </p:cNvSpPr>
          <p:nvPr>
            <p:ph idx="4294967295"/>
          </p:nvPr>
        </p:nvSpPr>
        <p:spPr>
          <a:xfrm>
            <a:off x="0" y="1066801"/>
            <a:ext cx="5512278" cy="3581399"/>
          </a:xfrm>
        </p:spPr>
        <p:txBody>
          <a:bodyPr>
            <a:normAutofit/>
          </a:bodyPr>
          <a:lstStyle/>
          <a:p>
            <a:r>
              <a:rPr lang="en-US" sz="1875" dirty="0">
                <a:latin typeface="Arial" pitchFamily="34" charset="0"/>
                <a:ea typeface="ＭＳ Ｐゴシック"/>
                <a:cs typeface="ＭＳ Ｐゴシック"/>
              </a:rPr>
              <a:t>FRIB is a US DOE Office of Science scientific user facility (one of 28) intended to provide beams of rare isotopes</a:t>
            </a:r>
          </a:p>
          <a:p>
            <a:r>
              <a:rPr lang="en-US" sz="1875" dirty="0">
                <a:latin typeface="Arial" pitchFamily="34" charset="0"/>
                <a:ea typeface="ＭＳ Ｐゴシック"/>
                <a:cs typeface="ＭＳ Ｐゴシック"/>
              </a:rPr>
              <a:t>FRIB started in 2008 and reached the last project milestone in January 2022, five months ahead of schedule and on budget </a:t>
            </a:r>
          </a:p>
          <a:p>
            <a:r>
              <a:rPr lang="en-US" sz="1875" dirty="0">
                <a:latin typeface="Arial" pitchFamily="34" charset="0"/>
                <a:ea typeface="ＭＳ Ｐゴシック"/>
                <a:cs typeface="ＭＳ Ｐゴシック"/>
              </a:rPr>
              <a:t>Experiments began in May 2022. The first (three) experiments have all completed successfully</a:t>
            </a:r>
          </a:p>
          <a:p>
            <a:r>
              <a:rPr lang="en-US" sz="1875" dirty="0">
                <a:latin typeface="Arial" pitchFamily="34" charset="0"/>
                <a:ea typeface="ＭＳ Ｐゴシック"/>
                <a:cs typeface="ＭＳ Ｐゴシック"/>
              </a:rPr>
              <a:t>FRIB is open to researchers from around the world based on scientific merit – Program committee approximately once per year</a:t>
            </a:r>
            <a:endParaRPr lang="en-US" sz="1875" dirty="0">
              <a:latin typeface="Arial" pitchFamily="34" charset="0"/>
              <a:ea typeface="ＭＳ Ｐゴシック"/>
            </a:endParaRPr>
          </a:p>
          <a:p>
            <a:endParaRPr lang="en-US" sz="2250" dirty="0">
              <a:latin typeface="Arial" pitchFamily="34" charset="0"/>
              <a:ea typeface="ＭＳ Ｐゴシック"/>
              <a:cs typeface="ＭＳ Ｐゴシック"/>
            </a:endParaRPr>
          </a:p>
          <a:p>
            <a:endParaRPr lang="en-US" sz="2250" dirty="0">
              <a:latin typeface="Arial" pitchFamily="34" charset="0"/>
              <a:ea typeface="ＭＳ Ｐゴシック"/>
              <a:cs typeface="ＭＳ Ｐゴシック"/>
            </a:endParaRPr>
          </a:p>
        </p:txBody>
      </p:sp>
      <p:grpSp>
        <p:nvGrpSpPr>
          <p:cNvPr id="6" name="Group 5"/>
          <p:cNvGrpSpPr/>
          <p:nvPr/>
        </p:nvGrpSpPr>
        <p:grpSpPr>
          <a:xfrm>
            <a:off x="5574102" y="1475548"/>
            <a:ext cx="3477597" cy="2501740"/>
            <a:chOff x="5811753" y="2356115"/>
            <a:chExt cx="3709437" cy="2668523"/>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1753" y="2356115"/>
              <a:ext cx="3709437" cy="2668523"/>
            </a:xfrm>
            <a:prstGeom prst="rect">
              <a:avLst/>
            </a:prstGeom>
          </p:spPr>
        </p:pic>
        <p:sp>
          <p:nvSpPr>
            <p:cNvPr id="4" name="Oval 3"/>
            <p:cNvSpPr/>
            <p:nvPr/>
          </p:nvSpPr>
          <p:spPr>
            <a:xfrm>
              <a:off x="8267700" y="3000375"/>
              <a:ext cx="257175" cy="257175"/>
            </a:xfrm>
            <a:prstGeom prst="ellipse">
              <a:avLst/>
            </a:prstGeom>
            <a:noFill/>
            <a:ln w="38100">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pic>
        <p:nvPicPr>
          <p:cNvPr id="4098" name="Picture 2" descr="a5088a66-a6aa-4dc8-b0b0-07582e2ba267@intrane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5596"/>
          <a:stretch/>
        </p:blipFill>
        <p:spPr bwMode="auto">
          <a:xfrm>
            <a:off x="164168" y="4648200"/>
            <a:ext cx="890190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26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43425" y="2295883"/>
            <a:ext cx="4448175" cy="3787999"/>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822" y="2291316"/>
            <a:ext cx="4510436" cy="3808515"/>
          </a:xfrm>
          <a:prstGeom prst="rect">
            <a:avLst/>
          </a:prstGeom>
        </p:spPr>
      </p:pic>
      <p:sp>
        <p:nvSpPr>
          <p:cNvPr id="2" name="Content Placeholder 1">
            <a:extLst>
              <a:ext uri="{FF2B5EF4-FFF2-40B4-BE49-F238E27FC236}">
                <a16:creationId xmlns:a16="http://schemas.microsoft.com/office/drawing/2014/main" id="{548648A8-0A71-5542-B89B-0806A6D61379}"/>
              </a:ext>
            </a:extLst>
          </p:cNvPr>
          <p:cNvSpPr>
            <a:spLocks noGrp="1"/>
          </p:cNvSpPr>
          <p:nvPr>
            <p:ph idx="1"/>
          </p:nvPr>
        </p:nvSpPr>
        <p:spPr>
          <a:xfrm>
            <a:off x="157452" y="1051955"/>
            <a:ext cx="8829095" cy="1447800"/>
          </a:xfrm>
        </p:spPr>
        <p:txBody>
          <a:bodyPr>
            <a:normAutofit/>
          </a:bodyPr>
          <a:lstStyle/>
          <a:p>
            <a:r>
              <a:rPr lang="en-US" dirty="0"/>
              <a:t>Neutron-star mergers may be the main source of gold in the universe, but we are not sure</a:t>
            </a:r>
          </a:p>
          <a:p>
            <a:r>
              <a:rPr lang="en-US" dirty="0"/>
              <a:t>There are nuclear, fundamental interaction, astrophysical model uncertainties to be addressed</a:t>
            </a:r>
          </a:p>
          <a:p>
            <a:pPr marL="0" indent="0">
              <a:buNone/>
            </a:pPr>
            <a:endParaRPr lang="en-US" dirty="0"/>
          </a:p>
        </p:txBody>
      </p:sp>
      <p:sp>
        <p:nvSpPr>
          <p:cNvPr id="3" name="Title 2">
            <a:extLst>
              <a:ext uri="{FF2B5EF4-FFF2-40B4-BE49-F238E27FC236}">
                <a16:creationId xmlns:a16="http://schemas.microsoft.com/office/drawing/2014/main" id="{0E38BFEB-D2CB-BD4F-A55D-B45EE645DB39}"/>
              </a:ext>
            </a:extLst>
          </p:cNvPr>
          <p:cNvSpPr>
            <a:spLocks noGrp="1"/>
          </p:cNvSpPr>
          <p:nvPr>
            <p:ph type="title"/>
          </p:nvPr>
        </p:nvSpPr>
        <p:spPr>
          <a:xfrm>
            <a:off x="76200" y="152400"/>
            <a:ext cx="8991600" cy="485775"/>
          </a:xfrm>
        </p:spPr>
        <p:txBody>
          <a:bodyPr/>
          <a:lstStyle/>
          <a:p>
            <a:r>
              <a:rPr lang="en-US" dirty="0"/>
              <a:t>r-process Dependence on Model Inputs</a:t>
            </a:r>
          </a:p>
        </p:txBody>
      </p:sp>
      <p:sp>
        <p:nvSpPr>
          <p:cNvPr id="4" name="Footer Placeholder 3">
            <a:extLst>
              <a:ext uri="{FF2B5EF4-FFF2-40B4-BE49-F238E27FC236}">
                <a16:creationId xmlns:a16="http://schemas.microsoft.com/office/drawing/2014/main" id="{767ACB65-1598-3841-A5B4-9E440E422E32}"/>
              </a:ext>
            </a:extLst>
          </p:cNvPr>
          <p:cNvSpPr>
            <a:spLocks noGrp="1"/>
          </p:cNvSpPr>
          <p:nvPr>
            <p:ph type="ftr" sz="quarter" idx="10"/>
          </p:nvPr>
        </p:nvSpPr>
        <p:spPr/>
        <p:txBody>
          <a:bodyPr/>
          <a:lstStyle/>
          <a:p>
            <a:pPr>
              <a:defRPr/>
            </a:pPr>
            <a:r>
              <a:rPr lang="en-US"/>
              <a:t>Sherrill CIPANP 2022</a:t>
            </a:r>
            <a:endParaRPr lang="en-US" dirty="0"/>
          </a:p>
        </p:txBody>
      </p:sp>
      <p:sp>
        <p:nvSpPr>
          <p:cNvPr id="5" name="Slide Number Placeholder 4">
            <a:extLst>
              <a:ext uri="{FF2B5EF4-FFF2-40B4-BE49-F238E27FC236}">
                <a16:creationId xmlns:a16="http://schemas.microsoft.com/office/drawing/2014/main" id="{396A5D31-AA3C-F44D-9CAB-9F4A845D16F2}"/>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20</a:t>
            </a:fld>
            <a:endParaRPr lang="en-US"/>
          </a:p>
        </p:txBody>
      </p:sp>
      <p:sp>
        <p:nvSpPr>
          <p:cNvPr id="7" name="TextBox 6"/>
          <p:cNvSpPr txBox="1"/>
          <p:nvPr/>
        </p:nvSpPr>
        <p:spPr>
          <a:xfrm>
            <a:off x="6781800" y="6094515"/>
            <a:ext cx="2193742" cy="369332"/>
          </a:xfrm>
          <a:prstGeom prst="rect">
            <a:avLst/>
          </a:prstGeom>
          <a:noFill/>
        </p:spPr>
        <p:txBody>
          <a:bodyPr wrap="none" rtlCol="0">
            <a:spAutoFit/>
          </a:bodyPr>
          <a:lstStyle/>
          <a:p>
            <a:r>
              <a:rPr lang="en-US" i="1" dirty="0"/>
              <a:t>See talk of N </a:t>
            </a:r>
            <a:r>
              <a:rPr lang="en-US" i="1" dirty="0" err="1"/>
              <a:t>Vassh</a:t>
            </a:r>
            <a:endParaRPr lang="en-US" i="1" dirty="0"/>
          </a:p>
        </p:txBody>
      </p:sp>
      <p:sp>
        <p:nvSpPr>
          <p:cNvPr id="11" name="TextBox 10"/>
          <p:cNvSpPr txBox="1"/>
          <p:nvPr/>
        </p:nvSpPr>
        <p:spPr>
          <a:xfrm>
            <a:off x="5791200" y="2050299"/>
            <a:ext cx="2343590" cy="369332"/>
          </a:xfrm>
          <a:prstGeom prst="rect">
            <a:avLst/>
          </a:prstGeom>
          <a:noFill/>
        </p:spPr>
        <p:txBody>
          <a:bodyPr wrap="none" rtlCol="0">
            <a:spAutoFit/>
          </a:bodyPr>
          <a:lstStyle/>
          <a:p>
            <a:r>
              <a:rPr lang="en-US" dirty="0"/>
              <a:t>Y</a:t>
            </a:r>
            <a:r>
              <a:rPr lang="en-US" baseline="-25000" dirty="0"/>
              <a:t>e</a:t>
            </a:r>
            <a:r>
              <a:rPr lang="en-US" dirty="0"/>
              <a:t> – electron fraction</a:t>
            </a:r>
          </a:p>
        </p:txBody>
      </p:sp>
      <p:sp>
        <p:nvSpPr>
          <p:cNvPr id="12" name="TextBox 11">
            <a:extLst>
              <a:ext uri="{FF2B5EF4-FFF2-40B4-BE49-F238E27FC236}">
                <a16:creationId xmlns:a16="http://schemas.microsoft.com/office/drawing/2014/main" id="{F9F30532-AF35-B94D-B7ED-9BDD16217196}"/>
              </a:ext>
            </a:extLst>
          </p:cNvPr>
          <p:cNvSpPr txBox="1"/>
          <p:nvPr/>
        </p:nvSpPr>
        <p:spPr>
          <a:xfrm>
            <a:off x="2743200" y="609600"/>
            <a:ext cx="3733800" cy="369332"/>
          </a:xfrm>
          <a:prstGeom prst="rect">
            <a:avLst/>
          </a:prstGeom>
          <a:noFill/>
        </p:spPr>
        <p:txBody>
          <a:bodyPr wrap="square">
            <a:spAutoFit/>
          </a:bodyPr>
          <a:lstStyle/>
          <a:p>
            <a:r>
              <a:rPr lang="en-US" dirty="0"/>
              <a:t>YL Zhu et al., Ap J 906:94 (2021)</a:t>
            </a:r>
          </a:p>
        </p:txBody>
      </p:sp>
    </p:spTree>
    <p:extLst>
      <p:ext uri="{BB962C8B-B14F-4D97-AF65-F5344CB8AC3E}">
        <p14:creationId xmlns:p14="http://schemas.microsoft.com/office/powerpoint/2010/main" val="402073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FB55E8-5759-3840-B1F0-E6EFB55BB7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21569" y="1302543"/>
            <a:ext cx="7713031" cy="4120058"/>
          </a:xfrm>
          <a:prstGeom prst="rect">
            <a:avLst/>
          </a:prstGeom>
        </p:spPr>
      </p:pic>
      <p:sp>
        <p:nvSpPr>
          <p:cNvPr id="6" name="Content Placeholder 5"/>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4E55D19-598A-0C47-8F5C-FCF6FCB75020}"/>
              </a:ext>
            </a:extLst>
          </p:cNvPr>
          <p:cNvSpPr>
            <a:spLocks noGrp="1"/>
          </p:cNvSpPr>
          <p:nvPr>
            <p:ph type="title"/>
          </p:nvPr>
        </p:nvSpPr>
        <p:spPr/>
        <p:txBody>
          <a:bodyPr/>
          <a:lstStyle/>
          <a:p>
            <a:r>
              <a:rPr lang="en-US" dirty="0"/>
              <a:t>FRIB Reaches Critical Rare Isotopes</a:t>
            </a:r>
            <a:br>
              <a:rPr lang="en-US" dirty="0"/>
            </a:br>
            <a:r>
              <a:rPr lang="en-US" dirty="0"/>
              <a:t> for the </a:t>
            </a:r>
            <a:r>
              <a:rPr lang="en-US" dirty="0" err="1"/>
              <a:t>i,r</a:t>
            </a:r>
            <a:r>
              <a:rPr lang="en-US" dirty="0"/>
              <a:t>-Process(</a:t>
            </a:r>
            <a:r>
              <a:rPr lang="en-US" dirty="0" err="1"/>
              <a:t>es</a:t>
            </a:r>
            <a:r>
              <a:rPr lang="en-US" dirty="0"/>
              <a:t>)</a:t>
            </a:r>
          </a:p>
        </p:txBody>
      </p:sp>
      <p:sp>
        <p:nvSpPr>
          <p:cNvPr id="4" name="Footer Placeholder 3">
            <a:extLst>
              <a:ext uri="{FF2B5EF4-FFF2-40B4-BE49-F238E27FC236}">
                <a16:creationId xmlns:a16="http://schemas.microsoft.com/office/drawing/2014/main" id="{9242C3DB-EDBA-3B48-8BDA-2970F246EB15}"/>
              </a:ext>
            </a:extLst>
          </p:cNvPr>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5" name="Slide Number Placeholder 4">
            <a:extLst>
              <a:ext uri="{FF2B5EF4-FFF2-40B4-BE49-F238E27FC236}">
                <a16:creationId xmlns:a16="http://schemas.microsoft.com/office/drawing/2014/main" id="{2F0210FA-196F-6D41-9AD4-1E329CB44E55}"/>
              </a:ext>
            </a:extLst>
          </p:cNvPr>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21</a:t>
            </a:fld>
            <a:endParaRPr lang="en-US"/>
          </a:p>
        </p:txBody>
      </p:sp>
      <p:sp>
        <p:nvSpPr>
          <p:cNvPr id="8" name="Oval 7">
            <a:extLst>
              <a:ext uri="{FF2B5EF4-FFF2-40B4-BE49-F238E27FC236}">
                <a16:creationId xmlns:a16="http://schemas.microsoft.com/office/drawing/2014/main" id="{E7F57F03-1E1D-0742-BD42-04BE9B18629F}"/>
              </a:ext>
            </a:extLst>
          </p:cNvPr>
          <p:cNvSpPr/>
          <p:nvPr/>
        </p:nvSpPr>
        <p:spPr>
          <a:xfrm>
            <a:off x="7122319" y="1928179"/>
            <a:ext cx="600075" cy="4500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9" name="Oval 8">
            <a:extLst>
              <a:ext uri="{FF2B5EF4-FFF2-40B4-BE49-F238E27FC236}">
                <a16:creationId xmlns:a16="http://schemas.microsoft.com/office/drawing/2014/main" id="{556DD96B-451C-824A-A7CF-FF5F9E19D5E1}"/>
              </a:ext>
            </a:extLst>
          </p:cNvPr>
          <p:cNvSpPr/>
          <p:nvPr/>
        </p:nvSpPr>
        <p:spPr>
          <a:xfrm>
            <a:off x="7122319" y="1472233"/>
            <a:ext cx="600075" cy="450056"/>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10" name="TextBox 9">
            <a:extLst>
              <a:ext uri="{FF2B5EF4-FFF2-40B4-BE49-F238E27FC236}">
                <a16:creationId xmlns:a16="http://schemas.microsoft.com/office/drawing/2014/main" id="{1ABFC34D-5504-A549-8D3D-76D10BF08A71}"/>
              </a:ext>
            </a:extLst>
          </p:cNvPr>
          <p:cNvSpPr txBox="1"/>
          <p:nvPr/>
        </p:nvSpPr>
        <p:spPr>
          <a:xfrm>
            <a:off x="4695411" y="1110800"/>
            <a:ext cx="1731564" cy="819199"/>
          </a:xfrm>
          <a:prstGeom prst="rect">
            <a:avLst/>
          </a:prstGeom>
          <a:solidFill>
            <a:schemeClr val="accent5">
              <a:lumMod val="20000"/>
              <a:lumOff val="80000"/>
            </a:schemeClr>
          </a:solidFill>
        </p:spPr>
        <p:txBody>
          <a:bodyPr wrap="none" rtlCol="0">
            <a:spAutoFit/>
          </a:bodyPr>
          <a:lstStyle/>
          <a:p>
            <a:r>
              <a:rPr lang="en-US" sz="1181" b="1" dirty="0"/>
              <a:t>R-process key region</a:t>
            </a:r>
            <a:br>
              <a:rPr lang="en-US" sz="1181" b="1" dirty="0"/>
            </a:br>
            <a:r>
              <a:rPr lang="en-US" sz="1181" b="1" dirty="0"/>
              <a:t>(decays, </a:t>
            </a:r>
            <a:r>
              <a:rPr lang="en-US" sz="1181" b="1" dirty="0" err="1"/>
              <a:t>FDSi</a:t>
            </a:r>
            <a:r>
              <a:rPr lang="en-US" sz="1181" b="1" dirty="0"/>
              <a:t>)</a:t>
            </a:r>
          </a:p>
          <a:p>
            <a:r>
              <a:rPr lang="en-US" sz="1181" dirty="0"/>
              <a:t>T</a:t>
            </a:r>
            <a:r>
              <a:rPr lang="en-US" sz="1181" baseline="-25000" dirty="0"/>
              <a:t>12</a:t>
            </a:r>
            <a:r>
              <a:rPr lang="en-US" sz="1181" dirty="0"/>
              <a:t> theory predictions</a:t>
            </a:r>
            <a:br>
              <a:rPr lang="en-US" sz="1181" dirty="0"/>
            </a:br>
            <a:r>
              <a:rPr lang="en-US" sz="1181" dirty="0"/>
              <a:t>for </a:t>
            </a:r>
            <a:r>
              <a:rPr lang="en-US" sz="1181" dirty="0" err="1"/>
              <a:t>kilonova</a:t>
            </a:r>
            <a:r>
              <a:rPr lang="en-US" sz="1181" dirty="0"/>
              <a:t> actinides</a:t>
            </a:r>
          </a:p>
        </p:txBody>
      </p:sp>
      <p:sp>
        <p:nvSpPr>
          <p:cNvPr id="11" name="TextBox 10">
            <a:extLst>
              <a:ext uri="{FF2B5EF4-FFF2-40B4-BE49-F238E27FC236}">
                <a16:creationId xmlns:a16="http://schemas.microsoft.com/office/drawing/2014/main" id="{D5295C52-6B9F-B749-AFB5-BB23597302F8}"/>
              </a:ext>
            </a:extLst>
          </p:cNvPr>
          <p:cNvSpPr txBox="1"/>
          <p:nvPr/>
        </p:nvSpPr>
        <p:spPr>
          <a:xfrm>
            <a:off x="6747274" y="2944300"/>
            <a:ext cx="2294513" cy="1364348"/>
          </a:xfrm>
          <a:prstGeom prst="rect">
            <a:avLst/>
          </a:prstGeom>
          <a:solidFill>
            <a:schemeClr val="accent2">
              <a:lumMod val="20000"/>
              <a:lumOff val="80000"/>
            </a:schemeClr>
          </a:solidFill>
        </p:spPr>
        <p:txBody>
          <a:bodyPr wrap="square" rtlCol="0">
            <a:spAutoFit/>
          </a:bodyPr>
          <a:lstStyle/>
          <a:p>
            <a:r>
              <a:rPr lang="en-US" sz="1181" b="1" dirty="0"/>
              <a:t>R-process key region </a:t>
            </a:r>
            <a:br>
              <a:rPr lang="en-US" sz="1181" b="1" dirty="0"/>
            </a:br>
            <a:r>
              <a:rPr lang="en-US" sz="1181" b="1" dirty="0"/>
              <a:t>(decays, masses – </a:t>
            </a:r>
            <a:r>
              <a:rPr lang="en-US" sz="1181" b="1" dirty="0" err="1"/>
              <a:t>FDSi</a:t>
            </a:r>
            <a:endParaRPr lang="en-US" sz="1181" b="1" dirty="0"/>
          </a:p>
          <a:p>
            <a:r>
              <a:rPr lang="en-US" sz="1181" b="1" dirty="0"/>
              <a:t>LEBIT, S800)       +FRIB400</a:t>
            </a:r>
          </a:p>
          <a:p>
            <a:r>
              <a:rPr lang="en-US" sz="1181" dirty="0"/>
              <a:t>First data points to </a:t>
            </a:r>
            <a:br>
              <a:rPr lang="en-US" sz="1181" dirty="0"/>
            </a:br>
            <a:r>
              <a:rPr lang="en-US" sz="1181" dirty="0"/>
              <a:t>understand A=195</a:t>
            </a:r>
            <a:br>
              <a:rPr lang="en-US" sz="1181" dirty="0"/>
            </a:br>
            <a:r>
              <a:rPr lang="en-US" sz="1181" dirty="0"/>
              <a:t>abundance peak</a:t>
            </a:r>
            <a:br>
              <a:rPr lang="en-US" sz="1181" dirty="0"/>
            </a:br>
            <a:r>
              <a:rPr lang="en-US" sz="1181" dirty="0"/>
              <a:t>and actinide production</a:t>
            </a:r>
          </a:p>
        </p:txBody>
      </p:sp>
      <p:sp>
        <p:nvSpPr>
          <p:cNvPr id="15" name="TextBox 14">
            <a:extLst>
              <a:ext uri="{FF2B5EF4-FFF2-40B4-BE49-F238E27FC236}">
                <a16:creationId xmlns:a16="http://schemas.microsoft.com/office/drawing/2014/main" id="{E3153DBE-0D6B-D147-9DEB-FDB0910B9501}"/>
              </a:ext>
            </a:extLst>
          </p:cNvPr>
          <p:cNvSpPr txBox="1"/>
          <p:nvPr/>
        </p:nvSpPr>
        <p:spPr>
          <a:xfrm>
            <a:off x="6922360" y="1911468"/>
            <a:ext cx="325730" cy="243785"/>
          </a:xfrm>
          <a:prstGeom prst="rect">
            <a:avLst/>
          </a:prstGeom>
          <a:noFill/>
        </p:spPr>
        <p:txBody>
          <a:bodyPr wrap="none" rtlCol="0">
            <a:spAutoFit/>
          </a:bodyPr>
          <a:lstStyle/>
          <a:p>
            <a:r>
              <a:rPr lang="en-US" sz="984" dirty="0"/>
              <a:t>72</a:t>
            </a:r>
          </a:p>
        </p:txBody>
      </p:sp>
      <p:sp>
        <p:nvSpPr>
          <p:cNvPr id="16" name="TextBox 15">
            <a:extLst>
              <a:ext uri="{FF2B5EF4-FFF2-40B4-BE49-F238E27FC236}">
                <a16:creationId xmlns:a16="http://schemas.microsoft.com/office/drawing/2014/main" id="{78DE6BF1-941E-AD4E-84B3-2C842F67BD45}"/>
              </a:ext>
            </a:extLst>
          </p:cNvPr>
          <p:cNvSpPr txBox="1"/>
          <p:nvPr/>
        </p:nvSpPr>
        <p:spPr>
          <a:xfrm>
            <a:off x="3987100" y="4779169"/>
            <a:ext cx="320641" cy="395236"/>
          </a:xfrm>
          <a:prstGeom prst="rect">
            <a:avLst/>
          </a:prstGeom>
          <a:noFill/>
        </p:spPr>
        <p:txBody>
          <a:bodyPr wrap="square" rtlCol="0">
            <a:spAutoFit/>
          </a:bodyPr>
          <a:lstStyle/>
          <a:p>
            <a:r>
              <a:rPr lang="en-US" sz="984" dirty="0"/>
              <a:t>82</a:t>
            </a:r>
          </a:p>
        </p:txBody>
      </p:sp>
      <p:sp>
        <p:nvSpPr>
          <p:cNvPr id="17" name="Oval 16">
            <a:extLst>
              <a:ext uri="{FF2B5EF4-FFF2-40B4-BE49-F238E27FC236}">
                <a16:creationId xmlns:a16="http://schemas.microsoft.com/office/drawing/2014/main" id="{D12E6C3E-4C2B-194A-89E5-D2F851A172CF}"/>
              </a:ext>
            </a:extLst>
          </p:cNvPr>
          <p:cNvSpPr/>
          <p:nvPr/>
        </p:nvSpPr>
        <p:spPr>
          <a:xfrm>
            <a:off x="3725465" y="3507403"/>
            <a:ext cx="400523" cy="446663"/>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18" name="TextBox 17">
            <a:extLst>
              <a:ext uri="{FF2B5EF4-FFF2-40B4-BE49-F238E27FC236}">
                <a16:creationId xmlns:a16="http://schemas.microsoft.com/office/drawing/2014/main" id="{E0A0C2E1-6070-B048-B9A0-C2945E5E280A}"/>
              </a:ext>
            </a:extLst>
          </p:cNvPr>
          <p:cNvSpPr txBox="1"/>
          <p:nvPr/>
        </p:nvSpPr>
        <p:spPr>
          <a:xfrm>
            <a:off x="2032416" y="2735205"/>
            <a:ext cx="2092239" cy="637482"/>
          </a:xfrm>
          <a:prstGeom prst="rect">
            <a:avLst/>
          </a:prstGeom>
          <a:solidFill>
            <a:schemeClr val="accent5">
              <a:lumMod val="20000"/>
              <a:lumOff val="80000"/>
            </a:schemeClr>
          </a:solidFill>
        </p:spPr>
        <p:txBody>
          <a:bodyPr wrap="none" rtlCol="0">
            <a:spAutoFit/>
          </a:bodyPr>
          <a:lstStyle/>
          <a:p>
            <a:r>
              <a:rPr lang="en-US" sz="1181" b="1" dirty="0"/>
              <a:t>R-process key region </a:t>
            </a:r>
            <a:br>
              <a:rPr lang="en-US" sz="1181" b="1" dirty="0"/>
            </a:br>
            <a:r>
              <a:rPr lang="en-US" sz="1181" b="1" dirty="0"/>
              <a:t>(n-capture, </a:t>
            </a:r>
            <a:r>
              <a:rPr lang="en-US" sz="1181" b="1" dirty="0" err="1"/>
              <a:t>FDSi</a:t>
            </a:r>
            <a:r>
              <a:rPr lang="en-US" sz="1181" b="1" dirty="0"/>
              <a:t>/</a:t>
            </a:r>
            <a:r>
              <a:rPr lang="en-US" sz="1181" b="1" dirty="0" err="1"/>
              <a:t>SuN</a:t>
            </a:r>
            <a:r>
              <a:rPr lang="en-US" sz="1181" b="1" dirty="0"/>
              <a:t>)</a:t>
            </a:r>
          </a:p>
          <a:p>
            <a:r>
              <a:rPr lang="en-US" sz="1181" dirty="0"/>
              <a:t>Defined in sensitivity studies</a:t>
            </a:r>
          </a:p>
        </p:txBody>
      </p:sp>
      <p:sp>
        <p:nvSpPr>
          <p:cNvPr id="19" name="Oval 18">
            <a:extLst>
              <a:ext uri="{FF2B5EF4-FFF2-40B4-BE49-F238E27FC236}">
                <a16:creationId xmlns:a16="http://schemas.microsoft.com/office/drawing/2014/main" id="{5B5B7C77-3DAC-2449-8EF6-D35BFB12A674}"/>
              </a:ext>
            </a:extLst>
          </p:cNvPr>
          <p:cNvSpPr/>
          <p:nvPr/>
        </p:nvSpPr>
        <p:spPr>
          <a:xfrm>
            <a:off x="6642925" y="1839589"/>
            <a:ext cx="600075" cy="4500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cxnSp>
        <p:nvCxnSpPr>
          <p:cNvPr id="22" name="Straight Connector 21">
            <a:extLst>
              <a:ext uri="{FF2B5EF4-FFF2-40B4-BE49-F238E27FC236}">
                <a16:creationId xmlns:a16="http://schemas.microsoft.com/office/drawing/2014/main" id="{5A3C900D-7B50-9844-A0FC-A61A175E6ACE}"/>
              </a:ext>
            </a:extLst>
          </p:cNvPr>
          <p:cNvCxnSpPr>
            <a:stCxn id="10" idx="3"/>
          </p:cNvCxnSpPr>
          <p:nvPr/>
        </p:nvCxnSpPr>
        <p:spPr>
          <a:xfrm>
            <a:off x="6426975" y="1520400"/>
            <a:ext cx="687853" cy="19121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7644E05-3281-AA49-84AB-79A3A61D581E}"/>
              </a:ext>
            </a:extLst>
          </p:cNvPr>
          <p:cNvCxnSpPr>
            <a:cxnSpLocks/>
            <a:endCxn id="11" idx="0"/>
          </p:cNvCxnSpPr>
          <p:nvPr/>
        </p:nvCxnSpPr>
        <p:spPr>
          <a:xfrm>
            <a:off x="7411061" y="2378237"/>
            <a:ext cx="483469" cy="5660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69C4199-B21F-5649-8C07-0A6D2884D3F0}"/>
              </a:ext>
            </a:extLst>
          </p:cNvPr>
          <p:cNvCxnSpPr>
            <a:cxnSpLocks/>
            <a:endCxn id="19" idx="2"/>
          </p:cNvCxnSpPr>
          <p:nvPr/>
        </p:nvCxnSpPr>
        <p:spPr>
          <a:xfrm flipV="1">
            <a:off x="4697448" y="2064617"/>
            <a:ext cx="1945478" cy="1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E62C0E40-E604-784F-90B8-A4512B5C19DD}"/>
              </a:ext>
            </a:extLst>
          </p:cNvPr>
          <p:cNvGrpSpPr/>
          <p:nvPr/>
        </p:nvGrpSpPr>
        <p:grpSpPr>
          <a:xfrm>
            <a:off x="3282047" y="2008489"/>
            <a:ext cx="2092239" cy="637482"/>
            <a:chOff x="4285005" y="1920612"/>
            <a:chExt cx="2125450" cy="647600"/>
          </a:xfrm>
        </p:grpSpPr>
        <p:sp>
          <p:nvSpPr>
            <p:cNvPr id="20" name="TextBox 19">
              <a:extLst>
                <a:ext uri="{FF2B5EF4-FFF2-40B4-BE49-F238E27FC236}">
                  <a16:creationId xmlns:a16="http://schemas.microsoft.com/office/drawing/2014/main" id="{EFEE1B63-AA07-F345-9EA2-1496576D18D3}"/>
                </a:ext>
              </a:extLst>
            </p:cNvPr>
            <p:cNvSpPr txBox="1"/>
            <p:nvPr/>
          </p:nvSpPr>
          <p:spPr>
            <a:xfrm>
              <a:off x="4285005" y="1920612"/>
              <a:ext cx="2125450" cy="647600"/>
            </a:xfrm>
            <a:prstGeom prst="rect">
              <a:avLst/>
            </a:prstGeom>
            <a:solidFill>
              <a:schemeClr val="accent2">
                <a:lumMod val="20000"/>
                <a:lumOff val="80000"/>
              </a:schemeClr>
            </a:solidFill>
          </p:spPr>
          <p:txBody>
            <a:bodyPr wrap="none" rtlCol="0">
              <a:spAutoFit/>
            </a:bodyPr>
            <a:lstStyle/>
            <a:p>
              <a:r>
                <a:rPr lang="en-US" sz="1181" b="1" dirty="0"/>
                <a:t>R-process key region </a:t>
              </a:r>
              <a:br>
                <a:rPr lang="en-US" sz="1181" b="1" dirty="0"/>
              </a:br>
              <a:r>
                <a:rPr lang="en-US" sz="1181" b="1" dirty="0"/>
                <a:t>(n-capture, </a:t>
              </a:r>
              <a:r>
                <a:rPr lang="en-US" sz="1181" b="1" dirty="0" err="1"/>
                <a:t>FDSi</a:t>
              </a:r>
              <a:r>
                <a:rPr lang="en-US" sz="1181" b="1" dirty="0"/>
                <a:t>/</a:t>
              </a:r>
              <a:r>
                <a:rPr lang="en-US" sz="1181" b="1" dirty="0" err="1"/>
                <a:t>SuN</a:t>
              </a:r>
              <a:r>
                <a:rPr lang="en-US" sz="1181" b="1" dirty="0"/>
                <a:t>)</a:t>
              </a:r>
              <a:r>
                <a:rPr lang="en-US" sz="1181" dirty="0"/>
                <a:t> </a:t>
              </a:r>
            </a:p>
            <a:p>
              <a:r>
                <a:rPr lang="en-US" sz="1181" dirty="0"/>
                <a:t>Defined in sensitivity studies</a:t>
              </a:r>
            </a:p>
          </p:txBody>
        </p:sp>
        <p:sp>
          <p:nvSpPr>
            <p:cNvPr id="26" name="Rectangle 25">
              <a:extLst>
                <a:ext uri="{FF2B5EF4-FFF2-40B4-BE49-F238E27FC236}">
                  <a16:creationId xmlns:a16="http://schemas.microsoft.com/office/drawing/2014/main" id="{2FEB7830-3213-F145-8FB3-7A6A753EC8A4}"/>
                </a:ext>
              </a:extLst>
            </p:cNvPr>
            <p:cNvSpPr/>
            <p:nvPr/>
          </p:nvSpPr>
          <p:spPr>
            <a:xfrm>
              <a:off x="5967821" y="2165301"/>
              <a:ext cx="152400" cy="156951"/>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grpSp>
      <p:sp>
        <p:nvSpPr>
          <p:cNvPr id="27" name="Rectangle 26">
            <a:extLst>
              <a:ext uri="{FF2B5EF4-FFF2-40B4-BE49-F238E27FC236}">
                <a16:creationId xmlns:a16="http://schemas.microsoft.com/office/drawing/2014/main" id="{E5D80FF0-5AF5-A74B-B801-E550DB5CB7D2}"/>
              </a:ext>
            </a:extLst>
          </p:cNvPr>
          <p:cNvSpPr/>
          <p:nvPr/>
        </p:nvSpPr>
        <p:spPr>
          <a:xfrm>
            <a:off x="3699503" y="2976903"/>
            <a:ext cx="150019" cy="154499"/>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28" name="Rectangle 27">
            <a:extLst>
              <a:ext uri="{FF2B5EF4-FFF2-40B4-BE49-F238E27FC236}">
                <a16:creationId xmlns:a16="http://schemas.microsoft.com/office/drawing/2014/main" id="{3FFBCCCF-055E-334F-B351-A4F6C0D33FBB}"/>
              </a:ext>
            </a:extLst>
          </p:cNvPr>
          <p:cNvSpPr/>
          <p:nvPr/>
        </p:nvSpPr>
        <p:spPr>
          <a:xfrm>
            <a:off x="5848974" y="1361437"/>
            <a:ext cx="150019" cy="154499"/>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29" name="Rectangle 28">
            <a:extLst>
              <a:ext uri="{FF2B5EF4-FFF2-40B4-BE49-F238E27FC236}">
                <a16:creationId xmlns:a16="http://schemas.microsoft.com/office/drawing/2014/main" id="{09CFEDC8-4444-A544-B411-E66B7AC25012}"/>
              </a:ext>
            </a:extLst>
          </p:cNvPr>
          <p:cNvSpPr/>
          <p:nvPr/>
        </p:nvSpPr>
        <p:spPr>
          <a:xfrm>
            <a:off x="7819520" y="3353991"/>
            <a:ext cx="150019" cy="15449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37" name="Oval 36">
            <a:extLst>
              <a:ext uri="{FF2B5EF4-FFF2-40B4-BE49-F238E27FC236}">
                <a16:creationId xmlns:a16="http://schemas.microsoft.com/office/drawing/2014/main" id="{4EE7CFF3-CF4D-EE4E-A644-050B34BC2D51}"/>
              </a:ext>
            </a:extLst>
          </p:cNvPr>
          <p:cNvSpPr/>
          <p:nvPr/>
        </p:nvSpPr>
        <p:spPr>
          <a:xfrm>
            <a:off x="5530329" y="2772689"/>
            <a:ext cx="600075" cy="3842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41" name="TextBox 40">
            <a:extLst>
              <a:ext uri="{FF2B5EF4-FFF2-40B4-BE49-F238E27FC236}">
                <a16:creationId xmlns:a16="http://schemas.microsoft.com/office/drawing/2014/main" id="{B1EA1A23-4073-6648-8466-13259FD2CE1B}"/>
              </a:ext>
            </a:extLst>
          </p:cNvPr>
          <p:cNvSpPr txBox="1"/>
          <p:nvPr/>
        </p:nvSpPr>
        <p:spPr>
          <a:xfrm>
            <a:off x="6179881" y="4811130"/>
            <a:ext cx="2400016" cy="819199"/>
          </a:xfrm>
          <a:prstGeom prst="rect">
            <a:avLst/>
          </a:prstGeom>
          <a:solidFill>
            <a:schemeClr val="accent2">
              <a:lumMod val="20000"/>
              <a:lumOff val="80000"/>
            </a:schemeClr>
          </a:solidFill>
        </p:spPr>
        <p:txBody>
          <a:bodyPr wrap="none" rtlCol="0">
            <a:spAutoFit/>
          </a:bodyPr>
          <a:lstStyle/>
          <a:p>
            <a:r>
              <a:rPr lang="en-US" sz="1181" b="1" dirty="0"/>
              <a:t>R-process key region </a:t>
            </a:r>
            <a:br>
              <a:rPr lang="en-US" sz="1181" b="1" dirty="0"/>
            </a:br>
            <a:r>
              <a:rPr lang="en-US" sz="1181" b="1" dirty="0"/>
              <a:t>(masses – LEBIT, S800, HRS)</a:t>
            </a:r>
            <a:r>
              <a:rPr lang="en-US" sz="1181" dirty="0"/>
              <a:t> </a:t>
            </a:r>
          </a:p>
          <a:p>
            <a:r>
              <a:rPr lang="en-US" sz="1181" dirty="0"/>
              <a:t>Rare earth peak diagnostics – </a:t>
            </a:r>
            <a:br>
              <a:rPr lang="en-US" sz="1181" dirty="0"/>
            </a:br>
            <a:r>
              <a:rPr lang="en-US" sz="1181" dirty="0"/>
              <a:t>masses probe outflow dynamics</a:t>
            </a:r>
          </a:p>
        </p:txBody>
      </p:sp>
      <p:sp>
        <p:nvSpPr>
          <p:cNvPr id="43" name="Oval 42">
            <a:extLst>
              <a:ext uri="{FF2B5EF4-FFF2-40B4-BE49-F238E27FC236}">
                <a16:creationId xmlns:a16="http://schemas.microsoft.com/office/drawing/2014/main" id="{10506E8A-0304-3B42-87C8-AF1DF1B1FC65}"/>
              </a:ext>
            </a:extLst>
          </p:cNvPr>
          <p:cNvSpPr/>
          <p:nvPr/>
        </p:nvSpPr>
        <p:spPr>
          <a:xfrm>
            <a:off x="5097066" y="3048085"/>
            <a:ext cx="600075" cy="3842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grpSp>
        <p:nvGrpSpPr>
          <p:cNvPr id="44" name="Group 43">
            <a:extLst>
              <a:ext uri="{FF2B5EF4-FFF2-40B4-BE49-F238E27FC236}">
                <a16:creationId xmlns:a16="http://schemas.microsoft.com/office/drawing/2014/main" id="{EC69D62C-E74C-0645-80A3-E1BA320DF4C3}"/>
              </a:ext>
            </a:extLst>
          </p:cNvPr>
          <p:cNvGrpSpPr/>
          <p:nvPr/>
        </p:nvGrpSpPr>
        <p:grpSpPr>
          <a:xfrm>
            <a:off x="3271331" y="4972312"/>
            <a:ext cx="2850460" cy="1000915"/>
            <a:chOff x="4285005" y="1920612"/>
            <a:chExt cx="2895706" cy="1016803"/>
          </a:xfrm>
        </p:grpSpPr>
        <p:sp>
          <p:nvSpPr>
            <p:cNvPr id="45" name="TextBox 44">
              <a:extLst>
                <a:ext uri="{FF2B5EF4-FFF2-40B4-BE49-F238E27FC236}">
                  <a16:creationId xmlns:a16="http://schemas.microsoft.com/office/drawing/2014/main" id="{AE658A53-95FE-9E40-8473-F8004A02C9B5}"/>
                </a:ext>
              </a:extLst>
            </p:cNvPr>
            <p:cNvSpPr txBox="1"/>
            <p:nvPr/>
          </p:nvSpPr>
          <p:spPr>
            <a:xfrm>
              <a:off x="4285005" y="1920612"/>
              <a:ext cx="2895706" cy="1016803"/>
            </a:xfrm>
            <a:prstGeom prst="rect">
              <a:avLst/>
            </a:prstGeom>
            <a:solidFill>
              <a:schemeClr val="accent2">
                <a:lumMod val="20000"/>
                <a:lumOff val="80000"/>
              </a:schemeClr>
            </a:solidFill>
          </p:spPr>
          <p:txBody>
            <a:bodyPr wrap="none" rtlCol="0">
              <a:spAutoFit/>
            </a:bodyPr>
            <a:lstStyle/>
            <a:p>
              <a:r>
                <a:rPr lang="en-US" sz="1181" b="1" dirty="0"/>
                <a:t>R-process key region </a:t>
              </a:r>
              <a:br>
                <a:rPr lang="en-US" sz="1181" b="1" dirty="0"/>
              </a:br>
              <a:r>
                <a:rPr lang="en-US" sz="1181" b="1" dirty="0"/>
                <a:t>(decays - </a:t>
              </a:r>
              <a:r>
                <a:rPr lang="en-US" sz="1181" b="1" dirty="0" err="1"/>
                <a:t>FDSi</a:t>
              </a:r>
              <a:r>
                <a:rPr lang="en-US" sz="1181" b="1" dirty="0"/>
                <a:t>)</a:t>
              </a:r>
              <a:r>
                <a:rPr lang="en-US" sz="1181" dirty="0"/>
                <a:t> </a:t>
              </a:r>
            </a:p>
            <a:p>
              <a:r>
                <a:rPr lang="en-US" sz="1181" dirty="0"/>
                <a:t>Progenitors of Nd-</a:t>
              </a:r>
              <a:r>
                <a:rPr lang="en-US" sz="1181" dirty="0" err="1"/>
                <a:t>Dy</a:t>
              </a:r>
              <a:r>
                <a:rPr lang="en-US" sz="1181" dirty="0"/>
                <a:t> region</a:t>
              </a:r>
            </a:p>
            <a:p>
              <a:r>
                <a:rPr lang="en-US" sz="1181" dirty="0"/>
                <a:t>Eu: normalization point for observations</a:t>
              </a:r>
            </a:p>
            <a:p>
              <a:r>
                <a:rPr lang="en-US" sz="1181" dirty="0"/>
                <a:t>Tb: potential </a:t>
              </a:r>
              <a:r>
                <a:rPr lang="en-US" sz="1181" dirty="0" err="1"/>
                <a:t>kilonova</a:t>
              </a:r>
              <a:r>
                <a:rPr lang="en-US" sz="1181" dirty="0"/>
                <a:t> signature</a:t>
              </a:r>
            </a:p>
          </p:txBody>
        </p:sp>
        <p:sp>
          <p:nvSpPr>
            <p:cNvPr id="46" name="Rectangle 45">
              <a:extLst>
                <a:ext uri="{FF2B5EF4-FFF2-40B4-BE49-F238E27FC236}">
                  <a16:creationId xmlns:a16="http://schemas.microsoft.com/office/drawing/2014/main" id="{9207FA9A-1188-E941-89A8-504346F574F3}"/>
                </a:ext>
              </a:extLst>
            </p:cNvPr>
            <p:cNvSpPr/>
            <p:nvPr/>
          </p:nvSpPr>
          <p:spPr>
            <a:xfrm>
              <a:off x="5519946" y="2163642"/>
              <a:ext cx="152400" cy="156951"/>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grpSp>
      <p:cxnSp>
        <p:nvCxnSpPr>
          <p:cNvPr id="48" name="Straight Connector 47">
            <a:extLst>
              <a:ext uri="{FF2B5EF4-FFF2-40B4-BE49-F238E27FC236}">
                <a16:creationId xmlns:a16="http://schemas.microsoft.com/office/drawing/2014/main" id="{BFBAEA2E-C6B8-174E-A8B6-C82124CFEEC3}"/>
              </a:ext>
            </a:extLst>
          </p:cNvPr>
          <p:cNvCxnSpPr>
            <a:cxnSpLocks/>
          </p:cNvCxnSpPr>
          <p:nvPr/>
        </p:nvCxnSpPr>
        <p:spPr>
          <a:xfrm>
            <a:off x="5998993" y="3127372"/>
            <a:ext cx="850455" cy="16837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6803395-0F4F-FE48-8AE1-A093C1D980B6}"/>
              </a:ext>
            </a:extLst>
          </p:cNvPr>
          <p:cNvCxnSpPr>
            <a:cxnSpLocks/>
          </p:cNvCxnSpPr>
          <p:nvPr/>
        </p:nvCxnSpPr>
        <p:spPr>
          <a:xfrm>
            <a:off x="5388478" y="3426954"/>
            <a:ext cx="8625" cy="15525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4F5FA924-0244-BE48-BB08-7080AD4FD86B}"/>
              </a:ext>
            </a:extLst>
          </p:cNvPr>
          <p:cNvSpPr/>
          <p:nvPr/>
        </p:nvSpPr>
        <p:spPr>
          <a:xfrm rot="19443737">
            <a:off x="1375395" y="4520947"/>
            <a:ext cx="1148228" cy="264947"/>
          </a:xfrm>
          <a:prstGeom prst="ellipse">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75" name="TextBox 74">
            <a:extLst>
              <a:ext uri="{FF2B5EF4-FFF2-40B4-BE49-F238E27FC236}">
                <a16:creationId xmlns:a16="http://schemas.microsoft.com/office/drawing/2014/main" id="{AA5861D4-1931-7C40-8B97-5FDFD9A93A13}"/>
              </a:ext>
            </a:extLst>
          </p:cNvPr>
          <p:cNvSpPr txBox="1"/>
          <p:nvPr/>
        </p:nvSpPr>
        <p:spPr>
          <a:xfrm>
            <a:off x="185428" y="3464632"/>
            <a:ext cx="2443298" cy="819199"/>
          </a:xfrm>
          <a:prstGeom prst="rect">
            <a:avLst/>
          </a:prstGeom>
          <a:solidFill>
            <a:schemeClr val="accent5">
              <a:lumMod val="20000"/>
              <a:lumOff val="80000"/>
            </a:schemeClr>
          </a:solidFill>
        </p:spPr>
        <p:txBody>
          <a:bodyPr wrap="none" rtlCol="0">
            <a:spAutoFit/>
          </a:bodyPr>
          <a:lstStyle/>
          <a:p>
            <a:r>
              <a:rPr lang="en-US" sz="1181" b="1" dirty="0"/>
              <a:t>R-process key region </a:t>
            </a:r>
            <a:br>
              <a:rPr lang="en-US" sz="1181" b="1" dirty="0"/>
            </a:br>
            <a:r>
              <a:rPr lang="en-US" sz="1181" b="1" dirty="0"/>
              <a:t>(⍺,n-reactions, SECAR+LENDA,</a:t>
            </a:r>
            <a:br>
              <a:rPr lang="en-US" sz="1181" b="1" dirty="0"/>
            </a:br>
            <a:r>
              <a:rPr lang="en-US" sz="1181" b="1" dirty="0"/>
              <a:t>HABANERO, MUSIC)</a:t>
            </a:r>
          </a:p>
          <a:p>
            <a:r>
              <a:rPr lang="en-US" sz="1181" dirty="0"/>
              <a:t>Key reactions for weak r-process</a:t>
            </a:r>
          </a:p>
        </p:txBody>
      </p:sp>
      <p:cxnSp>
        <p:nvCxnSpPr>
          <p:cNvPr id="76" name="Straight Connector 75">
            <a:extLst>
              <a:ext uri="{FF2B5EF4-FFF2-40B4-BE49-F238E27FC236}">
                <a16:creationId xmlns:a16="http://schemas.microsoft.com/office/drawing/2014/main" id="{AA324987-D3EA-A44B-8E33-AD6A6A08BE3D}"/>
              </a:ext>
            </a:extLst>
          </p:cNvPr>
          <p:cNvCxnSpPr/>
          <p:nvPr/>
        </p:nvCxnSpPr>
        <p:spPr>
          <a:xfrm>
            <a:off x="3282046" y="3375387"/>
            <a:ext cx="471902" cy="191806"/>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1CD65DA-84FB-F940-A720-B7F12D8CA02F}"/>
              </a:ext>
            </a:extLst>
          </p:cNvPr>
          <p:cNvCxnSpPr>
            <a:cxnSpLocks/>
          </p:cNvCxnSpPr>
          <p:nvPr/>
        </p:nvCxnSpPr>
        <p:spPr>
          <a:xfrm>
            <a:off x="1284872" y="4283866"/>
            <a:ext cx="511782" cy="34163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D27E002C-1B9F-534B-AEA4-5CEC40845017}"/>
              </a:ext>
            </a:extLst>
          </p:cNvPr>
          <p:cNvSpPr/>
          <p:nvPr/>
        </p:nvSpPr>
        <p:spPr>
          <a:xfrm>
            <a:off x="144944" y="1127657"/>
            <a:ext cx="150019" cy="154499"/>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80" name="TextBox 79">
            <a:extLst>
              <a:ext uri="{FF2B5EF4-FFF2-40B4-BE49-F238E27FC236}">
                <a16:creationId xmlns:a16="http://schemas.microsoft.com/office/drawing/2014/main" id="{A0D19963-CE89-0542-9EC1-E89E0ECAD5D5}"/>
              </a:ext>
            </a:extLst>
          </p:cNvPr>
          <p:cNvSpPr txBox="1"/>
          <p:nvPr/>
        </p:nvSpPr>
        <p:spPr>
          <a:xfrm>
            <a:off x="294963" y="1086734"/>
            <a:ext cx="2417650" cy="274049"/>
          </a:xfrm>
          <a:prstGeom prst="rect">
            <a:avLst/>
          </a:prstGeom>
          <a:noFill/>
        </p:spPr>
        <p:txBody>
          <a:bodyPr wrap="none" rtlCol="0">
            <a:spAutoFit/>
          </a:bodyPr>
          <a:lstStyle/>
          <a:p>
            <a:r>
              <a:rPr lang="en-US" sz="1181" dirty="0"/>
              <a:t>FRIB reach for beta-Oslo method</a:t>
            </a:r>
          </a:p>
        </p:txBody>
      </p:sp>
      <p:sp>
        <p:nvSpPr>
          <p:cNvPr id="81" name="Rectangle 80">
            <a:extLst>
              <a:ext uri="{FF2B5EF4-FFF2-40B4-BE49-F238E27FC236}">
                <a16:creationId xmlns:a16="http://schemas.microsoft.com/office/drawing/2014/main" id="{2EADC64B-E003-AB4E-A375-BD66476671F8}"/>
              </a:ext>
            </a:extLst>
          </p:cNvPr>
          <p:cNvSpPr/>
          <p:nvPr/>
        </p:nvSpPr>
        <p:spPr>
          <a:xfrm>
            <a:off x="144944" y="1369662"/>
            <a:ext cx="150019" cy="154499"/>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82" name="TextBox 81">
            <a:extLst>
              <a:ext uri="{FF2B5EF4-FFF2-40B4-BE49-F238E27FC236}">
                <a16:creationId xmlns:a16="http://schemas.microsoft.com/office/drawing/2014/main" id="{32D9FC01-649E-DA4F-91BC-BB41EEA0086E}"/>
              </a:ext>
            </a:extLst>
          </p:cNvPr>
          <p:cNvSpPr txBox="1"/>
          <p:nvPr/>
        </p:nvSpPr>
        <p:spPr>
          <a:xfrm>
            <a:off x="294963" y="1328738"/>
            <a:ext cx="2491388" cy="274049"/>
          </a:xfrm>
          <a:prstGeom prst="rect">
            <a:avLst/>
          </a:prstGeom>
          <a:noFill/>
        </p:spPr>
        <p:txBody>
          <a:bodyPr wrap="none" rtlCol="0">
            <a:spAutoFit/>
          </a:bodyPr>
          <a:lstStyle/>
          <a:p>
            <a:r>
              <a:rPr lang="en-US" sz="1181" dirty="0"/>
              <a:t>FRIB reach for new half-life 10 kW</a:t>
            </a:r>
          </a:p>
        </p:txBody>
      </p:sp>
      <p:sp>
        <p:nvSpPr>
          <p:cNvPr id="83" name="Rectangle 82">
            <a:extLst>
              <a:ext uri="{FF2B5EF4-FFF2-40B4-BE49-F238E27FC236}">
                <a16:creationId xmlns:a16="http://schemas.microsoft.com/office/drawing/2014/main" id="{D106595E-E5EE-6149-A0B5-9ACA384152A0}"/>
              </a:ext>
            </a:extLst>
          </p:cNvPr>
          <p:cNvSpPr/>
          <p:nvPr/>
        </p:nvSpPr>
        <p:spPr>
          <a:xfrm>
            <a:off x="144944" y="1631078"/>
            <a:ext cx="150019" cy="154499"/>
          </a:xfrm>
          <a:prstGeom prst="rect">
            <a:avLst/>
          </a:prstGeom>
          <a:solidFill>
            <a:srgbClr val="A5002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sp>
        <p:nvSpPr>
          <p:cNvPr id="84" name="TextBox 83">
            <a:extLst>
              <a:ext uri="{FF2B5EF4-FFF2-40B4-BE49-F238E27FC236}">
                <a16:creationId xmlns:a16="http://schemas.microsoft.com/office/drawing/2014/main" id="{26DD5700-60B5-CE45-A62C-E477813AEE76}"/>
              </a:ext>
            </a:extLst>
          </p:cNvPr>
          <p:cNvSpPr txBox="1"/>
          <p:nvPr/>
        </p:nvSpPr>
        <p:spPr>
          <a:xfrm>
            <a:off x="294963" y="1590154"/>
            <a:ext cx="2576346" cy="274049"/>
          </a:xfrm>
          <a:prstGeom prst="rect">
            <a:avLst/>
          </a:prstGeom>
          <a:noFill/>
        </p:spPr>
        <p:txBody>
          <a:bodyPr wrap="none" rtlCol="0">
            <a:spAutoFit/>
          </a:bodyPr>
          <a:lstStyle/>
          <a:p>
            <a:r>
              <a:rPr lang="en-US" sz="1181" dirty="0"/>
              <a:t>FRIB reach for new half-life 400 kW</a:t>
            </a:r>
          </a:p>
        </p:txBody>
      </p:sp>
      <p:sp>
        <p:nvSpPr>
          <p:cNvPr id="63" name="TextBox 62">
            <a:extLst>
              <a:ext uri="{FF2B5EF4-FFF2-40B4-BE49-F238E27FC236}">
                <a16:creationId xmlns:a16="http://schemas.microsoft.com/office/drawing/2014/main" id="{30499EDD-1E3F-F046-B597-8DD6C50A8B4D}"/>
              </a:ext>
            </a:extLst>
          </p:cNvPr>
          <p:cNvSpPr txBox="1"/>
          <p:nvPr/>
        </p:nvSpPr>
        <p:spPr>
          <a:xfrm>
            <a:off x="7361040" y="2696352"/>
            <a:ext cx="505560" cy="243785"/>
          </a:xfrm>
          <a:prstGeom prst="rect">
            <a:avLst/>
          </a:prstGeom>
          <a:noFill/>
        </p:spPr>
        <p:txBody>
          <a:bodyPr wrap="square" rtlCol="0">
            <a:spAutoFit/>
          </a:bodyPr>
          <a:lstStyle/>
          <a:p>
            <a:r>
              <a:rPr lang="en-US" sz="984" dirty="0"/>
              <a:t>126</a:t>
            </a:r>
          </a:p>
        </p:txBody>
      </p:sp>
      <p:sp>
        <p:nvSpPr>
          <p:cNvPr id="2" name="TextBox 1"/>
          <p:cNvSpPr txBox="1"/>
          <p:nvPr/>
        </p:nvSpPr>
        <p:spPr>
          <a:xfrm>
            <a:off x="7613820" y="5771959"/>
            <a:ext cx="1184940" cy="369332"/>
          </a:xfrm>
          <a:prstGeom prst="rect">
            <a:avLst/>
          </a:prstGeom>
          <a:noFill/>
        </p:spPr>
        <p:txBody>
          <a:bodyPr wrap="none" rtlCol="0">
            <a:spAutoFit/>
          </a:bodyPr>
          <a:lstStyle/>
          <a:p>
            <a:r>
              <a:rPr lang="en-US" dirty="0"/>
              <a:t>H. Schatz</a:t>
            </a:r>
          </a:p>
        </p:txBody>
      </p:sp>
      <p:sp>
        <p:nvSpPr>
          <p:cNvPr id="7" name="TextBox 6"/>
          <p:cNvSpPr txBox="1"/>
          <p:nvPr/>
        </p:nvSpPr>
        <p:spPr>
          <a:xfrm>
            <a:off x="185428" y="5497415"/>
            <a:ext cx="2985228" cy="646331"/>
          </a:xfrm>
          <a:prstGeom prst="rect">
            <a:avLst/>
          </a:prstGeom>
          <a:noFill/>
        </p:spPr>
        <p:txBody>
          <a:bodyPr wrap="square" rtlCol="0">
            <a:spAutoFit/>
          </a:bodyPr>
          <a:lstStyle/>
          <a:p>
            <a:r>
              <a:rPr lang="en-US" i="1" dirty="0"/>
              <a:t>See talks by Z Xu, K Jones - today</a:t>
            </a:r>
          </a:p>
        </p:txBody>
      </p:sp>
    </p:spTree>
    <p:extLst>
      <p:ext uri="{BB962C8B-B14F-4D97-AF65-F5344CB8AC3E}">
        <p14:creationId xmlns:p14="http://schemas.microsoft.com/office/powerpoint/2010/main" val="369855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24697" y="1046202"/>
            <a:ext cx="2901933" cy="2017003"/>
          </a:xfrm>
          <a:prstGeom prst="rect">
            <a:avLst/>
          </a:prstGeom>
        </p:spPr>
      </p:pic>
      <p:pic>
        <p:nvPicPr>
          <p:cNvPr id="4098" name="Picture 2" descr="See the source imag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29647" y="3972880"/>
            <a:ext cx="2209800" cy="212106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6200" y="1067100"/>
            <a:ext cx="5331230" cy="5181300"/>
          </a:xfrm>
        </p:spPr>
        <p:txBody>
          <a:bodyPr>
            <a:normAutofit fontScale="92500" lnSpcReduction="10000"/>
          </a:bodyPr>
          <a:lstStyle/>
          <a:p>
            <a:pPr>
              <a:lnSpc>
                <a:spcPct val="100000"/>
              </a:lnSpc>
              <a:spcBef>
                <a:spcPct val="0"/>
              </a:spcBef>
              <a:spcAft>
                <a:spcPts val="600"/>
              </a:spcAft>
              <a:buFont typeface="Arial" charset="0"/>
              <a:buChar char="•"/>
            </a:pPr>
            <a:r>
              <a:rPr lang="en-US" dirty="0"/>
              <a:t>Angular correlations in β-decay and search for scalar currents</a:t>
            </a:r>
          </a:p>
          <a:p>
            <a:pPr lvl="1">
              <a:lnSpc>
                <a:spcPct val="100000"/>
              </a:lnSpc>
              <a:spcBef>
                <a:spcPct val="0"/>
              </a:spcBef>
              <a:spcAft>
                <a:spcPts val="600"/>
              </a:spcAft>
              <a:buSzPct val="50000"/>
              <a:buFont typeface="Courier New" pitchFamily="49" charset="0"/>
              <a:buChar char="o"/>
            </a:pPr>
            <a:r>
              <a:rPr lang="en-US" dirty="0"/>
              <a:t>Mass scale for new particle comparable with LHC</a:t>
            </a:r>
          </a:p>
          <a:p>
            <a:pPr lvl="1">
              <a:lnSpc>
                <a:spcPct val="100000"/>
              </a:lnSpc>
              <a:spcBef>
                <a:spcPct val="0"/>
              </a:spcBef>
              <a:spcAft>
                <a:spcPts val="600"/>
              </a:spcAft>
              <a:buSzPct val="50000"/>
              <a:buFont typeface="Courier New" pitchFamily="49" charset="0"/>
              <a:buChar char="o"/>
            </a:pPr>
            <a:r>
              <a:rPr lang="en-US" baseline="30000" dirty="0"/>
              <a:t>6</a:t>
            </a:r>
            <a:r>
              <a:rPr lang="en-US" dirty="0"/>
              <a:t>He and </a:t>
            </a:r>
            <a:r>
              <a:rPr lang="en-US" baseline="30000" dirty="0"/>
              <a:t>18</a:t>
            </a:r>
            <a:r>
              <a:rPr lang="en-US" dirty="0"/>
              <a:t>Ne at 10</a:t>
            </a:r>
            <a:r>
              <a:rPr lang="en-US" baseline="30000" dirty="0"/>
              <a:t>12</a:t>
            </a:r>
            <a:r>
              <a:rPr lang="en-US" dirty="0"/>
              <a:t>/s</a:t>
            </a:r>
          </a:p>
          <a:p>
            <a:pPr>
              <a:lnSpc>
                <a:spcPct val="100000"/>
              </a:lnSpc>
              <a:spcBef>
                <a:spcPct val="0"/>
              </a:spcBef>
              <a:spcAft>
                <a:spcPts val="600"/>
              </a:spcAft>
              <a:buFont typeface="Arial" charset="0"/>
              <a:buChar char="•"/>
            </a:pPr>
            <a:r>
              <a:rPr lang="en-US" dirty="0"/>
              <a:t>Electric Dipole Moments</a:t>
            </a:r>
          </a:p>
          <a:p>
            <a:pPr lvl="1">
              <a:lnSpc>
                <a:spcPct val="100000"/>
              </a:lnSpc>
              <a:spcBef>
                <a:spcPct val="0"/>
              </a:spcBef>
              <a:spcAft>
                <a:spcPts val="600"/>
              </a:spcAft>
              <a:buSzPct val="50000"/>
              <a:buFont typeface="Courier New" pitchFamily="49" charset="0"/>
              <a:buChar char="o"/>
            </a:pPr>
            <a:r>
              <a:rPr lang="en-US" baseline="30000" dirty="0"/>
              <a:t>225</a:t>
            </a:r>
            <a:r>
              <a:rPr lang="en-US" dirty="0"/>
              <a:t>Ac, </a:t>
            </a:r>
            <a:r>
              <a:rPr lang="en-US" baseline="30000" dirty="0"/>
              <a:t>223</a:t>
            </a:r>
            <a:r>
              <a:rPr lang="en-US" dirty="0"/>
              <a:t>Rn, </a:t>
            </a:r>
            <a:r>
              <a:rPr lang="en-US" baseline="30000" dirty="0"/>
              <a:t>229</a:t>
            </a:r>
            <a:r>
              <a:rPr lang="en-US" dirty="0"/>
              <a:t>Pa (30,000x more sensitive than </a:t>
            </a:r>
            <a:r>
              <a:rPr lang="en-US" baseline="30000" dirty="0"/>
              <a:t>199</a:t>
            </a:r>
            <a:r>
              <a:rPr lang="en-US" dirty="0"/>
              <a:t>Hg; </a:t>
            </a:r>
            <a:r>
              <a:rPr lang="en-US" baseline="30000" dirty="0"/>
              <a:t>229</a:t>
            </a:r>
            <a:r>
              <a:rPr lang="en-US" dirty="0"/>
              <a:t>Pa &gt; 10</a:t>
            </a:r>
            <a:r>
              <a:rPr lang="en-US" baseline="30000" dirty="0"/>
              <a:t>10</a:t>
            </a:r>
            <a:r>
              <a:rPr lang="en-US" dirty="0"/>
              <a:t>/s)</a:t>
            </a:r>
          </a:p>
          <a:p>
            <a:pPr>
              <a:lnSpc>
                <a:spcPct val="100000"/>
              </a:lnSpc>
              <a:spcBef>
                <a:spcPct val="0"/>
              </a:spcBef>
              <a:spcAft>
                <a:spcPts val="600"/>
              </a:spcAft>
              <a:buFont typeface="Arial" charset="0"/>
              <a:buChar char="•"/>
            </a:pPr>
            <a:r>
              <a:rPr lang="en-US" dirty="0"/>
              <a:t>Parity Non-Conservation in atoms</a:t>
            </a:r>
          </a:p>
          <a:p>
            <a:pPr lvl="1">
              <a:lnSpc>
                <a:spcPct val="100000"/>
              </a:lnSpc>
              <a:spcBef>
                <a:spcPct val="0"/>
              </a:spcBef>
              <a:spcAft>
                <a:spcPts val="600"/>
              </a:spcAft>
              <a:buSzPct val="50000"/>
              <a:buFont typeface="Courier New" pitchFamily="49" charset="0"/>
              <a:buChar char="o"/>
            </a:pPr>
            <a:r>
              <a:rPr lang="en-US" dirty="0"/>
              <a:t>W</a:t>
            </a:r>
            <a:r>
              <a:rPr lang="en-US"/>
              <a:t>eak </a:t>
            </a:r>
            <a:r>
              <a:rPr lang="en-US" dirty="0"/>
              <a:t>charge in the nucleus (francium  isotopes; 10</a:t>
            </a:r>
            <a:r>
              <a:rPr lang="en-US" baseline="30000" dirty="0"/>
              <a:t>9</a:t>
            </a:r>
            <a:r>
              <a:rPr lang="en-US" dirty="0"/>
              <a:t>/s)</a:t>
            </a:r>
          </a:p>
          <a:p>
            <a:pPr lvl="1">
              <a:lnSpc>
                <a:spcPct val="100000"/>
              </a:lnSpc>
              <a:spcBef>
                <a:spcPct val="0"/>
              </a:spcBef>
              <a:spcAft>
                <a:spcPts val="600"/>
              </a:spcAft>
              <a:buSzPct val="50000"/>
              <a:buFont typeface="Courier New" pitchFamily="49" charset="0"/>
              <a:buChar char="o"/>
            </a:pPr>
            <a:r>
              <a:rPr lang="en-US" dirty="0" err="1"/>
              <a:t>Anapole</a:t>
            </a:r>
            <a:r>
              <a:rPr lang="en-US" dirty="0"/>
              <a:t> moment</a:t>
            </a:r>
          </a:p>
          <a:p>
            <a:pPr>
              <a:lnSpc>
                <a:spcPct val="100000"/>
              </a:lnSpc>
              <a:spcBef>
                <a:spcPct val="0"/>
              </a:spcBef>
              <a:spcAft>
                <a:spcPts val="600"/>
              </a:spcAft>
              <a:buFont typeface="Arial" charset="0"/>
              <a:buChar char="•"/>
            </a:pPr>
            <a:r>
              <a:rPr lang="en-US" dirty="0" err="1"/>
              <a:t>Unitarity</a:t>
            </a:r>
            <a:r>
              <a:rPr lang="en-US" dirty="0"/>
              <a:t> of CKM matrix</a:t>
            </a:r>
          </a:p>
          <a:p>
            <a:pPr lvl="1">
              <a:lnSpc>
                <a:spcPct val="100000"/>
              </a:lnSpc>
              <a:spcBef>
                <a:spcPct val="0"/>
              </a:spcBef>
              <a:spcAft>
                <a:spcPts val="600"/>
              </a:spcAft>
              <a:buSzPct val="50000"/>
              <a:buFont typeface="Courier New" pitchFamily="49" charset="0"/>
              <a:buChar char="o"/>
            </a:pPr>
            <a:r>
              <a:rPr lang="en-US" dirty="0" err="1"/>
              <a:t>V</a:t>
            </a:r>
            <a:r>
              <a:rPr lang="en-US" baseline="-25000" dirty="0" err="1"/>
              <a:t>ud</a:t>
            </a:r>
            <a:r>
              <a:rPr lang="en-US" dirty="0"/>
              <a:t> by super allowed Fermi decay </a:t>
            </a:r>
          </a:p>
          <a:p>
            <a:pPr lvl="1">
              <a:lnSpc>
                <a:spcPct val="100000"/>
              </a:lnSpc>
              <a:spcBef>
                <a:spcPct val="0"/>
              </a:spcBef>
              <a:spcAft>
                <a:spcPts val="600"/>
              </a:spcAft>
              <a:buSzPct val="50000"/>
              <a:buFont typeface="Courier New" pitchFamily="49" charset="0"/>
              <a:buChar char="o"/>
            </a:pPr>
            <a:r>
              <a:rPr lang="en-US" dirty="0"/>
              <a:t>Probe the validity of nuclear corrections</a:t>
            </a:r>
          </a:p>
          <a:p>
            <a:pPr>
              <a:lnSpc>
                <a:spcPct val="100000"/>
              </a:lnSpc>
              <a:spcBef>
                <a:spcPct val="0"/>
              </a:spcBef>
              <a:spcAft>
                <a:spcPts val="600"/>
              </a:spcAft>
              <a:buFont typeface="Arial" panose="020B0604020202020204" pitchFamily="34" charset="0"/>
              <a:buChar char="•"/>
            </a:pPr>
            <a:r>
              <a:rPr lang="en-US" dirty="0"/>
              <a:t>Theory to guide and interpret measurements</a:t>
            </a:r>
          </a:p>
          <a:p>
            <a:endParaRPr lang="en-US" dirty="0"/>
          </a:p>
        </p:txBody>
      </p:sp>
      <p:sp>
        <p:nvSpPr>
          <p:cNvPr id="3" name="Title 2"/>
          <p:cNvSpPr>
            <a:spLocks noGrp="1"/>
          </p:cNvSpPr>
          <p:nvPr>
            <p:ph type="title"/>
          </p:nvPr>
        </p:nvSpPr>
        <p:spPr/>
        <p:txBody>
          <a:bodyPr/>
          <a:lstStyle/>
          <a:p>
            <a:r>
              <a:rPr lang="en-US" dirty="0"/>
              <a:t>Tests of Nature’s Fundamental Symmetries</a:t>
            </a:r>
          </a:p>
        </p:txBody>
      </p:sp>
      <p:sp>
        <p:nvSpPr>
          <p:cNvPr id="4" name="Footer Placeholder 3"/>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22</a:t>
            </a:fld>
            <a:endParaRPr lang="en-US"/>
          </a:p>
        </p:txBody>
      </p:sp>
      <p:grpSp>
        <p:nvGrpSpPr>
          <p:cNvPr id="27" name="Group 26"/>
          <p:cNvGrpSpPr/>
          <p:nvPr/>
        </p:nvGrpSpPr>
        <p:grpSpPr>
          <a:xfrm>
            <a:off x="5151639" y="3028633"/>
            <a:ext cx="1781784" cy="1793325"/>
            <a:chOff x="4973638" y="3672436"/>
            <a:chExt cx="1781784" cy="1793325"/>
          </a:xfrm>
        </p:grpSpPr>
        <p:sp>
          <p:nvSpPr>
            <p:cNvPr id="6" name="Oval 5"/>
            <p:cNvSpPr/>
            <p:nvPr/>
          </p:nvSpPr>
          <p:spPr>
            <a:xfrm>
              <a:off x="5527075" y="4365270"/>
              <a:ext cx="600868" cy="600868"/>
            </a:xfrm>
            <a:prstGeom prst="ellipse">
              <a:avLst/>
            </a:prstGeom>
            <a:solidFill>
              <a:schemeClr val="tx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8"/>
            <p:cNvSpPr txBox="1">
              <a:spLocks noChangeAspect="1" noChangeArrowheads="1"/>
            </p:cNvSpPr>
            <p:nvPr/>
          </p:nvSpPr>
          <p:spPr bwMode="auto">
            <a:xfrm>
              <a:off x="6629401" y="3733801"/>
              <a:ext cx="126021" cy="206267"/>
            </a:xfrm>
            <a:prstGeom prst="rect">
              <a:avLst/>
            </a:prstGeom>
            <a:noFill/>
            <a:ln w="19050">
              <a:noFill/>
              <a:miter lim="800000"/>
              <a:headEnd/>
              <a:tailEnd/>
            </a:ln>
          </p:spPr>
          <p:txBody>
            <a:bodyPr wrap="none" lIns="61946" tIns="30973" rIns="61946" bIns="30973">
              <a:spAutoFit/>
            </a:bodyPr>
            <a:lstStyle/>
            <a:p>
              <a:pPr defTabSz="865111"/>
              <a:endParaRPr lang="en-US" sz="900" dirty="0">
                <a:latin typeface="Arial" pitchFamily="34" charset="0"/>
              </a:endParaRPr>
            </a:p>
          </p:txBody>
        </p:sp>
        <p:sp>
          <p:nvSpPr>
            <p:cNvPr id="10" name="Text Box 9"/>
            <p:cNvSpPr txBox="1">
              <a:spLocks noChangeAspect="1" noChangeArrowheads="1"/>
            </p:cNvSpPr>
            <p:nvPr/>
          </p:nvSpPr>
          <p:spPr bwMode="auto">
            <a:xfrm>
              <a:off x="6280657" y="3672436"/>
              <a:ext cx="246942" cy="324167"/>
            </a:xfrm>
            <a:prstGeom prst="rect">
              <a:avLst/>
            </a:prstGeom>
            <a:noFill/>
            <a:ln w="19050">
              <a:noFill/>
              <a:miter lim="800000"/>
              <a:headEnd/>
              <a:tailEnd/>
            </a:ln>
          </p:spPr>
          <p:txBody>
            <a:bodyPr wrap="none" lIns="61946" tIns="30973" rIns="61946" bIns="30973">
              <a:spAutoFit/>
            </a:bodyPr>
            <a:lstStyle/>
            <a:p>
              <a:pPr defTabSz="865111"/>
              <a:r>
                <a:rPr lang="en-US" sz="1700" dirty="0">
                  <a:latin typeface="+mn-lt"/>
                </a:rPr>
                <a:t>e</a:t>
              </a:r>
            </a:p>
          </p:txBody>
        </p:sp>
        <p:grpSp>
          <p:nvGrpSpPr>
            <p:cNvPr id="11" name="Group 22"/>
            <p:cNvGrpSpPr/>
            <p:nvPr/>
          </p:nvGrpSpPr>
          <p:grpSpPr>
            <a:xfrm>
              <a:off x="5793581" y="3886199"/>
              <a:ext cx="63501" cy="457200"/>
              <a:chOff x="5489575" y="3668714"/>
              <a:chExt cx="63501" cy="195262"/>
            </a:xfrm>
          </p:grpSpPr>
          <p:sp>
            <p:nvSpPr>
              <p:cNvPr id="12" name="Line 10"/>
              <p:cNvSpPr>
                <a:spLocks noChangeAspect="1" noChangeShapeType="1"/>
              </p:cNvSpPr>
              <p:nvPr/>
            </p:nvSpPr>
            <p:spPr bwMode="auto">
              <a:xfrm flipH="1">
                <a:off x="5489575" y="3668714"/>
                <a:ext cx="31750" cy="33337"/>
              </a:xfrm>
              <a:prstGeom prst="line">
                <a:avLst/>
              </a:prstGeom>
              <a:noFill/>
              <a:ln w="19050">
                <a:solidFill>
                  <a:srgbClr val="FF0000"/>
                </a:solidFill>
                <a:round/>
                <a:headEnd/>
                <a:tailEnd/>
              </a:ln>
            </p:spPr>
            <p:txBody>
              <a:bodyPr wrap="none" lIns="61946" tIns="30973" rIns="61946" bIns="30973">
                <a:spAutoFit/>
              </a:bodyPr>
              <a:lstStyle/>
              <a:p>
                <a:endParaRPr lang="en-US" dirty="0">
                  <a:latin typeface="Arial" pitchFamily="34" charset="0"/>
                </a:endParaRPr>
              </a:p>
            </p:txBody>
          </p:sp>
          <p:sp>
            <p:nvSpPr>
              <p:cNvPr id="13" name="Line 11"/>
              <p:cNvSpPr>
                <a:spLocks noChangeAspect="1" noChangeShapeType="1"/>
              </p:cNvSpPr>
              <p:nvPr/>
            </p:nvSpPr>
            <p:spPr bwMode="auto">
              <a:xfrm>
                <a:off x="5489576" y="3702050"/>
                <a:ext cx="63500" cy="31750"/>
              </a:xfrm>
              <a:prstGeom prst="line">
                <a:avLst/>
              </a:prstGeom>
              <a:noFill/>
              <a:ln w="19050">
                <a:solidFill>
                  <a:srgbClr val="FF0000"/>
                </a:solidFill>
                <a:round/>
                <a:headEnd/>
                <a:tailEnd/>
              </a:ln>
            </p:spPr>
            <p:txBody>
              <a:bodyPr wrap="none" lIns="61946" tIns="30973" rIns="61946" bIns="30973">
                <a:spAutoFit/>
              </a:bodyPr>
              <a:lstStyle/>
              <a:p>
                <a:endParaRPr lang="en-US" dirty="0">
                  <a:latin typeface="Arial" pitchFamily="34" charset="0"/>
                </a:endParaRPr>
              </a:p>
            </p:txBody>
          </p:sp>
          <p:sp>
            <p:nvSpPr>
              <p:cNvPr id="14" name="Line 12"/>
              <p:cNvSpPr>
                <a:spLocks noChangeAspect="1" noChangeShapeType="1"/>
              </p:cNvSpPr>
              <p:nvPr/>
            </p:nvSpPr>
            <p:spPr bwMode="auto">
              <a:xfrm flipH="1">
                <a:off x="5489576" y="3733801"/>
                <a:ext cx="63500" cy="33338"/>
              </a:xfrm>
              <a:prstGeom prst="line">
                <a:avLst/>
              </a:prstGeom>
              <a:noFill/>
              <a:ln w="19050">
                <a:solidFill>
                  <a:srgbClr val="FF0000"/>
                </a:solidFill>
                <a:round/>
                <a:headEnd/>
                <a:tailEnd/>
              </a:ln>
            </p:spPr>
            <p:txBody>
              <a:bodyPr wrap="none" lIns="61946" tIns="30973" rIns="61946" bIns="30973">
                <a:spAutoFit/>
              </a:bodyPr>
              <a:lstStyle/>
              <a:p>
                <a:endParaRPr lang="en-US" dirty="0">
                  <a:latin typeface="Arial" pitchFamily="34" charset="0"/>
                </a:endParaRPr>
              </a:p>
            </p:txBody>
          </p:sp>
          <p:sp>
            <p:nvSpPr>
              <p:cNvPr id="15" name="Line 13"/>
              <p:cNvSpPr>
                <a:spLocks noChangeAspect="1" noChangeShapeType="1"/>
              </p:cNvSpPr>
              <p:nvPr/>
            </p:nvSpPr>
            <p:spPr bwMode="auto">
              <a:xfrm>
                <a:off x="5489576" y="3767138"/>
                <a:ext cx="63500" cy="31750"/>
              </a:xfrm>
              <a:prstGeom prst="line">
                <a:avLst/>
              </a:prstGeom>
              <a:noFill/>
              <a:ln w="19050">
                <a:solidFill>
                  <a:srgbClr val="FF0000"/>
                </a:solidFill>
                <a:round/>
                <a:headEnd/>
                <a:tailEnd/>
              </a:ln>
            </p:spPr>
            <p:txBody>
              <a:bodyPr wrap="none" lIns="61946" tIns="30973" rIns="61946" bIns="30973">
                <a:spAutoFit/>
              </a:bodyPr>
              <a:lstStyle/>
              <a:p>
                <a:endParaRPr lang="en-US" dirty="0">
                  <a:latin typeface="Arial" pitchFamily="34" charset="0"/>
                </a:endParaRPr>
              </a:p>
            </p:txBody>
          </p:sp>
          <p:sp>
            <p:nvSpPr>
              <p:cNvPr id="16" name="Line 14"/>
              <p:cNvSpPr>
                <a:spLocks noChangeAspect="1" noChangeShapeType="1"/>
              </p:cNvSpPr>
              <p:nvPr/>
            </p:nvSpPr>
            <p:spPr bwMode="auto">
              <a:xfrm flipH="1">
                <a:off x="5489576" y="3798889"/>
                <a:ext cx="63500" cy="33337"/>
              </a:xfrm>
              <a:prstGeom prst="line">
                <a:avLst/>
              </a:prstGeom>
              <a:noFill/>
              <a:ln w="19050">
                <a:solidFill>
                  <a:srgbClr val="FF0000"/>
                </a:solidFill>
                <a:round/>
                <a:headEnd/>
                <a:tailEnd/>
              </a:ln>
            </p:spPr>
            <p:txBody>
              <a:bodyPr wrap="none" lIns="61946" tIns="30973" rIns="61946" bIns="30973">
                <a:spAutoFit/>
              </a:bodyPr>
              <a:lstStyle/>
              <a:p>
                <a:endParaRPr lang="en-US" dirty="0">
                  <a:latin typeface="Arial" pitchFamily="34" charset="0"/>
                </a:endParaRPr>
              </a:p>
            </p:txBody>
          </p:sp>
          <p:sp>
            <p:nvSpPr>
              <p:cNvPr id="17" name="Line 15"/>
              <p:cNvSpPr>
                <a:spLocks noChangeAspect="1" noChangeShapeType="1"/>
              </p:cNvSpPr>
              <p:nvPr/>
            </p:nvSpPr>
            <p:spPr bwMode="auto">
              <a:xfrm>
                <a:off x="5489575" y="3832226"/>
                <a:ext cx="31750" cy="31750"/>
              </a:xfrm>
              <a:prstGeom prst="line">
                <a:avLst/>
              </a:prstGeom>
              <a:noFill/>
              <a:ln w="19050">
                <a:solidFill>
                  <a:srgbClr val="FF0000"/>
                </a:solidFill>
                <a:round/>
                <a:headEnd/>
                <a:tailEnd/>
              </a:ln>
            </p:spPr>
            <p:txBody>
              <a:bodyPr wrap="none" lIns="61946" tIns="30973" rIns="61946" bIns="30973">
                <a:spAutoFit/>
              </a:bodyPr>
              <a:lstStyle/>
              <a:p>
                <a:endParaRPr lang="en-US" dirty="0">
                  <a:latin typeface="Arial" pitchFamily="34" charset="0"/>
                </a:endParaRPr>
              </a:p>
            </p:txBody>
          </p:sp>
        </p:grpSp>
        <p:sp>
          <p:nvSpPr>
            <p:cNvPr id="18" name="Text Box 16"/>
            <p:cNvSpPr txBox="1">
              <a:spLocks noChangeAspect="1" noChangeArrowheads="1"/>
            </p:cNvSpPr>
            <p:nvPr/>
          </p:nvSpPr>
          <p:spPr bwMode="auto">
            <a:xfrm>
              <a:off x="5574506" y="3994150"/>
              <a:ext cx="212980" cy="292829"/>
            </a:xfrm>
            <a:prstGeom prst="rect">
              <a:avLst/>
            </a:prstGeom>
            <a:noFill/>
            <a:ln w="19050">
              <a:noFill/>
              <a:miter lim="800000"/>
              <a:headEnd/>
              <a:tailEnd/>
            </a:ln>
          </p:spPr>
          <p:txBody>
            <a:bodyPr wrap="none" lIns="61946" tIns="30973" rIns="61946" bIns="30973">
              <a:spAutoFit/>
            </a:bodyPr>
            <a:lstStyle/>
            <a:p>
              <a:pPr defTabSz="865111"/>
              <a:r>
                <a:rPr lang="en-US" sz="1500" dirty="0">
                  <a:latin typeface="Times" pitchFamily="-110" charset="0"/>
                </a:rPr>
                <a:t>γ</a:t>
              </a:r>
            </a:p>
          </p:txBody>
        </p:sp>
        <p:sp>
          <p:nvSpPr>
            <p:cNvPr id="19" name="Text Box 20"/>
            <p:cNvSpPr txBox="1">
              <a:spLocks noChangeAspect="1" noChangeArrowheads="1"/>
            </p:cNvSpPr>
            <p:nvPr/>
          </p:nvSpPr>
          <p:spPr bwMode="auto">
            <a:xfrm>
              <a:off x="5180806" y="4857432"/>
              <a:ext cx="258164" cy="324167"/>
            </a:xfrm>
            <a:prstGeom prst="rect">
              <a:avLst/>
            </a:prstGeom>
            <a:noFill/>
            <a:ln w="19050">
              <a:noFill/>
              <a:miter lim="800000"/>
              <a:headEnd/>
              <a:tailEnd/>
            </a:ln>
          </p:spPr>
          <p:txBody>
            <a:bodyPr wrap="none" lIns="61946" tIns="30973" rIns="61946" bIns="30973">
              <a:spAutoFit/>
            </a:bodyPr>
            <a:lstStyle/>
            <a:p>
              <a:pPr defTabSz="865111"/>
              <a:r>
                <a:rPr lang="en-US" sz="1700" dirty="0">
                  <a:solidFill>
                    <a:srgbClr val="008000"/>
                  </a:solidFill>
                  <a:latin typeface="+mn-lt"/>
                </a:rPr>
                <a:t>Z</a:t>
              </a:r>
            </a:p>
          </p:txBody>
        </p:sp>
        <p:sp>
          <p:nvSpPr>
            <p:cNvPr id="20" name="Text Box 21"/>
            <p:cNvSpPr txBox="1">
              <a:spLocks noChangeAspect="1" noChangeArrowheads="1"/>
            </p:cNvSpPr>
            <p:nvPr/>
          </p:nvSpPr>
          <p:spPr bwMode="auto">
            <a:xfrm>
              <a:off x="5510008" y="4497398"/>
              <a:ext cx="650887" cy="370328"/>
            </a:xfrm>
            <a:prstGeom prst="rect">
              <a:avLst/>
            </a:prstGeom>
            <a:noFill/>
            <a:ln w="19050">
              <a:noFill/>
              <a:miter lim="800000"/>
              <a:headEnd/>
              <a:tailEnd/>
            </a:ln>
          </p:spPr>
          <p:txBody>
            <a:bodyPr wrap="none" lIns="61946" tIns="30973" rIns="61946" bIns="30973">
              <a:spAutoFit/>
            </a:bodyPr>
            <a:lstStyle/>
            <a:p>
              <a:pPr defTabSz="865111"/>
              <a:r>
                <a:rPr lang="en-US" sz="2000" baseline="30000" dirty="0">
                  <a:latin typeface="+mn-lt"/>
                </a:rPr>
                <a:t>212</a:t>
              </a:r>
              <a:r>
                <a:rPr lang="en-US" sz="2000" dirty="0">
                  <a:latin typeface="+mn-lt"/>
                </a:rPr>
                <a:t>Fr</a:t>
              </a:r>
            </a:p>
          </p:txBody>
        </p:sp>
        <p:sp>
          <p:nvSpPr>
            <p:cNvPr id="22" name="Oval 21"/>
            <p:cNvSpPr/>
            <p:nvPr/>
          </p:nvSpPr>
          <p:spPr>
            <a:xfrm>
              <a:off x="4973638" y="3809999"/>
              <a:ext cx="1655762" cy="1655762"/>
            </a:xfrm>
            <a:prstGeom prst="ellipse">
              <a:avLst/>
            </a:prstGeom>
            <a:noFill/>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cxnSp>
          <p:nvCxnSpPr>
            <p:cNvPr id="23" name="Straight Connector 22"/>
            <p:cNvCxnSpPr/>
            <p:nvPr/>
          </p:nvCxnSpPr>
          <p:spPr>
            <a:xfrm rot="10800000" flipV="1">
              <a:off x="5018883" y="4724399"/>
              <a:ext cx="450855" cy="15315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1600200" y="633968"/>
            <a:ext cx="1680909" cy="369332"/>
          </a:xfrm>
          <a:prstGeom prst="rect">
            <a:avLst/>
          </a:prstGeom>
          <a:noFill/>
        </p:spPr>
        <p:txBody>
          <a:bodyPr wrap="none" rtlCol="0">
            <a:spAutoFit/>
          </a:bodyPr>
          <a:lstStyle/>
          <a:p>
            <a:r>
              <a:rPr lang="en-US" i="1" dirty="0"/>
              <a:t>J Singh – Wed</a:t>
            </a:r>
          </a:p>
        </p:txBody>
      </p:sp>
      <p:sp>
        <p:nvSpPr>
          <p:cNvPr id="25" name="TextBox 24"/>
          <p:cNvSpPr txBox="1"/>
          <p:nvPr/>
        </p:nvSpPr>
        <p:spPr>
          <a:xfrm>
            <a:off x="6261250" y="697468"/>
            <a:ext cx="2577950" cy="369332"/>
          </a:xfrm>
          <a:prstGeom prst="rect">
            <a:avLst/>
          </a:prstGeom>
          <a:noFill/>
        </p:spPr>
        <p:txBody>
          <a:bodyPr wrap="none" rtlCol="0">
            <a:spAutoFit/>
          </a:bodyPr>
          <a:lstStyle/>
          <a:p>
            <a:r>
              <a:rPr lang="en-US" i="1" dirty="0"/>
              <a:t>R Garcia-Ruiz – 3</a:t>
            </a:r>
            <a:r>
              <a:rPr lang="en-US" i="1" baseline="30000" dirty="0"/>
              <a:t>rd</a:t>
            </a:r>
            <a:r>
              <a:rPr lang="en-US" i="1" dirty="0"/>
              <a:t> talk</a:t>
            </a:r>
          </a:p>
        </p:txBody>
      </p:sp>
      <p:sp>
        <p:nvSpPr>
          <p:cNvPr id="26" name="TextBox 25"/>
          <p:cNvSpPr txBox="1"/>
          <p:nvPr/>
        </p:nvSpPr>
        <p:spPr>
          <a:xfrm>
            <a:off x="3401753" y="635336"/>
            <a:ext cx="2005677" cy="369332"/>
          </a:xfrm>
          <a:prstGeom prst="rect">
            <a:avLst/>
          </a:prstGeom>
          <a:noFill/>
        </p:spPr>
        <p:txBody>
          <a:bodyPr wrap="none" rtlCol="0">
            <a:spAutoFit/>
          </a:bodyPr>
          <a:lstStyle/>
          <a:p>
            <a:r>
              <a:rPr lang="en-US" i="1" dirty="0"/>
              <a:t>D DeMille – today</a:t>
            </a:r>
          </a:p>
        </p:txBody>
      </p:sp>
    </p:spTree>
    <p:extLst>
      <p:ext uri="{BB962C8B-B14F-4D97-AF65-F5344CB8AC3E}">
        <p14:creationId xmlns:p14="http://schemas.microsoft.com/office/powerpoint/2010/main" val="417935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Under time-reversal transformations, the magnetic dipole</a:t>
            </a:r>
          </a:p>
          <a:p>
            <a:r>
              <a:rPr lang="en-US" dirty="0"/>
              <a:t>Octupole shape enhances the chance to see an EDM by 10</a:t>
            </a:r>
            <a:r>
              <a:rPr lang="en-US" baseline="30000" dirty="0"/>
              <a:t>3</a:t>
            </a:r>
            <a:r>
              <a:rPr lang="en-US" dirty="0"/>
              <a:t> to 10</a:t>
            </a:r>
            <a:r>
              <a:rPr lang="en-US" baseline="30000" dirty="0"/>
              <a:t>6</a:t>
            </a:r>
          </a:p>
          <a:p>
            <a:r>
              <a:rPr lang="en-US" dirty="0"/>
              <a:t>moment (MDM) changes sign while the electric dipole moment (EDM) does not</a:t>
            </a:r>
          </a:p>
        </p:txBody>
      </p:sp>
      <p:sp>
        <p:nvSpPr>
          <p:cNvPr id="3" name="Title 2"/>
          <p:cNvSpPr>
            <a:spLocks noGrp="1"/>
          </p:cNvSpPr>
          <p:nvPr>
            <p:ph type="title"/>
          </p:nvPr>
        </p:nvSpPr>
        <p:spPr>
          <a:xfrm>
            <a:off x="76200" y="262338"/>
            <a:ext cx="8991600" cy="478624"/>
          </a:xfrm>
        </p:spPr>
        <p:txBody>
          <a:bodyPr/>
          <a:lstStyle/>
          <a:p>
            <a:r>
              <a:rPr lang="en-US" dirty="0"/>
              <a:t>EDM Candidates</a:t>
            </a:r>
          </a:p>
        </p:txBody>
      </p:sp>
      <p:sp>
        <p:nvSpPr>
          <p:cNvPr id="4" name="Footer Placeholder 3"/>
          <p:cNvSpPr>
            <a:spLocks noGrp="1"/>
          </p:cNvSpPr>
          <p:nvPr>
            <p:ph type="ftr" sz="quarter" idx="10"/>
          </p:nvPr>
        </p:nvSpPr>
        <p:spPr/>
        <p:txBody>
          <a:bodyPr/>
          <a:lstStyle/>
          <a:p>
            <a:r>
              <a:rPr lang="en-US"/>
              <a:t>Sherrill CIPANP 2022</a:t>
            </a:r>
            <a:endParaRPr lang="en-US" dirty="0"/>
          </a:p>
        </p:txBody>
      </p:sp>
      <p:sp>
        <p:nvSpPr>
          <p:cNvPr id="5" name="Slide Number Placeholder 4"/>
          <p:cNvSpPr>
            <a:spLocks noGrp="1"/>
          </p:cNvSpPr>
          <p:nvPr>
            <p:ph type="sldNum" sz="quarter" idx="4"/>
          </p:nvPr>
        </p:nvSpPr>
        <p:spPr/>
        <p:txBody>
          <a:bodyPr/>
          <a:lstStyle/>
          <a:p>
            <a:pPr algn="l"/>
            <a:r>
              <a:rPr lang="en-US"/>
              <a:t>, Slide </a:t>
            </a:r>
            <a:fld id="{1D2CDB64-C772-4C10-8066-C769534B205C}" type="slidenum">
              <a:rPr lang="en-US" smtClean="0"/>
              <a:pPr algn="l"/>
              <a:t>23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777" y="1888799"/>
            <a:ext cx="8926478" cy="4283401"/>
          </a:xfrm>
          <a:prstGeom prst="rect">
            <a:avLst/>
          </a:prstGeom>
        </p:spPr>
      </p:pic>
      <p:sp>
        <p:nvSpPr>
          <p:cNvPr id="7" name="TextBox 6"/>
          <p:cNvSpPr txBox="1"/>
          <p:nvPr/>
        </p:nvSpPr>
        <p:spPr>
          <a:xfrm>
            <a:off x="7256716" y="5802868"/>
            <a:ext cx="1582484" cy="369332"/>
          </a:xfrm>
          <a:prstGeom prst="rect">
            <a:avLst/>
          </a:prstGeom>
          <a:noFill/>
        </p:spPr>
        <p:txBody>
          <a:bodyPr wrap="none" rtlCol="0">
            <a:spAutoFit/>
          </a:bodyPr>
          <a:lstStyle/>
          <a:p>
            <a:r>
              <a:rPr lang="en-US" dirty="0"/>
              <a:t>J Singh </a:t>
            </a:r>
            <a:r>
              <a:rPr lang="en-US" i="1" dirty="0"/>
              <a:t>et al. </a:t>
            </a:r>
          </a:p>
        </p:txBody>
      </p:sp>
      <p:sp>
        <p:nvSpPr>
          <p:cNvPr id="8" name="TextBox 7"/>
          <p:cNvSpPr txBox="1"/>
          <p:nvPr/>
        </p:nvSpPr>
        <p:spPr>
          <a:xfrm>
            <a:off x="6368881" y="609600"/>
            <a:ext cx="2775119" cy="369332"/>
          </a:xfrm>
          <a:prstGeom prst="rect">
            <a:avLst/>
          </a:prstGeom>
          <a:noFill/>
        </p:spPr>
        <p:txBody>
          <a:bodyPr wrap="none" rtlCol="0">
            <a:spAutoFit/>
          </a:bodyPr>
          <a:lstStyle/>
          <a:p>
            <a:r>
              <a:rPr lang="en-US" dirty="0"/>
              <a:t>See talk of R Garcia-Ruiz</a:t>
            </a:r>
          </a:p>
        </p:txBody>
      </p:sp>
      <p:sp>
        <p:nvSpPr>
          <p:cNvPr id="9" name="Rectangle 8"/>
          <p:cNvSpPr/>
          <p:nvPr/>
        </p:nvSpPr>
        <p:spPr>
          <a:xfrm>
            <a:off x="4702875" y="1812885"/>
            <a:ext cx="4136325" cy="307777"/>
          </a:xfrm>
          <a:prstGeom prst="rect">
            <a:avLst/>
          </a:prstGeom>
        </p:spPr>
        <p:txBody>
          <a:bodyPr wrap="none">
            <a:spAutoFit/>
          </a:bodyPr>
          <a:lstStyle/>
          <a:p>
            <a:r>
              <a:rPr lang="en-US" sz="1400" dirty="0"/>
              <a:t>Y Cao et al. Phys. Rev. C, 102:024311, Aug 2020.</a:t>
            </a:r>
          </a:p>
        </p:txBody>
      </p:sp>
    </p:spTree>
    <p:extLst>
      <p:ext uri="{BB962C8B-B14F-4D97-AF65-F5344CB8AC3E}">
        <p14:creationId xmlns:p14="http://schemas.microsoft.com/office/powerpoint/2010/main" val="181658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83957" y="990600"/>
            <a:ext cx="4292402" cy="2422020"/>
          </a:xfrm>
          <a:prstGeom prst="rect">
            <a:avLst/>
          </a:prstGeom>
        </p:spPr>
      </p:pic>
      <p:sp>
        <p:nvSpPr>
          <p:cNvPr id="4" name="Title 2"/>
          <p:cNvSpPr>
            <a:spLocks noGrp="1"/>
          </p:cNvSpPr>
          <p:nvPr>
            <p:ph type="title"/>
          </p:nvPr>
        </p:nvSpPr>
        <p:spPr>
          <a:xfrm>
            <a:off x="215455" y="148490"/>
            <a:ext cx="8851106" cy="781720"/>
          </a:xfrm>
        </p:spPr>
        <p:txBody>
          <a:bodyPr/>
          <a:lstStyle/>
          <a:p>
            <a:pPr algn="ctr"/>
            <a:r>
              <a:rPr lang="en-US" sz="3188" dirty="0"/>
              <a:t>Isotope Harvesting at FRIB </a:t>
            </a:r>
            <a:br>
              <a:rPr lang="en-US" dirty="0"/>
            </a:br>
            <a:r>
              <a:rPr lang="en-US" sz="2250" dirty="0"/>
              <a:t>Funded by DOE Isotope Program</a:t>
            </a:r>
          </a:p>
        </p:txBody>
      </p:sp>
      <p:sp>
        <p:nvSpPr>
          <p:cNvPr id="7" name="Content Placeholder 1"/>
          <p:cNvSpPr txBox="1">
            <a:spLocks/>
          </p:cNvSpPr>
          <p:nvPr/>
        </p:nvSpPr>
        <p:spPr bwMode="auto">
          <a:xfrm>
            <a:off x="0" y="990600"/>
            <a:ext cx="4884936" cy="5181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sz="1575" dirty="0"/>
              <a:t>Many rare isotopes are produced but only one isotope delivered to single user</a:t>
            </a:r>
          </a:p>
          <a:p>
            <a:pPr lvl="1"/>
            <a:r>
              <a:rPr lang="en-US" sz="1378" dirty="0"/>
              <a:t>Often 1000 other isotopes are produced that could be harvested and used for experiments or applications</a:t>
            </a:r>
          </a:p>
          <a:p>
            <a:r>
              <a:rPr lang="en-US" sz="1500" dirty="0"/>
              <a:t>Isotope harvesting done during routine operation fro FRIB’s nuclear physics mission—without interfering with FRIB’s primary users</a:t>
            </a:r>
            <a:endParaRPr lang="en-US" sz="1566" dirty="0"/>
          </a:p>
          <a:p>
            <a:r>
              <a:rPr lang="en-US" sz="1575" dirty="0"/>
              <a:t>Medical tracers (</a:t>
            </a:r>
            <a:r>
              <a:rPr lang="en-US" sz="1575" baseline="30000" dirty="0"/>
              <a:t>52</a:t>
            </a:r>
            <a:r>
              <a:rPr lang="en-US" sz="1575" dirty="0"/>
              <a:t>Fe/</a:t>
            </a:r>
            <a:r>
              <a:rPr lang="en-US" sz="1575" baseline="30000" dirty="0"/>
              <a:t>52m</a:t>
            </a:r>
            <a:r>
              <a:rPr lang="en-US" sz="1575" dirty="0"/>
              <a:t>Mn), </a:t>
            </a:r>
            <a:r>
              <a:rPr lang="en-US" sz="1575" dirty="0" err="1"/>
              <a:t>theranostics</a:t>
            </a:r>
            <a:r>
              <a:rPr lang="en-US" sz="1575" dirty="0"/>
              <a:t> (</a:t>
            </a:r>
            <a:r>
              <a:rPr lang="en-US" sz="1575" dirty="0" err="1"/>
              <a:t>Cu,Sc</a:t>
            </a:r>
            <a:r>
              <a:rPr lang="en-US" sz="1575" dirty="0"/>
              <a:t>), biological catalysts, micro batteries, homeland security, fundamental symmetries tests</a:t>
            </a:r>
          </a:p>
          <a:p>
            <a:r>
              <a:rPr lang="en-US" sz="1575" dirty="0"/>
              <a:t>Isotope harvesting whitepaper published </a:t>
            </a:r>
          </a:p>
          <a:p>
            <a:pPr lvl="1"/>
            <a:r>
              <a:rPr lang="en-US" sz="1378" dirty="0"/>
              <a:t>J. Phys. G: </a:t>
            </a:r>
            <a:r>
              <a:rPr lang="en-US" sz="1378" dirty="0" err="1"/>
              <a:t>Nucl</a:t>
            </a:r>
            <a:r>
              <a:rPr lang="en-US" sz="1378" dirty="0"/>
              <a:t>. Part. Phys. 46(2019) 100501</a:t>
            </a:r>
            <a:endParaRPr lang="en-US" sz="1575" dirty="0"/>
          </a:p>
          <a:p>
            <a:r>
              <a:rPr lang="en-US" sz="1575" dirty="0"/>
              <a:t>FRIB had provisions for isotope harvesting incorporated in the design</a:t>
            </a:r>
          </a:p>
          <a:p>
            <a:pPr lvl="1"/>
            <a:r>
              <a:rPr lang="en-US" sz="1378" dirty="0"/>
              <a:t>Hot cells ordered with support from DOE Isotope Program and laboratory being prepared in MSU-provided building</a:t>
            </a:r>
          </a:p>
          <a:p>
            <a:pPr lvl="1"/>
            <a:r>
              <a:rPr lang="en-US" sz="1378" dirty="0"/>
              <a:t>Implementing commensal isotope harvesting capabilities from FRIB beam dump water</a:t>
            </a:r>
          </a:p>
          <a:p>
            <a:pPr lvl="1"/>
            <a:r>
              <a:rPr lang="en-US" sz="1378" dirty="0"/>
              <a:t>Operational in 2023</a:t>
            </a:r>
          </a:p>
          <a:p>
            <a:r>
              <a:rPr lang="en-US" sz="1600" dirty="0"/>
              <a:t>Contributors: MSU, LLNL, LANL, ANL, Missouri, Alabama, ND, ORNL, BNL, Iowa</a:t>
            </a:r>
            <a:endParaRPr lang="en-US" sz="1578" dirty="0"/>
          </a:p>
          <a:p>
            <a:pPr marL="0" indent="0">
              <a:spcBef>
                <a:spcPts val="591"/>
              </a:spcBef>
              <a:buNone/>
            </a:pPr>
            <a:endParaRPr lang="en-US" sz="1378" dirty="0"/>
          </a:p>
          <a:p>
            <a:pPr marL="0" indent="0" defTabSz="790742">
              <a:spcBef>
                <a:spcPts val="1187"/>
              </a:spcBef>
              <a:buNone/>
              <a:defRPr/>
            </a:pPr>
            <a:endParaRPr lang="en-US" sz="1378" kern="0" dirty="0"/>
          </a:p>
          <a:p>
            <a:pPr marL="177363" indent="-177363" defTabSz="790742">
              <a:spcBef>
                <a:spcPts val="1187"/>
              </a:spcBef>
              <a:defRPr/>
            </a:pPr>
            <a:endParaRPr lang="en-US" sz="1378" kern="0" dirty="0"/>
          </a:p>
        </p:txBody>
      </p:sp>
      <p:sp>
        <p:nvSpPr>
          <p:cNvPr id="5" name="Footer Placeholder 4"/>
          <p:cNvSpPr>
            <a:spLocks noGrp="1"/>
          </p:cNvSpPr>
          <p:nvPr>
            <p:ph type="ftr" sz="quarter" idx="10"/>
          </p:nvPr>
        </p:nvSpPr>
        <p:spPr/>
        <p:txBody>
          <a:bodyPr/>
          <a:lstStyle/>
          <a:p>
            <a:r>
              <a:rPr lang="en-US"/>
              <a:t>Sherrill CIPANP 2022</a:t>
            </a:r>
            <a:endParaRPr lang="en-US" dirty="0"/>
          </a:p>
        </p:txBody>
      </p:sp>
      <p:sp>
        <p:nvSpPr>
          <p:cNvPr id="10" name="Slide Number Placeholder 9"/>
          <p:cNvSpPr>
            <a:spLocks noGrp="1"/>
          </p:cNvSpPr>
          <p:nvPr>
            <p:ph type="sldNum" sz="quarter" idx="4"/>
          </p:nvPr>
        </p:nvSpPr>
        <p:spPr/>
        <p:txBody>
          <a:bodyPr/>
          <a:lstStyle/>
          <a:p>
            <a:pPr algn="l"/>
            <a:r>
              <a:rPr lang="en-US"/>
              <a:t>, Slide </a:t>
            </a:r>
            <a:fld id="{1D2CDB64-C772-4C10-8066-C769534B205C}" type="slidenum">
              <a:rPr lang="en-US" smtClean="0"/>
              <a:pPr algn="l"/>
              <a:t>24</a:t>
            </a:fld>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0835" y="3510224"/>
            <a:ext cx="1981200" cy="2569227"/>
          </a:xfrm>
          <a:prstGeom prst="rect">
            <a:avLst/>
          </a:prstGeom>
        </p:spPr>
      </p:pic>
      <p:sp>
        <p:nvSpPr>
          <p:cNvPr id="3" name="Rectangle 2"/>
          <p:cNvSpPr/>
          <p:nvPr/>
        </p:nvSpPr>
        <p:spPr>
          <a:xfrm>
            <a:off x="5181600" y="5248454"/>
            <a:ext cx="2060575" cy="830997"/>
          </a:xfrm>
          <a:prstGeom prst="rect">
            <a:avLst/>
          </a:prstGeom>
        </p:spPr>
        <p:txBody>
          <a:bodyPr wrap="square">
            <a:spAutoFit/>
          </a:bodyPr>
          <a:lstStyle/>
          <a:p>
            <a:r>
              <a:rPr lang="en-US" sz="1600" i="1" dirty="0"/>
              <a:t>Abel et al 2019 J. Phys. G: </a:t>
            </a:r>
            <a:r>
              <a:rPr lang="en-US" sz="1600" i="1" dirty="0" err="1"/>
              <a:t>Nucl</a:t>
            </a:r>
            <a:r>
              <a:rPr lang="en-US" sz="1600" i="1" dirty="0"/>
              <a:t>. Part. Phys. 46 100501</a:t>
            </a:r>
          </a:p>
        </p:txBody>
      </p:sp>
    </p:spTree>
    <p:extLst>
      <p:ext uri="{BB962C8B-B14F-4D97-AF65-F5344CB8AC3E}">
        <p14:creationId xmlns:p14="http://schemas.microsoft.com/office/powerpoint/2010/main" val="127360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177562" indent="-165841" defTabSz="753087">
              <a:lnSpc>
                <a:spcPct val="100000"/>
              </a:lnSpc>
              <a:spcBef>
                <a:spcPts val="891"/>
              </a:spcBef>
              <a:buFont typeface="Wingdings"/>
              <a:buChar char=""/>
              <a:tabLst>
                <a:tab pos="178148" algn="l"/>
              </a:tabLst>
              <a:defRPr/>
            </a:pPr>
            <a:r>
              <a:rPr lang="en-US" sz="1600" spc="-8" dirty="0">
                <a:latin typeface="Arial"/>
                <a:cs typeface="Arial"/>
              </a:rPr>
              <a:t>Users organized as part of </a:t>
            </a:r>
            <a:r>
              <a:rPr lang="en-US" sz="1600" spc="-14" dirty="0">
                <a:latin typeface="Arial"/>
                <a:cs typeface="Arial"/>
              </a:rPr>
              <a:t>independent </a:t>
            </a:r>
            <a:r>
              <a:rPr lang="en-US" sz="1600" spc="-8" dirty="0">
                <a:latin typeface="Arial"/>
                <a:cs typeface="Arial"/>
              </a:rPr>
              <a:t>FRIB Users Organization</a:t>
            </a:r>
            <a:r>
              <a:rPr lang="en-US" sz="1600" spc="153" dirty="0">
                <a:latin typeface="Arial"/>
                <a:cs typeface="Arial"/>
              </a:rPr>
              <a:t> </a:t>
            </a:r>
            <a:r>
              <a:rPr lang="en-US" sz="1600" spc="-8" dirty="0">
                <a:latin typeface="Arial"/>
                <a:cs typeface="Arial"/>
              </a:rPr>
              <a:t>(FRIBUO)</a:t>
            </a:r>
            <a:endParaRPr lang="en-US" sz="1600" dirty="0">
              <a:latin typeface="Arial"/>
              <a:cs typeface="Arial"/>
            </a:endParaRPr>
          </a:p>
          <a:p>
            <a:pPr marL="346333" lvl="1" indent="-139470" defTabSz="753087">
              <a:lnSpc>
                <a:spcPct val="100000"/>
              </a:lnSpc>
              <a:spcBef>
                <a:spcPts val="52"/>
              </a:spcBef>
              <a:tabLst>
                <a:tab pos="346918" algn="l"/>
              </a:tabLst>
              <a:defRPr/>
            </a:pPr>
            <a:r>
              <a:rPr lang="en-US" sz="1400" spc="-5" dirty="0">
                <a:solidFill>
                  <a:prstClr val="black"/>
                </a:solidFill>
                <a:latin typeface="Arial"/>
                <a:cs typeface="Arial"/>
              </a:rPr>
              <a:t>Chartered organization with an elected executive</a:t>
            </a:r>
            <a:r>
              <a:rPr lang="en-US" sz="1400" spc="143" dirty="0">
                <a:solidFill>
                  <a:prstClr val="black"/>
                </a:solidFill>
                <a:latin typeface="Arial"/>
                <a:cs typeface="Arial"/>
              </a:rPr>
              <a:t> </a:t>
            </a:r>
            <a:r>
              <a:rPr lang="en-US" sz="1400" spc="-5" dirty="0">
                <a:solidFill>
                  <a:prstClr val="black"/>
                </a:solidFill>
                <a:latin typeface="Arial"/>
                <a:cs typeface="Arial"/>
              </a:rPr>
              <a:t>committee</a:t>
            </a:r>
            <a:endParaRPr lang="en-US" sz="1400" dirty="0">
              <a:solidFill>
                <a:prstClr val="black"/>
              </a:solidFill>
              <a:latin typeface="Arial"/>
              <a:cs typeface="Arial"/>
            </a:endParaRPr>
          </a:p>
          <a:p>
            <a:pPr marL="346333" lvl="1" indent="-139470" defTabSz="753087">
              <a:lnSpc>
                <a:spcPct val="100000"/>
              </a:lnSpc>
              <a:spcBef>
                <a:spcPts val="55"/>
              </a:spcBef>
              <a:tabLst>
                <a:tab pos="346918" algn="l"/>
              </a:tabLst>
              <a:defRPr/>
            </a:pPr>
            <a:r>
              <a:rPr lang="en-US" sz="1400" spc="-5" dirty="0">
                <a:solidFill>
                  <a:prstClr val="black"/>
                </a:solidFill>
                <a:latin typeface="Arial"/>
                <a:cs typeface="Arial"/>
              </a:rPr>
              <a:t>1,588</a:t>
            </a:r>
            <a:r>
              <a:rPr lang="en-US" sz="1400" spc="33" dirty="0">
                <a:solidFill>
                  <a:prstClr val="black"/>
                </a:solidFill>
                <a:latin typeface="Arial"/>
                <a:cs typeface="Arial"/>
              </a:rPr>
              <a:t> </a:t>
            </a:r>
            <a:r>
              <a:rPr lang="en-US" sz="1400" spc="-5" dirty="0">
                <a:solidFill>
                  <a:prstClr val="black"/>
                </a:solidFill>
                <a:latin typeface="Arial"/>
                <a:cs typeface="Arial"/>
              </a:rPr>
              <a:t>members (125</a:t>
            </a:r>
            <a:r>
              <a:rPr lang="en-US" sz="1400" spc="23" dirty="0">
                <a:solidFill>
                  <a:prstClr val="black"/>
                </a:solidFill>
                <a:latin typeface="Arial"/>
                <a:cs typeface="Arial"/>
              </a:rPr>
              <a:t> </a:t>
            </a:r>
            <a:r>
              <a:rPr lang="en-US" sz="1400" spc="-5" dirty="0">
                <a:solidFill>
                  <a:prstClr val="black"/>
                </a:solidFill>
                <a:latin typeface="Arial"/>
                <a:cs typeface="Arial"/>
              </a:rPr>
              <a:t>U.S.</a:t>
            </a:r>
            <a:r>
              <a:rPr lang="en-US" sz="1400" spc="19" dirty="0">
                <a:solidFill>
                  <a:prstClr val="black"/>
                </a:solidFill>
                <a:latin typeface="Arial"/>
                <a:cs typeface="Arial"/>
              </a:rPr>
              <a:t> </a:t>
            </a:r>
            <a:r>
              <a:rPr lang="en-US" sz="1400" spc="-5" dirty="0">
                <a:solidFill>
                  <a:prstClr val="black"/>
                </a:solidFill>
                <a:latin typeface="Arial"/>
                <a:cs typeface="Arial"/>
              </a:rPr>
              <a:t>colleges</a:t>
            </a:r>
            <a:r>
              <a:rPr lang="en-US" sz="1400" spc="33" dirty="0">
                <a:solidFill>
                  <a:prstClr val="black"/>
                </a:solidFill>
                <a:latin typeface="Arial"/>
                <a:cs typeface="Arial"/>
              </a:rPr>
              <a:t> </a:t>
            </a:r>
            <a:r>
              <a:rPr lang="en-US" sz="1400" spc="-5" dirty="0">
                <a:solidFill>
                  <a:prstClr val="black"/>
                </a:solidFill>
                <a:latin typeface="Arial"/>
                <a:cs typeface="Arial"/>
              </a:rPr>
              <a:t>and</a:t>
            </a:r>
            <a:r>
              <a:rPr lang="en-US" sz="1400" spc="23" dirty="0">
                <a:solidFill>
                  <a:prstClr val="black"/>
                </a:solidFill>
                <a:latin typeface="Arial"/>
                <a:cs typeface="Arial"/>
              </a:rPr>
              <a:t> </a:t>
            </a:r>
            <a:r>
              <a:rPr lang="en-US" sz="1400" spc="-5" dirty="0">
                <a:solidFill>
                  <a:prstClr val="black"/>
                </a:solidFill>
                <a:latin typeface="Arial"/>
                <a:cs typeface="Arial"/>
              </a:rPr>
              <a:t>universities,</a:t>
            </a:r>
            <a:r>
              <a:rPr lang="en-US" sz="1400" spc="33" dirty="0">
                <a:solidFill>
                  <a:prstClr val="black"/>
                </a:solidFill>
                <a:latin typeface="Arial"/>
                <a:cs typeface="Arial"/>
              </a:rPr>
              <a:t> </a:t>
            </a:r>
            <a:r>
              <a:rPr lang="en-US" sz="1400" spc="-5" dirty="0">
                <a:solidFill>
                  <a:prstClr val="black"/>
                </a:solidFill>
                <a:latin typeface="Arial"/>
                <a:cs typeface="Arial"/>
              </a:rPr>
              <a:t>13</a:t>
            </a:r>
            <a:r>
              <a:rPr lang="en-US" sz="1400" spc="19" dirty="0">
                <a:solidFill>
                  <a:prstClr val="black"/>
                </a:solidFill>
                <a:latin typeface="Arial"/>
                <a:cs typeface="Arial"/>
              </a:rPr>
              <a:t> </a:t>
            </a:r>
            <a:r>
              <a:rPr lang="en-US" sz="1400" spc="-5" dirty="0">
                <a:solidFill>
                  <a:prstClr val="black"/>
                </a:solidFill>
                <a:latin typeface="Arial"/>
                <a:cs typeface="Arial"/>
              </a:rPr>
              <a:t>national</a:t>
            </a:r>
            <a:r>
              <a:rPr lang="en-US" sz="1400" spc="33" dirty="0">
                <a:solidFill>
                  <a:prstClr val="black"/>
                </a:solidFill>
                <a:latin typeface="Arial"/>
                <a:cs typeface="Arial"/>
              </a:rPr>
              <a:t> </a:t>
            </a:r>
            <a:r>
              <a:rPr lang="en-US" sz="1400" spc="-5" dirty="0">
                <a:solidFill>
                  <a:prstClr val="black"/>
                </a:solidFill>
                <a:latin typeface="Arial"/>
                <a:cs typeface="Arial"/>
              </a:rPr>
              <a:t>laboratories,</a:t>
            </a:r>
            <a:r>
              <a:rPr lang="en-US" sz="1400" spc="19" dirty="0">
                <a:solidFill>
                  <a:prstClr val="black"/>
                </a:solidFill>
                <a:latin typeface="Arial"/>
                <a:cs typeface="Arial"/>
              </a:rPr>
              <a:t> </a:t>
            </a:r>
            <a:r>
              <a:rPr lang="en-US" sz="1400" spc="-5" dirty="0">
                <a:solidFill>
                  <a:prstClr val="black"/>
                </a:solidFill>
                <a:latin typeface="Arial"/>
                <a:cs typeface="Arial"/>
              </a:rPr>
              <a:t>52</a:t>
            </a:r>
            <a:r>
              <a:rPr lang="en-US" sz="1400" spc="23" dirty="0">
                <a:solidFill>
                  <a:prstClr val="black"/>
                </a:solidFill>
                <a:latin typeface="Arial"/>
                <a:cs typeface="Arial"/>
              </a:rPr>
              <a:t> </a:t>
            </a:r>
            <a:r>
              <a:rPr lang="en-US" sz="1400" spc="-5" dirty="0">
                <a:solidFill>
                  <a:prstClr val="black"/>
                </a:solidFill>
                <a:latin typeface="Arial"/>
                <a:cs typeface="Arial"/>
              </a:rPr>
              <a:t>countries)</a:t>
            </a:r>
            <a:r>
              <a:rPr lang="en-US" sz="1400" spc="19" dirty="0">
                <a:solidFill>
                  <a:prstClr val="black"/>
                </a:solidFill>
                <a:latin typeface="Arial"/>
                <a:cs typeface="Arial"/>
              </a:rPr>
              <a:t> </a:t>
            </a:r>
            <a:r>
              <a:rPr lang="en-US" sz="1400" spc="-5" dirty="0">
                <a:solidFill>
                  <a:prstClr val="black"/>
                </a:solidFill>
                <a:latin typeface="Arial"/>
                <a:cs typeface="Arial"/>
              </a:rPr>
              <a:t>as</a:t>
            </a:r>
            <a:r>
              <a:rPr lang="en-US" sz="1400" spc="19" dirty="0">
                <a:solidFill>
                  <a:prstClr val="black"/>
                </a:solidFill>
                <a:latin typeface="Arial"/>
                <a:cs typeface="Arial"/>
              </a:rPr>
              <a:t> </a:t>
            </a:r>
            <a:r>
              <a:rPr lang="en-US" sz="1400" spc="-5" dirty="0">
                <a:solidFill>
                  <a:prstClr val="black"/>
                </a:solidFill>
                <a:latin typeface="Arial"/>
                <a:cs typeface="Arial"/>
              </a:rPr>
              <a:t>of</a:t>
            </a:r>
            <a:r>
              <a:rPr lang="en-US" sz="1400" spc="5" dirty="0">
                <a:solidFill>
                  <a:prstClr val="black"/>
                </a:solidFill>
                <a:latin typeface="Arial"/>
                <a:cs typeface="Arial"/>
              </a:rPr>
              <a:t> </a:t>
            </a:r>
            <a:r>
              <a:rPr lang="en-US" sz="1400" spc="-5" dirty="0">
                <a:solidFill>
                  <a:prstClr val="black"/>
                </a:solidFill>
                <a:latin typeface="Arial"/>
                <a:cs typeface="Arial"/>
              </a:rPr>
              <a:t>25 August 2022</a:t>
            </a:r>
            <a:endParaRPr lang="en-US" sz="1400" dirty="0">
              <a:solidFill>
                <a:prstClr val="black"/>
              </a:solidFill>
              <a:latin typeface="Arial"/>
              <a:cs typeface="Arial"/>
            </a:endParaRPr>
          </a:p>
          <a:p>
            <a:pPr marL="346333" lvl="1" indent="-139470" defTabSz="753087">
              <a:lnSpc>
                <a:spcPct val="100000"/>
              </a:lnSpc>
              <a:spcBef>
                <a:spcPts val="46"/>
              </a:spcBef>
              <a:tabLst>
                <a:tab pos="346918" algn="l"/>
              </a:tabLst>
              <a:defRPr/>
            </a:pPr>
            <a:r>
              <a:rPr lang="en-US" sz="1400" spc="-5" dirty="0">
                <a:solidFill>
                  <a:prstClr val="black"/>
                </a:solidFill>
                <a:latin typeface="Arial"/>
                <a:cs typeface="Arial"/>
              </a:rPr>
              <a:t>21 working groups on</a:t>
            </a:r>
            <a:r>
              <a:rPr lang="en-US" sz="1400" spc="46" dirty="0">
                <a:solidFill>
                  <a:prstClr val="black"/>
                </a:solidFill>
                <a:latin typeface="Arial"/>
                <a:cs typeface="Arial"/>
              </a:rPr>
              <a:t> </a:t>
            </a:r>
            <a:r>
              <a:rPr lang="en-US" sz="1400" spc="-5" dirty="0">
                <a:solidFill>
                  <a:prstClr val="black"/>
                </a:solidFill>
                <a:latin typeface="Arial"/>
                <a:cs typeface="Arial"/>
              </a:rPr>
              <a:t>instruments</a:t>
            </a:r>
            <a:endParaRPr lang="en-US" sz="1400" dirty="0">
              <a:solidFill>
                <a:prstClr val="black"/>
              </a:solidFill>
              <a:latin typeface="Arial"/>
              <a:cs typeface="Arial"/>
            </a:endParaRPr>
          </a:p>
          <a:p>
            <a:pPr marL="177562" marR="4379258" indent="-165841" defTabSz="753087">
              <a:lnSpc>
                <a:spcPts val="1679"/>
              </a:lnSpc>
              <a:spcBef>
                <a:spcPts val="1117"/>
              </a:spcBef>
              <a:buFont typeface="Wingdings"/>
              <a:buChar char=""/>
              <a:tabLst>
                <a:tab pos="178148" algn="l"/>
              </a:tabLst>
              <a:defRPr/>
            </a:pPr>
            <a:r>
              <a:rPr lang="en-US" sz="1600" spc="-8" dirty="0">
                <a:latin typeface="Arial"/>
                <a:cs typeface="Arial"/>
              </a:rPr>
              <a:t>Users are engaged in science</a:t>
            </a:r>
            <a:endParaRPr lang="en-US" sz="1600" dirty="0">
              <a:latin typeface="Arial"/>
              <a:cs typeface="Arial"/>
            </a:endParaRPr>
          </a:p>
          <a:p>
            <a:pPr marL="324687" lvl="1" indent="-130753" defTabSz="753087">
              <a:lnSpc>
                <a:spcPct val="100000"/>
              </a:lnSpc>
              <a:spcBef>
                <a:spcPts val="52"/>
              </a:spcBef>
              <a:tabLst>
                <a:tab pos="325236" algn="l"/>
              </a:tabLst>
              <a:defRPr/>
            </a:pPr>
            <a:r>
              <a:rPr lang="en-US" sz="1400" spc="-5" dirty="0">
                <a:solidFill>
                  <a:prstClr val="black"/>
                </a:solidFill>
                <a:latin typeface="Arial"/>
                <a:cs typeface="Arial"/>
              </a:rPr>
              <a:t>February 2021: 82 proposals received representing 597 scientists</a:t>
            </a:r>
          </a:p>
          <a:p>
            <a:pPr marL="324687" lvl="1" indent="-130753" defTabSz="753087">
              <a:lnSpc>
                <a:spcPct val="100000"/>
              </a:lnSpc>
              <a:spcBef>
                <a:spcPts val="52"/>
              </a:spcBef>
              <a:tabLst>
                <a:tab pos="325236" algn="l"/>
              </a:tabLst>
              <a:defRPr/>
            </a:pPr>
            <a:r>
              <a:rPr lang="en-US" sz="1400" spc="-5" dirty="0">
                <a:solidFill>
                  <a:prstClr val="black"/>
                </a:solidFill>
                <a:latin typeface="Arial"/>
                <a:cs typeface="Arial"/>
              </a:rPr>
              <a:t>August 2021: FRIB Program Advisory Committee (PAC1)</a:t>
            </a:r>
          </a:p>
          <a:p>
            <a:pPr marL="324687" lvl="1" indent="-130753" defTabSz="753087">
              <a:lnSpc>
                <a:spcPct val="100000"/>
              </a:lnSpc>
              <a:spcBef>
                <a:spcPts val="52"/>
              </a:spcBef>
              <a:tabLst>
                <a:tab pos="325236" algn="l"/>
              </a:tabLst>
              <a:defRPr/>
            </a:pPr>
            <a:r>
              <a:rPr lang="en-US" sz="1400" spc="-5" dirty="0">
                <a:solidFill>
                  <a:prstClr val="black"/>
                </a:solidFill>
                <a:latin typeface="Arial"/>
                <a:cs typeface="Arial"/>
              </a:rPr>
              <a:t>May 2022: First user experiments</a:t>
            </a:r>
            <a:endParaRPr lang="en-US" sz="1400" dirty="0">
              <a:solidFill>
                <a:prstClr val="black"/>
              </a:solidFill>
              <a:latin typeface="Arial"/>
              <a:cs typeface="Arial"/>
            </a:endParaRPr>
          </a:p>
          <a:p>
            <a:pPr marL="177562" marR="4379258" indent="-165841" defTabSz="753087">
              <a:lnSpc>
                <a:spcPts val="1679"/>
              </a:lnSpc>
              <a:spcBef>
                <a:spcPts val="1117"/>
              </a:spcBef>
              <a:buFont typeface="Wingdings"/>
              <a:buChar char=""/>
              <a:tabLst>
                <a:tab pos="178148" algn="l"/>
              </a:tabLst>
              <a:defRPr/>
            </a:pPr>
            <a:r>
              <a:rPr lang="en-US" sz="1600" spc="-8" dirty="0">
                <a:latin typeface="Arial"/>
                <a:cs typeface="Arial"/>
              </a:rPr>
              <a:t>User </a:t>
            </a:r>
            <a:r>
              <a:rPr lang="en-US" sz="1600" spc="-14" dirty="0">
                <a:latin typeface="Arial"/>
                <a:cs typeface="Arial"/>
              </a:rPr>
              <a:t>needs and high </a:t>
            </a:r>
            <a:r>
              <a:rPr lang="en-US" sz="1600" spc="-8" dirty="0">
                <a:latin typeface="Arial"/>
                <a:cs typeface="Arial"/>
              </a:rPr>
              <a:t>user satisfaction are </a:t>
            </a:r>
            <a:r>
              <a:rPr lang="en-US" sz="1600" spc="-14" dirty="0">
                <a:latin typeface="Arial"/>
                <a:cs typeface="Arial"/>
              </a:rPr>
              <a:t>important </a:t>
            </a:r>
            <a:r>
              <a:rPr lang="en-US" sz="1600" spc="-8" dirty="0">
                <a:latin typeface="Arial"/>
                <a:cs typeface="Arial"/>
              </a:rPr>
              <a:t>to</a:t>
            </a:r>
            <a:r>
              <a:rPr lang="en-US" sz="1600" spc="33" dirty="0">
                <a:latin typeface="Arial"/>
                <a:cs typeface="Arial"/>
              </a:rPr>
              <a:t> </a:t>
            </a:r>
            <a:r>
              <a:rPr lang="en-US" sz="1600" spc="-8" dirty="0">
                <a:latin typeface="Arial"/>
                <a:cs typeface="Arial"/>
              </a:rPr>
              <a:t>FRIB</a:t>
            </a:r>
            <a:endParaRPr lang="en-US" sz="1600" dirty="0">
              <a:latin typeface="Arial"/>
              <a:cs typeface="Arial"/>
            </a:endParaRPr>
          </a:p>
          <a:p>
            <a:pPr marL="346333" lvl="1" indent="-139470" defTabSz="753087">
              <a:lnSpc>
                <a:spcPct val="100000"/>
              </a:lnSpc>
              <a:spcBef>
                <a:spcPts val="41"/>
              </a:spcBef>
              <a:tabLst>
                <a:tab pos="346918" algn="l"/>
              </a:tabLst>
              <a:defRPr/>
            </a:pPr>
            <a:r>
              <a:rPr lang="en-US" sz="1400" spc="-5" dirty="0">
                <a:solidFill>
                  <a:prstClr val="black"/>
                </a:solidFill>
                <a:latin typeface="Arial"/>
                <a:cs typeface="Arial"/>
              </a:rPr>
              <a:t>ISO 9001 quality systems to assess user satisfaction</a:t>
            </a:r>
            <a:endParaRPr lang="en-US" sz="1400" dirty="0">
              <a:solidFill>
                <a:prstClr val="black"/>
              </a:solidFill>
              <a:latin typeface="Arial"/>
              <a:cs typeface="Arial"/>
            </a:endParaRPr>
          </a:p>
          <a:p>
            <a:pPr marL="177562" indent="-165841" defTabSz="753087">
              <a:lnSpc>
                <a:spcPct val="100000"/>
              </a:lnSpc>
              <a:spcBef>
                <a:spcPts val="891"/>
              </a:spcBef>
              <a:buFont typeface="Wingdings"/>
              <a:buChar char=""/>
              <a:tabLst>
                <a:tab pos="178148" algn="l"/>
              </a:tabLst>
              <a:defRPr/>
            </a:pPr>
            <a:r>
              <a:rPr lang="en-US" sz="1600" spc="-14" dirty="0">
                <a:latin typeface="Arial"/>
                <a:cs typeface="Arial"/>
              </a:rPr>
              <a:t>Annual</a:t>
            </a:r>
            <a:r>
              <a:rPr lang="en-US" sz="1600" dirty="0">
                <a:latin typeface="Arial"/>
                <a:cs typeface="Arial"/>
              </a:rPr>
              <a:t> </a:t>
            </a:r>
            <a:r>
              <a:rPr lang="en-US" sz="1600" spc="-14" dirty="0">
                <a:latin typeface="Arial"/>
                <a:cs typeface="Arial"/>
              </a:rPr>
              <a:t>meetings</a:t>
            </a:r>
            <a:endParaRPr lang="en-US" sz="1600" dirty="0">
              <a:latin typeface="Arial"/>
              <a:cs typeface="Arial"/>
            </a:endParaRPr>
          </a:p>
          <a:p>
            <a:pPr marL="324687" lvl="1" indent="-130753" defTabSz="791115" fontAlgn="auto">
              <a:lnSpc>
                <a:spcPct val="100000"/>
              </a:lnSpc>
              <a:spcBef>
                <a:spcPts val="56"/>
              </a:spcBef>
              <a:spcAft>
                <a:spcPts val="0"/>
              </a:spcAft>
              <a:buSzTx/>
              <a:buFontTx/>
              <a:buChar char="•"/>
              <a:tabLst>
                <a:tab pos="325236" algn="l"/>
              </a:tabLst>
              <a:defRPr/>
            </a:pPr>
            <a:r>
              <a:rPr lang="en-US" sz="1400" spc="-5" dirty="0">
                <a:solidFill>
                  <a:prstClr val="black"/>
                </a:solidFill>
                <a:latin typeface="Arial"/>
                <a:cs typeface="Arial"/>
              </a:rPr>
              <a:t>User meeting (three days with 250-500</a:t>
            </a:r>
            <a:r>
              <a:rPr lang="en-US" sz="1400" spc="82" dirty="0">
                <a:solidFill>
                  <a:prstClr val="black"/>
                </a:solidFill>
                <a:latin typeface="Arial"/>
                <a:cs typeface="Arial"/>
              </a:rPr>
              <a:t> </a:t>
            </a:r>
            <a:r>
              <a:rPr lang="en-US" sz="1400" spc="-5" dirty="0">
                <a:solidFill>
                  <a:prstClr val="black"/>
                </a:solidFill>
                <a:latin typeface="Arial"/>
                <a:cs typeface="Arial"/>
              </a:rPr>
              <a:t>participants)</a:t>
            </a:r>
            <a:endParaRPr lang="en-US" sz="1400" dirty="0">
              <a:solidFill>
                <a:prstClr val="black"/>
              </a:solidFill>
              <a:latin typeface="Arial"/>
              <a:cs typeface="Arial"/>
            </a:endParaRPr>
          </a:p>
          <a:p>
            <a:pPr marL="384020" indent="0" defTabSz="791115" fontAlgn="auto">
              <a:lnSpc>
                <a:spcPct val="100000"/>
              </a:lnSpc>
              <a:spcBef>
                <a:spcPts val="78"/>
              </a:spcBef>
              <a:spcAft>
                <a:spcPts val="0"/>
              </a:spcAft>
              <a:buSzTx/>
              <a:buNone/>
              <a:defRPr/>
            </a:pPr>
            <a:r>
              <a:rPr lang="en-US" sz="1400" spc="13" dirty="0">
                <a:solidFill>
                  <a:prstClr val="black"/>
                </a:solidFill>
                <a:latin typeface="Arial"/>
                <a:cs typeface="Arial"/>
              </a:rPr>
              <a:t>» </a:t>
            </a:r>
            <a:r>
              <a:rPr lang="en-US" sz="1400" spc="5" dirty="0">
                <a:solidFill>
                  <a:prstClr val="black"/>
                </a:solidFill>
                <a:latin typeface="Arial"/>
                <a:cs typeface="Arial"/>
              </a:rPr>
              <a:t>August 2021: Virtual, jointly hosted by ANL and FRIB </a:t>
            </a:r>
          </a:p>
          <a:p>
            <a:pPr marL="384020" indent="0" defTabSz="791115" fontAlgn="auto">
              <a:lnSpc>
                <a:spcPct val="100000"/>
              </a:lnSpc>
              <a:spcBef>
                <a:spcPts val="78"/>
              </a:spcBef>
              <a:spcAft>
                <a:spcPts val="0"/>
              </a:spcAft>
              <a:buSzTx/>
              <a:buNone/>
              <a:defRPr/>
            </a:pPr>
            <a:r>
              <a:rPr lang="en-US" sz="1400" spc="13" dirty="0">
                <a:solidFill>
                  <a:prstClr val="black"/>
                </a:solidFill>
                <a:latin typeface="Arial"/>
                <a:cs typeface="Arial"/>
              </a:rPr>
              <a:t>» </a:t>
            </a:r>
            <a:r>
              <a:rPr lang="en-US" sz="1400" spc="5" dirty="0">
                <a:solidFill>
                  <a:prstClr val="black"/>
                </a:solidFill>
                <a:latin typeface="Arial"/>
                <a:cs typeface="Arial"/>
              </a:rPr>
              <a:t>August 2022: Hosted at ANL</a:t>
            </a:r>
          </a:p>
          <a:p>
            <a:pPr marL="384020" indent="0" defTabSz="791115" fontAlgn="auto">
              <a:lnSpc>
                <a:spcPct val="100000"/>
              </a:lnSpc>
              <a:spcBef>
                <a:spcPts val="78"/>
              </a:spcBef>
              <a:spcAft>
                <a:spcPts val="0"/>
              </a:spcAft>
              <a:buSzTx/>
              <a:buNone/>
              <a:defRPr/>
            </a:pPr>
            <a:r>
              <a:rPr lang="en-US" sz="1400" spc="13" dirty="0">
                <a:solidFill>
                  <a:prstClr val="black"/>
                </a:solidFill>
                <a:latin typeface="Arial"/>
                <a:cs typeface="Arial"/>
              </a:rPr>
              <a:t>» TBD</a:t>
            </a:r>
            <a:endParaRPr lang="en-US" sz="1400" spc="5" dirty="0">
              <a:solidFill>
                <a:prstClr val="black"/>
              </a:solidFill>
              <a:latin typeface="Arial"/>
              <a:cs typeface="Arial"/>
            </a:endParaRPr>
          </a:p>
        </p:txBody>
      </p:sp>
      <p:sp>
        <p:nvSpPr>
          <p:cNvPr id="16" name="Title 2"/>
          <p:cNvSpPr>
            <a:spLocks noGrp="1"/>
          </p:cNvSpPr>
          <p:nvPr>
            <p:ph type="title"/>
          </p:nvPr>
        </p:nvSpPr>
        <p:spPr/>
        <p:txBody>
          <a:bodyPr/>
          <a:lstStyle/>
          <a:p>
            <a:r>
              <a:rPr lang="en-US" spc="-8" dirty="0"/>
              <a:t>1,600 </a:t>
            </a:r>
            <a:r>
              <a:rPr lang="en-US" spc="-5" dirty="0"/>
              <a:t>Users Engaged and Ready </a:t>
            </a:r>
            <a:r>
              <a:rPr lang="en-US" dirty="0"/>
              <a:t>for</a:t>
            </a:r>
            <a:r>
              <a:rPr lang="en-US" spc="-79" dirty="0"/>
              <a:t> </a:t>
            </a:r>
            <a:r>
              <a:rPr lang="en-US" spc="-8" dirty="0"/>
              <a:t>Science</a:t>
            </a:r>
            <a:br>
              <a:rPr lang="en-US" dirty="0"/>
            </a:br>
            <a:r>
              <a:rPr lang="en-US" sz="2671" dirty="0"/>
              <a:t>fribusers.org</a:t>
            </a:r>
            <a:endParaRPr lang="en-US" dirty="0"/>
          </a:p>
        </p:txBody>
      </p:sp>
      <p:sp>
        <p:nvSpPr>
          <p:cNvPr id="4" name="Footer Placeholder 3"/>
          <p:cNvSpPr>
            <a:spLocks noGrp="1"/>
          </p:cNvSpPr>
          <p:nvPr>
            <p:ph type="ftr" sz="quarter" idx="10"/>
          </p:nvPr>
        </p:nvSpPr>
        <p:spPr>
          <a:xfrm>
            <a:off x="5486400" y="6356350"/>
            <a:ext cx="2898775" cy="365125"/>
          </a:xfrm>
        </p:spPr>
        <p:txBody>
          <a:bodyPr/>
          <a:lstStyle/>
          <a:p>
            <a:r>
              <a:rPr lang="en-US" sz="1050"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defTabSz="843856" fontAlgn="auto">
              <a:spcBef>
                <a:spcPts val="0"/>
              </a:spcBef>
              <a:spcAft>
                <a:spcPts val="0"/>
              </a:spcAft>
              <a:defRPr/>
            </a:pPr>
            <a:r>
              <a:rPr lang="en-US" sz="1015">
                <a:latin typeface="+mn-lt"/>
              </a:rPr>
              <a:t>, Slide </a:t>
            </a:r>
            <a:fld id="{35AD4620-7552-4207-8973-898801ED212B}" type="slidenum">
              <a:rPr lang="en-US" sz="1015">
                <a:latin typeface="+mn-lt"/>
              </a:rPr>
              <a:pPr defTabSz="843856" fontAlgn="auto">
                <a:spcBef>
                  <a:spcPts val="0"/>
                </a:spcBef>
                <a:spcAft>
                  <a:spcPts val="0"/>
                </a:spcAft>
                <a:defRPr/>
              </a:pPr>
              <a:t>25</a:t>
            </a:fld>
            <a:endParaRPr lang="en-US" sz="1015">
              <a:latin typeface="+mn-lt"/>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04" y="5275611"/>
            <a:ext cx="9001125" cy="828544"/>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12508" y="1767156"/>
            <a:ext cx="3884468" cy="2000389"/>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79681" y="3818274"/>
            <a:ext cx="3817295" cy="1400270"/>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58477" y="3027991"/>
            <a:ext cx="1537523" cy="991849"/>
          </a:xfrm>
          <a:prstGeom prst="rect">
            <a:avLst/>
          </a:prstGeom>
          <a:effectLst>
            <a:outerShdw blurRad="50800" dist="88900" dir="3000000" algn="ctr" rotWithShape="0">
              <a:schemeClr val="tx1">
                <a:alpha val="50000"/>
              </a:schemeClr>
            </a:outerShdw>
          </a:effectLst>
        </p:spPr>
      </p:pic>
    </p:spTree>
    <p:extLst>
      <p:ext uri="{BB962C8B-B14F-4D97-AF65-F5344CB8AC3E}">
        <p14:creationId xmlns:p14="http://schemas.microsoft.com/office/powerpoint/2010/main" val="254859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r="2692"/>
          <a:stretch/>
        </p:blipFill>
        <p:spPr>
          <a:xfrm>
            <a:off x="4724400" y="1371600"/>
            <a:ext cx="4419600" cy="3772886"/>
          </a:xfrm>
          <a:prstGeom prst="rect">
            <a:avLst/>
          </a:prstGeom>
        </p:spPr>
      </p:pic>
      <p:sp>
        <p:nvSpPr>
          <p:cNvPr id="10242" name="Content Placeholder 5"/>
          <p:cNvSpPr>
            <a:spLocks noGrp="1"/>
          </p:cNvSpPr>
          <p:nvPr>
            <p:ph idx="1"/>
          </p:nvPr>
        </p:nvSpPr>
        <p:spPr>
          <a:xfrm>
            <a:off x="76200" y="1046361"/>
            <a:ext cx="8990922" cy="5027414"/>
          </a:xfrm>
        </p:spPr>
        <p:txBody>
          <a:bodyPr/>
          <a:lstStyle/>
          <a:p>
            <a:pPr marL="186264" indent="-166135">
              <a:lnSpc>
                <a:spcPct val="100000"/>
              </a:lnSpc>
              <a:spcBef>
                <a:spcPts val="53"/>
              </a:spcBef>
              <a:tabLst>
                <a:tab pos="336162" algn="l"/>
              </a:tabLst>
            </a:pPr>
            <a:r>
              <a:rPr lang="en-US" sz="1772" spc="-5" dirty="0">
                <a:latin typeface="Arial"/>
                <a:cs typeface="Arial"/>
              </a:rPr>
              <a:t>February 2021: Strong response to first FRIB call for proposals</a:t>
            </a:r>
          </a:p>
          <a:p>
            <a:pPr marL="366583" lvl="1" indent="-166135">
              <a:lnSpc>
                <a:spcPct val="100000"/>
              </a:lnSpc>
              <a:spcBef>
                <a:spcPts val="53"/>
              </a:spcBef>
              <a:tabLst>
                <a:tab pos="336162" algn="l"/>
              </a:tabLst>
            </a:pPr>
            <a:r>
              <a:rPr lang="en-US" sz="1357" spc="-5" dirty="0">
                <a:latin typeface="Arial"/>
                <a:cs typeface="Arial"/>
              </a:rPr>
              <a:t>82 proposals and 6 letters of intent received</a:t>
            </a:r>
          </a:p>
          <a:p>
            <a:pPr marL="366583" lvl="1" indent="-166135">
              <a:lnSpc>
                <a:spcPct val="100000"/>
              </a:lnSpc>
              <a:spcBef>
                <a:spcPts val="53"/>
              </a:spcBef>
              <a:tabLst>
                <a:tab pos="336162" algn="l"/>
              </a:tabLst>
            </a:pPr>
            <a:r>
              <a:rPr lang="en-US" sz="1357" spc="-5" dirty="0">
                <a:latin typeface="Arial"/>
                <a:cs typeface="Arial"/>
              </a:rPr>
              <a:t>9,784 science hours requested (12,412 hours facility use)</a:t>
            </a:r>
          </a:p>
          <a:p>
            <a:pPr marL="366583" lvl="1" indent="-166135">
              <a:lnSpc>
                <a:spcPct val="100000"/>
              </a:lnSpc>
              <a:spcBef>
                <a:spcPts val="53"/>
              </a:spcBef>
              <a:tabLst>
                <a:tab pos="336162" algn="l"/>
              </a:tabLst>
            </a:pPr>
            <a:r>
              <a:rPr lang="en-US" sz="1357" spc="-5" dirty="0">
                <a:latin typeface="Arial"/>
                <a:cs typeface="Arial"/>
              </a:rPr>
              <a:t>30 countries </a:t>
            </a:r>
          </a:p>
          <a:p>
            <a:pPr marL="366583" lvl="1" indent="-166135">
              <a:lnSpc>
                <a:spcPct val="100000"/>
              </a:lnSpc>
              <a:spcBef>
                <a:spcPts val="53"/>
              </a:spcBef>
              <a:spcAft>
                <a:spcPts val="1181"/>
              </a:spcAft>
              <a:tabLst>
                <a:tab pos="336162" algn="l"/>
              </a:tabLst>
            </a:pPr>
            <a:r>
              <a:rPr lang="en-US" sz="1357" spc="-5" dirty="0">
                <a:latin typeface="Arial"/>
                <a:cs typeface="Arial"/>
              </a:rPr>
              <a:t>130 institutions</a:t>
            </a:r>
          </a:p>
          <a:p>
            <a:pPr marL="186264" indent="-166135">
              <a:lnSpc>
                <a:spcPct val="100000"/>
              </a:lnSpc>
              <a:spcBef>
                <a:spcPts val="53"/>
              </a:spcBef>
              <a:tabLst>
                <a:tab pos="336162" algn="l"/>
              </a:tabLst>
            </a:pPr>
            <a:r>
              <a:rPr lang="en-US" sz="1772" spc="-5" dirty="0">
                <a:latin typeface="Arial"/>
                <a:cs typeface="Arial"/>
              </a:rPr>
              <a:t>August 2021: FRIB Program Advisory </a:t>
            </a:r>
            <a:br>
              <a:rPr lang="en-US" sz="1772" spc="-5" dirty="0">
                <a:latin typeface="Arial"/>
                <a:cs typeface="Arial"/>
              </a:rPr>
            </a:br>
            <a:r>
              <a:rPr lang="en-US" sz="1772" spc="-5" dirty="0">
                <a:latin typeface="Arial"/>
                <a:cs typeface="Arial"/>
              </a:rPr>
              <a:t>Committee (PAC1) reviews, ranks proposals </a:t>
            </a:r>
            <a:br>
              <a:rPr lang="en-US" sz="1772" spc="-5" dirty="0">
                <a:latin typeface="Arial"/>
                <a:cs typeface="Arial"/>
              </a:rPr>
            </a:br>
            <a:r>
              <a:rPr lang="en-US" sz="1772" spc="-5" dirty="0">
                <a:latin typeface="Arial"/>
                <a:cs typeface="Arial"/>
              </a:rPr>
              <a:t>PAC-recommended experiments represent </a:t>
            </a:r>
          </a:p>
          <a:p>
            <a:pPr lvl="1"/>
            <a:r>
              <a:rPr lang="en-US" sz="1378" dirty="0">
                <a:latin typeface="Arial" pitchFamily="34" charset="0"/>
                <a:ea typeface="ＭＳ Ｐゴシック"/>
              </a:rPr>
              <a:t>34 out of 82 experiments proposed</a:t>
            </a:r>
          </a:p>
          <a:p>
            <a:pPr lvl="1"/>
            <a:r>
              <a:rPr lang="en-US" sz="1378" dirty="0">
                <a:latin typeface="Arial" pitchFamily="34" charset="0"/>
                <a:ea typeface="ＭＳ Ｐゴシック"/>
              </a:rPr>
              <a:t>4,122 hours out of 12,412 facility-use hours</a:t>
            </a:r>
          </a:p>
          <a:p>
            <a:pPr lvl="1"/>
            <a:r>
              <a:rPr lang="en-US" sz="1378" dirty="0">
                <a:latin typeface="Arial" pitchFamily="34" charset="0"/>
                <a:ea typeface="ＭＳ Ｐゴシック"/>
              </a:rPr>
              <a:t>25 out of 30 countries </a:t>
            </a:r>
          </a:p>
          <a:p>
            <a:pPr lvl="1"/>
            <a:r>
              <a:rPr lang="en-US" sz="1378" dirty="0">
                <a:latin typeface="Arial" pitchFamily="34" charset="0"/>
                <a:ea typeface="ＭＳ Ｐゴシック"/>
              </a:rPr>
              <a:t>88 institutions</a:t>
            </a:r>
          </a:p>
          <a:p>
            <a:pPr lvl="1"/>
            <a:r>
              <a:rPr lang="en-US" sz="1378" dirty="0">
                <a:latin typeface="Arial" pitchFamily="34" charset="0"/>
                <a:ea typeface="ＭＳ Ｐゴシック"/>
              </a:rPr>
              <a:t>15 of 17 National Academies benchmarks for FRIB </a:t>
            </a:r>
          </a:p>
          <a:p>
            <a:pPr marL="186264" indent="-166135">
              <a:lnSpc>
                <a:spcPct val="100000"/>
              </a:lnSpc>
              <a:spcBef>
                <a:spcPts val="53"/>
              </a:spcBef>
              <a:tabLst>
                <a:tab pos="336162" algn="l"/>
              </a:tabLst>
            </a:pPr>
            <a:r>
              <a:rPr lang="en-US" sz="1772" spc="-5" dirty="0">
                <a:latin typeface="Arial"/>
                <a:cs typeface="Arial"/>
              </a:rPr>
              <a:t>May 2022: First user experiments</a:t>
            </a:r>
            <a:endParaRPr lang="en-US" sz="1772" dirty="0">
              <a:latin typeface="Arial"/>
              <a:cs typeface="Arial"/>
            </a:endParaRPr>
          </a:p>
          <a:p>
            <a:pPr marL="369445" lvl="1" indent="-166135">
              <a:lnSpc>
                <a:spcPct val="100000"/>
              </a:lnSpc>
              <a:spcBef>
                <a:spcPts val="53"/>
              </a:spcBef>
              <a:tabLst>
                <a:tab pos="336162" algn="l"/>
              </a:tabLst>
            </a:pPr>
            <a:r>
              <a:rPr lang="en-US" sz="1380" spc="-5" dirty="0">
                <a:latin typeface="Arial"/>
                <a:cs typeface="Arial"/>
              </a:rPr>
              <a:t>May-July: Three user experiments concluded successfully</a:t>
            </a:r>
          </a:p>
          <a:p>
            <a:pPr marL="369445" lvl="1" indent="-166135">
              <a:lnSpc>
                <a:spcPct val="100000"/>
              </a:lnSpc>
              <a:spcBef>
                <a:spcPts val="53"/>
              </a:spcBef>
              <a:tabLst>
                <a:tab pos="336162" algn="l"/>
              </a:tabLst>
            </a:pPr>
            <a:r>
              <a:rPr lang="en-US" sz="1380" spc="-5" dirty="0">
                <a:latin typeface="Arial"/>
                <a:cs typeface="Arial"/>
              </a:rPr>
              <a:t>Paper on first experiment submitted to PRL</a:t>
            </a:r>
          </a:p>
          <a:p>
            <a:pPr marL="369445" lvl="1" indent="-166135">
              <a:lnSpc>
                <a:spcPct val="100000"/>
              </a:lnSpc>
              <a:spcBef>
                <a:spcPts val="53"/>
              </a:spcBef>
              <a:tabLst>
                <a:tab pos="336162" algn="l"/>
              </a:tabLst>
            </a:pPr>
            <a:endParaRPr lang="en-US" sz="1380" spc="-5" dirty="0">
              <a:latin typeface="Arial"/>
              <a:cs typeface="Arial"/>
            </a:endParaRPr>
          </a:p>
          <a:p>
            <a:pPr marL="369445" lvl="1" indent="-166135">
              <a:lnSpc>
                <a:spcPct val="100000"/>
              </a:lnSpc>
              <a:spcBef>
                <a:spcPts val="53"/>
              </a:spcBef>
              <a:tabLst>
                <a:tab pos="336162" algn="l"/>
              </a:tabLst>
            </a:pPr>
            <a:endParaRPr lang="en-US" sz="1380" spc="-5" dirty="0">
              <a:latin typeface="Arial"/>
              <a:cs typeface="Arial"/>
            </a:endParaRPr>
          </a:p>
          <a:p>
            <a:pPr marL="305879" indent="-285750">
              <a:lnSpc>
                <a:spcPct val="100000"/>
              </a:lnSpc>
              <a:spcBef>
                <a:spcPts val="53"/>
              </a:spcBef>
              <a:tabLst>
                <a:tab pos="336162" algn="l"/>
              </a:tabLst>
            </a:pPr>
            <a:r>
              <a:rPr lang="en-US" sz="1770" spc="-5" dirty="0">
                <a:latin typeface="Arial"/>
                <a:cs typeface="Arial"/>
              </a:rPr>
              <a:t>October 2022: Second Call for Proposals (PAC2 meeting in March, 2023)</a:t>
            </a:r>
          </a:p>
          <a:p>
            <a:pPr lvl="1"/>
            <a:endParaRPr lang="en-US" dirty="0">
              <a:latin typeface="Arial" pitchFamily="34" charset="0"/>
              <a:ea typeface="ＭＳ Ｐゴシック"/>
              <a:cs typeface="ＭＳ Ｐゴシック"/>
            </a:endParaRPr>
          </a:p>
          <a:p>
            <a:endParaRPr lang="en-US" dirty="0">
              <a:latin typeface="Arial" pitchFamily="34" charset="0"/>
              <a:ea typeface="ＭＳ Ｐゴシック"/>
            </a:endParaRPr>
          </a:p>
          <a:p>
            <a:endParaRPr lang="en-US" dirty="0">
              <a:latin typeface="Arial" pitchFamily="34" charset="0"/>
              <a:ea typeface="ＭＳ Ｐゴシック"/>
              <a:cs typeface="ＭＳ Ｐゴシック"/>
            </a:endParaRPr>
          </a:p>
        </p:txBody>
      </p:sp>
      <p:sp>
        <p:nvSpPr>
          <p:cNvPr id="10244" name="Title 4"/>
          <p:cNvSpPr>
            <a:spLocks noGrp="1"/>
          </p:cNvSpPr>
          <p:nvPr>
            <p:ph type="title"/>
          </p:nvPr>
        </p:nvSpPr>
        <p:spPr/>
        <p:txBody>
          <a:bodyPr/>
          <a:lstStyle/>
          <a:p>
            <a:r>
              <a:rPr lang="en-US" dirty="0">
                <a:latin typeface="Arial" pitchFamily="34" charset="0"/>
                <a:ea typeface="ＭＳ Ｐゴシック"/>
                <a:cs typeface="ＭＳ Ｐゴシック"/>
              </a:rPr>
              <a:t>PAC-1 Recommended Experiments Deliver Balanced, Exciting Science Program</a:t>
            </a:r>
          </a:p>
        </p:txBody>
      </p:sp>
      <p:sp>
        <p:nvSpPr>
          <p:cNvPr id="5" name="Footer Placeholder 4"/>
          <p:cNvSpPr>
            <a:spLocks noGrp="1"/>
          </p:cNvSpPr>
          <p:nvPr>
            <p:ph type="ftr" sz="quarter" idx="10"/>
          </p:nvPr>
        </p:nvSpPr>
        <p:spPr>
          <a:xfrm>
            <a:off x="5486400" y="6356350"/>
            <a:ext cx="2898775" cy="365125"/>
          </a:xfrm>
        </p:spPr>
        <p:txBody>
          <a:bodyPr/>
          <a:lstStyle/>
          <a:p>
            <a:r>
              <a:rPr lang="en-US" dirty="0"/>
              <a:t>Sherrill CIPANP 2022</a:t>
            </a:r>
          </a:p>
        </p:txBody>
      </p:sp>
      <p:sp>
        <p:nvSpPr>
          <p:cNvPr id="6" name="Slide Number Placeholder 5"/>
          <p:cNvSpPr>
            <a:spLocks noGrp="1"/>
          </p:cNvSpPr>
          <p:nvPr>
            <p:ph type="sldNum" sz="quarter" idx="4294967295"/>
          </p:nvPr>
        </p:nvSpPr>
        <p:spPr>
          <a:xfrm>
            <a:off x="8382000" y="6356350"/>
            <a:ext cx="762000" cy="365125"/>
          </a:xfrm>
        </p:spPr>
        <p:txBody>
          <a:bodyPr/>
          <a:lstStyle/>
          <a:p>
            <a:pPr algn="l"/>
            <a:r>
              <a:rPr lang="en-US"/>
              <a:t>, Slide </a:t>
            </a:r>
            <a:fld id="{1D2CDB64-C772-4C10-8066-C769534B205C}" type="slidenum">
              <a:rPr lang="en-US" smtClean="0"/>
              <a:pPr algn="l"/>
              <a:t>26</a:t>
            </a:fld>
            <a:endParaRPr lang="en-US" dirty="0"/>
          </a:p>
        </p:txBody>
      </p:sp>
      <p:graphicFrame>
        <p:nvGraphicFramePr>
          <p:cNvPr id="35" name="Chart 34"/>
          <p:cNvGraphicFramePr/>
          <p:nvPr/>
        </p:nvGraphicFramePr>
        <p:xfrm>
          <a:off x="7016213" y="4568684"/>
          <a:ext cx="1751000" cy="1627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134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76200" y="282575"/>
            <a:ext cx="8991600" cy="485775"/>
          </a:xfrm>
        </p:spPr>
        <p:txBody>
          <a:bodyPr/>
          <a:lstStyle/>
          <a:p>
            <a:r>
              <a:rPr lang="en-US" altLang="en-US">
                <a:latin typeface="Arial" panose="020B0604020202020204" pitchFamily="34" charset="0"/>
                <a:ea typeface="ＭＳ Ｐゴシック" panose="020B0600070205080204" pitchFamily="34" charset="-128"/>
              </a:rPr>
              <a:t>FRIB Energy Upgrade to 400 MeV/nucleon</a:t>
            </a:r>
            <a:br>
              <a:rPr lang="en-US" altLang="en-US">
                <a:latin typeface="Arial" panose="020B0604020202020204" pitchFamily="34" charset="0"/>
                <a:ea typeface="ＭＳ Ｐゴシック" panose="020B0600070205080204" pitchFamily="34" charset="-128"/>
              </a:rPr>
            </a:br>
            <a:r>
              <a:rPr lang="en-US" altLang="en-US" sz="2400">
                <a:latin typeface="Arial" panose="020B0604020202020204" pitchFamily="34" charset="0"/>
                <a:ea typeface="ＭＳ Ｐゴシック" panose="020B0600070205080204" pitchFamily="34" charset="-128"/>
              </a:rPr>
              <a:t>Science Case Made, Technology Being Demonstrated</a:t>
            </a:r>
            <a:endParaRPr lang="en-US" altLang="en-US">
              <a:latin typeface="Arial" panose="020B0604020202020204" pitchFamily="34" charset="0"/>
              <a:ea typeface="ＭＳ Ｐゴシック" panose="020B0600070205080204" pitchFamily="34" charset="-128"/>
            </a:endParaRPr>
          </a:p>
        </p:txBody>
      </p:sp>
      <p:sp>
        <p:nvSpPr>
          <p:cNvPr id="54275"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64308"/>
                </a:solidFill>
                <a:cs typeface="Arial" panose="020B0604020202020204" pitchFamily="34" charset="0"/>
              </a:rPr>
              <a:t>Sherrill CIPANP 2022</a:t>
            </a:r>
          </a:p>
        </p:txBody>
      </p:sp>
      <p:sp>
        <p:nvSpPr>
          <p:cNvPr id="542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64308"/>
                </a:solidFill>
                <a:ea typeface="ヒラギノ角ゴ Pro W3"/>
                <a:cs typeface="ヒラギノ角ゴ Pro W3"/>
              </a:rPr>
              <a:t>, Slide </a:t>
            </a:r>
            <a:fld id="{96FDB38B-8159-42C6-B010-516D4DC276AF}" type="slidenum">
              <a:rPr lang="en-US" altLang="en-US" smtClean="0">
                <a:solidFill>
                  <a:srgbClr val="064308"/>
                </a:solidFill>
                <a:ea typeface="ヒラギノ角ゴ Pro W3"/>
                <a:cs typeface="ヒラギノ角ゴ Pro W3"/>
              </a:rPr>
              <a:pPr fontAlgn="base">
                <a:spcBef>
                  <a:spcPct val="0"/>
                </a:spcBef>
                <a:spcAft>
                  <a:spcPct val="0"/>
                </a:spcAft>
              </a:pPr>
              <a:t>27</a:t>
            </a:fld>
            <a:endParaRPr lang="en-US" altLang="en-US">
              <a:solidFill>
                <a:srgbClr val="064308"/>
              </a:solidFill>
              <a:ea typeface="ヒラギノ角ゴ Pro W3"/>
              <a:cs typeface="ヒラギノ角ゴ Pro W3"/>
            </a:endParaRPr>
          </a:p>
        </p:txBody>
      </p:sp>
      <p:pic>
        <p:nvPicPr>
          <p:cNvPr id="54278"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335" y="1127262"/>
            <a:ext cx="1536997" cy="19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5875" y="5562600"/>
            <a:ext cx="9144000" cy="126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105400" y="1713164"/>
            <a:ext cx="4035161" cy="3167062"/>
            <a:chOff x="5134239" y="1044311"/>
            <a:chExt cx="4035161" cy="3167062"/>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34239" y="1044311"/>
              <a:ext cx="4035161" cy="3167062"/>
            </a:xfrm>
            <a:prstGeom prst="rect">
              <a:avLst/>
            </a:prstGeom>
          </p:spPr>
        </p:pic>
        <p:pic>
          <p:nvPicPr>
            <p:cNvPr id="1026" name="img820530" descr="b1fefe64-c873-48af-ad7a-985debfed54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55684" y="1045730"/>
              <a:ext cx="3997841" cy="298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26300" y="1543378"/>
              <a:ext cx="1019510" cy="107722"/>
            </a:xfrm>
            <a:prstGeom prst="rect">
              <a:avLst/>
            </a:prstGeom>
            <a:solidFill>
              <a:schemeClr val="bg1"/>
            </a:solidFill>
          </p:spPr>
          <p:txBody>
            <a:bodyPr wrap="none" lIns="0" tIns="0" rIns="0" bIns="0" rtlCol="0">
              <a:spAutoFit/>
            </a:bodyPr>
            <a:lstStyle/>
            <a:p>
              <a:r>
                <a:rPr lang="en-US" sz="700" b="1" dirty="0">
                  <a:latin typeface="+mn-lt"/>
                  <a:cs typeface="Calibri" panose="020F0502020204030204" pitchFamily="34" charset="0"/>
                </a:rPr>
                <a:t> FRIB400 Design goal    </a:t>
              </a:r>
            </a:p>
          </p:txBody>
        </p:sp>
      </p:grpSp>
      <p:sp>
        <p:nvSpPr>
          <p:cNvPr id="14" name="Content Placeholder 4"/>
          <p:cNvSpPr txBox="1">
            <a:spLocks/>
          </p:cNvSpPr>
          <p:nvPr/>
        </p:nvSpPr>
        <p:spPr bwMode="auto">
          <a:xfrm>
            <a:off x="1613198" y="1092335"/>
            <a:ext cx="3602268" cy="2538701"/>
          </a:xfrm>
          <a:prstGeom prst="rect">
            <a:avLst/>
          </a:prstGeom>
          <a:noFill/>
          <a:ln w="9525">
            <a:noFill/>
            <a:miter lim="800000"/>
            <a:headEnd/>
            <a:tailEnd/>
          </a:ln>
        </p:spPr>
        <p:txBody>
          <a:bodyPr lIns="0" tIns="0" rIns="0" bIns="0"/>
          <a:lstStyle>
            <a:lvl1pPr marL="180178" indent="-180178" algn="l" defTabSz="803293" rtl="0" eaLnBrk="0" fontAlgn="base" hangingPunct="0">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0" fontAlgn="base" hangingPunct="0">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0" fontAlgn="base" hangingPunct="0">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0" fontAlgn="base" hangingPunct="0">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0" fontAlgn="base" hangingPunct="0">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234950" indent="-234950">
              <a:defRPr/>
            </a:pPr>
            <a:r>
              <a:rPr lang="en-US" sz="1800" dirty="0">
                <a:latin typeface="Arial" panose="020B0604020202020204" pitchFamily="34" charset="0"/>
                <a:cs typeface="Arial" panose="020B0604020202020204" pitchFamily="34" charset="0"/>
              </a:rPr>
              <a:t>Community made science case</a:t>
            </a:r>
            <a:endParaRPr lang="en-US" sz="1800" kern="0" dirty="0">
              <a:latin typeface="Arial" panose="020B0604020202020204" pitchFamily="34" charset="0"/>
              <a:cs typeface="Arial" panose="020B0604020202020204" pitchFamily="34" charset="0"/>
            </a:endParaRPr>
          </a:p>
          <a:p>
            <a:pPr marL="339725" lvl="1" indent="-157163">
              <a:defRPr/>
            </a:pPr>
            <a:r>
              <a:rPr lang="en-US" sz="1600" b="1" kern="0" dirty="0">
                <a:latin typeface="Arial" panose="020B0604020202020204" pitchFamily="34" charset="0"/>
                <a:cs typeface="Arial" panose="020B0604020202020204" pitchFamily="34" charset="0"/>
              </a:rPr>
              <a:t>Access to key regions </a:t>
            </a:r>
            <a:r>
              <a:rPr lang="en-US" sz="1600" kern="0" dirty="0">
                <a:latin typeface="Arial" panose="020B0604020202020204" pitchFamily="34" charset="0"/>
                <a:cs typeface="Arial" panose="020B0604020202020204" pitchFamily="34" charset="0"/>
              </a:rPr>
              <a:t>needed to model nucleosynthesis in neutron-star mergers</a:t>
            </a:r>
          </a:p>
          <a:p>
            <a:pPr marL="339725" lvl="1" indent="-157163">
              <a:defRPr/>
            </a:pPr>
            <a:r>
              <a:rPr lang="en-US" sz="1600" b="1" kern="0" dirty="0">
                <a:latin typeface="Arial" panose="020B0604020202020204" pitchFamily="34" charset="0"/>
                <a:cs typeface="Arial" panose="020B0604020202020204" pitchFamily="34" charset="0"/>
              </a:rPr>
              <a:t>Luminosity gain over 50 </a:t>
            </a:r>
            <a:r>
              <a:rPr lang="en-US" sz="1600" kern="0" dirty="0">
                <a:latin typeface="Arial" panose="020B0604020202020204" pitchFamily="34" charset="0"/>
                <a:cs typeface="Arial" panose="020B0604020202020204" pitchFamily="34" charset="0"/>
              </a:rPr>
              <a:t>for rarest isotopes</a:t>
            </a:r>
          </a:p>
          <a:p>
            <a:pPr marL="339725" lvl="1" indent="-157163">
              <a:defRPr/>
            </a:pPr>
            <a:r>
              <a:rPr lang="en-US" sz="1600" kern="0" dirty="0">
                <a:latin typeface="Arial" panose="020B0604020202020204" pitchFamily="34" charset="0"/>
                <a:cs typeface="Arial" panose="020B0604020202020204" pitchFamily="34" charset="0"/>
              </a:rPr>
              <a:t>Energy well-matched to exploring </a:t>
            </a:r>
            <a:r>
              <a:rPr lang="en-US" sz="1600" b="1" kern="0" dirty="0">
                <a:latin typeface="Arial" panose="020B0604020202020204" pitchFamily="34" charset="0"/>
                <a:cs typeface="Arial" panose="020B0604020202020204" pitchFamily="34" charset="0"/>
              </a:rPr>
              <a:t>nuclear equation of state for neutron-star merger</a:t>
            </a:r>
          </a:p>
          <a:p>
            <a:pPr marL="339725" lvl="1" indent="-157163">
              <a:defRPr/>
            </a:pPr>
            <a:r>
              <a:rPr lang="en-US" sz="1600" kern="0" dirty="0">
                <a:latin typeface="Arial" panose="020B0604020202020204" pitchFamily="34" charset="0"/>
                <a:cs typeface="Arial" panose="020B0604020202020204" pitchFamily="34" charset="0"/>
              </a:rPr>
              <a:t>Energy better matched for knockout and charge-exchange reactions</a:t>
            </a:r>
          </a:p>
        </p:txBody>
      </p:sp>
      <p:sp>
        <p:nvSpPr>
          <p:cNvPr id="4" name="Rectangle 3"/>
          <p:cNvSpPr/>
          <p:nvPr/>
        </p:nvSpPr>
        <p:spPr>
          <a:xfrm>
            <a:off x="-3936" y="3045738"/>
            <a:ext cx="1603324" cy="261610"/>
          </a:xfrm>
          <a:prstGeom prst="rect">
            <a:avLst/>
          </a:prstGeom>
        </p:spPr>
        <p:txBody>
          <a:bodyPr wrap="none">
            <a:spAutoFit/>
          </a:bodyPr>
          <a:lstStyle/>
          <a:p>
            <a:pPr algn="ctr"/>
            <a:r>
              <a:rPr lang="en-US" sz="1100" b="1" kern="0" dirty="0">
                <a:cs typeface="Arial" panose="020B0604020202020204" pitchFamily="34" charset="0"/>
              </a:rPr>
              <a:t>FRIB400 White Paper</a:t>
            </a:r>
            <a:endParaRPr lang="en-US" sz="1100" b="1" dirty="0"/>
          </a:p>
        </p:txBody>
      </p:sp>
      <p:sp>
        <p:nvSpPr>
          <p:cNvPr id="6" name="Rectangle 5"/>
          <p:cNvSpPr/>
          <p:nvPr/>
        </p:nvSpPr>
        <p:spPr>
          <a:xfrm>
            <a:off x="1151884" y="5562600"/>
            <a:ext cx="4709944" cy="338554"/>
          </a:xfrm>
          <a:prstGeom prst="rect">
            <a:avLst/>
          </a:prstGeom>
        </p:spPr>
        <p:txBody>
          <a:bodyPr wrap="none">
            <a:spAutoFit/>
          </a:bodyPr>
          <a:lstStyle/>
          <a:p>
            <a:r>
              <a:rPr lang="en-US" sz="1600" b="1" kern="0" dirty="0">
                <a:cs typeface="Arial" panose="020B0604020202020204" pitchFamily="34" charset="0"/>
              </a:rPr>
              <a:t>FRIB </a:t>
            </a:r>
            <a:r>
              <a:rPr lang="en-US" sz="1600" b="1" kern="0" dirty="0" err="1">
                <a:cs typeface="Arial" panose="020B0604020202020204" pitchFamily="34" charset="0"/>
              </a:rPr>
              <a:t>Linac</a:t>
            </a:r>
            <a:r>
              <a:rPr lang="en-US" sz="1600" b="1" kern="0" dirty="0">
                <a:cs typeface="Arial" panose="020B0604020202020204" pitchFamily="34" charset="0"/>
              </a:rPr>
              <a:t> Layout with Upgrade </a:t>
            </a:r>
            <a:r>
              <a:rPr lang="en-US" sz="1600" b="1" kern="0" dirty="0" err="1">
                <a:cs typeface="Arial" panose="020B0604020202020204" pitchFamily="34" charset="0"/>
              </a:rPr>
              <a:t>Cryomodules</a:t>
            </a:r>
            <a:endParaRPr lang="en-US" sz="1600" dirty="0"/>
          </a:p>
        </p:txBody>
      </p:sp>
      <p:sp>
        <p:nvSpPr>
          <p:cNvPr id="18" name="Rectangle 17"/>
          <p:cNvSpPr/>
          <p:nvPr/>
        </p:nvSpPr>
        <p:spPr>
          <a:xfrm>
            <a:off x="5861828" y="1337855"/>
            <a:ext cx="3163045" cy="307777"/>
          </a:xfrm>
          <a:prstGeom prst="rect">
            <a:avLst/>
          </a:prstGeom>
        </p:spPr>
        <p:txBody>
          <a:bodyPr wrap="none">
            <a:spAutoFit/>
          </a:bodyPr>
          <a:lstStyle/>
          <a:p>
            <a:r>
              <a:rPr lang="en-US" sz="1400" b="1" kern="0" dirty="0">
                <a:cs typeface="Arial" panose="020B0604020202020204" pitchFamily="34" charset="0"/>
              </a:rPr>
              <a:t>FRIB400 SRF Cavity R&amp;D Progress</a:t>
            </a:r>
            <a:endParaRPr lang="en-US" sz="1400" dirty="0"/>
          </a:p>
        </p:txBody>
      </p:sp>
      <p:sp>
        <p:nvSpPr>
          <p:cNvPr id="11" name="Content Placeholder 4"/>
          <p:cNvSpPr txBox="1">
            <a:spLocks/>
          </p:cNvSpPr>
          <p:nvPr/>
        </p:nvSpPr>
        <p:spPr bwMode="auto">
          <a:xfrm>
            <a:off x="328027" y="3733800"/>
            <a:ext cx="5257800" cy="1426351"/>
          </a:xfrm>
          <a:prstGeom prst="rect">
            <a:avLst/>
          </a:prstGeom>
          <a:noFill/>
          <a:ln w="9525">
            <a:noFill/>
            <a:miter lim="800000"/>
            <a:headEnd/>
            <a:tailEnd/>
          </a:ln>
        </p:spPr>
        <p:txBody>
          <a:bodyPr lIns="0" tIns="0" rIns="0" bIns="0"/>
          <a:lstStyle>
            <a:lvl1pPr marL="180178" indent="-180178" algn="l" defTabSz="803293" rtl="0" eaLnBrk="0" fontAlgn="base" hangingPunct="0">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0" fontAlgn="base" hangingPunct="0">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0" fontAlgn="base" hangingPunct="0">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0" fontAlgn="base" hangingPunct="0">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0" fontAlgn="base" hangingPunct="0">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234950" indent="-234950">
              <a:defRPr/>
            </a:pPr>
            <a:r>
              <a:rPr lang="en-US" sz="1800" dirty="0">
                <a:latin typeface="Arial" panose="020B0604020202020204" pitchFamily="34" charset="0"/>
                <a:cs typeface="Arial" panose="020B0604020202020204" pitchFamily="34" charset="0"/>
              </a:rPr>
              <a:t>LINAC Upgrade</a:t>
            </a:r>
            <a:endParaRPr lang="en-US" sz="1800" kern="0" dirty="0">
              <a:latin typeface="Arial" panose="020B0604020202020204" pitchFamily="34" charset="0"/>
              <a:cs typeface="Arial" panose="020B0604020202020204" pitchFamily="34" charset="0"/>
            </a:endParaRPr>
          </a:p>
          <a:p>
            <a:pPr marL="339725" lvl="1" indent="-157163">
              <a:defRPr/>
            </a:pPr>
            <a:r>
              <a:rPr lang="en-US" sz="1600" kern="0" dirty="0">
                <a:latin typeface="Arial" panose="020B0604020202020204" pitchFamily="34" charset="0"/>
                <a:cs typeface="Arial" panose="020B0604020202020204" pitchFamily="34" charset="0"/>
              </a:rPr>
              <a:t>Add 11 </a:t>
            </a:r>
            <a:r>
              <a:rPr lang="en-US" sz="1600" kern="0" dirty="0" err="1">
                <a:latin typeface="Arial" panose="020B0604020202020204" pitchFamily="34" charset="0"/>
                <a:cs typeface="Arial" panose="020B0604020202020204" pitchFamily="34" charset="0"/>
              </a:rPr>
              <a:t>cryomodules</a:t>
            </a:r>
            <a:r>
              <a:rPr lang="en-US" sz="1600" kern="0" dirty="0">
                <a:latin typeface="Arial" panose="020B0604020202020204" pitchFamily="34" charset="0"/>
                <a:cs typeface="Arial" panose="020B0604020202020204" pitchFamily="34" charset="0"/>
              </a:rPr>
              <a:t>, each with five </a:t>
            </a:r>
            <a:r>
              <a:rPr lang="en-US" sz="1600" dirty="0">
                <a:latin typeface="Symbol" panose="05050102010706020507" pitchFamily="18" charset="2"/>
                <a:cs typeface="Arial" panose="020B0604020202020204" pitchFamily="34" charset="0"/>
              </a:rPr>
              <a:t>b</a:t>
            </a:r>
            <a:r>
              <a:rPr lang="en-US" sz="1600" dirty="0">
                <a:latin typeface="Arial" panose="020B0604020202020204" pitchFamily="34" charset="0"/>
                <a:cs typeface="Arial" panose="020B0604020202020204" pitchFamily="34" charset="0"/>
              </a:rPr>
              <a:t>=0.65 elliptical cavities operating at 644 MHz</a:t>
            </a:r>
            <a:endParaRPr lang="en-US" sz="1800" kern="0" dirty="0">
              <a:latin typeface="Arial" panose="020B0604020202020204" pitchFamily="34" charset="0"/>
              <a:cs typeface="Arial" panose="020B0604020202020204" pitchFamily="34" charset="0"/>
            </a:endParaRPr>
          </a:p>
          <a:p>
            <a:pPr marL="156544" indent="-157163">
              <a:defRPr/>
            </a:pPr>
            <a:r>
              <a:rPr lang="en-US" sz="1800" kern="0" dirty="0">
                <a:latin typeface="Arial" panose="020B0604020202020204" pitchFamily="34" charset="0"/>
                <a:cs typeface="Arial" panose="020B0604020202020204" pitchFamily="34" charset="0"/>
              </a:rPr>
              <a:t>Demonstrated that the design goal can be met with standard ILC EP. Pursuing R&amp;D on advanced surface treatment such as nitrogen doping (see right)</a:t>
            </a:r>
          </a:p>
        </p:txBody>
      </p:sp>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96712" y="3635754"/>
            <a:ext cx="1539953" cy="752714"/>
          </a:xfrm>
          <a:prstGeom prst="rect">
            <a:avLst/>
          </a:prstGeom>
        </p:spPr>
      </p:pic>
      <p:sp>
        <p:nvSpPr>
          <p:cNvPr id="5" name="TextBox 4">
            <a:extLst>
              <a:ext uri="{FF2B5EF4-FFF2-40B4-BE49-F238E27FC236}">
                <a16:creationId xmlns:a16="http://schemas.microsoft.com/office/drawing/2014/main" id="{1F4F931D-2DA6-8945-9C24-42CD83C097A0}"/>
              </a:ext>
            </a:extLst>
          </p:cNvPr>
          <p:cNvSpPr txBox="1"/>
          <p:nvPr/>
        </p:nvSpPr>
        <p:spPr>
          <a:xfrm>
            <a:off x="6916010" y="4913343"/>
            <a:ext cx="2091278" cy="369332"/>
          </a:xfrm>
          <a:prstGeom prst="rect">
            <a:avLst/>
          </a:prstGeom>
          <a:noFill/>
        </p:spPr>
        <p:txBody>
          <a:bodyPr wrap="none" rtlCol="0">
            <a:spAutoFit/>
          </a:bodyPr>
          <a:lstStyle/>
          <a:p>
            <a:r>
              <a:rPr lang="en-US" dirty="0"/>
              <a:t>P </a:t>
            </a:r>
            <a:r>
              <a:rPr lang="en-US" dirty="0" err="1"/>
              <a:t>Ostromouv</a:t>
            </a:r>
            <a:r>
              <a:rPr lang="en-US" dirty="0"/>
              <a:t> et al.</a:t>
            </a:r>
          </a:p>
        </p:txBody>
      </p:sp>
    </p:spTree>
    <p:extLst>
      <p:ext uri="{BB962C8B-B14F-4D97-AF65-F5344CB8AC3E}">
        <p14:creationId xmlns:p14="http://schemas.microsoft.com/office/powerpoint/2010/main" val="194741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2683" y="990600"/>
            <a:ext cx="8990922" cy="5027414"/>
          </a:xfrm>
        </p:spPr>
        <p:txBody>
          <a:bodyPr/>
          <a:lstStyle/>
          <a:p>
            <a:r>
              <a:rPr lang="en-US" dirty="0"/>
              <a:t>Drip line extended to Z ≈ 60</a:t>
            </a:r>
          </a:p>
          <a:p>
            <a:endParaRPr lang="en-US" dirty="0"/>
          </a:p>
        </p:txBody>
      </p:sp>
      <p:sp>
        <p:nvSpPr>
          <p:cNvPr id="3" name="Title 2"/>
          <p:cNvSpPr>
            <a:spLocks noGrp="1"/>
          </p:cNvSpPr>
          <p:nvPr>
            <p:ph type="title"/>
          </p:nvPr>
        </p:nvSpPr>
        <p:spPr>
          <a:xfrm>
            <a:off x="76200" y="262338"/>
            <a:ext cx="8991600" cy="478624"/>
          </a:xfrm>
        </p:spPr>
        <p:txBody>
          <a:bodyPr/>
          <a:lstStyle/>
          <a:p>
            <a:r>
              <a:rPr lang="en-US" dirty="0"/>
              <a:t>FRIB400 Scientific Reach Extended</a:t>
            </a:r>
          </a:p>
        </p:txBody>
      </p:sp>
      <p:sp>
        <p:nvSpPr>
          <p:cNvPr id="4" name="Footer Placeholder 3"/>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28</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1354723"/>
            <a:ext cx="8070716" cy="4569527"/>
          </a:xfrm>
          <a:prstGeom prst="rect">
            <a:avLst/>
          </a:prstGeom>
        </p:spPr>
      </p:pic>
      <p:sp>
        <p:nvSpPr>
          <p:cNvPr id="12" name="TextBox 11"/>
          <p:cNvSpPr txBox="1"/>
          <p:nvPr/>
        </p:nvSpPr>
        <p:spPr>
          <a:xfrm>
            <a:off x="3124199" y="4888168"/>
            <a:ext cx="2416046" cy="369332"/>
          </a:xfrm>
          <a:prstGeom prst="rect">
            <a:avLst/>
          </a:prstGeom>
          <a:noFill/>
        </p:spPr>
        <p:txBody>
          <a:bodyPr wrap="none" rtlCol="0">
            <a:spAutoFit/>
          </a:bodyPr>
          <a:lstStyle/>
          <a:p>
            <a:r>
              <a:rPr lang="en-US" dirty="0">
                <a:solidFill>
                  <a:srgbClr val="C00000"/>
                </a:solidFill>
              </a:rPr>
              <a:t>Red – FRIB200 reach</a:t>
            </a:r>
          </a:p>
        </p:txBody>
      </p:sp>
      <p:cxnSp>
        <p:nvCxnSpPr>
          <p:cNvPr id="14" name="Straight Arrow Connector 13"/>
          <p:cNvCxnSpPr>
            <a:stCxn id="12" idx="1"/>
          </p:cNvCxnSpPr>
          <p:nvPr/>
        </p:nvCxnSpPr>
        <p:spPr>
          <a:xfrm flipH="1">
            <a:off x="2362199" y="5072834"/>
            <a:ext cx="762000" cy="182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52999" y="4186814"/>
            <a:ext cx="2454518" cy="369332"/>
          </a:xfrm>
          <a:prstGeom prst="rect">
            <a:avLst/>
          </a:prstGeom>
          <a:noFill/>
        </p:spPr>
        <p:txBody>
          <a:bodyPr wrap="none" rtlCol="0">
            <a:spAutoFit/>
          </a:bodyPr>
          <a:lstStyle/>
          <a:p>
            <a:r>
              <a:rPr lang="en-US" dirty="0">
                <a:solidFill>
                  <a:srgbClr val="0F0C8F"/>
                </a:solidFill>
              </a:rPr>
              <a:t>Blue – FRIB400 reach</a:t>
            </a:r>
          </a:p>
        </p:txBody>
      </p:sp>
      <p:cxnSp>
        <p:nvCxnSpPr>
          <p:cNvPr id="16" name="Straight Arrow Connector 15"/>
          <p:cNvCxnSpPr>
            <a:stCxn id="15" idx="1"/>
          </p:cNvCxnSpPr>
          <p:nvPr/>
        </p:nvCxnSpPr>
        <p:spPr>
          <a:xfrm flipH="1">
            <a:off x="4190999" y="4371480"/>
            <a:ext cx="762000" cy="18276"/>
          </a:xfrm>
          <a:prstGeom prst="straightConnector1">
            <a:avLst/>
          </a:prstGeom>
          <a:ln>
            <a:solidFill>
              <a:srgbClr val="0F0C8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60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 y="1067100"/>
            <a:ext cx="5524500" cy="5027414"/>
          </a:xfrm>
        </p:spPr>
        <p:txBody>
          <a:bodyPr>
            <a:normAutofit/>
          </a:bodyPr>
          <a:lstStyle/>
          <a:p>
            <a:r>
              <a:rPr lang="en-US" dirty="0"/>
              <a:t>1985 - my postdoc supervisor said “</a:t>
            </a:r>
            <a:r>
              <a:rPr lang="en-US" baseline="30000" dirty="0"/>
              <a:t>100</a:t>
            </a:r>
            <a:r>
              <a:rPr lang="en-US" dirty="0"/>
              <a:t>Sn will never be observed”</a:t>
            </a:r>
          </a:p>
          <a:p>
            <a:r>
              <a:rPr lang="en-US" dirty="0"/>
              <a:t>1994 - Observed by Schneider et al., Z. </a:t>
            </a:r>
            <a:r>
              <a:rPr lang="en-US" dirty="0" err="1"/>
              <a:t>Phy</a:t>
            </a:r>
            <a:r>
              <a:rPr lang="en-US" dirty="0"/>
              <a:t>. using the FRS at GSI and Lewitowicz et al., PLB at GANIL using LISE3</a:t>
            </a:r>
          </a:p>
          <a:p>
            <a:r>
              <a:rPr lang="en-US" dirty="0"/>
              <a:t>2008 14 decays observed, Bazin et al., PRL 101</a:t>
            </a:r>
          </a:p>
          <a:p>
            <a:r>
              <a:rPr lang="en-US" dirty="0"/>
              <a:t>2019 - 3000 </a:t>
            </a:r>
            <a:r>
              <a:rPr lang="en-US" baseline="30000" dirty="0"/>
              <a:t>100</a:t>
            </a:r>
            <a:r>
              <a:rPr lang="en-US" dirty="0"/>
              <a:t>Sn produced at RIKEN for a detailed study D. </a:t>
            </a:r>
            <a:r>
              <a:rPr lang="en-US" dirty="0" err="1"/>
              <a:t>Lubos</a:t>
            </a:r>
            <a:r>
              <a:rPr lang="en-US" dirty="0"/>
              <a:t> </a:t>
            </a:r>
            <a:r>
              <a:rPr lang="en-US" i="1" dirty="0"/>
              <a:t>et al. </a:t>
            </a:r>
            <a:r>
              <a:rPr lang="en-US" dirty="0"/>
              <a:t>Phys. Rev. Lett. 122, 222502</a:t>
            </a:r>
          </a:p>
          <a:p>
            <a:r>
              <a:rPr lang="en-US" dirty="0"/>
              <a:t>Est 2023 - FRIB predicted </a:t>
            </a:r>
            <a:r>
              <a:rPr lang="en-US" baseline="30000" dirty="0"/>
              <a:t>100</a:t>
            </a:r>
            <a:r>
              <a:rPr lang="en-US" dirty="0"/>
              <a:t>Sn separated beam rate of 1/s  (see FRIB Rates online)</a:t>
            </a:r>
          </a:p>
          <a:p>
            <a:r>
              <a:rPr lang="en-US" dirty="0"/>
              <a:t>Hoped 203? – FRIB400 predicted rate of 200/s separated </a:t>
            </a:r>
            <a:r>
              <a:rPr lang="en-US" baseline="30000" dirty="0"/>
              <a:t>100</a:t>
            </a:r>
            <a:r>
              <a:rPr lang="en-US" dirty="0"/>
              <a:t>Sn</a:t>
            </a:r>
          </a:p>
          <a:p>
            <a:endParaRPr lang="en-US" dirty="0"/>
          </a:p>
        </p:txBody>
      </p:sp>
      <p:sp>
        <p:nvSpPr>
          <p:cNvPr id="2" name="Title 1"/>
          <p:cNvSpPr>
            <a:spLocks noGrp="1"/>
          </p:cNvSpPr>
          <p:nvPr>
            <p:ph type="title"/>
          </p:nvPr>
        </p:nvSpPr>
        <p:spPr>
          <a:xfrm>
            <a:off x="76200" y="45676"/>
            <a:ext cx="8991600" cy="911948"/>
          </a:xfrm>
        </p:spPr>
        <p:txBody>
          <a:bodyPr/>
          <a:lstStyle/>
          <a:p>
            <a:r>
              <a:rPr lang="en-US" dirty="0"/>
              <a:t>Remarkable Progress in Making Rare Isotopes – Grail Nuclide </a:t>
            </a:r>
            <a:r>
              <a:rPr lang="en-US" baseline="30000" dirty="0"/>
              <a:t>100</a:t>
            </a:r>
            <a:r>
              <a:rPr lang="en-US" dirty="0"/>
              <a:t>Sn</a:t>
            </a:r>
          </a:p>
        </p:txBody>
      </p:sp>
      <p:sp>
        <p:nvSpPr>
          <p:cNvPr id="3" name="Footer Placeholder 2"/>
          <p:cNvSpPr>
            <a:spLocks noGrp="1"/>
          </p:cNvSpPr>
          <p:nvPr>
            <p:ph type="ftr" sz="quarter" idx="10"/>
          </p:nvPr>
        </p:nvSpPr>
        <p:spPr>
          <a:xfrm>
            <a:off x="5483225" y="6356350"/>
            <a:ext cx="2898775" cy="365125"/>
          </a:xfrm>
        </p:spPr>
        <p:txBody>
          <a:bodyPr/>
          <a:lstStyle/>
          <a:p>
            <a:pPr>
              <a:defRPr/>
            </a:pPr>
            <a:r>
              <a:rPr lang="en-US" dirty="0"/>
              <a:t>Sherrill CIPANP 2022, Slide</a:t>
            </a:r>
          </a:p>
        </p:txBody>
      </p:sp>
      <p:sp>
        <p:nvSpPr>
          <p:cNvPr id="4" name="Slide Number Placeholder 3"/>
          <p:cNvSpPr>
            <a:spLocks noGrp="1"/>
          </p:cNvSpPr>
          <p:nvPr>
            <p:ph type="sldNum" sz="quarter" idx="4294967295"/>
          </p:nvPr>
        </p:nvSpPr>
        <p:spPr>
          <a:xfrm>
            <a:off x="8382000" y="6356350"/>
            <a:ext cx="762000" cy="365125"/>
          </a:xfrm>
        </p:spPr>
        <p:txBody>
          <a:bodyPr/>
          <a:lstStyle/>
          <a:p>
            <a:pPr>
              <a:defRPr/>
            </a:pPr>
            <a:r>
              <a:rPr lang="en-US" dirty="0"/>
              <a:t> </a:t>
            </a:r>
            <a:fld id="{CF988859-7953-4624-98C4-717249B46A15}" type="slidenum">
              <a:rPr lang="en-US" smtClean="0"/>
              <a:pPr>
                <a:defRPr/>
              </a:pPr>
              <a:t>29</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75612" y="2743200"/>
            <a:ext cx="3492187" cy="3158664"/>
          </a:xfrm>
          <a:prstGeom prst="rect">
            <a:avLst/>
          </a:prstGeom>
        </p:spPr>
      </p:pic>
      <p:sp>
        <p:nvSpPr>
          <p:cNvPr id="6" name="Rectangle 5"/>
          <p:cNvSpPr/>
          <p:nvPr/>
        </p:nvSpPr>
        <p:spPr>
          <a:xfrm>
            <a:off x="5791200" y="2365884"/>
            <a:ext cx="3262496" cy="369332"/>
          </a:xfrm>
          <a:prstGeom prst="rect">
            <a:avLst/>
          </a:prstGeom>
        </p:spPr>
        <p:txBody>
          <a:bodyPr wrap="none">
            <a:spAutoFit/>
          </a:bodyPr>
          <a:lstStyle/>
          <a:p>
            <a:r>
              <a:rPr lang="en-US" dirty="0"/>
              <a:t>http://www.nndc.bnl.gov/chart/</a:t>
            </a:r>
          </a:p>
        </p:txBody>
      </p:sp>
      <p:pic>
        <p:nvPicPr>
          <p:cNvPr id="1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3827" y="871373"/>
            <a:ext cx="2529219" cy="158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49916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47" y="69095"/>
            <a:ext cx="8540353" cy="911948"/>
          </a:xfrm>
        </p:spPr>
        <p:txBody>
          <a:bodyPr/>
          <a:lstStyle/>
          <a:p>
            <a:r>
              <a:rPr lang="en-US" dirty="0"/>
              <a:t>FRIB Is Located on the Campus of Michigan State University</a:t>
            </a:r>
          </a:p>
        </p:txBody>
      </p:sp>
      <p:sp>
        <p:nvSpPr>
          <p:cNvPr id="7" name="Footer Placeholder 6"/>
          <p:cNvSpPr>
            <a:spLocks noGrp="1"/>
          </p:cNvSpPr>
          <p:nvPr>
            <p:ph type="ftr" sz="quarter" idx="10"/>
          </p:nvPr>
        </p:nvSpPr>
        <p:spPr/>
        <p:txBody>
          <a:bodyPr/>
          <a:lstStyle/>
          <a:p>
            <a:pPr>
              <a:defRPr/>
            </a:pPr>
            <a:r>
              <a:rPr lang="en-US"/>
              <a:t>Sherrill CIPANP 2022</a:t>
            </a:r>
            <a:endParaRPr lang="en-US" dirty="0"/>
          </a:p>
        </p:txBody>
      </p:sp>
      <p:sp>
        <p:nvSpPr>
          <p:cNvPr id="3" name="Slide Number Placeholder 2"/>
          <p:cNvSpPr>
            <a:spLocks noGrp="1"/>
          </p:cNvSpPr>
          <p:nvPr>
            <p:ph type="sldNum" sz="quarter" idx="11"/>
          </p:nvPr>
        </p:nvSpPr>
        <p:spPr/>
        <p:txBody>
          <a:bodyPr/>
          <a:lstStyle/>
          <a:p>
            <a:pPr>
              <a:defRPr/>
            </a:pPr>
            <a:r>
              <a:rPr lang="en-US"/>
              <a:t>, Slide </a:t>
            </a:r>
            <a:fld id="{CF988859-7953-4624-98C4-717249B46A15}" type="slidenum">
              <a:rPr lang="en-US" smtClean="0"/>
              <a:pPr>
                <a:defRPr/>
              </a:pPr>
              <a:t>3</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38" y="1017147"/>
            <a:ext cx="9001125" cy="5092320"/>
          </a:xfrm>
          <a:prstGeom prst="rect">
            <a:avLst/>
          </a:prstGeom>
        </p:spPr>
      </p:pic>
    </p:spTree>
    <p:extLst>
      <p:ext uri="{BB962C8B-B14F-4D97-AF65-F5344CB8AC3E}">
        <p14:creationId xmlns:p14="http://schemas.microsoft.com/office/powerpoint/2010/main" val="2479889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noChangeAspect="1" noChangeArrowheads="1"/>
          </p:cNvSpPr>
          <p:nvPr>
            <p:ph idx="1"/>
          </p:nvPr>
        </p:nvSpPr>
        <p:spPr>
          <a:xfrm>
            <a:off x="76200" y="990600"/>
            <a:ext cx="8990922" cy="5027414"/>
          </a:xfrm>
        </p:spPr>
        <p:txBody>
          <a:bodyPr vert="horz" wrap="square" lIns="0" tIns="42930" rIns="0" bIns="0" numCol="1" anchor="t" anchorCtr="0" compatLnSpc="1">
            <a:prstTxWarp prst="textNoShape">
              <a:avLst/>
            </a:prstTxWarp>
            <a:noAutofit/>
          </a:bodyPr>
          <a:lstStyle/>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ANL</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Liquid lithium charge stripper (DONE)</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Beam dynamics verification (DONE); </a:t>
            </a:r>
            <a:r>
              <a:rPr lang="el-GR" altLang="zh-CN" sz="983" dirty="0">
                <a:latin typeface="Arial" panose="020B0604020202020204" pitchFamily="34" charset="0"/>
                <a:ea typeface="ＭＳ Ｐゴシック" pitchFamily="34" charset="-128"/>
                <a:cs typeface="Arial" panose="020B0604020202020204" pitchFamily="34" charset="0"/>
              </a:rPr>
              <a:t>β</a:t>
            </a:r>
            <a:r>
              <a:rPr lang="en-US" altLang="zh-CN" sz="983" dirty="0">
                <a:latin typeface="Arial" panose="020B0604020202020204" pitchFamily="34" charset="0"/>
                <a:ea typeface="ＭＳ Ｐゴシック" pitchFamily="34" charset="-128"/>
                <a:cs typeface="Arial" panose="020B0604020202020204" pitchFamily="34" charset="0"/>
              </a:rPr>
              <a:t>=0.29 HWR</a:t>
            </a:r>
            <a:br>
              <a:rPr lang="en-US" altLang="zh-CN" sz="983" dirty="0">
                <a:latin typeface="Arial" panose="020B0604020202020204" pitchFamily="34" charset="0"/>
                <a:ea typeface="ＭＳ Ｐゴシック" pitchFamily="34" charset="-128"/>
                <a:cs typeface="Arial" panose="020B0604020202020204" pitchFamily="34" charset="0"/>
              </a:rPr>
            </a:br>
            <a:r>
              <a:rPr lang="en-US" altLang="zh-CN" sz="983" dirty="0">
                <a:latin typeface="Arial" panose="020B0604020202020204" pitchFamily="34" charset="0"/>
                <a:ea typeface="ＭＳ Ｐゴシック" pitchFamily="34" charset="-128"/>
                <a:cs typeface="Arial" panose="020B0604020202020204" pitchFamily="34" charset="0"/>
              </a:rPr>
              <a:t>processing and testing (DONE); SRF tuner validation (DONE); </a:t>
            </a:r>
            <a:br>
              <a:rPr lang="en-US" altLang="zh-CN" sz="983" dirty="0">
                <a:latin typeface="Arial" panose="020B0604020202020204" pitchFamily="34" charset="0"/>
                <a:ea typeface="ＭＳ Ｐゴシック" pitchFamily="34" charset="-128"/>
                <a:cs typeface="Arial" panose="020B0604020202020204" pitchFamily="34" charset="0"/>
              </a:rPr>
            </a:br>
            <a:r>
              <a:rPr lang="en-US" altLang="zh-CN" sz="983" dirty="0">
                <a:latin typeface="Arial" panose="020B0604020202020204" pitchFamily="34" charset="0"/>
                <a:ea typeface="ＭＳ Ｐゴシック" pitchFamily="34" charset="-128"/>
                <a:cs typeface="Arial" panose="020B0604020202020204" pitchFamily="34" charset="0"/>
              </a:rPr>
              <a:t>beam dump (DONE); SRF components development (DONE)</a:t>
            </a:r>
            <a:endParaRPr lang="en-US" altLang="zh-CN" sz="983" dirty="0">
              <a:solidFill>
                <a:srgbClr val="FF0000"/>
              </a:solidFill>
              <a:latin typeface="Arial" panose="020B0604020202020204" pitchFamily="34" charset="0"/>
              <a:ea typeface="ＭＳ Ｐゴシック" pitchFamily="34" charset="-128"/>
              <a:cs typeface="Arial" panose="020B0604020202020204" pitchFamily="34" charset="0"/>
            </a:endParaRP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RF couplers for multi-gap </a:t>
            </a:r>
            <a:r>
              <a:rPr lang="en-US" altLang="zh-CN" sz="983" dirty="0" err="1">
                <a:latin typeface="Arial" panose="020B0604020202020204" pitchFamily="34" charset="0"/>
                <a:ea typeface="ＭＳ Ｐゴシック" pitchFamily="34" charset="-128"/>
                <a:cs typeface="Arial" panose="020B0604020202020204" pitchFamily="34" charset="0"/>
              </a:rPr>
              <a:t>buncher</a:t>
            </a:r>
            <a:r>
              <a:rPr lang="en-US" altLang="zh-CN" sz="983" dirty="0">
                <a:latin typeface="Arial" panose="020B0604020202020204" pitchFamily="34" charset="0"/>
                <a:ea typeface="ＭＳ Ｐゴシック" pitchFamily="34" charset="-128"/>
                <a:cs typeface="Arial" panose="020B0604020202020204" pitchFamily="34" charset="0"/>
              </a:rPr>
              <a:t> (DONE)</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SOLARIS</a:t>
            </a:r>
          </a:p>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BNL</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Plasma window &amp; charge stripper, </a:t>
            </a:r>
            <a:br>
              <a:rPr lang="en-US" altLang="zh-CN" sz="983" dirty="0">
                <a:latin typeface="Arial" panose="020B0604020202020204" pitchFamily="34" charset="0"/>
                <a:ea typeface="ＭＳ Ｐゴシック" pitchFamily="34" charset="-128"/>
                <a:cs typeface="Arial" panose="020B0604020202020204" pitchFamily="34" charset="0"/>
              </a:rPr>
            </a:br>
            <a:r>
              <a:rPr lang="en-US" altLang="zh-CN" sz="983" dirty="0">
                <a:latin typeface="Arial" panose="020B0604020202020204" pitchFamily="34" charset="0"/>
                <a:ea typeface="ＭＳ Ｐゴシック" pitchFamily="34" charset="-128"/>
                <a:cs typeface="Arial" panose="020B0604020202020204" pitchFamily="34" charset="0"/>
              </a:rPr>
              <a:t>physics modeling, magnets (DONE)</a:t>
            </a:r>
          </a:p>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FNAL</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Diagnostics, SRF processing (DONE)</a:t>
            </a:r>
          </a:p>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JLab</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Cryoplant; cryodistribution design &amp; prototyping (DONE)</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Cavity hydrogen degassing; e-traveler (DONE)</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HWR processing &amp; certification (DONE)</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QWR and HWR cryomodule design and engineering support for production </a:t>
            </a:r>
            <a:endParaRPr lang="en-US" altLang="zh-CN" sz="983" dirty="0">
              <a:solidFill>
                <a:schemeClr val="tx2"/>
              </a:solidFill>
              <a:latin typeface="Arial" panose="020B0604020202020204" pitchFamily="34" charset="0"/>
              <a:ea typeface="ＭＳ Ｐゴシック" pitchFamily="34" charset="-128"/>
              <a:cs typeface="Arial" panose="020B0604020202020204" pitchFamily="34" charset="0"/>
            </a:endParaRPr>
          </a:p>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LANL</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Proton ion source (DONE)</a:t>
            </a:r>
          </a:p>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LBNL</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ECR coldmass; beam dynamics (DONE)</a:t>
            </a:r>
          </a:p>
          <a:p>
            <a:pPr>
              <a:spcBef>
                <a:spcPts val="282"/>
              </a:spcBef>
            </a:pPr>
            <a:r>
              <a:rPr lang="en-US" altLang="zh-CN" sz="1171" dirty="0">
                <a:latin typeface="Arial" panose="020B0604020202020204" pitchFamily="34" charset="0"/>
                <a:ea typeface="ＭＳ Ｐゴシック" pitchFamily="34" charset="-128"/>
                <a:cs typeface="Arial" panose="020B0604020202020204" pitchFamily="34" charset="0"/>
              </a:rPr>
              <a:t>MIT</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CRIS</a:t>
            </a:r>
          </a:p>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ORNL</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Remote handling, diagnostics; (DONE)</a:t>
            </a:r>
            <a:br>
              <a:rPr lang="en-US" altLang="zh-CN" sz="983" dirty="0">
                <a:latin typeface="Arial" panose="020B0604020202020204" pitchFamily="34" charset="0"/>
                <a:ea typeface="ＭＳ Ｐゴシック" pitchFamily="34" charset="-128"/>
                <a:cs typeface="Arial" panose="020B0604020202020204" pitchFamily="34" charset="0"/>
              </a:rPr>
            </a:br>
            <a:r>
              <a:rPr lang="en-US" altLang="zh-CN" sz="983" dirty="0">
                <a:latin typeface="Arial" panose="020B0604020202020204" pitchFamily="34" charset="0"/>
                <a:ea typeface="ＭＳ Ｐゴシック" pitchFamily="34" charset="-128"/>
                <a:cs typeface="Arial" panose="020B0604020202020204" pitchFamily="34" charset="0"/>
              </a:rPr>
              <a:t>large-vessel vacuum, cryoplant controls (DONE)</a:t>
            </a:r>
          </a:p>
          <a:p>
            <a:pPr lvl="1">
              <a:spcBef>
                <a:spcPts val="282"/>
              </a:spcBef>
            </a:pPr>
            <a:r>
              <a:rPr lang="en-US" altLang="zh-CN" sz="983" dirty="0" err="1">
                <a:latin typeface="Arial" panose="020B0604020202020204" pitchFamily="34" charset="0"/>
                <a:ea typeface="ＭＳ Ｐゴシック" pitchFamily="34" charset="-128"/>
                <a:cs typeface="Arial" panose="020B0604020202020204" pitchFamily="34" charset="0"/>
              </a:rPr>
              <a:t>FDSi</a:t>
            </a:r>
            <a:endParaRPr lang="en-US" altLang="zh-CN" sz="983" dirty="0">
              <a:latin typeface="Arial" panose="020B0604020202020204" pitchFamily="34" charset="0"/>
              <a:ea typeface="ＭＳ Ｐゴシック" pitchFamily="34" charset="-128"/>
              <a:cs typeface="Arial" panose="020B0604020202020204" pitchFamily="34" charset="0"/>
            </a:endParaRPr>
          </a:p>
          <a:p>
            <a:pPr>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SLAC</a:t>
            </a:r>
          </a:p>
          <a:p>
            <a:pPr lvl="1">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Cryogenics, SRF multipacting, (DONE) </a:t>
            </a:r>
            <a:br>
              <a:rPr lang="en-US" altLang="zh-CN" sz="983" dirty="0">
                <a:latin typeface="Arial" panose="020B0604020202020204" pitchFamily="34" charset="0"/>
                <a:ea typeface="ＭＳ Ｐゴシック" pitchFamily="34" charset="-128"/>
                <a:cs typeface="Arial" panose="020B0604020202020204" pitchFamily="34" charset="0"/>
              </a:rPr>
            </a:br>
            <a:r>
              <a:rPr lang="en-US" altLang="zh-CN" sz="983" dirty="0">
                <a:latin typeface="Arial" panose="020B0604020202020204" pitchFamily="34" charset="0"/>
                <a:ea typeface="ＭＳ Ｐゴシック" pitchFamily="34" charset="-128"/>
                <a:cs typeface="Arial" panose="020B0604020202020204" pitchFamily="34" charset="0"/>
              </a:rPr>
              <a:t>physics modeling (DONE)</a:t>
            </a:r>
          </a:p>
          <a:p>
            <a:pPr lvl="1">
              <a:spcBef>
                <a:spcPts val="376"/>
              </a:spcBef>
            </a:pPr>
            <a:endParaRPr lang="en-US" altLang="zh-CN" sz="983" dirty="0">
              <a:latin typeface="Arial" panose="020B0604020202020204" pitchFamily="34" charset="0"/>
              <a:ea typeface="ＭＳ Ｐゴシック" pitchFamily="34" charset="-128"/>
              <a:cs typeface="Arial" panose="020B0604020202020204" pitchFamily="34" charset="0"/>
            </a:endParaRPr>
          </a:p>
        </p:txBody>
      </p:sp>
      <p:sp>
        <p:nvSpPr>
          <p:cNvPr id="2" name="Title 1"/>
          <p:cNvSpPr>
            <a:spLocks noGrp="1"/>
          </p:cNvSpPr>
          <p:nvPr>
            <p:ph type="title"/>
          </p:nvPr>
        </p:nvSpPr>
        <p:spPr>
          <a:xfrm>
            <a:off x="76200" y="45676"/>
            <a:ext cx="8991600" cy="911948"/>
          </a:xfrm>
        </p:spPr>
        <p:txBody>
          <a:bodyPr/>
          <a:lstStyle/>
          <a:p>
            <a:pPr algn="ctr"/>
            <a:r>
              <a:rPr lang="en-US" altLang="zh-CN" dirty="0"/>
              <a:t>FRIB Completed with National Laboratories </a:t>
            </a:r>
            <a:br>
              <a:rPr lang="en-US" altLang="zh-CN" dirty="0"/>
            </a:br>
            <a:r>
              <a:rPr lang="en-US" altLang="zh-CN" dirty="0"/>
              <a:t>and International Partners</a:t>
            </a:r>
            <a:endParaRPr lang="en-US" dirty="0">
              <a:solidFill>
                <a:srgbClr val="FF0000"/>
              </a:solidFill>
            </a:endParaRPr>
          </a:p>
        </p:txBody>
      </p:sp>
      <p:sp>
        <p:nvSpPr>
          <p:cNvPr id="3" name="Footer Placeholder 2"/>
          <p:cNvSpPr>
            <a:spLocks noGrp="1"/>
          </p:cNvSpPr>
          <p:nvPr>
            <p:ph type="ftr" sz="quarter" idx="10"/>
          </p:nvPr>
        </p:nvSpPr>
        <p:spPr>
          <a:xfrm>
            <a:off x="5486400" y="6356350"/>
            <a:ext cx="2898775" cy="365125"/>
          </a:xfrm>
        </p:spPr>
        <p:txBody>
          <a:bodyPr/>
          <a:lstStyle/>
          <a:p>
            <a:pPr>
              <a:defRPr/>
            </a:pPr>
            <a:r>
              <a:rPr lang="en-US"/>
              <a:t>Sherrill CIPANP 2022</a:t>
            </a:r>
            <a:endParaRPr lang="en-US" dirty="0"/>
          </a:p>
        </p:txBody>
      </p:sp>
      <p:sp>
        <p:nvSpPr>
          <p:cNvPr id="8" name="Content Placeholder 5"/>
          <p:cNvSpPr>
            <a:spLocks noGrp="1"/>
          </p:cNvSpPr>
          <p:nvPr>
            <p:ph idx="4294967295"/>
          </p:nvPr>
        </p:nvSpPr>
        <p:spPr>
          <a:xfrm>
            <a:off x="5532438" y="1066800"/>
            <a:ext cx="3611562" cy="5076825"/>
          </a:xfrm>
        </p:spPr>
        <p:txBody>
          <a:bodyPr vert="horz" wrap="square" lIns="0" tIns="42930" rIns="0" bIns="0" numCol="1" anchor="t" anchorCtr="0" compatLnSpc="1">
            <a:prstTxWarp prst="textNoShape">
              <a:avLst/>
            </a:prstTxWarp>
            <a:noAutofit/>
          </a:bodyPr>
          <a:lstStyle/>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RIKEN</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Helium gas charge stripper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TRIUMF</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Beam dynamics design, physics modeling SRF, QWR etching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INFN</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SRF technology</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KEK</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SRF technology, SC solenoid prototyping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IMP</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Magnets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Budker Institute, INR Institute</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Diagnostics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Tsinghua Univ. &amp; CAS</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RFQ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ESS</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Accelerator physics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DTRA </a:t>
            </a:r>
          </a:p>
          <a:p>
            <a:pPr lvl="1">
              <a:lnSpc>
                <a:spcPct val="80000"/>
              </a:lnSpc>
              <a:spcBef>
                <a:spcPts val="282"/>
              </a:spcBef>
            </a:pPr>
            <a:r>
              <a:rPr lang="en-US" altLang="zh-CN" sz="983" dirty="0">
                <a:latin typeface="Arial" panose="020B0604020202020204" pitchFamily="34" charset="0"/>
                <a:ea typeface="ＭＳ Ｐゴシック" pitchFamily="34" charset="-128"/>
                <a:cs typeface="Arial" panose="020B0604020202020204" pitchFamily="34" charset="0"/>
              </a:rPr>
              <a:t>RFQ power supply (DONE)</a:t>
            </a: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CSNSM-JaNNUS</a:t>
            </a:r>
          </a:p>
          <a:p>
            <a:pPr lvl="1">
              <a:lnSpc>
                <a:spcPct val="80000"/>
              </a:lnSpc>
              <a:spcBef>
                <a:spcPts val="282"/>
              </a:spcBef>
            </a:pPr>
            <a:r>
              <a:rPr lang="en-US" sz="983" dirty="0">
                <a:latin typeface="Arial" panose="020B0604020202020204" pitchFamily="34" charset="0"/>
                <a:cs typeface="Arial" panose="020B0604020202020204" pitchFamily="34" charset="0"/>
              </a:rPr>
              <a:t>Nuclear recoil damage to materials (DONE)</a:t>
            </a:r>
            <a:endParaRPr lang="en-US" altLang="zh-CN" sz="1072" dirty="0">
              <a:latin typeface="Arial" panose="020B0604020202020204" pitchFamily="34" charset="0"/>
              <a:ea typeface="ＭＳ Ｐゴシック" pitchFamily="34" charset="-128"/>
              <a:cs typeface="Arial" panose="020B0604020202020204" pitchFamily="34" charset="0"/>
            </a:endParaRP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RaDIATE</a:t>
            </a:r>
          </a:p>
          <a:p>
            <a:pPr lvl="1">
              <a:lnSpc>
                <a:spcPct val="80000"/>
              </a:lnSpc>
              <a:spcBef>
                <a:spcPts val="282"/>
              </a:spcBef>
            </a:pPr>
            <a:r>
              <a:rPr lang="en-US" sz="983" dirty="0">
                <a:latin typeface="Arial" panose="020B0604020202020204" pitchFamily="34" charset="0"/>
                <a:cs typeface="Arial" panose="020B0604020202020204" pitchFamily="34" charset="0"/>
              </a:rPr>
              <a:t>Nuclear recoil damage to materials</a:t>
            </a:r>
            <a:endParaRPr lang="en-US" altLang="zh-CN" sz="1432" dirty="0">
              <a:latin typeface="Arial" panose="020B0604020202020204" pitchFamily="34" charset="0"/>
              <a:ea typeface="ＭＳ Ｐゴシック" pitchFamily="34" charset="-128"/>
              <a:cs typeface="Arial" panose="020B0604020202020204" pitchFamily="34" charset="0"/>
            </a:endParaRP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GANIL</a:t>
            </a:r>
          </a:p>
          <a:p>
            <a:pPr lvl="1">
              <a:lnSpc>
                <a:spcPct val="80000"/>
              </a:lnSpc>
              <a:spcBef>
                <a:spcPts val="282"/>
              </a:spcBef>
            </a:pPr>
            <a:r>
              <a:rPr lang="en-US" sz="983" dirty="0">
                <a:latin typeface="Arial" panose="020B0604020202020204" pitchFamily="34" charset="0"/>
                <a:cs typeface="Arial" panose="020B0604020202020204" pitchFamily="34" charset="0"/>
              </a:rPr>
              <a:t>Rare isotope physics, target development</a:t>
            </a:r>
            <a:endParaRPr lang="en-US" altLang="zh-CN" sz="1432" dirty="0">
              <a:latin typeface="Arial" panose="020B0604020202020204" pitchFamily="34" charset="0"/>
              <a:ea typeface="ＭＳ Ｐゴシック" pitchFamily="34" charset="-128"/>
              <a:cs typeface="Arial" panose="020B0604020202020204" pitchFamily="34" charset="0"/>
            </a:endParaRP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GSI</a:t>
            </a:r>
          </a:p>
          <a:p>
            <a:pPr lvl="1">
              <a:lnSpc>
                <a:spcPct val="80000"/>
              </a:lnSpc>
              <a:spcBef>
                <a:spcPts val="282"/>
              </a:spcBef>
            </a:pPr>
            <a:r>
              <a:rPr lang="en-US" sz="983" dirty="0">
                <a:latin typeface="Arial" panose="020B0604020202020204" pitchFamily="34" charset="0"/>
                <a:cs typeface="Arial" panose="020B0604020202020204" pitchFamily="34" charset="0"/>
              </a:rPr>
              <a:t>Rare isotope physics, fragment separators</a:t>
            </a:r>
            <a:endParaRPr lang="en-US" altLang="zh-CN" sz="1432" dirty="0">
              <a:latin typeface="Arial" panose="020B0604020202020204" pitchFamily="34" charset="0"/>
              <a:ea typeface="ＭＳ Ｐゴシック" pitchFamily="34" charset="-128"/>
              <a:cs typeface="Arial" panose="020B0604020202020204" pitchFamily="34" charset="0"/>
            </a:endParaRPr>
          </a:p>
          <a:p>
            <a:pPr>
              <a:lnSpc>
                <a:spcPct val="80000"/>
              </a:lnSpc>
              <a:spcBef>
                <a:spcPts val="282"/>
              </a:spcBef>
            </a:pPr>
            <a:r>
              <a:rPr lang="en-US" altLang="zh-CN" sz="1072" dirty="0">
                <a:latin typeface="Arial" panose="020B0604020202020204" pitchFamily="34" charset="0"/>
                <a:ea typeface="ＭＳ Ｐゴシック" pitchFamily="34" charset="-128"/>
                <a:cs typeface="Arial" panose="020B0604020202020204" pitchFamily="34" charset="0"/>
              </a:rPr>
              <a:t>U Notre Dame</a:t>
            </a:r>
          </a:p>
          <a:p>
            <a:pPr lvl="1">
              <a:lnSpc>
                <a:spcPct val="80000"/>
              </a:lnSpc>
              <a:spcBef>
                <a:spcPts val="282"/>
              </a:spcBef>
            </a:pPr>
            <a:r>
              <a:rPr lang="en-US" sz="983" dirty="0">
                <a:latin typeface="Arial" panose="020B0604020202020204" pitchFamily="34" charset="0"/>
                <a:cs typeface="Arial" panose="020B0604020202020204" pitchFamily="34" charset="0"/>
              </a:rPr>
              <a:t>Recoil implantation testing of materials (DONE)</a:t>
            </a:r>
            <a:endParaRPr lang="en-US" altLang="zh-CN" sz="983" dirty="0">
              <a:latin typeface="Arial" panose="020B0604020202020204" pitchFamily="34" charset="0"/>
              <a:ea typeface="ＭＳ Ｐゴシック" pitchFamily="34" charset="-128"/>
              <a:cs typeface="Arial" panose="020B0604020202020204" pitchFamily="34" charset="0"/>
            </a:endParaRPr>
          </a:p>
          <a:p>
            <a:pPr>
              <a:lnSpc>
                <a:spcPct val="80000"/>
              </a:lnSpc>
              <a:spcBef>
                <a:spcPts val="282"/>
              </a:spcBef>
            </a:pPr>
            <a:endParaRPr lang="en-US" altLang="zh-CN" sz="983" dirty="0">
              <a:solidFill>
                <a:schemeClr val="tx2"/>
              </a:solidFill>
              <a:latin typeface="Arial" panose="020B0604020202020204" pitchFamily="34" charset="0"/>
              <a:ea typeface="ＭＳ Ｐゴシック" pitchFamily="34" charset="-128"/>
              <a:cs typeface="Arial" panose="020B0604020202020204" pitchFamily="34" charset="0"/>
            </a:endParaRPr>
          </a:p>
          <a:p>
            <a:pPr>
              <a:lnSpc>
                <a:spcPct val="80000"/>
              </a:lnSpc>
              <a:spcBef>
                <a:spcPts val="282"/>
              </a:spcBef>
            </a:pPr>
            <a:endParaRPr lang="en-US" altLang="zh-CN" sz="983" dirty="0">
              <a:solidFill>
                <a:schemeClr val="tx2"/>
              </a:solidFill>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30</a:t>
            </a:fld>
            <a:endParaRPr lang="en-US"/>
          </a:p>
        </p:txBody>
      </p:sp>
      <p:pic>
        <p:nvPicPr>
          <p:cNvPr id="6" name="Picture 5" descr="logo-BN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0982" y="2163183"/>
            <a:ext cx="1101479" cy="414090"/>
          </a:xfrm>
          <a:prstGeom prst="rect">
            <a:avLst/>
          </a:prstGeom>
        </p:spPr>
      </p:pic>
      <p:pic>
        <p:nvPicPr>
          <p:cNvPr id="9" name="Picture 8" descr="logo_ORN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2460" y="5033627"/>
            <a:ext cx="690150" cy="350597"/>
          </a:xfrm>
          <a:prstGeom prst="rect">
            <a:avLst/>
          </a:prstGeom>
        </p:spPr>
      </p:pic>
      <p:pic>
        <p:nvPicPr>
          <p:cNvPr id="10" name="Picture 9" descr="logo-AN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1990" y="1161807"/>
            <a:ext cx="858576" cy="333620"/>
          </a:xfrm>
          <a:prstGeom prst="rect">
            <a:avLst/>
          </a:prstGeom>
        </p:spPr>
      </p:pic>
      <p:pic>
        <p:nvPicPr>
          <p:cNvPr id="11" name="Picture 10" descr="logo-JLab.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9481" y="3028311"/>
            <a:ext cx="1023597" cy="276649"/>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08208" y="3914360"/>
            <a:ext cx="902337" cy="463529"/>
          </a:xfrm>
          <a:prstGeom prst="rect">
            <a:avLst/>
          </a:prstGeom>
        </p:spPr>
      </p:pic>
      <p:pic>
        <p:nvPicPr>
          <p:cNvPr id="13"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315697" y="4203739"/>
            <a:ext cx="625406" cy="397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4" descr="C:\Users\Wei\own\frib\collaboration\Fermila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45510" y="2659123"/>
            <a:ext cx="956526" cy="26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6" descr="C:\Users\Wei\own\frib\collaboration\slac-logo-237.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42438" y="5730402"/>
            <a:ext cx="699553" cy="26860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10981" y="4617506"/>
            <a:ext cx="596321" cy="333427"/>
          </a:xfrm>
          <a:prstGeom prst="rect">
            <a:avLst/>
          </a:prstGeom>
        </p:spPr>
      </p:pic>
    </p:spTree>
    <p:extLst>
      <p:ext uri="{BB962C8B-B14F-4D97-AF65-F5344CB8AC3E}">
        <p14:creationId xmlns:p14="http://schemas.microsoft.com/office/powerpoint/2010/main" val="3675654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FRIB is a new DOE-SC user facility to enable discoveries with beams of rare isotopes</a:t>
            </a:r>
          </a:p>
          <a:p>
            <a:r>
              <a:rPr lang="en-US" dirty="0"/>
              <a:t>A powerful, 400kW, Superconducting Linear Accelerator will produce nearly 4,500 rare isotopes, with experimental facilities for fast, stopped, and reaccelerated beams</a:t>
            </a:r>
          </a:p>
          <a:p>
            <a:r>
              <a:rPr lang="en-US" dirty="0"/>
              <a:t>Beams are produced by in-flight fragment separation </a:t>
            </a:r>
          </a:p>
          <a:p>
            <a:r>
              <a:rPr lang="en-US" dirty="0"/>
              <a:t>Science included</a:t>
            </a:r>
          </a:p>
          <a:p>
            <a:pPr lvl="1"/>
            <a:r>
              <a:rPr lang="en-US" dirty="0"/>
              <a:t>Development of a predictive model of the atomic nucleus</a:t>
            </a:r>
          </a:p>
          <a:p>
            <a:pPr lvl="1"/>
            <a:r>
              <a:rPr lang="en-US" dirty="0"/>
              <a:t>Understanding the role of nuclei and nuclear reactions in the cosmos</a:t>
            </a:r>
          </a:p>
          <a:p>
            <a:pPr lvl="1"/>
            <a:r>
              <a:rPr lang="en-US" dirty="0"/>
              <a:t>Tests of Nature’s fundamental symmetries</a:t>
            </a:r>
          </a:p>
          <a:p>
            <a:pPr lvl="1"/>
            <a:r>
              <a:rPr lang="en-US" dirty="0"/>
              <a:t>Applications of isotopes and related technologies</a:t>
            </a:r>
          </a:p>
          <a:p>
            <a:r>
              <a:rPr lang="en-US" dirty="0"/>
              <a:t>FRIB400 is an important future upgrade</a:t>
            </a:r>
          </a:p>
          <a:p>
            <a:r>
              <a:rPr lang="en-US" dirty="0"/>
              <a:t>DEI, Public Engagement, and Training are central</a:t>
            </a:r>
          </a:p>
          <a:p>
            <a:endParaRPr lang="en-US" dirty="0"/>
          </a:p>
        </p:txBody>
      </p:sp>
      <p:sp>
        <p:nvSpPr>
          <p:cNvPr id="3" name="Title 2"/>
          <p:cNvSpPr>
            <a:spLocks noGrp="1"/>
          </p:cNvSpPr>
          <p:nvPr>
            <p:ph type="title"/>
          </p:nvPr>
        </p:nvSpPr>
        <p:spPr/>
        <p:txBody>
          <a:bodyPr/>
          <a:lstStyle/>
          <a:p>
            <a:r>
              <a:rPr lang="en-US" dirty="0"/>
              <a:t>Summary</a:t>
            </a:r>
          </a:p>
        </p:txBody>
      </p:sp>
      <p:sp>
        <p:nvSpPr>
          <p:cNvPr id="4" name="Footer Placeholder 3"/>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31</a:t>
            </a:fld>
            <a:endParaRPr lang="en-US"/>
          </a:p>
        </p:txBody>
      </p:sp>
    </p:spTree>
    <p:extLst>
      <p:ext uri="{BB962C8B-B14F-4D97-AF65-F5344CB8AC3E}">
        <p14:creationId xmlns:p14="http://schemas.microsoft.com/office/powerpoint/2010/main" val="43130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941928" y="1295401"/>
            <a:ext cx="5202074" cy="3759200"/>
          </a:xfrm>
          <a:prstGeom prst="rect">
            <a:avLst/>
          </a:prstGeom>
          <a:noFill/>
          <a:ln w="9525">
            <a:noFill/>
            <a:miter lim="800000"/>
            <a:headEnd/>
            <a:tailEnd/>
          </a:ln>
        </p:spPr>
      </p:pic>
      <p:sp>
        <p:nvSpPr>
          <p:cNvPr id="2" name="Content Placeholder 1"/>
          <p:cNvSpPr>
            <a:spLocks noGrp="1"/>
          </p:cNvSpPr>
          <p:nvPr>
            <p:ph idx="1"/>
          </p:nvPr>
        </p:nvSpPr>
        <p:spPr>
          <a:xfrm>
            <a:off x="76200" y="1143000"/>
            <a:ext cx="3865728" cy="5027414"/>
          </a:xfrm>
        </p:spPr>
        <p:txBody>
          <a:bodyPr>
            <a:normAutofit fontScale="92500" lnSpcReduction="10000"/>
          </a:bodyPr>
          <a:lstStyle/>
          <a:p>
            <a:pPr>
              <a:spcBef>
                <a:spcPts val="0"/>
              </a:spcBef>
            </a:pPr>
            <a:r>
              <a:rPr lang="en-US" sz="2400" dirty="0"/>
              <a:t>FRIB’s key feature is 400 kW beam power</a:t>
            </a:r>
          </a:p>
          <a:p>
            <a:pPr lvl="1">
              <a:spcBef>
                <a:spcPts val="0"/>
              </a:spcBef>
            </a:pPr>
            <a:r>
              <a:rPr lang="en-US" sz="2133" dirty="0"/>
              <a:t>8 p𝜇A or 5 x 10</a:t>
            </a:r>
            <a:r>
              <a:rPr lang="en-US" sz="2133" baseline="30000" dirty="0"/>
              <a:t>13  238</a:t>
            </a:r>
            <a:r>
              <a:rPr lang="en-US" sz="2133" dirty="0"/>
              <a:t>U /s </a:t>
            </a:r>
          </a:p>
          <a:p>
            <a:pPr lvl="1">
              <a:spcBef>
                <a:spcPts val="0"/>
              </a:spcBef>
            </a:pPr>
            <a:r>
              <a:rPr lang="en-US" sz="2133" dirty="0"/>
              <a:t>42 p𝜇A or 2.6 x 10</a:t>
            </a:r>
            <a:r>
              <a:rPr lang="en-US" sz="2133" baseline="30000" dirty="0"/>
              <a:t>14  48</a:t>
            </a:r>
            <a:r>
              <a:rPr lang="en-US" sz="2133" dirty="0"/>
              <a:t>Ca /s </a:t>
            </a:r>
          </a:p>
          <a:p>
            <a:r>
              <a:rPr lang="en-US" sz="2400" dirty="0"/>
              <a:t>Experiments with fast (200 MeV/u), stopped (trapped), and reaccelerated beams (0.6 to 10 MeV/u)</a:t>
            </a:r>
          </a:p>
          <a:p>
            <a:r>
              <a:rPr lang="en-US" sz="2400" dirty="0"/>
              <a:t>Separation of isotopes </a:t>
            </a:r>
            <a:br>
              <a:rPr lang="en-US" sz="2400" dirty="0"/>
            </a:br>
            <a:r>
              <a:rPr lang="en-US" sz="2400" dirty="0"/>
              <a:t>in-flight provides</a:t>
            </a:r>
          </a:p>
          <a:p>
            <a:pPr lvl="1"/>
            <a:r>
              <a:rPr lang="en-US" sz="2133" dirty="0"/>
              <a:t>Fast development time for any isotope</a:t>
            </a:r>
          </a:p>
          <a:p>
            <a:pPr lvl="1"/>
            <a:r>
              <a:rPr lang="en-US" sz="2133" dirty="0"/>
              <a:t>Beams of all elements and short half-lives</a:t>
            </a:r>
          </a:p>
          <a:p>
            <a:r>
              <a:rPr lang="en-US" sz="2400" spc="-5" dirty="0">
                <a:latin typeface="Arial"/>
                <a:cs typeface="Arial"/>
              </a:rPr>
              <a:t>Isotope harvesting capability from beam </a:t>
            </a:r>
            <a:r>
              <a:rPr lang="en-US" sz="2400" spc="-10" dirty="0">
                <a:latin typeface="Arial"/>
                <a:cs typeface="Arial"/>
              </a:rPr>
              <a:t>dump</a:t>
            </a:r>
            <a:r>
              <a:rPr lang="en-US" sz="2400" spc="-15" dirty="0">
                <a:latin typeface="Arial"/>
                <a:cs typeface="Arial"/>
              </a:rPr>
              <a:t> </a:t>
            </a:r>
            <a:r>
              <a:rPr lang="en-US" sz="2400" spc="-5" dirty="0">
                <a:latin typeface="Arial"/>
                <a:cs typeface="Arial"/>
              </a:rPr>
              <a:t>water)</a:t>
            </a:r>
            <a:endParaRPr lang="en-US" sz="2400" dirty="0">
              <a:latin typeface="Arial"/>
              <a:cs typeface="Arial"/>
            </a:endParaRPr>
          </a:p>
        </p:txBody>
      </p:sp>
      <p:sp>
        <p:nvSpPr>
          <p:cNvPr id="3" name="Title 2"/>
          <p:cNvSpPr>
            <a:spLocks noGrp="1"/>
          </p:cNvSpPr>
          <p:nvPr>
            <p:ph type="title"/>
          </p:nvPr>
        </p:nvSpPr>
        <p:spPr>
          <a:xfrm>
            <a:off x="76200" y="262338"/>
            <a:ext cx="8991600" cy="478624"/>
          </a:xfrm>
        </p:spPr>
        <p:txBody>
          <a:bodyPr/>
          <a:lstStyle/>
          <a:p>
            <a:r>
              <a:rPr lang="en-US" dirty="0"/>
              <a:t>Key FRIB Features that Enable Discovery</a:t>
            </a:r>
          </a:p>
        </p:txBody>
      </p:sp>
      <p:sp>
        <p:nvSpPr>
          <p:cNvPr id="7" name="Footer Placeholder 6"/>
          <p:cNvSpPr>
            <a:spLocks noGrp="1"/>
          </p:cNvSpPr>
          <p:nvPr>
            <p:ph type="ftr" sz="quarter" idx="10"/>
          </p:nvPr>
        </p:nvSpPr>
        <p:spPr>
          <a:xfrm>
            <a:off x="5491716" y="6340475"/>
            <a:ext cx="2898775" cy="365125"/>
          </a:xfrm>
        </p:spPr>
        <p:txBody>
          <a:bodyPr/>
          <a:lstStyle/>
          <a:p>
            <a:pPr>
              <a:defRPr/>
            </a:pPr>
            <a:r>
              <a:rPr lang="en-US" dirty="0"/>
              <a:t>Sherrill CIPANP 2022</a:t>
            </a:r>
          </a:p>
        </p:txBody>
      </p:sp>
      <p:sp>
        <p:nvSpPr>
          <p:cNvPr id="8" name="Slide Number Placeholder 7"/>
          <p:cNvSpPr>
            <a:spLocks noGrp="1"/>
          </p:cNvSpPr>
          <p:nvPr>
            <p:ph type="sldNum" sz="quarter" idx="4294967295"/>
          </p:nvPr>
        </p:nvSpPr>
        <p:spPr>
          <a:xfrm>
            <a:off x="8370998" y="6340475"/>
            <a:ext cx="639762" cy="365125"/>
          </a:xfrm>
        </p:spPr>
        <p:txBody>
          <a:bodyPr/>
          <a:lstStyle/>
          <a:p>
            <a:pPr>
              <a:defRPr/>
            </a:pPr>
            <a:r>
              <a:rPr lang="en-US" dirty="0"/>
              <a:t> </a:t>
            </a:r>
            <a:r>
              <a:rPr lang="en-US"/>
              <a:t>, Slide </a:t>
            </a:r>
            <a:fld id="{35AD4620-7552-4207-8973-898801ED212B}" type="slidenum">
              <a:rPr lang="en-US" smtClean="0"/>
              <a:pPr>
                <a:defRPr/>
              </a:pPr>
              <a:t>4</a:t>
            </a:fld>
            <a:endParaRPr lang="en-US" dirty="0"/>
          </a:p>
        </p:txBody>
      </p:sp>
      <p:sp>
        <p:nvSpPr>
          <p:cNvPr id="4" name="TextBox 3"/>
          <p:cNvSpPr txBox="1"/>
          <p:nvPr/>
        </p:nvSpPr>
        <p:spPr>
          <a:xfrm>
            <a:off x="5762171" y="5260489"/>
            <a:ext cx="3381829" cy="646331"/>
          </a:xfrm>
          <a:prstGeom prst="rect">
            <a:avLst/>
          </a:prstGeom>
          <a:noFill/>
        </p:spPr>
        <p:txBody>
          <a:bodyPr wrap="square" rtlCol="0">
            <a:spAutoFit/>
          </a:bodyPr>
          <a:lstStyle/>
          <a:p>
            <a:r>
              <a:rPr lang="en-US" dirty="0"/>
              <a:t>Thomas Glasmacher, FRIB Laboratory Director</a:t>
            </a:r>
          </a:p>
        </p:txBody>
      </p:sp>
    </p:spTree>
    <p:extLst>
      <p:ext uri="{BB962C8B-B14F-4D97-AF65-F5344CB8AC3E}">
        <p14:creationId xmlns:p14="http://schemas.microsoft.com/office/powerpoint/2010/main" val="73340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38" y="45510"/>
            <a:ext cx="9001125" cy="921566"/>
          </a:xfrm>
          <a:prstGeom prst="rect">
            <a:avLst/>
          </a:prstGeom>
        </p:spPr>
        <p:txBody>
          <a:bodyPr vert="horz" wrap="square" lIns="0" tIns="74453" rIns="0" bIns="0" numCol="1" rtlCol="0" anchor="ctr" anchorCtr="0" compatLnSpc="1">
            <a:prstTxWarp prst="textNoShape">
              <a:avLst/>
            </a:prstTxWarp>
            <a:spAutoFit/>
          </a:bodyPr>
          <a:lstStyle/>
          <a:p>
            <a:pPr marL="503940" marR="4923" indent="-492249">
              <a:lnSpc>
                <a:spcPts val="3266"/>
              </a:lnSpc>
              <a:spcBef>
                <a:spcPts val="586"/>
              </a:spcBef>
            </a:pPr>
            <a:r>
              <a:rPr spc="-5" dirty="0"/>
              <a:t>FRIB Enables Scientists </a:t>
            </a:r>
            <a:r>
              <a:rPr dirty="0"/>
              <a:t>to </a:t>
            </a:r>
            <a:r>
              <a:rPr spc="-10" dirty="0"/>
              <a:t>Make </a:t>
            </a:r>
            <a:r>
              <a:rPr spc="-5" dirty="0"/>
              <a:t>Discoveries  </a:t>
            </a:r>
            <a:r>
              <a:rPr lang="en-US" spc="-5" dirty="0"/>
              <a:t>in Four Areas</a:t>
            </a:r>
            <a:endParaRPr spc="-5" dirty="0"/>
          </a:p>
        </p:txBody>
      </p:sp>
      <p:sp>
        <p:nvSpPr>
          <p:cNvPr id="9" name="Footer Placeholder 8"/>
          <p:cNvSpPr>
            <a:spLocks noGrp="1"/>
          </p:cNvSpPr>
          <p:nvPr>
            <p:ph type="ftr" sz="quarter" idx="10"/>
          </p:nvPr>
        </p:nvSpPr>
        <p:spPr/>
        <p:txBody>
          <a:bodyPr/>
          <a:lstStyle/>
          <a:p>
            <a:r>
              <a:rPr lang="en-US"/>
              <a:t>Sherrill CIPANP 2022</a:t>
            </a:r>
            <a:endParaRPr lang="en-US" dirty="0"/>
          </a:p>
        </p:txBody>
      </p:sp>
      <p:sp>
        <p:nvSpPr>
          <p:cNvPr id="11" name="Slide Number Placeholder 10"/>
          <p:cNvSpPr>
            <a:spLocks noGrp="1"/>
          </p:cNvSpPr>
          <p:nvPr>
            <p:ph type="sldNum" sz="quarter" idx="11"/>
          </p:nvPr>
        </p:nvSpPr>
        <p:spPr/>
        <p:txBody>
          <a:bodyPr/>
          <a:lstStyle/>
          <a:p>
            <a:pPr>
              <a:defRPr/>
            </a:pPr>
            <a:r>
              <a:rPr lang="en-US"/>
              <a:t>, Slide </a:t>
            </a:r>
            <a:fld id="{35AD4620-7552-4207-8973-898801ED212B}" type="slidenum">
              <a:rPr lang="en-US" smtClean="0"/>
              <a:pPr>
                <a:defRPr/>
              </a:pPr>
              <a:t>5</a:t>
            </a:fld>
            <a:endParaRPr lang="en-US"/>
          </a:p>
        </p:txBody>
      </p:sp>
      <p:sp>
        <p:nvSpPr>
          <p:cNvPr id="4" name="object 4"/>
          <p:cNvSpPr txBox="1"/>
          <p:nvPr/>
        </p:nvSpPr>
        <p:spPr>
          <a:xfrm>
            <a:off x="861217" y="2209800"/>
            <a:ext cx="6072983" cy="4198557"/>
          </a:xfrm>
          <a:prstGeom prst="rect">
            <a:avLst/>
          </a:prstGeom>
        </p:spPr>
        <p:txBody>
          <a:bodyPr vert="horz" wrap="square" lIns="0" tIns="40612" rIns="0" bIns="0" rtlCol="0">
            <a:spAutoFit/>
          </a:bodyPr>
          <a:lstStyle/>
          <a:p>
            <a:pPr marL="164596" marR="502093" indent="-164596">
              <a:lnSpc>
                <a:spcPts val="1870"/>
              </a:lnSpc>
              <a:spcBef>
                <a:spcPts val="320"/>
              </a:spcBef>
              <a:buFont typeface="Wingdings" panose="05000000000000000000" pitchFamily="2" charset="2"/>
              <a:buChar char="§"/>
            </a:pPr>
            <a:r>
              <a:rPr lang="en-US" kern="0" dirty="0">
                <a:solidFill>
                  <a:srgbClr val="064308"/>
                </a:solidFill>
                <a:latin typeface="Arial" charset="0"/>
                <a:ea typeface="ＭＳ Ｐゴシック" pitchFamily="-65" charset="-128"/>
              </a:rPr>
              <a:t>Astrophysics: Role of nuclei and nuclear reactions in the Universe</a:t>
            </a:r>
            <a:endParaRPr lang="en-US" spc="5" dirty="0">
              <a:latin typeface="Arial"/>
              <a:cs typeface="Arial"/>
            </a:endParaRPr>
          </a:p>
          <a:p>
            <a:pPr marL="360573" marR="502093" indent="-144598">
              <a:lnSpc>
                <a:spcPts val="1870"/>
              </a:lnSpc>
              <a:spcBef>
                <a:spcPts val="320"/>
              </a:spcBef>
              <a:buChar char="•"/>
              <a:tabLst>
                <a:tab pos="361188" algn="l"/>
              </a:tabLst>
            </a:pPr>
            <a:r>
              <a:rPr lang="en-US" spc="5" dirty="0">
                <a:latin typeface="Arial"/>
                <a:cs typeface="Arial"/>
              </a:rPr>
              <a:t>Understand origin of the elements in the cosmos</a:t>
            </a:r>
          </a:p>
          <a:p>
            <a:pPr marL="360573" marR="502093" indent="-144598">
              <a:lnSpc>
                <a:spcPts val="1870"/>
              </a:lnSpc>
              <a:spcBef>
                <a:spcPts val="320"/>
              </a:spcBef>
              <a:buChar char="•"/>
              <a:tabLst>
                <a:tab pos="361188" algn="l"/>
              </a:tabLst>
            </a:pPr>
            <a:r>
              <a:rPr lang="en-US" spc="5" dirty="0">
                <a:latin typeface="Arial"/>
                <a:cs typeface="Arial"/>
              </a:rPr>
              <a:t>Model </a:t>
            </a:r>
            <a:r>
              <a:rPr spc="5" dirty="0">
                <a:latin typeface="Arial"/>
                <a:cs typeface="Arial"/>
              </a:rPr>
              <a:t>Explosive </a:t>
            </a:r>
            <a:r>
              <a:rPr dirty="0">
                <a:latin typeface="Arial"/>
                <a:cs typeface="Arial"/>
              </a:rPr>
              <a:t>environments:</a:t>
            </a:r>
            <a:r>
              <a:rPr lang="en-US" dirty="0">
                <a:latin typeface="Arial"/>
                <a:cs typeface="Arial"/>
              </a:rPr>
              <a:t> N</a:t>
            </a:r>
            <a:r>
              <a:rPr dirty="0">
                <a:latin typeface="Arial"/>
                <a:cs typeface="Arial"/>
              </a:rPr>
              <a:t>ovae, supernovae, X-ray bursts</a:t>
            </a:r>
            <a:r>
              <a:rPr spc="23" dirty="0">
                <a:latin typeface="Arial"/>
                <a:cs typeface="Arial"/>
              </a:rPr>
              <a:t>…</a:t>
            </a:r>
            <a:endParaRPr dirty="0">
              <a:latin typeface="Arial"/>
              <a:cs typeface="Arial"/>
            </a:endParaRPr>
          </a:p>
          <a:p>
            <a:pPr marL="360573" indent="-144598">
              <a:lnSpc>
                <a:spcPts val="2025"/>
              </a:lnSpc>
              <a:buChar char="•"/>
              <a:tabLst>
                <a:tab pos="361188" algn="l"/>
              </a:tabLst>
            </a:pPr>
            <a:r>
              <a:rPr lang="en-US" dirty="0">
                <a:latin typeface="Arial"/>
                <a:cs typeface="Arial"/>
              </a:rPr>
              <a:t>Infer p</a:t>
            </a:r>
            <a:r>
              <a:rPr dirty="0">
                <a:latin typeface="Arial"/>
                <a:cs typeface="Arial"/>
              </a:rPr>
              <a:t>roperties of neutron</a:t>
            </a:r>
            <a:r>
              <a:rPr spc="73" dirty="0">
                <a:latin typeface="Arial"/>
                <a:cs typeface="Arial"/>
              </a:rPr>
              <a:t> </a:t>
            </a:r>
            <a:r>
              <a:rPr dirty="0">
                <a:latin typeface="Arial"/>
                <a:cs typeface="Arial"/>
              </a:rPr>
              <a:t>stars</a:t>
            </a:r>
            <a:r>
              <a:rPr lang="en-US" dirty="0">
                <a:latin typeface="Arial"/>
                <a:cs typeface="Arial"/>
              </a:rPr>
              <a:t>, neutron-matter equation of state neutron-star mergers observations</a:t>
            </a:r>
            <a:endParaRPr dirty="0">
              <a:latin typeface="Arial"/>
              <a:cs typeface="Arial"/>
            </a:endParaRPr>
          </a:p>
          <a:p>
            <a:pPr marL="164596" indent="-152289">
              <a:spcBef>
                <a:spcPts val="914"/>
              </a:spcBef>
              <a:buFont typeface="Wingdings" panose="05000000000000000000" pitchFamily="2" charset="2"/>
              <a:buChar char="§"/>
            </a:pPr>
            <a:r>
              <a:rPr dirty="0">
                <a:solidFill>
                  <a:srgbClr val="064308"/>
                </a:solidFill>
                <a:latin typeface="Arial"/>
                <a:cs typeface="Arial"/>
              </a:rPr>
              <a:t>Tests of laws of</a:t>
            </a:r>
            <a:r>
              <a:rPr spc="-30" dirty="0">
                <a:solidFill>
                  <a:srgbClr val="064308"/>
                </a:solidFill>
                <a:latin typeface="Arial"/>
                <a:cs typeface="Arial"/>
              </a:rPr>
              <a:t> </a:t>
            </a:r>
            <a:r>
              <a:rPr dirty="0">
                <a:solidFill>
                  <a:srgbClr val="064308"/>
                </a:solidFill>
                <a:latin typeface="Arial"/>
                <a:cs typeface="Arial"/>
              </a:rPr>
              <a:t>nature</a:t>
            </a:r>
            <a:endParaRPr dirty="0">
              <a:latin typeface="Arial"/>
              <a:cs typeface="Arial"/>
            </a:endParaRPr>
          </a:p>
          <a:p>
            <a:pPr marL="360573" marR="315654" indent="-144598">
              <a:lnSpc>
                <a:spcPts val="1861"/>
              </a:lnSpc>
              <a:spcBef>
                <a:spcPts val="233"/>
              </a:spcBef>
              <a:buChar char="•"/>
              <a:tabLst>
                <a:tab pos="361188" algn="l"/>
              </a:tabLst>
            </a:pPr>
            <a:r>
              <a:rPr lang="en-US" dirty="0">
                <a:latin typeface="Arial"/>
                <a:cs typeface="Arial"/>
              </a:rPr>
              <a:t>Search for symmetry violations radioactive decay</a:t>
            </a:r>
          </a:p>
          <a:p>
            <a:pPr marL="360573" marR="315654" indent="-144598">
              <a:lnSpc>
                <a:spcPts val="1861"/>
              </a:lnSpc>
              <a:spcBef>
                <a:spcPts val="233"/>
              </a:spcBef>
              <a:buChar char="•"/>
              <a:tabLst>
                <a:tab pos="361188" algn="l"/>
              </a:tabLst>
            </a:pPr>
            <a:r>
              <a:rPr dirty="0">
                <a:latin typeface="Arial"/>
                <a:cs typeface="Arial"/>
              </a:rPr>
              <a:t>Effects of symmetry violations</a:t>
            </a:r>
            <a:r>
              <a:rPr lang="en-US" dirty="0">
                <a:latin typeface="Arial"/>
                <a:cs typeface="Arial"/>
              </a:rPr>
              <a:t> </a:t>
            </a:r>
            <a:r>
              <a:rPr dirty="0">
                <a:latin typeface="Arial"/>
                <a:cs typeface="Arial"/>
              </a:rPr>
              <a:t>are amplified in certain</a:t>
            </a:r>
            <a:r>
              <a:rPr spc="78" dirty="0">
                <a:latin typeface="Arial"/>
                <a:cs typeface="Arial"/>
              </a:rPr>
              <a:t> </a:t>
            </a:r>
            <a:r>
              <a:rPr dirty="0">
                <a:latin typeface="Arial"/>
                <a:cs typeface="Arial"/>
              </a:rPr>
              <a:t>nuclei</a:t>
            </a:r>
            <a:r>
              <a:rPr lang="en-US" dirty="0">
                <a:latin typeface="Arial"/>
                <a:cs typeface="Arial"/>
              </a:rPr>
              <a:t> (1,000,000 enhancement for EDM Search)</a:t>
            </a:r>
            <a:endParaRPr dirty="0">
              <a:latin typeface="Arial"/>
              <a:cs typeface="Arial"/>
            </a:endParaRPr>
          </a:p>
          <a:p>
            <a:pPr marL="164596" indent="-152289">
              <a:spcBef>
                <a:spcPts val="882"/>
              </a:spcBef>
              <a:buFont typeface="Wingdings" panose="05000000000000000000" pitchFamily="2" charset="2"/>
              <a:buChar char="§"/>
            </a:pPr>
            <a:r>
              <a:rPr dirty="0">
                <a:solidFill>
                  <a:srgbClr val="064308"/>
                </a:solidFill>
                <a:latin typeface="Arial"/>
                <a:cs typeface="Arial"/>
              </a:rPr>
              <a:t>Societal applications and</a:t>
            </a:r>
            <a:r>
              <a:rPr spc="-101" dirty="0">
                <a:solidFill>
                  <a:srgbClr val="064308"/>
                </a:solidFill>
                <a:latin typeface="Arial"/>
                <a:cs typeface="Arial"/>
              </a:rPr>
              <a:t> </a:t>
            </a:r>
            <a:r>
              <a:rPr dirty="0">
                <a:solidFill>
                  <a:srgbClr val="064308"/>
                </a:solidFill>
                <a:latin typeface="Arial"/>
                <a:cs typeface="Arial"/>
              </a:rPr>
              <a:t>benefits</a:t>
            </a:r>
            <a:endParaRPr dirty="0">
              <a:latin typeface="Arial"/>
              <a:cs typeface="Arial"/>
            </a:endParaRPr>
          </a:p>
          <a:p>
            <a:pPr marL="384570" marR="1026339" lvl="1" indent="-164596">
              <a:lnSpc>
                <a:spcPts val="1861"/>
              </a:lnSpc>
              <a:spcBef>
                <a:spcPts val="236"/>
              </a:spcBef>
              <a:buChar char="•"/>
              <a:tabLst>
                <a:tab pos="361188" algn="l"/>
              </a:tabLst>
            </a:pPr>
            <a:r>
              <a:rPr dirty="0">
                <a:latin typeface="Arial"/>
                <a:cs typeface="Arial"/>
              </a:rPr>
              <a:t>Medicine, energy, material  </a:t>
            </a:r>
            <a:r>
              <a:rPr spc="5" dirty="0">
                <a:latin typeface="Arial"/>
                <a:cs typeface="Arial"/>
              </a:rPr>
              <a:t>sciences, </a:t>
            </a:r>
            <a:r>
              <a:rPr dirty="0">
                <a:latin typeface="Arial"/>
                <a:cs typeface="Arial"/>
              </a:rPr>
              <a:t>national</a:t>
            </a:r>
            <a:r>
              <a:rPr spc="23" dirty="0">
                <a:latin typeface="Arial"/>
                <a:cs typeface="Arial"/>
              </a:rPr>
              <a:t> </a:t>
            </a:r>
            <a:r>
              <a:rPr dirty="0">
                <a:latin typeface="Arial"/>
                <a:cs typeface="Arial"/>
              </a:rPr>
              <a:t>security</a:t>
            </a:r>
            <a:endParaRPr lang="en-US" dirty="0">
              <a:latin typeface="Arial"/>
              <a:cs typeface="Arial"/>
            </a:endParaRPr>
          </a:p>
          <a:p>
            <a:pPr marL="803598" marR="1026339" lvl="1" indent="-144598">
              <a:lnSpc>
                <a:spcPts val="1861"/>
              </a:lnSpc>
              <a:spcBef>
                <a:spcPts val="236"/>
              </a:spcBef>
              <a:buChar char="•"/>
              <a:tabLst>
                <a:tab pos="361188" algn="l"/>
              </a:tabLst>
            </a:pPr>
            <a:endParaRPr lang="en-US" dirty="0">
              <a:latin typeface="Arial"/>
              <a:cs typeface="Arial"/>
            </a:endParaRPr>
          </a:p>
        </p:txBody>
      </p:sp>
      <p:sp>
        <p:nvSpPr>
          <p:cNvPr id="5" name="object 5"/>
          <p:cNvSpPr/>
          <p:nvPr/>
        </p:nvSpPr>
        <p:spPr>
          <a:xfrm>
            <a:off x="153877" y="5174836"/>
            <a:ext cx="581838" cy="58183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745"/>
          </a:p>
        </p:txBody>
      </p:sp>
      <p:sp>
        <p:nvSpPr>
          <p:cNvPr id="6" name="object 6"/>
          <p:cNvSpPr/>
          <p:nvPr/>
        </p:nvSpPr>
        <p:spPr>
          <a:xfrm>
            <a:off x="153877" y="4131932"/>
            <a:ext cx="581838" cy="57593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745"/>
          </a:p>
        </p:txBody>
      </p:sp>
      <p:sp>
        <p:nvSpPr>
          <p:cNvPr id="7" name="object 7"/>
          <p:cNvSpPr/>
          <p:nvPr/>
        </p:nvSpPr>
        <p:spPr>
          <a:xfrm>
            <a:off x="152400" y="2761971"/>
            <a:ext cx="578884" cy="58774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745"/>
          </a:p>
        </p:txBody>
      </p:sp>
      <p:sp>
        <p:nvSpPr>
          <p:cNvPr id="8" name="object 8"/>
          <p:cNvSpPr/>
          <p:nvPr/>
        </p:nvSpPr>
        <p:spPr>
          <a:xfrm>
            <a:off x="149446" y="1412685"/>
            <a:ext cx="581838" cy="56707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745"/>
          </a:p>
        </p:txBody>
      </p:sp>
      <p:sp>
        <p:nvSpPr>
          <p:cNvPr id="12" name="Rectangle 11"/>
          <p:cNvSpPr/>
          <p:nvPr/>
        </p:nvSpPr>
        <p:spPr>
          <a:xfrm>
            <a:off x="734239" y="1066800"/>
            <a:ext cx="8100362" cy="1159292"/>
          </a:xfrm>
          <a:prstGeom prst="rect">
            <a:avLst/>
          </a:prstGeom>
        </p:spPr>
        <p:txBody>
          <a:bodyPr wrap="square">
            <a:spAutoFit/>
          </a:bodyPr>
          <a:lstStyle/>
          <a:p>
            <a:pPr marL="164596" indent="-164596" defTabSz="778387" eaLnBrk="0" hangingPunct="0">
              <a:spcBef>
                <a:spcPts val="107"/>
              </a:spcBef>
              <a:buSzPct val="100000"/>
              <a:buFont typeface="Wingdings" panose="05000000000000000000" pitchFamily="2" charset="2"/>
              <a:buChar char="§"/>
            </a:pPr>
            <a:r>
              <a:rPr lang="en-US" kern="0" dirty="0">
                <a:solidFill>
                  <a:srgbClr val="064308"/>
                </a:solidFill>
                <a:latin typeface="Arial" charset="0"/>
                <a:ea typeface="ＭＳ Ｐゴシック" pitchFamily="-65" charset="-128"/>
              </a:rPr>
              <a:t>Properties of atomic</a:t>
            </a:r>
            <a:r>
              <a:rPr lang="en-US" kern="0" spc="-38" dirty="0">
                <a:solidFill>
                  <a:srgbClr val="064308"/>
                </a:solidFill>
                <a:latin typeface="Arial" charset="0"/>
                <a:ea typeface="ＭＳ Ｐゴシック" pitchFamily="-65" charset="-128"/>
              </a:rPr>
              <a:t> </a:t>
            </a:r>
            <a:r>
              <a:rPr lang="en-US" kern="0" dirty="0">
                <a:solidFill>
                  <a:srgbClr val="064308"/>
                </a:solidFill>
                <a:latin typeface="Arial" charset="0"/>
                <a:ea typeface="ＭＳ Ｐゴシック" pitchFamily="-65" charset="-128"/>
              </a:rPr>
              <a:t>nuclei</a:t>
            </a:r>
          </a:p>
          <a:p>
            <a:pPr marL="492864" indent="-276891" defTabSz="778387" eaLnBrk="0" hangingPunct="0">
              <a:spcBef>
                <a:spcPts val="23"/>
              </a:spcBef>
              <a:buSzPct val="100000"/>
              <a:buFont typeface="Arial" panose="020B0604020202020204" pitchFamily="34" charset="0"/>
              <a:buChar char="•"/>
              <a:tabLst>
                <a:tab pos="361188" algn="l"/>
              </a:tabLst>
            </a:pPr>
            <a:r>
              <a:rPr lang="en-US" kern="0" spc="5" dirty="0">
                <a:solidFill>
                  <a:srgbClr val="000000"/>
                </a:solidFill>
                <a:latin typeface="Arial" charset="0"/>
                <a:ea typeface="ＭＳ Ｐゴシック" pitchFamily="-65" charset="-128"/>
              </a:rPr>
              <a:t>Develop a </a:t>
            </a:r>
            <a:r>
              <a:rPr lang="en-US" kern="0" dirty="0">
                <a:solidFill>
                  <a:srgbClr val="000000"/>
                </a:solidFill>
                <a:latin typeface="Arial" charset="0"/>
                <a:ea typeface="ＭＳ Ｐゴシック" pitchFamily="-65" charset="-128"/>
              </a:rPr>
              <a:t>predictive model of nuclei </a:t>
            </a:r>
            <a:r>
              <a:rPr lang="en-US" kern="0" spc="5" dirty="0">
                <a:solidFill>
                  <a:srgbClr val="000000"/>
                </a:solidFill>
                <a:latin typeface="Arial" charset="0"/>
                <a:ea typeface="ＭＳ Ｐゴシック" pitchFamily="-65" charset="-128"/>
              </a:rPr>
              <a:t>and </a:t>
            </a:r>
            <a:r>
              <a:rPr lang="en-US" kern="0" dirty="0">
                <a:solidFill>
                  <a:srgbClr val="000000"/>
                </a:solidFill>
                <a:latin typeface="Arial" charset="0"/>
                <a:ea typeface="ＭＳ Ｐゴシック" pitchFamily="-65" charset="-128"/>
              </a:rPr>
              <a:t>their</a:t>
            </a:r>
            <a:r>
              <a:rPr lang="en-US" kern="0" spc="156" dirty="0">
                <a:solidFill>
                  <a:srgbClr val="000000"/>
                </a:solidFill>
                <a:latin typeface="Arial" charset="0"/>
                <a:ea typeface="ＭＳ Ｐゴシック" pitchFamily="-65" charset="-128"/>
              </a:rPr>
              <a:t> </a:t>
            </a:r>
            <a:r>
              <a:rPr lang="en-US" kern="0" dirty="0">
                <a:solidFill>
                  <a:srgbClr val="000000"/>
                </a:solidFill>
                <a:latin typeface="Arial" charset="0"/>
                <a:ea typeface="ＭＳ Ｐゴシック" pitchFamily="-65" charset="-128"/>
              </a:rPr>
              <a:t>interactions</a:t>
            </a:r>
            <a:endParaRPr lang="en-US" kern="0" dirty="0">
              <a:solidFill>
                <a:srgbClr val="064308"/>
              </a:solidFill>
              <a:latin typeface="Arial" charset="0"/>
              <a:ea typeface="ＭＳ Ｐゴシック" pitchFamily="-65" charset="-128"/>
            </a:endParaRPr>
          </a:p>
          <a:p>
            <a:pPr marL="492864" marR="4923" indent="-276891" defTabSz="778387" eaLnBrk="0" hangingPunct="0">
              <a:lnSpc>
                <a:spcPts val="1861"/>
              </a:lnSpc>
              <a:spcBef>
                <a:spcPts val="233"/>
              </a:spcBef>
              <a:buSzPct val="100000"/>
              <a:buFont typeface="Arial" panose="020B0604020202020204" pitchFamily="34" charset="0"/>
              <a:buChar char="•"/>
              <a:tabLst>
                <a:tab pos="361188" algn="l"/>
              </a:tabLst>
            </a:pPr>
            <a:r>
              <a:rPr lang="en-US" kern="0" dirty="0">
                <a:solidFill>
                  <a:srgbClr val="000000"/>
                </a:solidFill>
                <a:latin typeface="Arial" charset="0"/>
                <a:ea typeface="ＭＳ Ｐゴシック" pitchFamily="-65" charset="-128"/>
              </a:rPr>
              <a:t>Explore Many-body </a:t>
            </a:r>
            <a:r>
              <a:rPr lang="en-US" kern="0" spc="5" dirty="0">
                <a:solidFill>
                  <a:srgbClr val="000000"/>
                </a:solidFill>
                <a:latin typeface="Arial" charset="0"/>
                <a:ea typeface="ＭＳ Ｐゴシック" pitchFamily="-65" charset="-128"/>
              </a:rPr>
              <a:t>quantum </a:t>
            </a:r>
            <a:r>
              <a:rPr lang="en-US" kern="0" dirty="0">
                <a:solidFill>
                  <a:srgbClr val="000000"/>
                </a:solidFill>
                <a:latin typeface="Arial" charset="0"/>
                <a:ea typeface="ＭＳ Ｐゴシック" pitchFamily="-65" charset="-128"/>
              </a:rPr>
              <a:t>physics: intellectual overlap to open quantum systems, </a:t>
            </a:r>
            <a:r>
              <a:rPr lang="en-US" kern="0" spc="5" dirty="0">
                <a:solidFill>
                  <a:srgbClr val="000000"/>
                </a:solidFill>
                <a:latin typeface="Arial" charset="0"/>
                <a:ea typeface="ＭＳ Ｐゴシック" pitchFamily="-65" charset="-128"/>
              </a:rPr>
              <a:t>mesoscopic </a:t>
            </a:r>
            <a:r>
              <a:rPr lang="en-US" kern="0" dirty="0">
                <a:solidFill>
                  <a:srgbClr val="000000"/>
                </a:solidFill>
                <a:latin typeface="Arial" charset="0"/>
                <a:ea typeface="ＭＳ Ｐゴシック" pitchFamily="-65" charset="-128"/>
              </a:rPr>
              <a:t>science, </a:t>
            </a:r>
            <a:r>
              <a:rPr lang="en-US" kern="0" spc="5" dirty="0">
                <a:solidFill>
                  <a:srgbClr val="000000"/>
                </a:solidFill>
                <a:latin typeface="Arial" charset="0"/>
                <a:ea typeface="ＭＳ Ｐゴシック" pitchFamily="-65" charset="-128"/>
              </a:rPr>
              <a:t>quantum </a:t>
            </a:r>
            <a:r>
              <a:rPr lang="en-US" kern="0" dirty="0">
                <a:solidFill>
                  <a:srgbClr val="000000"/>
                </a:solidFill>
                <a:latin typeface="Arial" charset="0"/>
                <a:ea typeface="ＭＳ Ｐゴシック" pitchFamily="-65" charset="-128"/>
              </a:rPr>
              <a:t>dots, etc.</a:t>
            </a:r>
          </a:p>
        </p:txBody>
      </p:sp>
      <p:sp>
        <p:nvSpPr>
          <p:cNvPr id="3" name="TextBox 2"/>
          <p:cNvSpPr txBox="1"/>
          <p:nvPr/>
        </p:nvSpPr>
        <p:spPr>
          <a:xfrm>
            <a:off x="7543800" y="4343400"/>
            <a:ext cx="1469761" cy="338554"/>
          </a:xfrm>
          <a:prstGeom prst="rect">
            <a:avLst/>
          </a:prstGeom>
          <a:noFill/>
        </p:spPr>
        <p:txBody>
          <a:bodyPr wrap="none" rtlCol="0">
            <a:spAutoFit/>
          </a:bodyPr>
          <a:lstStyle/>
          <a:p>
            <a:r>
              <a:rPr lang="en-US" sz="1600" i="1" dirty="0">
                <a:solidFill>
                  <a:schemeClr val="tx2">
                    <a:lumMod val="90000"/>
                    <a:lumOff val="10000"/>
                  </a:schemeClr>
                </a:solidFill>
              </a:rPr>
              <a:t>J Singh - Wed</a:t>
            </a:r>
          </a:p>
        </p:txBody>
      </p:sp>
      <p:sp>
        <p:nvSpPr>
          <p:cNvPr id="14" name="TextBox 13"/>
          <p:cNvSpPr txBox="1"/>
          <p:nvPr/>
        </p:nvSpPr>
        <p:spPr>
          <a:xfrm>
            <a:off x="6785815" y="1066800"/>
            <a:ext cx="2215671" cy="338554"/>
          </a:xfrm>
          <a:prstGeom prst="rect">
            <a:avLst/>
          </a:prstGeom>
          <a:noFill/>
        </p:spPr>
        <p:txBody>
          <a:bodyPr wrap="none" rtlCol="0">
            <a:spAutoFit/>
          </a:bodyPr>
          <a:lstStyle/>
          <a:p>
            <a:r>
              <a:rPr lang="en-US" sz="1600" i="1" dirty="0">
                <a:solidFill>
                  <a:schemeClr val="tx2">
                    <a:lumMod val="90000"/>
                    <a:lumOff val="10000"/>
                  </a:schemeClr>
                </a:solidFill>
              </a:rPr>
              <a:t>H Crawford – next talk</a:t>
            </a:r>
          </a:p>
        </p:txBody>
      </p:sp>
      <p:sp>
        <p:nvSpPr>
          <p:cNvPr id="15" name="TextBox 14"/>
          <p:cNvSpPr txBox="1"/>
          <p:nvPr/>
        </p:nvSpPr>
        <p:spPr>
          <a:xfrm>
            <a:off x="5334000" y="2469630"/>
            <a:ext cx="4343400" cy="338554"/>
          </a:xfrm>
          <a:prstGeom prst="rect">
            <a:avLst/>
          </a:prstGeom>
          <a:noFill/>
        </p:spPr>
        <p:txBody>
          <a:bodyPr wrap="square" rtlCol="0">
            <a:spAutoFit/>
          </a:bodyPr>
          <a:lstStyle/>
          <a:p>
            <a:r>
              <a:rPr lang="en-US" sz="1600" i="1" dirty="0">
                <a:solidFill>
                  <a:schemeClr val="tx2">
                    <a:lumMod val="90000"/>
                    <a:lumOff val="10000"/>
                  </a:schemeClr>
                </a:solidFill>
              </a:rPr>
              <a:t>N </a:t>
            </a:r>
            <a:r>
              <a:rPr lang="en-US" sz="1600" i="1" dirty="0" err="1">
                <a:solidFill>
                  <a:schemeClr val="tx2">
                    <a:lumMod val="90000"/>
                    <a:lumOff val="10000"/>
                  </a:schemeClr>
                </a:solidFill>
              </a:rPr>
              <a:t>Vassh</a:t>
            </a:r>
            <a:r>
              <a:rPr lang="en-US" sz="1600" i="1" dirty="0">
                <a:solidFill>
                  <a:schemeClr val="tx2">
                    <a:lumMod val="90000"/>
                    <a:lumOff val="10000"/>
                  </a:schemeClr>
                </a:solidFill>
              </a:rPr>
              <a:t>, F </a:t>
            </a:r>
            <a:r>
              <a:rPr lang="en-US" sz="1600" i="1" dirty="0" err="1">
                <a:solidFill>
                  <a:schemeClr val="tx2">
                    <a:lumMod val="90000"/>
                    <a:lumOff val="10000"/>
                  </a:schemeClr>
                </a:solidFill>
              </a:rPr>
              <a:t>Sprouse</a:t>
            </a:r>
            <a:r>
              <a:rPr lang="en-US" sz="1600" i="1" dirty="0">
                <a:solidFill>
                  <a:schemeClr val="tx2">
                    <a:lumMod val="90000"/>
                    <a:lumOff val="10000"/>
                  </a:schemeClr>
                </a:solidFill>
              </a:rPr>
              <a:t>, C Drischler–</a:t>
            </a:r>
            <a:r>
              <a:rPr lang="en-US" sz="1600" i="1" dirty="0" err="1">
                <a:solidFill>
                  <a:schemeClr val="tx2">
                    <a:lumMod val="90000"/>
                    <a:lumOff val="10000"/>
                  </a:schemeClr>
                </a:solidFill>
              </a:rPr>
              <a:t>Thur</a:t>
            </a:r>
            <a:endParaRPr lang="en-US" sz="1600" i="1" dirty="0">
              <a:solidFill>
                <a:schemeClr val="tx2">
                  <a:lumMod val="90000"/>
                  <a:lumOff val="10000"/>
                </a:schemeClr>
              </a:solidFill>
            </a:endParaRPr>
          </a:p>
        </p:txBody>
      </p:sp>
      <p:sp>
        <p:nvSpPr>
          <p:cNvPr id="16" name="TextBox 15"/>
          <p:cNvSpPr txBox="1"/>
          <p:nvPr/>
        </p:nvSpPr>
        <p:spPr>
          <a:xfrm>
            <a:off x="6781800" y="4659868"/>
            <a:ext cx="2311851" cy="338554"/>
          </a:xfrm>
          <a:prstGeom prst="rect">
            <a:avLst/>
          </a:prstGeom>
          <a:noFill/>
        </p:spPr>
        <p:txBody>
          <a:bodyPr wrap="none" rtlCol="0">
            <a:spAutoFit/>
          </a:bodyPr>
          <a:lstStyle/>
          <a:p>
            <a:r>
              <a:rPr lang="en-US" sz="1600" i="1" dirty="0">
                <a:solidFill>
                  <a:schemeClr val="tx2">
                    <a:lumMod val="90000"/>
                    <a:lumOff val="10000"/>
                  </a:schemeClr>
                </a:solidFill>
              </a:rPr>
              <a:t>R Garcia-Ruiz – 3</a:t>
            </a:r>
            <a:r>
              <a:rPr lang="en-US" sz="1600" i="1" baseline="30000" dirty="0">
                <a:solidFill>
                  <a:schemeClr val="tx2">
                    <a:lumMod val="90000"/>
                    <a:lumOff val="10000"/>
                  </a:schemeClr>
                </a:solidFill>
              </a:rPr>
              <a:t>rd</a:t>
            </a:r>
            <a:r>
              <a:rPr lang="en-US" sz="1600" i="1" dirty="0">
                <a:solidFill>
                  <a:schemeClr val="tx2">
                    <a:lumMod val="90000"/>
                    <a:lumOff val="10000"/>
                  </a:schemeClr>
                </a:solidFill>
              </a:rPr>
              <a:t> talk</a:t>
            </a:r>
          </a:p>
        </p:txBody>
      </p:sp>
      <p:sp>
        <p:nvSpPr>
          <p:cNvPr id="17" name="TextBox 16"/>
          <p:cNvSpPr txBox="1"/>
          <p:nvPr/>
        </p:nvSpPr>
        <p:spPr>
          <a:xfrm>
            <a:off x="7620000" y="3502587"/>
            <a:ext cx="1420966" cy="338554"/>
          </a:xfrm>
          <a:prstGeom prst="rect">
            <a:avLst/>
          </a:prstGeom>
          <a:noFill/>
        </p:spPr>
        <p:txBody>
          <a:bodyPr wrap="none" rtlCol="0">
            <a:spAutoFit/>
          </a:bodyPr>
          <a:lstStyle/>
          <a:p>
            <a:r>
              <a:rPr lang="en-US" sz="1600" i="1" dirty="0">
                <a:solidFill>
                  <a:schemeClr val="tx2">
                    <a:lumMod val="90000"/>
                    <a:lumOff val="10000"/>
                  </a:schemeClr>
                </a:solidFill>
              </a:rPr>
              <a:t>B Tsang - Sat</a:t>
            </a:r>
          </a:p>
        </p:txBody>
      </p:sp>
    </p:spTree>
    <p:extLst>
      <p:ext uri="{BB962C8B-B14F-4D97-AF65-F5344CB8AC3E}">
        <p14:creationId xmlns:p14="http://schemas.microsoft.com/office/powerpoint/2010/main" val="255923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title"/>
          </p:nvPr>
        </p:nvSpPr>
        <p:spPr>
          <a:xfrm>
            <a:off x="329646" y="26234"/>
            <a:ext cx="8517889" cy="791658"/>
          </a:xfrm>
        </p:spPr>
        <p:txBody>
          <a:bodyPr/>
          <a:lstStyle/>
          <a:p>
            <a:r>
              <a:rPr lang="en-US" sz="2756" dirty="0"/>
              <a:t>Example: New Insight and Physics from Extreme Halos and Skins: Open Quantum Systems</a:t>
            </a:r>
          </a:p>
        </p:txBody>
      </p:sp>
      <p:sp>
        <p:nvSpPr>
          <p:cNvPr id="6" name="Content Placeholder 5"/>
          <p:cNvSpPr>
            <a:spLocks noGrp="1"/>
          </p:cNvSpPr>
          <p:nvPr>
            <p:ph idx="1"/>
          </p:nvPr>
        </p:nvSpPr>
        <p:spPr>
          <a:xfrm>
            <a:off x="523057" y="1405310"/>
            <a:ext cx="8097887" cy="4949057"/>
          </a:xfrm>
        </p:spPr>
        <p:txBody>
          <a:bodyPr/>
          <a:lstStyle/>
          <a:p>
            <a:pPr marL="0" indent="0">
              <a:buNone/>
            </a:pPr>
            <a:r>
              <a:rPr lang="nb-NO" sz="1378" dirty="0"/>
              <a:t>T</a:t>
            </a:r>
          </a:p>
          <a:p>
            <a:pPr>
              <a:buNone/>
            </a:pPr>
            <a:endParaRPr lang="en-US" sz="1378" dirty="0"/>
          </a:p>
        </p:txBody>
      </p:sp>
      <p:graphicFrame>
        <p:nvGraphicFramePr>
          <p:cNvPr id="274436" name="Object 4"/>
          <p:cNvGraphicFramePr>
            <a:graphicFrameLocks noChangeAspect="1"/>
          </p:cNvGraphicFramePr>
          <p:nvPr>
            <p:extLst>
              <p:ext uri="{D42A27DB-BD31-4B8C-83A1-F6EECF244321}">
                <p14:modId xmlns:p14="http://schemas.microsoft.com/office/powerpoint/2010/main" val="3505147287"/>
              </p:ext>
            </p:extLst>
          </p:nvPr>
        </p:nvGraphicFramePr>
        <p:xfrm>
          <a:off x="329646" y="1593056"/>
          <a:ext cx="8517889" cy="4350544"/>
        </p:xfrm>
        <a:graphic>
          <a:graphicData uri="http://schemas.openxmlformats.org/presentationml/2006/ole">
            <mc:AlternateContent xmlns:mc="http://schemas.openxmlformats.org/markup-compatibility/2006">
              <mc:Choice xmlns:v="urn:schemas-microsoft-com:vml" Requires="v">
                <p:oleObj spid="_x0000_s3200" name="Worksheet" r:id="rId4" imgW="8419790" imgH="4482935" progId="Excel.Sheet.8">
                  <p:embed/>
                </p:oleObj>
              </mc:Choice>
              <mc:Fallback>
                <p:oleObj name="Worksheet" r:id="rId4" imgW="8419790" imgH="4482935" progId="Excel.Sheet.8">
                  <p:embed/>
                  <p:pic>
                    <p:nvPicPr>
                      <p:cNvPr id="274436" name="Object 4"/>
                      <p:cNvPicPr>
                        <a:picLocks noChangeAspect="1" noChangeArrowheads="1"/>
                      </p:cNvPicPr>
                      <p:nvPr/>
                    </p:nvPicPr>
                    <p:blipFill>
                      <a:blip r:embed="rId5">
                        <a:extLst>
                          <a:ext uri="{28A0092B-C50C-407E-A947-70E740481C1C}">
                            <a14:useLocalDpi xmlns:a14="http://schemas.microsoft.com/office/drawing/2010/main" val="0"/>
                          </a:ext>
                        </a:extLst>
                      </a:blip>
                      <a:srcRect t="13408" r="9756"/>
                      <a:stretch>
                        <a:fillRect/>
                      </a:stretch>
                    </p:blipFill>
                    <p:spPr bwMode="auto">
                      <a:xfrm>
                        <a:off x="329646" y="1593056"/>
                        <a:ext cx="8517889" cy="435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439" name="Text Box 7"/>
          <p:cNvSpPr txBox="1">
            <a:spLocks noChangeArrowheads="1"/>
          </p:cNvSpPr>
          <p:nvPr/>
        </p:nvSpPr>
        <p:spPr bwMode="auto">
          <a:xfrm>
            <a:off x="421028" y="917410"/>
            <a:ext cx="8182048" cy="758990"/>
          </a:xfrm>
          <a:prstGeom prst="rect">
            <a:avLst/>
          </a:prstGeom>
          <a:noFill/>
          <a:ln w="9525">
            <a:noFill/>
            <a:miter lim="800000"/>
            <a:headEnd/>
            <a:tailEnd/>
          </a:ln>
          <a:effectLst/>
        </p:spPr>
        <p:txBody>
          <a:bodyPr wrap="none">
            <a:spAutoFit/>
          </a:bodyPr>
          <a:lstStyle/>
          <a:p>
            <a:pPr>
              <a:spcBef>
                <a:spcPct val="0"/>
              </a:spcBef>
            </a:pPr>
            <a:r>
              <a:rPr lang="en-US" sz="2363" dirty="0"/>
              <a:t>Example</a:t>
            </a:r>
            <a:r>
              <a:rPr lang="en-US" sz="2363" dirty="0">
                <a:solidFill>
                  <a:srgbClr val="064308"/>
                </a:solidFill>
              </a:rPr>
              <a:t>: </a:t>
            </a:r>
            <a:r>
              <a:rPr lang="en-US" sz="2363" baseline="30000" dirty="0">
                <a:solidFill>
                  <a:srgbClr val="064308"/>
                </a:solidFill>
              </a:rPr>
              <a:t>42</a:t>
            </a:r>
            <a:r>
              <a:rPr lang="en-US" sz="2363" dirty="0">
                <a:solidFill>
                  <a:srgbClr val="064308"/>
                </a:solidFill>
              </a:rPr>
              <a:t>Mg (predicted to be produced at 10 atoms/day) </a:t>
            </a:r>
          </a:p>
          <a:p>
            <a:pPr>
              <a:spcBef>
                <a:spcPct val="0"/>
              </a:spcBef>
            </a:pPr>
            <a:r>
              <a:rPr lang="en-US" sz="1969" dirty="0"/>
              <a:t>Theory - 100 </a:t>
            </a:r>
            <a:r>
              <a:rPr lang="en-US" sz="1969" dirty="0" err="1"/>
              <a:t>keV</a:t>
            </a:r>
            <a:r>
              <a:rPr lang="en-US" sz="1969" dirty="0"/>
              <a:t> </a:t>
            </a:r>
            <a:r>
              <a:rPr lang="en-US" sz="1969" dirty="0" err="1"/>
              <a:t>S</a:t>
            </a:r>
            <a:r>
              <a:rPr lang="en-US" sz="1969" baseline="-25000" dirty="0" err="1"/>
              <a:t>n</a:t>
            </a:r>
            <a:r>
              <a:rPr lang="en-US" sz="1969" dirty="0"/>
              <a:t> BA Brown</a:t>
            </a:r>
          </a:p>
        </p:txBody>
      </p:sp>
      <p:sp>
        <p:nvSpPr>
          <p:cNvPr id="2" name="Footer Placeholder 1"/>
          <p:cNvSpPr>
            <a:spLocks noGrp="1"/>
          </p:cNvSpPr>
          <p:nvPr>
            <p:ph type="ftr" sz="quarter" idx="10"/>
          </p:nvPr>
        </p:nvSpPr>
        <p:spPr/>
        <p:txBody>
          <a:bodyPr/>
          <a:lstStyle/>
          <a:p>
            <a:pPr>
              <a:defRPr/>
            </a:pPr>
            <a:r>
              <a:rPr lang="en-US"/>
              <a:t>Sherrill CIPANP 2022</a:t>
            </a:r>
            <a:endParaRPr lang="en-US" dirty="0"/>
          </a:p>
        </p:txBody>
      </p:sp>
      <p:sp>
        <p:nvSpPr>
          <p:cNvPr id="3" name="Slide Number Placeholder 2"/>
          <p:cNvSpPr>
            <a:spLocks noGrp="1"/>
          </p:cNvSpPr>
          <p:nvPr>
            <p:ph type="sldNum" sz="quarter" idx="11"/>
          </p:nvPr>
        </p:nvSpPr>
        <p:spPr/>
        <p:txBody>
          <a:bodyPr/>
          <a:lstStyle/>
          <a:p>
            <a:pPr>
              <a:defRPr/>
            </a:pPr>
            <a:r>
              <a:rPr lang="en-US"/>
              <a:t>, Slide </a:t>
            </a:r>
            <a:fld id="{A71D4431-6923-4DCB-A730-C651323BA495}" type="slidenum">
              <a:rPr lang="en-US" smtClean="0"/>
              <a:pPr>
                <a:defRPr/>
              </a:pPr>
              <a:t>6</a:t>
            </a:fld>
            <a:endParaRPr lang="en-US"/>
          </a:p>
        </p:txBody>
      </p:sp>
      <p:sp>
        <p:nvSpPr>
          <p:cNvPr id="4" name="TextBox 3"/>
          <p:cNvSpPr txBox="1"/>
          <p:nvPr/>
        </p:nvSpPr>
        <p:spPr>
          <a:xfrm>
            <a:off x="5995827" y="1792011"/>
            <a:ext cx="2533707" cy="369332"/>
          </a:xfrm>
          <a:prstGeom prst="rect">
            <a:avLst/>
          </a:prstGeom>
          <a:solidFill>
            <a:schemeClr val="bg1"/>
          </a:solidFill>
        </p:spPr>
        <p:txBody>
          <a:bodyPr wrap="none" rtlCol="0">
            <a:spAutoFit/>
          </a:bodyPr>
          <a:lstStyle/>
          <a:p>
            <a:r>
              <a:rPr lang="en-US" baseline="30000" dirty="0"/>
              <a:t>42</a:t>
            </a:r>
            <a:r>
              <a:rPr lang="en-US" dirty="0"/>
              <a:t>Mg – </a:t>
            </a:r>
            <a:r>
              <a:rPr lang="en-US" baseline="30000" dirty="0"/>
              <a:t>40</a:t>
            </a:r>
            <a:r>
              <a:rPr lang="en-US" dirty="0"/>
              <a:t>Mg Difference</a:t>
            </a:r>
          </a:p>
        </p:txBody>
      </p:sp>
      <p:sp>
        <p:nvSpPr>
          <p:cNvPr id="5" name="TextBox 4"/>
          <p:cNvSpPr txBox="1"/>
          <p:nvPr/>
        </p:nvSpPr>
        <p:spPr>
          <a:xfrm>
            <a:off x="1295400" y="5779651"/>
            <a:ext cx="7122655" cy="369332"/>
          </a:xfrm>
          <a:prstGeom prst="rect">
            <a:avLst/>
          </a:prstGeom>
          <a:noFill/>
        </p:spPr>
        <p:txBody>
          <a:bodyPr wrap="none" rtlCol="0">
            <a:spAutoFit/>
          </a:bodyPr>
          <a:lstStyle/>
          <a:p>
            <a:r>
              <a:rPr lang="en-US" i="1" dirty="0"/>
              <a:t>See talks by L Sobotka experiment - today, C </a:t>
            </a:r>
            <a:r>
              <a:rPr lang="en-US" i="1" dirty="0" err="1"/>
              <a:t>Hebborn</a:t>
            </a:r>
            <a:r>
              <a:rPr lang="en-US" i="1" dirty="0"/>
              <a:t> theory - Wed</a:t>
            </a:r>
          </a:p>
        </p:txBody>
      </p:sp>
    </p:spTree>
    <p:extLst>
      <p:ext uri="{BB962C8B-B14F-4D97-AF65-F5344CB8AC3E}">
        <p14:creationId xmlns:p14="http://schemas.microsoft.com/office/powerpoint/2010/main" val="27152725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6" y="0"/>
            <a:ext cx="8992810" cy="911948"/>
          </a:xfrm>
        </p:spPr>
        <p:txBody>
          <a:bodyPr/>
          <a:lstStyle/>
          <a:p>
            <a:r>
              <a:rPr lang="en-US" dirty="0"/>
              <a:t>FRIB has a Focus on DEI, Training, and Public Engagement</a:t>
            </a:r>
          </a:p>
        </p:txBody>
      </p:sp>
      <p:sp>
        <p:nvSpPr>
          <p:cNvPr id="3" name="Content Placeholder 2"/>
          <p:cNvSpPr>
            <a:spLocks noGrp="1"/>
          </p:cNvSpPr>
          <p:nvPr>
            <p:ph idx="1"/>
          </p:nvPr>
        </p:nvSpPr>
        <p:spPr/>
        <p:txBody>
          <a:bodyPr/>
          <a:lstStyle/>
          <a:p>
            <a:r>
              <a:rPr lang="en-US" dirty="0"/>
              <a:t>Nearly 200 PhD students involved in FRIB research</a:t>
            </a:r>
          </a:p>
          <a:p>
            <a:r>
              <a:rPr lang="en-US" dirty="0"/>
              <a:t>Equal number of undergraduate students</a:t>
            </a:r>
          </a:p>
          <a:p>
            <a:r>
              <a:rPr lang="en-US" dirty="0"/>
              <a:t>Programs to involve underrepresented groups ranging from High School to Faculty</a:t>
            </a:r>
          </a:p>
          <a:p>
            <a:endParaRPr lang="en-US" dirty="0"/>
          </a:p>
          <a:p>
            <a:endParaRPr lang="en-US" dirty="0"/>
          </a:p>
          <a:p>
            <a:endParaRPr lang="en-US" dirty="0"/>
          </a:p>
          <a:p>
            <a:endParaRPr lang="en-US" dirty="0"/>
          </a:p>
          <a:p>
            <a:r>
              <a:rPr lang="en-US" dirty="0"/>
              <a:t>Accelerator Physics Training program with national laboratories (26 students), Cryogenic initiative program (5 students)</a:t>
            </a:r>
          </a:p>
          <a:p>
            <a:r>
              <a:rPr lang="en-US" dirty="0"/>
              <a:t>More than 10,000 public contacts each year, plus 100,000 at science museums, art programs, etc.</a:t>
            </a:r>
          </a:p>
        </p:txBody>
      </p:sp>
      <p:sp>
        <p:nvSpPr>
          <p:cNvPr id="4" name="Footer Placeholder 3"/>
          <p:cNvSpPr>
            <a:spLocks noGrp="1"/>
          </p:cNvSpPr>
          <p:nvPr>
            <p:ph type="ftr" sz="quarter" idx="10"/>
          </p:nvPr>
        </p:nvSpPr>
        <p:spPr/>
        <p:txBody>
          <a:bodyPr/>
          <a:lstStyle/>
          <a:p>
            <a:pPr>
              <a:defRPr/>
            </a:pPr>
            <a:r>
              <a:rPr lang="en-US"/>
              <a:t>Sherrill CIPANP 2022</a:t>
            </a:r>
            <a:endParaRPr lang="en-US" dirty="0"/>
          </a:p>
        </p:txBody>
      </p:sp>
      <p:sp>
        <p:nvSpPr>
          <p:cNvPr id="5" name="Slide Number Placeholder 4"/>
          <p:cNvSpPr>
            <a:spLocks noGrp="1"/>
          </p:cNvSpPr>
          <p:nvPr>
            <p:ph type="sldNum" sz="quarter" idx="11"/>
          </p:nvPr>
        </p:nvSpPr>
        <p:spPr/>
        <p:txBody>
          <a:bodyPr/>
          <a:lstStyle/>
          <a:p>
            <a:pPr>
              <a:defRPr/>
            </a:pPr>
            <a:r>
              <a:rPr lang="en-US"/>
              <a:t>, Slide </a:t>
            </a:r>
            <a:fld id="{A71D4431-6923-4DCB-A730-C651323BA495}" type="slidenum">
              <a:rPr lang="en-US" smtClean="0"/>
              <a:pPr>
                <a:defRPr/>
              </a:pPr>
              <a:t>7</a:t>
            </a:fld>
            <a:endParaRPr lang="en-US"/>
          </a:p>
        </p:txBody>
      </p:sp>
      <p:grpSp>
        <p:nvGrpSpPr>
          <p:cNvPr id="11" name="Group 10"/>
          <p:cNvGrpSpPr/>
          <p:nvPr/>
        </p:nvGrpSpPr>
        <p:grpSpPr>
          <a:xfrm>
            <a:off x="304800" y="2773460"/>
            <a:ext cx="8534400" cy="1621749"/>
            <a:chOff x="304800" y="2773460"/>
            <a:chExt cx="8534400" cy="1621749"/>
          </a:xfrm>
        </p:grpSpPr>
        <p:graphicFrame>
          <p:nvGraphicFramePr>
            <p:cNvPr id="6" name="Diagram 5">
              <a:extLst>
                <a:ext uri="{FF2B5EF4-FFF2-40B4-BE49-F238E27FC236}">
                  <a16:creationId xmlns:a16="http://schemas.microsoft.com/office/drawing/2014/main" id="{A625FD64-F157-2C40-B909-D9AF007DF698}"/>
                </a:ext>
              </a:extLst>
            </p:cNvPr>
            <p:cNvGraphicFramePr/>
            <p:nvPr>
              <p:extLst>
                <p:ext uri="{D42A27DB-BD31-4B8C-83A1-F6EECF244321}">
                  <p14:modId xmlns:p14="http://schemas.microsoft.com/office/powerpoint/2010/main" val="958741817"/>
                </p:ext>
              </p:extLst>
            </p:nvPr>
          </p:nvGraphicFramePr>
          <p:xfrm>
            <a:off x="304800" y="2773460"/>
            <a:ext cx="8326041" cy="1175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7892" y="4006334"/>
              <a:ext cx="1274708" cy="369332"/>
            </a:xfrm>
            <a:prstGeom prst="rect">
              <a:avLst/>
            </a:prstGeom>
            <a:noFill/>
          </p:spPr>
          <p:txBody>
            <a:bodyPr wrap="none" rtlCol="0">
              <a:spAutoFit/>
            </a:bodyPr>
            <a:lstStyle/>
            <a:p>
              <a:r>
                <a:rPr lang="en-US" dirty="0"/>
                <a:t>PING/NSF</a:t>
              </a:r>
            </a:p>
          </p:txBody>
        </p:sp>
        <p:sp>
          <p:nvSpPr>
            <p:cNvPr id="8" name="TextBox 7"/>
            <p:cNvSpPr txBox="1"/>
            <p:nvPr/>
          </p:nvSpPr>
          <p:spPr>
            <a:xfrm>
              <a:off x="2590800" y="4006334"/>
              <a:ext cx="1608133" cy="369332"/>
            </a:xfrm>
            <a:prstGeom prst="rect">
              <a:avLst/>
            </a:prstGeom>
            <a:noFill/>
          </p:spPr>
          <p:txBody>
            <a:bodyPr wrap="none" rtlCol="0">
              <a:spAutoFit/>
            </a:bodyPr>
            <a:lstStyle/>
            <a:p>
              <a:r>
                <a:rPr lang="en-US" dirty="0"/>
                <a:t>Pegasus/NSF</a:t>
              </a:r>
            </a:p>
          </p:txBody>
        </p:sp>
        <p:sp>
          <p:nvSpPr>
            <p:cNvPr id="9" name="TextBox 8"/>
            <p:cNvSpPr txBox="1"/>
            <p:nvPr/>
          </p:nvSpPr>
          <p:spPr>
            <a:xfrm>
              <a:off x="4791923" y="4006334"/>
              <a:ext cx="1685077" cy="369332"/>
            </a:xfrm>
            <a:prstGeom prst="rect">
              <a:avLst/>
            </a:prstGeom>
            <a:noFill/>
          </p:spPr>
          <p:txBody>
            <a:bodyPr wrap="none" rtlCol="0">
              <a:spAutoFit/>
            </a:bodyPr>
            <a:lstStyle/>
            <a:p>
              <a:r>
                <a:rPr lang="en-US" dirty="0"/>
                <a:t>INSIGHT/DOE</a:t>
              </a:r>
            </a:p>
          </p:txBody>
        </p:sp>
        <p:sp>
          <p:nvSpPr>
            <p:cNvPr id="10" name="TextBox 9"/>
            <p:cNvSpPr txBox="1"/>
            <p:nvPr/>
          </p:nvSpPr>
          <p:spPr>
            <a:xfrm>
              <a:off x="6923291" y="4025877"/>
              <a:ext cx="1915909" cy="369332"/>
            </a:xfrm>
            <a:prstGeom prst="rect">
              <a:avLst/>
            </a:prstGeom>
            <a:noFill/>
          </p:spPr>
          <p:txBody>
            <a:bodyPr wrap="none" rtlCol="0">
              <a:spAutoFit/>
            </a:bodyPr>
            <a:lstStyle/>
            <a:p>
              <a:r>
                <a:rPr lang="en-US" dirty="0"/>
                <a:t>Fellowships/NSF</a:t>
              </a:r>
            </a:p>
          </p:txBody>
        </p:sp>
      </p:grpSp>
    </p:spTree>
    <p:extLst>
      <p:ext uri="{BB962C8B-B14F-4D97-AF65-F5344CB8AC3E}">
        <p14:creationId xmlns:p14="http://schemas.microsoft.com/office/powerpoint/2010/main" val="50028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leitnerm\Documents\Documents\Current Work\Presentations\SRF Conference 2011\Linac Baseline New.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0329" y="3874964"/>
            <a:ext cx="8943346" cy="2231188"/>
          </a:xfrm>
          <a:prstGeom prst="rect">
            <a:avLst/>
          </a:prstGeom>
          <a:noFill/>
        </p:spPr>
      </p:pic>
      <p:sp>
        <p:nvSpPr>
          <p:cNvPr id="9" name="Content Placeholder 8"/>
          <p:cNvSpPr>
            <a:spLocks noGrp="1"/>
          </p:cNvSpPr>
          <p:nvPr>
            <p:ph idx="1"/>
          </p:nvPr>
        </p:nvSpPr>
        <p:spPr>
          <a:xfrm>
            <a:off x="152400" y="1078036"/>
            <a:ext cx="4267200" cy="2808164"/>
          </a:xfrm>
        </p:spPr>
        <p:txBody>
          <a:bodyPr>
            <a:normAutofit lnSpcReduction="10000"/>
          </a:bodyPr>
          <a:lstStyle/>
          <a:p>
            <a:pPr marL="177331" indent="-177331" defTabSz="790601" eaLnBrk="0" hangingPunct="0">
              <a:spcBef>
                <a:spcPts val="1187"/>
              </a:spcBef>
              <a:defRPr/>
            </a:pPr>
            <a:r>
              <a:rPr lang="en-US" sz="2000" dirty="0">
                <a:solidFill>
                  <a:schemeClr val="accent4">
                    <a:lumMod val="50000"/>
                  </a:schemeClr>
                </a:solidFill>
                <a:ea typeface="ＭＳ Ｐゴシック" charset="-128"/>
                <a:cs typeface="ＭＳ Ｐゴシック"/>
              </a:rPr>
              <a:t>4 Types of accelerating cavities arranged in 46 </a:t>
            </a:r>
            <a:r>
              <a:rPr lang="en-US" sz="2000" dirty="0" err="1">
                <a:solidFill>
                  <a:schemeClr val="accent4">
                    <a:lumMod val="50000"/>
                  </a:schemeClr>
                </a:solidFill>
                <a:ea typeface="ＭＳ Ｐゴシック" charset="-128"/>
                <a:cs typeface="ＭＳ Ｐゴシック"/>
              </a:rPr>
              <a:t>cryomodules</a:t>
            </a:r>
            <a:r>
              <a:rPr lang="en-US" sz="2000" dirty="0">
                <a:solidFill>
                  <a:schemeClr val="accent4">
                    <a:lumMod val="50000"/>
                  </a:schemeClr>
                </a:solidFill>
                <a:ea typeface="ＭＳ Ｐゴシック" charset="-128"/>
                <a:cs typeface="ＭＳ Ｐゴシック"/>
              </a:rPr>
              <a:t> (324 total cavities)</a:t>
            </a:r>
          </a:p>
          <a:p>
            <a:pPr marL="177331" indent="-177331" defTabSz="790601" eaLnBrk="0" hangingPunct="0">
              <a:spcBef>
                <a:spcPts val="1187"/>
              </a:spcBef>
              <a:defRPr/>
            </a:pPr>
            <a:r>
              <a:rPr lang="en-US" sz="2000" dirty="0">
                <a:solidFill>
                  <a:schemeClr val="accent4">
                    <a:lumMod val="50000"/>
                  </a:schemeClr>
                </a:solidFill>
                <a:ea typeface="ＭＳ Ｐゴシック" charset="-128"/>
                <a:cs typeface="ＭＳ Ｐゴシック"/>
              </a:rPr>
              <a:t>Liquid lithium stripping</a:t>
            </a:r>
          </a:p>
          <a:p>
            <a:pPr marL="177331" indent="-177331" defTabSz="790601" eaLnBrk="0" hangingPunct="0">
              <a:spcBef>
                <a:spcPts val="1187"/>
              </a:spcBef>
              <a:defRPr/>
            </a:pPr>
            <a:r>
              <a:rPr lang="en-US" sz="2000" dirty="0">
                <a:solidFill>
                  <a:schemeClr val="accent4">
                    <a:lumMod val="50000"/>
                  </a:schemeClr>
                </a:solidFill>
                <a:ea typeface="ＭＳ Ｐゴシック" charset="-128"/>
                <a:cs typeface="ヒラギノ角ゴ Pro W3" pitchFamily="-111" charset="-128"/>
              </a:rPr>
              <a:t>Space for an energy upgrade to 400 MeV/u</a:t>
            </a:r>
          </a:p>
          <a:p>
            <a:pPr marL="177331" indent="-177331" defTabSz="790601" eaLnBrk="0" hangingPunct="0">
              <a:spcBef>
                <a:spcPts val="1187"/>
              </a:spcBef>
              <a:defRPr/>
            </a:pPr>
            <a:r>
              <a:rPr lang="en-US" sz="2000" dirty="0">
                <a:solidFill>
                  <a:schemeClr val="accent4">
                    <a:lumMod val="50000"/>
                  </a:schemeClr>
                </a:solidFill>
                <a:ea typeface="ＭＳ Ｐゴシック" charset="-128"/>
                <a:cs typeface="ヒラギノ角ゴ Pro W3" pitchFamily="-111" charset="-128"/>
              </a:rPr>
              <a:t>Simultaneous 5 charge state acceleration</a:t>
            </a:r>
          </a:p>
          <a:p>
            <a:pPr marL="177331" indent="-177331" defTabSz="790601" eaLnBrk="0" hangingPunct="0">
              <a:spcBef>
                <a:spcPts val="1187"/>
              </a:spcBef>
              <a:defRPr/>
            </a:pPr>
            <a:r>
              <a:rPr lang="en-US" sz="2000" dirty="0">
                <a:solidFill>
                  <a:schemeClr val="accent4">
                    <a:lumMod val="50000"/>
                  </a:schemeClr>
                </a:solidFill>
                <a:ea typeface="ＭＳ Ｐゴシック" charset="-128"/>
                <a:cs typeface="ヒラギノ角ゴ Pro W3" pitchFamily="-111" charset="-128"/>
              </a:rPr>
              <a:t>Beam can be developed </a:t>
            </a:r>
            <a:r>
              <a:rPr lang="en-US" sz="2000">
                <a:solidFill>
                  <a:schemeClr val="accent4">
                    <a:lumMod val="50000"/>
                  </a:schemeClr>
                </a:solidFill>
                <a:ea typeface="ＭＳ Ｐゴシック" charset="-128"/>
                <a:cs typeface="ヒラギノ角ゴ Pro W3" pitchFamily="-111" charset="-128"/>
              </a:rPr>
              <a:t>in 12 </a:t>
            </a:r>
            <a:r>
              <a:rPr lang="en-US" sz="2000" dirty="0">
                <a:solidFill>
                  <a:schemeClr val="accent4">
                    <a:lumMod val="50000"/>
                  </a:schemeClr>
                </a:solidFill>
                <a:ea typeface="ＭＳ Ｐゴシック" charset="-128"/>
                <a:cs typeface="ヒラギノ角ゴ Pro W3" pitchFamily="-111" charset="-128"/>
              </a:rPr>
              <a:t>hours</a:t>
            </a:r>
            <a:endParaRPr lang="en-US" sz="1800" dirty="0">
              <a:solidFill>
                <a:schemeClr val="accent4">
                  <a:lumMod val="50000"/>
                </a:schemeClr>
              </a:solidFill>
              <a:ea typeface="ヒラギノ角ゴ Pro W3" pitchFamily="-111" charset="-128"/>
              <a:cs typeface="ヒラギノ角ゴ Pro W3" pitchFamily="-111" charset="-128"/>
            </a:endParaRPr>
          </a:p>
          <a:p>
            <a:endParaRPr lang="en-US" sz="2000" dirty="0"/>
          </a:p>
        </p:txBody>
      </p:sp>
      <p:sp>
        <p:nvSpPr>
          <p:cNvPr id="3" name="Title 2"/>
          <p:cNvSpPr>
            <a:spLocks noGrp="1"/>
          </p:cNvSpPr>
          <p:nvPr>
            <p:ph type="title"/>
          </p:nvPr>
        </p:nvSpPr>
        <p:spPr/>
        <p:txBody>
          <a:bodyPr/>
          <a:lstStyle/>
          <a:p>
            <a:r>
              <a:rPr lang="en-US" dirty="0"/>
              <a:t>FRIB Superconducting LINAC</a:t>
            </a:r>
            <a:endParaRPr lang="en-US" sz="2363" dirty="0"/>
          </a:p>
        </p:txBody>
      </p:sp>
      <p:sp>
        <p:nvSpPr>
          <p:cNvPr id="2" name="Footer Placeholder 1"/>
          <p:cNvSpPr>
            <a:spLocks noGrp="1"/>
          </p:cNvSpPr>
          <p:nvPr>
            <p:ph type="ftr" sz="quarter" idx="10"/>
          </p:nvPr>
        </p:nvSpPr>
        <p:spPr>
          <a:xfrm>
            <a:off x="5483225" y="6356350"/>
            <a:ext cx="2898775" cy="365125"/>
          </a:xfrm>
        </p:spPr>
        <p:txBody>
          <a:bodyPr/>
          <a:lstStyle/>
          <a:p>
            <a:pPr>
              <a:defRPr/>
            </a:pPr>
            <a:r>
              <a:rPr lang="en-US" dirty="0"/>
              <a:t>Sherrill CIPANP 2022</a:t>
            </a:r>
          </a:p>
        </p:txBody>
      </p:sp>
      <p:sp>
        <p:nvSpPr>
          <p:cNvPr id="4" name="Slide Number Placeholder 3"/>
          <p:cNvSpPr>
            <a:spLocks noGrp="1"/>
          </p:cNvSpPr>
          <p:nvPr>
            <p:ph type="sldNum" sz="quarter" idx="4294967295"/>
          </p:nvPr>
        </p:nvSpPr>
        <p:spPr>
          <a:xfrm>
            <a:off x="8382000" y="6356350"/>
            <a:ext cx="762000" cy="365125"/>
          </a:xfrm>
        </p:spPr>
        <p:txBody>
          <a:bodyPr/>
          <a:lstStyle/>
          <a:p>
            <a:pPr>
              <a:defRPr/>
            </a:pPr>
            <a:r>
              <a:rPr lang="en-US"/>
              <a:t>, Slide </a:t>
            </a:r>
            <a:fld id="{35AD4620-7552-4207-8973-898801ED212B}" type="slidenum">
              <a:rPr lang="en-US" smtClean="0"/>
              <a:pPr>
                <a:defRPr/>
              </a:pPr>
              <a:t>8</a:t>
            </a:fld>
            <a:endParaRPr lang="en-US"/>
          </a:p>
        </p:txBody>
      </p:sp>
      <p:sp>
        <p:nvSpPr>
          <p:cNvPr id="5" name="TextBox 4"/>
          <p:cNvSpPr txBox="1"/>
          <p:nvPr/>
        </p:nvSpPr>
        <p:spPr>
          <a:xfrm>
            <a:off x="1455641" y="609960"/>
            <a:ext cx="6739024" cy="365036"/>
          </a:xfrm>
          <a:prstGeom prst="rect">
            <a:avLst/>
          </a:prstGeom>
          <a:noFill/>
        </p:spPr>
        <p:txBody>
          <a:bodyPr wrap="none" rtlCol="0">
            <a:spAutoFit/>
          </a:bodyPr>
          <a:lstStyle/>
          <a:p>
            <a:r>
              <a:rPr lang="en-US" sz="1772" dirty="0"/>
              <a:t>J. Wei (head of FRIB Accelerator Division), P. Ostroumov, et al.</a:t>
            </a:r>
          </a:p>
        </p:txBody>
      </p:sp>
      <p:grpSp>
        <p:nvGrpSpPr>
          <p:cNvPr id="6" name="Group 5"/>
          <p:cNvGrpSpPr/>
          <p:nvPr/>
        </p:nvGrpSpPr>
        <p:grpSpPr>
          <a:xfrm>
            <a:off x="4114799" y="1103710"/>
            <a:ext cx="4495800" cy="3163490"/>
            <a:chOff x="4162379" y="1237633"/>
            <a:chExt cx="4567163" cy="3213704"/>
          </a:xfrm>
        </p:grpSpPr>
        <p:pic>
          <p:nvPicPr>
            <p:cNvPr id="11"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2591" y="1237633"/>
              <a:ext cx="4018309" cy="2803294"/>
            </a:xfrm>
            <a:prstGeom prst="rect">
              <a:avLst/>
            </a:prstGeom>
            <a:noFill/>
            <a:ln w="9525">
              <a:noFill/>
              <a:miter lim="800000"/>
              <a:headEnd/>
              <a:tailEnd/>
            </a:ln>
            <a:effectLst/>
          </p:spPr>
        </p:pic>
        <p:sp>
          <p:nvSpPr>
            <p:cNvPr id="12" name="TextBox 11"/>
            <p:cNvSpPr txBox="1"/>
            <p:nvPr/>
          </p:nvSpPr>
          <p:spPr>
            <a:xfrm>
              <a:off x="4162379" y="4049696"/>
              <a:ext cx="1009659" cy="401641"/>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r>
                <a:rPr lang="el-GR" sz="1969" dirty="0">
                  <a:solidFill>
                    <a:srgbClr val="92D050"/>
                  </a:solidFill>
                </a:rPr>
                <a:t>β</a:t>
              </a:r>
              <a:r>
                <a:rPr lang="en-US" sz="1969" dirty="0">
                  <a:solidFill>
                    <a:srgbClr val="92D050"/>
                  </a:solidFill>
                </a:rPr>
                <a:t>=0.04</a:t>
              </a:r>
            </a:p>
          </p:txBody>
        </p:sp>
        <p:sp>
          <p:nvSpPr>
            <p:cNvPr id="13" name="TextBox 12"/>
            <p:cNvSpPr txBox="1"/>
            <p:nvPr/>
          </p:nvSpPr>
          <p:spPr>
            <a:xfrm>
              <a:off x="5084038" y="3894877"/>
              <a:ext cx="1120995" cy="401641"/>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r>
                <a:rPr lang="el-GR" sz="1969" dirty="0">
                  <a:solidFill>
                    <a:srgbClr val="FFC000"/>
                  </a:solidFill>
                </a:rPr>
                <a:t>β</a:t>
              </a:r>
              <a:r>
                <a:rPr lang="en-US" sz="1969" dirty="0">
                  <a:solidFill>
                    <a:srgbClr val="FFC000"/>
                  </a:solidFill>
                </a:rPr>
                <a:t> = 0.08</a:t>
              </a:r>
            </a:p>
          </p:txBody>
        </p:sp>
        <p:sp>
          <p:nvSpPr>
            <p:cNvPr id="14" name="TextBox 13"/>
            <p:cNvSpPr txBox="1"/>
            <p:nvPr/>
          </p:nvSpPr>
          <p:spPr>
            <a:xfrm>
              <a:off x="6150838" y="4049696"/>
              <a:ext cx="1251471" cy="401641"/>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r>
                <a:rPr lang="el-GR" sz="1969" dirty="0">
                  <a:solidFill>
                    <a:srgbClr val="A50021"/>
                  </a:solidFill>
                </a:rPr>
                <a:t>β</a:t>
              </a:r>
              <a:r>
                <a:rPr lang="en-US" sz="1969" dirty="0">
                  <a:solidFill>
                    <a:srgbClr val="A50021"/>
                  </a:solidFill>
                </a:rPr>
                <a:t> = 0.29</a:t>
              </a:r>
            </a:p>
          </p:txBody>
        </p:sp>
        <p:sp>
          <p:nvSpPr>
            <p:cNvPr id="15" name="TextBox 14"/>
            <p:cNvSpPr txBox="1"/>
            <p:nvPr/>
          </p:nvSpPr>
          <p:spPr>
            <a:xfrm>
              <a:off x="7434142" y="3894878"/>
              <a:ext cx="1295400" cy="401641"/>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r>
                <a:rPr lang="el-GR" sz="1969" dirty="0">
                  <a:solidFill>
                    <a:srgbClr val="0F0C8F"/>
                  </a:solidFill>
                </a:rPr>
                <a:t>β</a:t>
              </a:r>
              <a:r>
                <a:rPr lang="en-US" sz="1969" dirty="0">
                  <a:solidFill>
                    <a:srgbClr val="0F0C8F"/>
                  </a:solidFill>
                </a:rPr>
                <a:t>=0.53</a:t>
              </a:r>
            </a:p>
          </p:txBody>
        </p:sp>
      </p:grpSp>
    </p:spTree>
    <p:extLst>
      <p:ext uri="{BB962C8B-B14F-4D97-AF65-F5344CB8AC3E}">
        <p14:creationId xmlns:p14="http://schemas.microsoft.com/office/powerpoint/2010/main" val="166240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8" y="3218054"/>
            <a:ext cx="9001125" cy="2884179"/>
          </a:xfrm>
          <a:prstGeom prst="rect">
            <a:avLst/>
          </a:prstGeom>
        </p:spPr>
      </p:pic>
      <p:sp>
        <p:nvSpPr>
          <p:cNvPr id="16" name="TextBox 15"/>
          <p:cNvSpPr txBox="1"/>
          <p:nvPr/>
        </p:nvSpPr>
        <p:spPr>
          <a:xfrm>
            <a:off x="71437" y="5922353"/>
            <a:ext cx="8994874" cy="323165"/>
          </a:xfrm>
          <a:prstGeom prst="rect">
            <a:avLst/>
          </a:prstGeom>
          <a:solidFill>
            <a:srgbClr val="000000"/>
          </a:solidFill>
        </p:spPr>
        <p:txBody>
          <a:bodyPr wrap="square" rtlCol="0">
            <a:spAutoFit/>
          </a:bodyPr>
          <a:lstStyle/>
          <a:p>
            <a:r>
              <a:rPr lang="en-US" sz="1500" b="1" kern="1600" dirty="0">
                <a:solidFill>
                  <a:schemeClr val="bg1"/>
                </a:solidFill>
                <a:cs typeface="Times New Roman" panose="02020603050405020304" pitchFamily="18" charset="0"/>
              </a:rPr>
              <a:t>On 17:22 8 April 2021 a </a:t>
            </a:r>
            <a:r>
              <a:rPr lang="en-US" sz="1500" b="1" baseline="30000" dirty="0">
                <a:solidFill>
                  <a:schemeClr val="bg1"/>
                </a:solidFill>
              </a:rPr>
              <a:t>124</a:t>
            </a:r>
            <a:r>
              <a:rPr lang="en-US" sz="1500" b="1" dirty="0">
                <a:solidFill>
                  <a:schemeClr val="bg1"/>
                </a:solidFill>
              </a:rPr>
              <a:t>Xe</a:t>
            </a:r>
            <a:r>
              <a:rPr lang="en-US" sz="1500" b="1" baseline="30000" dirty="0">
                <a:solidFill>
                  <a:schemeClr val="bg1"/>
                </a:solidFill>
              </a:rPr>
              <a:t>26+ </a:t>
            </a:r>
            <a:r>
              <a:rPr lang="en-US" sz="1500" b="1" kern="1600" dirty="0">
                <a:solidFill>
                  <a:schemeClr val="bg1"/>
                </a:solidFill>
                <a:cs typeface="Times New Roman" panose="02020603050405020304" pitchFamily="18" charset="0"/>
              </a:rPr>
              <a:t>beam was accelerated to 17 MeV/u and stripped</a:t>
            </a:r>
          </a:p>
        </p:txBody>
      </p:sp>
      <p:sp>
        <p:nvSpPr>
          <p:cNvPr id="17" name="Oval 16">
            <a:extLst>
              <a:ext uri="{FF2B5EF4-FFF2-40B4-BE49-F238E27FC236}">
                <a16:creationId xmlns:a16="http://schemas.microsoft.com/office/drawing/2014/main" id="{90F28E7E-EDDD-4191-9751-B86069AFC003}"/>
              </a:ext>
            </a:extLst>
          </p:cNvPr>
          <p:cNvSpPr/>
          <p:nvPr/>
        </p:nvSpPr>
        <p:spPr>
          <a:xfrm>
            <a:off x="4088104" y="4543090"/>
            <a:ext cx="525066" cy="525066"/>
          </a:xfrm>
          <a:prstGeom prst="ellipse">
            <a:avLst/>
          </a:prstGeom>
          <a:noFill/>
          <a:ln w="127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72"/>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60933" y="1044213"/>
            <a:ext cx="2317253" cy="2852464"/>
          </a:xfrm>
          <a:prstGeom prst="rect">
            <a:avLst/>
          </a:prstGeom>
        </p:spPr>
      </p:pic>
      <p:sp>
        <p:nvSpPr>
          <p:cNvPr id="14" name="TextBox 13"/>
          <p:cNvSpPr txBox="1"/>
          <p:nvPr/>
        </p:nvSpPr>
        <p:spPr>
          <a:xfrm>
            <a:off x="3460933" y="1046843"/>
            <a:ext cx="2340250" cy="784830"/>
          </a:xfrm>
          <a:prstGeom prst="rect">
            <a:avLst/>
          </a:prstGeom>
          <a:solidFill>
            <a:srgbClr val="000000"/>
          </a:solidFill>
        </p:spPr>
        <p:txBody>
          <a:bodyPr wrap="square" rtlCol="0">
            <a:spAutoFit/>
          </a:bodyPr>
          <a:lstStyle/>
          <a:p>
            <a:r>
              <a:rPr lang="en-US" sz="1500" b="1" kern="1600" dirty="0">
                <a:solidFill>
                  <a:schemeClr val="bg1"/>
                </a:solidFill>
                <a:cs typeface="Times New Roman" panose="02020603050405020304" pitchFamily="18" charset="0"/>
              </a:rPr>
              <a:t>Liquid lithium charge stripper installed in FRIB tunnel</a:t>
            </a:r>
          </a:p>
        </p:txBody>
      </p:sp>
      <p:sp>
        <p:nvSpPr>
          <p:cNvPr id="20" name="TextBox 19"/>
          <p:cNvSpPr txBox="1"/>
          <p:nvPr/>
        </p:nvSpPr>
        <p:spPr>
          <a:xfrm>
            <a:off x="5801182" y="1044213"/>
            <a:ext cx="3247937" cy="323165"/>
          </a:xfrm>
          <a:prstGeom prst="rect">
            <a:avLst/>
          </a:prstGeom>
          <a:solidFill>
            <a:srgbClr val="000000"/>
          </a:solidFill>
        </p:spPr>
        <p:txBody>
          <a:bodyPr wrap="square" rtlCol="0">
            <a:spAutoFit/>
          </a:bodyPr>
          <a:lstStyle/>
          <a:p>
            <a:r>
              <a:rPr lang="en-US" sz="1500" b="1" dirty="0">
                <a:solidFill>
                  <a:schemeClr val="bg1"/>
                </a:solidFill>
              </a:rPr>
              <a:t>Xe</a:t>
            </a:r>
            <a:r>
              <a:rPr lang="en-US" sz="1500" b="1" baseline="30000" dirty="0">
                <a:solidFill>
                  <a:schemeClr val="bg1"/>
                </a:solidFill>
              </a:rPr>
              <a:t>26+ </a:t>
            </a:r>
            <a:r>
              <a:rPr lang="en-US" sz="1500" b="1" kern="1600" dirty="0">
                <a:solidFill>
                  <a:schemeClr val="bg1"/>
                </a:solidFill>
                <a:cs typeface="Times New Roman" panose="02020603050405020304" pitchFamily="18" charset="0"/>
              </a:rPr>
              <a:t>charge state after stripping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09779" y="1333807"/>
            <a:ext cx="3256533" cy="254675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76200" y="1067100"/>
            <a:ext cx="3353140" cy="5027414"/>
          </a:xfrm>
        </p:spPr>
        <p:txBody>
          <a:bodyPr/>
          <a:lstStyle/>
          <a:p>
            <a:pPr>
              <a:spcBef>
                <a:spcPts val="563"/>
              </a:spcBef>
            </a:pPr>
            <a:r>
              <a:rPr lang="en-US" sz="1875" dirty="0"/>
              <a:t>Needed to achieve design-goal beam energies beyond 200 MeV/u and beam power up to 400 kilowatts (kW)</a:t>
            </a:r>
          </a:p>
          <a:p>
            <a:pPr>
              <a:spcBef>
                <a:spcPts val="563"/>
              </a:spcBef>
            </a:pPr>
            <a:r>
              <a:rPr lang="en-US" sz="1875" dirty="0"/>
              <a:t>Conventional charge stripping foil can only last seconds under FRIB beam power</a:t>
            </a:r>
          </a:p>
        </p:txBody>
      </p:sp>
      <p:sp>
        <p:nvSpPr>
          <p:cNvPr id="7" name="Title 6"/>
          <p:cNvSpPr>
            <a:spLocks noGrp="1"/>
          </p:cNvSpPr>
          <p:nvPr>
            <p:ph type="title"/>
          </p:nvPr>
        </p:nvSpPr>
        <p:spPr>
          <a:xfrm>
            <a:off x="76200" y="152400"/>
            <a:ext cx="8991600" cy="424506"/>
          </a:xfrm>
        </p:spPr>
        <p:txBody>
          <a:bodyPr/>
          <a:lstStyle/>
          <a:p>
            <a:r>
              <a:rPr lang="en-US" sz="2800" dirty="0"/>
              <a:t>Liquid Lithium Charge Stripper is Operational</a:t>
            </a:r>
            <a:endParaRPr lang="en-US" sz="2400" dirty="0"/>
          </a:p>
        </p:txBody>
      </p:sp>
      <p:sp>
        <p:nvSpPr>
          <p:cNvPr id="3" name="Footer Placeholder 2"/>
          <p:cNvSpPr>
            <a:spLocks noGrp="1"/>
          </p:cNvSpPr>
          <p:nvPr>
            <p:ph type="ftr" sz="quarter" idx="10"/>
          </p:nvPr>
        </p:nvSpPr>
        <p:spPr>
          <a:xfrm>
            <a:off x="5486400" y="6356350"/>
            <a:ext cx="2898775" cy="365125"/>
          </a:xfrm>
        </p:spPr>
        <p:txBody>
          <a:bodyPr/>
          <a:lstStyle/>
          <a:p>
            <a:pPr>
              <a:defRPr/>
            </a:pPr>
            <a:r>
              <a:rPr lang="en-US" dirty="0"/>
              <a:t>Sherrill CIPANP 2022</a:t>
            </a:r>
          </a:p>
        </p:txBody>
      </p:sp>
      <p:sp>
        <p:nvSpPr>
          <p:cNvPr id="5" name="Slide Number Placeholder 4"/>
          <p:cNvSpPr>
            <a:spLocks noGrp="1"/>
          </p:cNvSpPr>
          <p:nvPr>
            <p:ph type="sldNum" sz="quarter" idx="4294967295"/>
          </p:nvPr>
        </p:nvSpPr>
        <p:spPr>
          <a:xfrm>
            <a:off x="8382000" y="6356350"/>
            <a:ext cx="762000" cy="365125"/>
          </a:xfrm>
        </p:spPr>
        <p:txBody>
          <a:bodyPr/>
          <a:lstStyle/>
          <a:p>
            <a:pPr>
              <a:defRPr/>
            </a:pPr>
            <a:r>
              <a:rPr lang="en-US" dirty="0"/>
              <a:t>, Slide </a:t>
            </a:r>
            <a:fld id="{888FC917-2F4D-45AC-AA7A-EF80FFB23A84}" type="slidenum">
              <a:rPr lang="en-US" smtClean="0"/>
              <a:pPr>
                <a:defRPr/>
              </a:pPr>
              <a:t>9</a:t>
            </a:fld>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63628" y="2605337"/>
            <a:ext cx="3661172" cy="2509242"/>
          </a:xfrm>
          <a:prstGeom prst="rect">
            <a:avLst/>
          </a:prstGeom>
        </p:spPr>
      </p:pic>
      <p:sp>
        <p:nvSpPr>
          <p:cNvPr id="2" name="Rectangle 1"/>
          <p:cNvSpPr/>
          <p:nvPr/>
        </p:nvSpPr>
        <p:spPr>
          <a:xfrm>
            <a:off x="2133600" y="574329"/>
            <a:ext cx="5714632" cy="338554"/>
          </a:xfrm>
          <a:prstGeom prst="rect">
            <a:avLst/>
          </a:prstGeom>
        </p:spPr>
        <p:txBody>
          <a:bodyPr wrap="square">
            <a:spAutoFit/>
          </a:bodyPr>
          <a:lstStyle/>
          <a:p>
            <a:r>
              <a:rPr lang="en-US" sz="1600" dirty="0">
                <a:latin typeface="Proxima Nova"/>
              </a:rPr>
              <a:t>P. N. Ostroumov, et al., Phys. Rev. Lett. </a:t>
            </a:r>
            <a:r>
              <a:rPr lang="en-US" sz="1600" b="1" dirty="0">
                <a:latin typeface="Proxima Nova"/>
              </a:rPr>
              <a:t>126</a:t>
            </a:r>
            <a:r>
              <a:rPr lang="en-US" sz="1600" dirty="0">
                <a:latin typeface="Proxima Nova"/>
              </a:rPr>
              <a:t>, 114801</a:t>
            </a:r>
            <a:endParaRPr lang="en-US" sz="1600" b="0" i="0" dirty="0">
              <a:effectLst/>
              <a:latin typeface="Proxima Nova"/>
            </a:endParaRPr>
          </a:p>
        </p:txBody>
      </p:sp>
      <p:pic>
        <p:nvPicPr>
          <p:cNvPr id="15" name="Picture 14" descr="C:\Folder for Research\7_PapersAndTechnicalDocuments\My Writings\FRIB Greensheet\Li film and beam.bmp"/>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33425" y="2599898"/>
            <a:ext cx="2153331" cy="2675705"/>
          </a:xfrm>
          <a:prstGeom prst="rect">
            <a:avLst/>
          </a:prstGeom>
          <a:noFill/>
          <a:ln>
            <a:noFill/>
          </a:ln>
        </p:spPr>
      </p:pic>
    </p:spTree>
    <p:extLst>
      <p:ext uri="{BB962C8B-B14F-4D97-AF65-F5344CB8AC3E}">
        <p14:creationId xmlns:p14="http://schemas.microsoft.com/office/powerpoint/2010/main" val="2733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ptx" id="{F9D8EFE4-3DAD-43E2-85D0-715CB6229C22}" vid="{1E1D846A-C59C-4820-B358-E1CB3089F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5FAECBD9524743810300543FD35949" ma:contentTypeVersion="12" ma:contentTypeDescription="Create a new document." ma:contentTypeScope="" ma:versionID="4e1ce8c434ccf00c254609ea64994656">
  <xsd:schema xmlns:xsd="http://www.w3.org/2001/XMLSchema" xmlns:xs="http://www.w3.org/2001/XMLSchema" xmlns:p="http://schemas.microsoft.com/office/2006/metadata/properties" xmlns:ns2="31ac3772-10db-466f-87b2-5ca6a813de61" xmlns:ns3="http://schemas.microsoft.com/sharepoint/v4" xmlns:ns4="eabd35fa-70f7-4707-bb94-f0fb9d38b1ac" targetNamespace="http://schemas.microsoft.com/office/2006/metadata/properties" ma:root="true" ma:fieldsID="898c19f0ea3f647f1e89aefed0092a7b" ns2:_="" ns3:_="" ns4:_="">
    <xsd:import namespace="31ac3772-10db-466f-87b2-5ca6a813de61"/>
    <xsd:import namespace="http://schemas.microsoft.com/sharepoint/v4"/>
    <xsd:import namespace="eabd35fa-70f7-4707-bb94-f0fb9d38b1ac"/>
    <xsd:element name="properties">
      <xsd:complexType>
        <xsd:sequence>
          <xsd:element name="documentManagement">
            <xsd:complexType>
              <xsd:all>
                <xsd:element ref="ns2:Archive_x0020_Date" minOccurs="0"/>
                <xsd:element ref="ns3:IconOverlay"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8" nillable="true" ma:displayName="Archive Date" ma:format="DateOnly" ma:internalName="Archiv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bd35fa-70f7-4707-bb94-f0fb9d38b1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IconOverlay xmlns="http://schemas.microsoft.com/sharepoint/v4" xsi:nil="true"/>
    <Archive_x0020_Date xmlns="31ac3772-10db-466f-87b2-5ca6a813de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AFC725-7B29-4607-ABAC-8FD04C536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c3772-10db-466f-87b2-5ca6a813de61"/>
    <ds:schemaRef ds:uri="http://schemas.microsoft.com/sharepoint/v4"/>
    <ds:schemaRef ds:uri="eabd35fa-70f7-4707-bb94-f0fb9d38b1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A702D-F6E6-4314-8945-369A109C75F9}">
  <ds:schemaRef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eabd35fa-70f7-4707-bb94-f0fb9d38b1ac"/>
    <ds:schemaRef ds:uri="http://schemas.microsoft.com/sharepoint/v4"/>
    <ds:schemaRef ds:uri="31ac3772-10db-466f-87b2-5ca6a813de61"/>
    <ds:schemaRef ds:uri="http://purl.org/dc/dcmitype/"/>
  </ds:schemaRefs>
</ds:datastoreItem>
</file>

<file path=customXml/itemProps3.xml><?xml version="1.0" encoding="utf-8"?>
<ds:datastoreItem xmlns:ds="http://schemas.openxmlformats.org/officeDocument/2006/customXml" ds:itemID="{8B76CD61-6042-403B-B3F6-04E51A8FF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2612</TotalTime>
  <Words>3398</Words>
  <Application>Microsoft Macintosh PowerPoint</Application>
  <PresentationFormat>On-screen Show (4:3)</PresentationFormat>
  <Paragraphs>480</Paragraphs>
  <Slides>31</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Courier New</vt:lpstr>
      <vt:lpstr>Helvetica</vt:lpstr>
      <vt:lpstr>Lucida Grande</vt:lpstr>
      <vt:lpstr>Proxima Nova</vt:lpstr>
      <vt:lpstr>Symbol</vt:lpstr>
      <vt:lpstr>Times</vt:lpstr>
      <vt:lpstr>Wingdings</vt:lpstr>
      <vt:lpstr>FRIB3</vt:lpstr>
      <vt:lpstr>Worksheet</vt:lpstr>
      <vt:lpstr>Status and Prospects with the Facility for Rare Isotope Beams</vt:lpstr>
      <vt:lpstr>Facility for Rare Isotope Beams</vt:lpstr>
      <vt:lpstr>FRIB Is Located on the Campus of Michigan State University</vt:lpstr>
      <vt:lpstr>Key FRIB Features that Enable Discovery</vt:lpstr>
      <vt:lpstr>FRIB Enables Scientists to Make Discoveries  in Four Areas</vt:lpstr>
      <vt:lpstr>Example: New Insight and Physics from Extreme Halos and Skins: Open Quantum Systems</vt:lpstr>
      <vt:lpstr>FRIB has a Focus on DEI, Training, and Public Engagement</vt:lpstr>
      <vt:lpstr>FRIB Superconducting LINAC</vt:lpstr>
      <vt:lpstr>Liquid Lithium Charge Stripper is Operational</vt:lpstr>
      <vt:lpstr>FRIB Built and is Operating One of Nation’s  Largest Helium Liquefaction Plant</vt:lpstr>
      <vt:lpstr>Rare Isotope Production Techniques – Advantages for Each</vt:lpstr>
      <vt:lpstr>Rare Isotope Beam Formation</vt:lpstr>
      <vt:lpstr>In-Flight Fragment Separation is Efficient and Selective</vt:lpstr>
      <vt:lpstr>FRIB Estimated Beam Rates</vt:lpstr>
      <vt:lpstr>Towards A Predictive Model of Atomic Nuclei and Their Reactions</vt:lpstr>
      <vt:lpstr>Evolution of Elemental Abundances</vt:lpstr>
      <vt:lpstr>Elemental Abundances and Environments: Satellites, Surveys, Multimessenger Data, …</vt:lpstr>
      <vt:lpstr>Nuclear Processes To Be Modeled: Part of a Broader Effort to Interpret Observations</vt:lpstr>
      <vt:lpstr>FRIB Addresses Key Questions  Related to the Origin of the Heavy Elements</vt:lpstr>
      <vt:lpstr>r-process Dependence on Model Inputs</vt:lpstr>
      <vt:lpstr>FRIB Reaches Critical Rare Isotopes  for the i,r-Process(es)</vt:lpstr>
      <vt:lpstr>Tests of Nature’s Fundamental Symmetries</vt:lpstr>
      <vt:lpstr>EDM Candidates</vt:lpstr>
      <vt:lpstr>Isotope Harvesting at FRIB  Funded by DOE Isotope Program</vt:lpstr>
      <vt:lpstr>1,600 Users Engaged and Ready for Science fribusers.org</vt:lpstr>
      <vt:lpstr>PAC-1 Recommended Experiments Deliver Balanced, Exciting Science Program</vt:lpstr>
      <vt:lpstr>FRIB Energy Upgrade to 400 MeV/nucleon Science Case Made, Technology Being Demonstrated</vt:lpstr>
      <vt:lpstr>FRIB400 Scientific Reach Extended</vt:lpstr>
      <vt:lpstr>Remarkable Progress in Making Rare Isotopes – Grail Nuclide 100Sn</vt:lpstr>
      <vt:lpstr>FRIB Completed with National Laboratories  and International Partners</vt:lpstr>
      <vt:lpstr>Summary</vt:lpstr>
    </vt:vector>
  </TitlesOfParts>
  <Company>NSCL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FRIB Update</dc:title>
  <dc:creator>Brad Sherrill</dc:creator>
  <cp:lastModifiedBy>Sherrill, Bradley</cp:lastModifiedBy>
  <cp:revision>381</cp:revision>
  <cp:lastPrinted>2013-06-17T20:20:32Z</cp:lastPrinted>
  <dcterms:created xsi:type="dcterms:W3CDTF">2014-10-10T17:49:08Z</dcterms:created>
  <dcterms:modified xsi:type="dcterms:W3CDTF">2022-09-01T20:44:47Z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0x010100CF5FAECBD9524743810300543FD35949</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