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24"/>
  </p:notesMasterIdLst>
  <p:sldIdLst>
    <p:sldId id="256" r:id="rId3"/>
    <p:sldId id="329" r:id="rId4"/>
    <p:sldId id="416" r:id="rId5"/>
    <p:sldId id="410" r:id="rId6"/>
    <p:sldId id="403" r:id="rId7"/>
    <p:sldId id="406" r:id="rId8"/>
    <p:sldId id="418" r:id="rId9"/>
    <p:sldId id="419" r:id="rId10"/>
    <p:sldId id="411" r:id="rId11"/>
    <p:sldId id="408" r:id="rId12"/>
    <p:sldId id="409" r:id="rId13"/>
    <p:sldId id="397" r:id="rId14"/>
    <p:sldId id="413" r:id="rId15"/>
    <p:sldId id="412" r:id="rId16"/>
    <p:sldId id="402" r:id="rId17"/>
    <p:sldId id="391" r:id="rId18"/>
    <p:sldId id="420" r:id="rId19"/>
    <p:sldId id="407" r:id="rId20"/>
    <p:sldId id="415" r:id="rId21"/>
    <p:sldId id="363" r:id="rId22"/>
    <p:sldId id="37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xw" initials="j" lastIdx="1" clrIdx="0">
    <p:extLst>
      <p:ext uri="{19B8F6BF-5375-455C-9EA6-DF929625EA0E}">
        <p15:presenceInfo xmlns:p15="http://schemas.microsoft.com/office/powerpoint/2012/main" userId="fe8f5ea46fe631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BFF"/>
    <a:srgbClr val="0070C0"/>
    <a:srgbClr val="F5851F"/>
    <a:srgbClr val="368EDE"/>
    <a:srgbClr val="FFBE3B"/>
    <a:srgbClr val="FFCC66"/>
    <a:srgbClr val="1A5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6E72E-E794-4FCD-BF64-377A240A97C8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70B3-B9B0-49CA-900E-431AA168B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4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I’m </a:t>
            </a:r>
            <a:r>
              <a:rPr lang="en-US" altLang="zh-CN" dirty="0" err="1"/>
              <a:t>xiaowei</a:t>
            </a:r>
            <a:r>
              <a:rPr lang="en-US" altLang="zh-CN" dirty="0"/>
              <a:t> , come from IHEP, Chinese Academy of Sciences. I do this report on behalf of system group. I will talk about a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70B3-B9B0-49CA-900E-431AA168B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2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7EC85-AD58-4E25-9B28-4178DF9C6AEA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E4FCA7C-00C4-48B7-B1E3-3293A39BC5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30617" y="273050"/>
            <a:ext cx="6973455" cy="5878367"/>
          </a:xfrm>
        </p:spPr>
        <p:txBody>
          <a:bodyPr/>
          <a:lstStyle>
            <a:lvl1pPr marL="342900" indent="-342900">
              <a:spcBef>
                <a:spcPts val="1440"/>
              </a:spcBef>
              <a:buClr>
                <a:srgbClr val="FF0000"/>
              </a:buClr>
              <a:buFont typeface="Wingdings" panose="05000000000000000000" pitchFamily="2" charset="2"/>
              <a:buChar char="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69925" indent="-325438">
              <a:spcBef>
                <a:spcPts val="1200"/>
              </a:spcBef>
              <a:buClr>
                <a:srgbClr val="0D03D3"/>
              </a:buClr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C4A93CB-1C91-411C-BC05-D04B1A2437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0807" y="2725591"/>
            <a:ext cx="2303318" cy="9732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69925" indent="-325438">
              <a:spcBef>
                <a:spcPts val="1200"/>
              </a:spcBef>
              <a:buClr>
                <a:srgbClr val="0D03D3"/>
              </a:buClr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226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252AD-8C46-4CE6-996A-F4E9382AEB7B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7CCD20D-5AC2-42AA-BE82-4457974237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922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91C7A-5B79-4E2E-BD37-51CB49D08C2F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875F36-3E84-444B-BA91-6FE12BB7B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488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7EC85-AD58-4E25-9B28-4178DF9C6AEA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1AE50F-1685-4E8A-975F-95EF14350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214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0AD30-7C8A-41D2-BA97-A5C4B32C40DD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2863143-4CFF-4E6C-AC03-87DCE67BE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635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AFC46-5794-4489-A536-44A3501EE5EE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52EADE-35AB-421B-A5CA-12B17D5B50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901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289DE8-6FC7-4AE2-9877-7C91C1BF6B83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60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C7EC85-AD58-4E25-9B28-4178DF9C6AEA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E4FCA7C-00C4-48B7-B1E3-3293A39BC5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30617" y="273050"/>
            <a:ext cx="6973455" cy="5878367"/>
          </a:xfrm>
        </p:spPr>
        <p:txBody>
          <a:bodyPr/>
          <a:lstStyle>
            <a:lvl1pPr marL="342900" indent="-342900">
              <a:spcBef>
                <a:spcPts val="1440"/>
              </a:spcBef>
              <a:buClr>
                <a:srgbClr val="FF0000"/>
              </a:buClr>
              <a:buFont typeface="Wingdings" panose="05000000000000000000" pitchFamily="2" charset="2"/>
              <a:buChar char="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69925" indent="-325438">
              <a:spcBef>
                <a:spcPts val="1200"/>
              </a:spcBef>
              <a:buClr>
                <a:srgbClr val="0D03D3"/>
              </a:buClr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C4A93CB-1C91-411C-BC05-D04B1A2437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3182" y="2731942"/>
            <a:ext cx="3408218" cy="960582"/>
          </a:xfrm>
        </p:spPr>
        <p:txBody>
          <a:bodyPr>
            <a:noAutofit/>
          </a:bodyPr>
          <a:lstStyle>
            <a:lvl1pPr marL="0" indent="0">
              <a:spcBef>
                <a:spcPts val="144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69925" indent="-325438">
              <a:spcBef>
                <a:spcPts val="1200"/>
              </a:spcBef>
              <a:buClr>
                <a:srgbClr val="0D03D3"/>
              </a:buClr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556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256B56-9DF1-4EB1-83B4-0FEE8CA2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85E5E9-05C2-4F65-93E8-4F1720566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BA438B-073F-45FF-9139-03C59EA0D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ED8719-8AB8-4C87-B150-A708AA48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9DB-91D2-4881-9564-08AD471D807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9E6E4-9AD1-4A84-B7B0-A1784663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D94918-4F5B-4902-A1BD-52850FE4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9083-57E2-4D58-A173-37956CE3B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1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00AE661-7210-4670-AFCC-1EC18EA94BE8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70C0"/>
                </a:gs>
                <a:gs pos="74000">
                  <a:srgbClr val="FF0000"/>
                </a:gs>
                <a:gs pos="83000">
                  <a:srgbClr val="FFC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88900">
            <a:gradFill flip="none" rotWithShape="1">
              <a:gsLst>
                <a:gs pos="0">
                  <a:srgbClr val="0070C0"/>
                </a:gs>
                <a:gs pos="74000">
                  <a:srgbClr val="FF0000"/>
                </a:gs>
                <a:gs pos="100000">
                  <a:srgbClr val="FFC000"/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32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455" y="240871"/>
            <a:ext cx="11434618" cy="574058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455" y="1151906"/>
            <a:ext cx="11434618" cy="4999511"/>
          </a:xfrm>
        </p:spPr>
        <p:txBody>
          <a:bodyPr/>
          <a:lstStyle>
            <a:lvl1pPr marL="342900" indent="-342900">
              <a:spcBef>
                <a:spcPts val="1440"/>
              </a:spcBef>
              <a:buClr>
                <a:srgbClr val="FF0000"/>
              </a:buClr>
              <a:buFont typeface="Wingdings" panose="05000000000000000000" pitchFamily="2" charset="2"/>
              <a:buChar char="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69925" indent="-325438">
              <a:spcBef>
                <a:spcPts val="1200"/>
              </a:spcBef>
              <a:buClr>
                <a:srgbClr val="0D03D3"/>
              </a:buClr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spcBef>
                <a:spcPts val="1000"/>
              </a:spcBef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99054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5BAA090-79F1-486E-A7E0-F0091416301D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03816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err="1"/>
              <a:t>Xiaowei</a:t>
            </a:r>
            <a:r>
              <a:rPr lang="en-US" altLang="zh-CN" dirty="0"/>
              <a:t> JIANG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99054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46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771733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51907"/>
            <a:ext cx="10972800" cy="4796458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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69925" indent="-325438">
              <a:buClr>
                <a:srgbClr val="0D03D3"/>
              </a:buClr>
              <a:buFont typeface="Wingdings" panose="05000000000000000000" pitchFamily="2" charset="2"/>
              <a:buChar char="l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AA090-79F1-486E-A7E0-F0091416301D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err="1"/>
              <a:t>Xiaowei</a:t>
            </a:r>
            <a:r>
              <a:rPr lang="en-US" altLang="zh-CN" dirty="0"/>
              <a:t> JIANG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80A903-2097-4716-963F-481779A03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36957" y="10626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234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F0341-3FBD-4B97-8B1C-60A6AE67FB4B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12416E-BC00-4C62-91EE-C14DD467B6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921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D30C8-1A7B-44D6-952C-0B9FCCE0FCC6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4D11426-0EAD-48CB-86F3-EA290DAD24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140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7E7A-6587-4F84-A54B-C51A2B83C689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FE330D4-F331-4252-9A9A-F777AEBD17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241749" y="71415"/>
            <a:ext cx="855043" cy="7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92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35C731-2498-437B-9C27-9C1C9D18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54CA0-086E-493E-9472-168F4289D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334A61-C22C-49E5-8634-F84E4B65F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69DB-91D2-4881-9564-08AD471D807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1EF3E-7168-4DA4-8762-0F664E795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299EFF-DBA6-4EF5-8BC1-4BDE00268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9083-57E2-4D58-A173-37956CE3B8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309C88DB-13E3-47D7-8A4A-25E63532F6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36688" y="240145"/>
            <a:ext cx="0" cy="6116205"/>
          </a:xfrm>
          <a:prstGeom prst="line">
            <a:avLst/>
          </a:prstGeom>
          <a:noFill/>
          <a:ln w="88900">
            <a:gradFill flip="none" rotWithShape="1">
              <a:gsLst>
                <a:gs pos="27000">
                  <a:srgbClr val="0070C0"/>
                </a:gs>
                <a:gs pos="66000">
                  <a:srgbClr val="FFC000"/>
                </a:gs>
                <a:gs pos="91000">
                  <a:srgbClr val="FF0000"/>
                </a:gs>
                <a:gs pos="100000">
                  <a:srgbClr val="FFC000"/>
                </a:gs>
              </a:gsLst>
              <a:path path="shape">
                <a:fillToRect l="50000" t="50000" r="50000" b="50000"/>
              </a:path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7147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5"/>
            <a:ext cx="10972800" cy="6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F0883399-0BE9-47C1-9434-2C1C6497654A}" type="datetime1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E46DA2A-0A7F-49D5-B392-17A051B5A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0" y="1009914"/>
            <a:ext cx="12192000" cy="0"/>
          </a:xfrm>
          <a:prstGeom prst="line">
            <a:avLst/>
          </a:prstGeom>
          <a:noFill/>
          <a:ln w="88900">
            <a:gradFill flip="none" rotWithShape="1">
              <a:gsLst>
                <a:gs pos="27000">
                  <a:srgbClr val="0070C0"/>
                </a:gs>
                <a:gs pos="66000">
                  <a:srgbClr val="FFC000"/>
                </a:gs>
                <a:gs pos="91000">
                  <a:srgbClr val="FF0000"/>
                </a:gs>
                <a:gs pos="100000">
                  <a:srgbClr val="FFC000"/>
                </a:gs>
              </a:gsLst>
              <a:path path="shape">
                <a:fillToRect l="50000" t="50000" r="50000" b="50000"/>
              </a:path>
              <a:tileRect/>
            </a:gra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891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lang="zh-CN" altLang="en-US" sz="24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lang="zh-CN" altLang="en-US" sz="24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lang="zh-CN" altLang="en-US" sz="24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2285" y="1748017"/>
            <a:ext cx="9047430" cy="1752600"/>
          </a:xfrm>
        </p:spPr>
        <p:txBody>
          <a:bodyPr/>
          <a:lstStyle/>
          <a:p>
            <a:pPr algn="ctr"/>
            <a:r>
              <a:rPr lang="en-US" altLang="zh-CN" sz="4400" dirty="0"/>
              <a:t>Using </a:t>
            </a:r>
            <a:r>
              <a:rPr lang="en-US" altLang="zh-CN" sz="4400" dirty="0" err="1"/>
              <a:t>dHTC</a:t>
            </a:r>
            <a:r>
              <a:rPr lang="en-US" altLang="zh-CN" sz="4400" dirty="0"/>
              <a:t> to Extend the HTC Cluster at IHEP</a:t>
            </a:r>
            <a:endParaRPr lang="zh-CN" altLang="en-US" sz="4400" dirty="0"/>
          </a:p>
        </p:txBody>
      </p:sp>
      <p:sp>
        <p:nvSpPr>
          <p:cNvPr id="4" name="副标题 4"/>
          <p:cNvSpPr>
            <a:spLocks noGrp="1"/>
          </p:cNvSpPr>
          <p:nvPr>
            <p:ph type="subTitle" idx="1"/>
          </p:nvPr>
        </p:nvSpPr>
        <p:spPr>
          <a:xfrm>
            <a:off x="1967719" y="4233683"/>
            <a:ext cx="7909719" cy="2009955"/>
          </a:xfrm>
        </p:spPr>
        <p:txBody>
          <a:bodyPr/>
          <a:lstStyle/>
          <a:p>
            <a:pPr algn="ctr"/>
            <a:r>
              <a:rPr lang="en-US" altLang="zh-CN" sz="2400" dirty="0"/>
              <a:t>JIANG, Xiaowei</a:t>
            </a:r>
          </a:p>
          <a:p>
            <a:pPr algn="ctr"/>
            <a:r>
              <a:rPr lang="en-US" altLang="zh-CN" sz="2400" dirty="0"/>
              <a:t>On behalf of Computing Team of IHEP CC</a:t>
            </a:r>
          </a:p>
          <a:p>
            <a:pPr algn="ctr"/>
            <a:r>
              <a:rPr lang="en-US" altLang="zh-CN" sz="2400" dirty="0" err="1"/>
              <a:t>HTCondor</a:t>
            </a:r>
            <a:r>
              <a:rPr lang="en-US" altLang="zh-CN" sz="2400" dirty="0"/>
              <a:t> Week 2022</a:t>
            </a:r>
          </a:p>
          <a:p>
            <a:pPr algn="ctr"/>
            <a:r>
              <a:rPr lang="en-US" altLang="zh-CN" sz="2400" dirty="0"/>
              <a:t>2022/05/24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311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"/>
    </mc:Choice>
    <mc:Fallback>
      <p:transition spd="slow" advTm="4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8D638-FE74-4B91-AED4-8A1E42E1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Extending to Local HPC (1)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BDF435-66E3-4D45-8668-8736D201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Several solutions were investigated and tested to share resources between HPC and HTC</a:t>
            </a:r>
          </a:p>
          <a:p>
            <a:pPr lvl="1"/>
            <a:r>
              <a:rPr lang="en-US" altLang="zh-CN" dirty="0"/>
              <a:t>Overlap &amp; Flocking &amp; </a:t>
            </a:r>
            <a:r>
              <a:rPr lang="en-US" altLang="zh-CN" dirty="0" err="1"/>
              <a:t>HTCondor</a:t>
            </a:r>
            <a:r>
              <a:rPr lang="en-US" altLang="zh-CN" dirty="0"/>
              <a:t>-C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The problem is to bring too large amount of jobs to SLURM</a:t>
            </a:r>
          </a:p>
          <a:p>
            <a:r>
              <a:rPr lang="en-US" altLang="zh-CN" dirty="0"/>
              <a:t>Similarly as the overlap, </a:t>
            </a:r>
            <a:r>
              <a:rPr lang="en-US" altLang="zh-CN" dirty="0" err="1"/>
              <a:t>glidein</a:t>
            </a:r>
            <a:r>
              <a:rPr lang="en-US" altLang="zh-CN" dirty="0"/>
              <a:t> way can avoid submitting too many </a:t>
            </a:r>
            <a:r>
              <a:rPr lang="en-US" altLang="zh-CN" dirty="0" err="1"/>
              <a:t>htc</a:t>
            </a:r>
            <a:r>
              <a:rPr lang="en-US" altLang="zh-CN" dirty="0"/>
              <a:t> jobs to SLURM queue.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63D08-E134-482C-9728-615BD915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B141623C-BAAC-41DF-ACC9-EF3E65BC7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562185"/>
              </p:ext>
            </p:extLst>
          </p:nvPr>
        </p:nvGraphicFramePr>
        <p:xfrm>
          <a:off x="601134" y="2546366"/>
          <a:ext cx="10989732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552">
                  <a:extLst>
                    <a:ext uri="{9D8B030D-6E8A-4147-A177-3AD203B41FA5}">
                      <a16:colId xmlns:a16="http://schemas.microsoft.com/office/drawing/2014/main" val="218303875"/>
                    </a:ext>
                  </a:extLst>
                </a:gridCol>
                <a:gridCol w="3118586">
                  <a:extLst>
                    <a:ext uri="{9D8B030D-6E8A-4147-A177-3AD203B41FA5}">
                      <a16:colId xmlns:a16="http://schemas.microsoft.com/office/drawing/2014/main" val="2152091241"/>
                    </a:ext>
                  </a:extLst>
                </a:gridCol>
                <a:gridCol w="3135409">
                  <a:extLst>
                    <a:ext uri="{9D8B030D-6E8A-4147-A177-3AD203B41FA5}">
                      <a16:colId xmlns:a16="http://schemas.microsoft.com/office/drawing/2014/main" val="128064619"/>
                    </a:ext>
                  </a:extLst>
                </a:gridCol>
                <a:gridCol w="3094185">
                  <a:extLst>
                    <a:ext uri="{9D8B030D-6E8A-4147-A177-3AD203B41FA5}">
                      <a16:colId xmlns:a16="http://schemas.microsoft.com/office/drawing/2014/main" val="1197106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Metrics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Overlap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Flocking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HTCondor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-C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1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Configuration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Scale up with worker nodes number.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Scale up with pools number.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Scale up with cluster number.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5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Customized job scheduling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Almost none</a:t>
                      </a:r>
                      <a:r>
                        <a:rPr lang="en-US" altLang="zh-CN" dirty="0"/>
                        <a:t>, depends on </a:t>
                      </a:r>
                      <a:r>
                        <a:rPr lang="en-US" altLang="zh-CN" dirty="0" err="1"/>
                        <a:t>HTCondor</a:t>
                      </a:r>
                      <a:r>
                        <a:rPr lang="en-US" altLang="zh-CN" dirty="0"/>
                        <a:t> configuration.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Almost none</a:t>
                      </a:r>
                      <a:r>
                        <a:rPr lang="en-US" altLang="zh-CN" dirty="0"/>
                        <a:t>, depends on the job queue status.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Rich</a:t>
                      </a:r>
                      <a:r>
                        <a:rPr lang="en-US" altLang="zh-CN" dirty="0"/>
                        <a:t> : Job Router,  </a:t>
                      </a:r>
                      <a:r>
                        <a:rPr lang="en-US" altLang="zh-CN" dirty="0" err="1"/>
                        <a:t>Slurm</a:t>
                      </a:r>
                      <a:r>
                        <a:rPr lang="en-US" altLang="zh-CN" dirty="0"/>
                        <a:t> spank plugins, </a:t>
                      </a:r>
                      <a:r>
                        <a:rPr lang="en-US" altLang="zh-CN" dirty="0" err="1"/>
                        <a:t>blahpd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324717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63CF1D7A-EE4F-4E59-864C-141AD08A9E8F}"/>
              </a:ext>
            </a:extLst>
          </p:cNvPr>
          <p:cNvSpPr txBox="1"/>
          <p:nvPr/>
        </p:nvSpPr>
        <p:spPr>
          <a:xfrm>
            <a:off x="1833613" y="6299054"/>
            <a:ext cx="9870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Reference: A Feasibility Study on workload integration between </a:t>
            </a:r>
            <a:r>
              <a:rPr lang="en-US" altLang="zh-CN" sz="1400" dirty="0" err="1"/>
              <a:t>HTCondor</a:t>
            </a:r>
            <a:r>
              <a:rPr lang="en-US" altLang="zh-CN" sz="1400" dirty="0"/>
              <a:t> and </a:t>
            </a:r>
            <a:r>
              <a:rPr lang="en-US" altLang="zh-CN" sz="1400" dirty="0" err="1"/>
              <a:t>Slurm</a:t>
            </a:r>
            <a:r>
              <a:rPr lang="en-US" altLang="zh-CN" sz="1400" dirty="0"/>
              <a:t> Clusters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314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F8D638-FE74-4B91-AED4-8A1E42E1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Extending to local HPC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BDF435-66E3-4D45-8668-8736D201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63D08-E134-482C-9728-615BD915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BA7438B-1B34-4F43-8CC9-A0B45AEE8A64}"/>
              </a:ext>
            </a:extLst>
          </p:cNvPr>
          <p:cNvSpPr/>
          <p:nvPr/>
        </p:nvSpPr>
        <p:spPr>
          <a:xfrm>
            <a:off x="7888218" y="3071370"/>
            <a:ext cx="1515979" cy="8566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HTCondor</a:t>
            </a:r>
            <a:endParaRPr lang="en-US" altLang="zh-CN" dirty="0"/>
          </a:p>
          <a:p>
            <a:pPr algn="ctr"/>
            <a:r>
              <a:rPr lang="en-US" altLang="zh-CN" dirty="0"/>
              <a:t>Queue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7D61DBD-5245-4441-AD55-1A5479761964}"/>
              </a:ext>
            </a:extLst>
          </p:cNvPr>
          <p:cNvSpPr/>
          <p:nvPr/>
        </p:nvSpPr>
        <p:spPr>
          <a:xfrm>
            <a:off x="7902656" y="4661883"/>
            <a:ext cx="1501541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Submission</a:t>
            </a:r>
          </a:p>
          <a:p>
            <a:pPr algn="ctr"/>
            <a:r>
              <a:rPr lang="en-US" altLang="zh-CN" dirty="0"/>
              <a:t>API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0F79358-2576-4E11-A1FF-1AEE66757DA8}"/>
              </a:ext>
            </a:extLst>
          </p:cNvPr>
          <p:cNvSpPr/>
          <p:nvPr/>
        </p:nvSpPr>
        <p:spPr>
          <a:xfrm>
            <a:off x="10162587" y="5206052"/>
            <a:ext cx="1501541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SLURM</a:t>
            </a:r>
          </a:p>
          <a:p>
            <a:pPr algn="ctr"/>
            <a:r>
              <a:rPr lang="en-US" altLang="zh-CN" dirty="0"/>
              <a:t>Queue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899B659-5D45-4155-A695-D9C14B6087AE}"/>
              </a:ext>
            </a:extLst>
          </p:cNvPr>
          <p:cNvSpPr/>
          <p:nvPr/>
        </p:nvSpPr>
        <p:spPr>
          <a:xfrm>
            <a:off x="10109249" y="3727306"/>
            <a:ext cx="1713296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SLURM</a:t>
            </a:r>
          </a:p>
          <a:p>
            <a:pPr algn="ctr"/>
            <a:r>
              <a:rPr lang="en-US" altLang="zh-CN" dirty="0"/>
              <a:t>Worker Node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2CED51E-157E-48A0-BA15-C4E04AEFE20D}"/>
              </a:ext>
            </a:extLst>
          </p:cNvPr>
          <p:cNvCxnSpPr>
            <a:cxnSpLocks/>
          </p:cNvCxnSpPr>
          <p:nvPr/>
        </p:nvCxnSpPr>
        <p:spPr>
          <a:xfrm>
            <a:off x="8693331" y="4035313"/>
            <a:ext cx="0" cy="519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8C9DC35-5089-4517-8B3D-37D6D3F1D8B8}"/>
              </a:ext>
            </a:extLst>
          </p:cNvPr>
          <p:cNvSpPr/>
          <p:nvPr/>
        </p:nvSpPr>
        <p:spPr>
          <a:xfrm>
            <a:off x="10056709" y="2244969"/>
            <a:ext cx="1713296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HTC</a:t>
            </a:r>
          </a:p>
          <a:p>
            <a:pPr algn="ctr"/>
            <a:r>
              <a:rPr lang="en-US" altLang="zh-CN" dirty="0"/>
              <a:t>Pool</a:t>
            </a:r>
            <a:endParaRPr lang="zh-CN" altLang="en-US" dirty="0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3E3C68B2-0926-4ECC-8D01-37BB7E9B5264}"/>
              </a:ext>
            </a:extLst>
          </p:cNvPr>
          <p:cNvSpPr/>
          <p:nvPr/>
        </p:nvSpPr>
        <p:spPr>
          <a:xfrm>
            <a:off x="7879995" y="1589033"/>
            <a:ext cx="1501541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HTC Jobs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45BB945-57F5-4CBD-BB87-4A16A46D9A65}"/>
              </a:ext>
            </a:extLst>
          </p:cNvPr>
          <p:cNvCxnSpPr>
            <a:cxnSpLocks/>
          </p:cNvCxnSpPr>
          <p:nvPr/>
        </p:nvCxnSpPr>
        <p:spPr>
          <a:xfrm>
            <a:off x="9586875" y="5278144"/>
            <a:ext cx="469834" cy="142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47D4A02-2509-4E28-AA55-CE1904519A0F}"/>
              </a:ext>
            </a:extLst>
          </p:cNvPr>
          <p:cNvCxnSpPr>
            <a:cxnSpLocks/>
          </p:cNvCxnSpPr>
          <p:nvPr/>
        </p:nvCxnSpPr>
        <p:spPr>
          <a:xfrm flipV="1">
            <a:off x="10935813" y="4661883"/>
            <a:ext cx="0" cy="48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4352F6C1-471F-487B-BD92-96FAF6A2A0AB}"/>
              </a:ext>
            </a:extLst>
          </p:cNvPr>
          <p:cNvCxnSpPr>
            <a:cxnSpLocks/>
          </p:cNvCxnSpPr>
          <p:nvPr/>
        </p:nvCxnSpPr>
        <p:spPr>
          <a:xfrm flipV="1">
            <a:off x="10915356" y="3206864"/>
            <a:ext cx="0" cy="48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9EDA5398-7634-409A-8C23-731C6FA2B5E0}"/>
              </a:ext>
            </a:extLst>
          </p:cNvPr>
          <p:cNvCxnSpPr>
            <a:cxnSpLocks/>
          </p:cNvCxnSpPr>
          <p:nvPr/>
        </p:nvCxnSpPr>
        <p:spPr>
          <a:xfrm flipV="1">
            <a:off x="9478795" y="2886698"/>
            <a:ext cx="482056" cy="445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DB772DC-4718-47B2-9B27-7DD484494B37}"/>
              </a:ext>
            </a:extLst>
          </p:cNvPr>
          <p:cNvCxnSpPr>
            <a:cxnSpLocks/>
          </p:cNvCxnSpPr>
          <p:nvPr/>
        </p:nvCxnSpPr>
        <p:spPr>
          <a:xfrm>
            <a:off x="8638467" y="2538751"/>
            <a:ext cx="0" cy="42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1655AA78-021C-401A-BBE7-5A0A35AFDB93}"/>
              </a:ext>
            </a:extLst>
          </p:cNvPr>
          <p:cNvCxnSpPr>
            <a:cxnSpLocks/>
          </p:cNvCxnSpPr>
          <p:nvPr/>
        </p:nvCxnSpPr>
        <p:spPr>
          <a:xfrm>
            <a:off x="9465255" y="3727576"/>
            <a:ext cx="495596" cy="43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0" name="矩形: 圆角 27">
            <a:extLst>
              <a:ext uri="{FF2B5EF4-FFF2-40B4-BE49-F238E27FC236}">
                <a16:creationId xmlns:a16="http://schemas.microsoft.com/office/drawing/2014/main" id="{E809BE94-2A26-4212-B45F-D3415DA367A2}"/>
              </a:ext>
            </a:extLst>
          </p:cNvPr>
          <p:cNvSpPr/>
          <p:nvPr/>
        </p:nvSpPr>
        <p:spPr>
          <a:xfrm>
            <a:off x="8199382" y="2599950"/>
            <a:ext cx="493949" cy="20897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ym typeface="Wingdings" panose="05000000000000000000" pitchFamily="2" charset="2"/>
              </a:rPr>
              <a:t></a:t>
            </a:r>
            <a:endParaRPr lang="en-US" altLang="zh-CN" b="1" dirty="0">
              <a:sym typeface="Wingdings" panose="05000000000000000000" pitchFamily="2" charset="2"/>
            </a:endParaRPr>
          </a:p>
        </p:txBody>
      </p:sp>
      <p:sp>
        <p:nvSpPr>
          <p:cNvPr id="41" name="矩形: 圆角 27">
            <a:extLst>
              <a:ext uri="{FF2B5EF4-FFF2-40B4-BE49-F238E27FC236}">
                <a16:creationId xmlns:a16="http://schemas.microsoft.com/office/drawing/2014/main" id="{7A0D20E3-BAE6-4365-99FE-D6DD60E3CF32}"/>
              </a:ext>
            </a:extLst>
          </p:cNvPr>
          <p:cNvSpPr/>
          <p:nvPr/>
        </p:nvSpPr>
        <p:spPr>
          <a:xfrm>
            <a:off x="8263347" y="4160507"/>
            <a:ext cx="493949" cy="20897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ym typeface="Wingdings" panose="05000000000000000000" pitchFamily="2" charset="2"/>
              </a:rPr>
              <a:t></a:t>
            </a:r>
            <a:endParaRPr lang="zh-CN" altLang="en-US" b="1" dirty="0"/>
          </a:p>
        </p:txBody>
      </p:sp>
      <p:sp>
        <p:nvSpPr>
          <p:cNvPr id="42" name="矩形: 圆角 27">
            <a:extLst>
              <a:ext uri="{FF2B5EF4-FFF2-40B4-BE49-F238E27FC236}">
                <a16:creationId xmlns:a16="http://schemas.microsoft.com/office/drawing/2014/main" id="{13F9CBC4-9D21-40FB-9A85-A550673B6609}"/>
              </a:ext>
            </a:extLst>
          </p:cNvPr>
          <p:cNvSpPr/>
          <p:nvPr/>
        </p:nvSpPr>
        <p:spPr>
          <a:xfrm>
            <a:off x="9550325" y="5099705"/>
            <a:ext cx="493949" cy="20897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ym typeface="Wingdings" panose="05000000000000000000" pitchFamily="2" charset="2"/>
              </a:rPr>
              <a:t></a:t>
            </a:r>
            <a:endParaRPr lang="zh-CN" altLang="en-US" b="1" dirty="0"/>
          </a:p>
        </p:txBody>
      </p:sp>
      <p:sp>
        <p:nvSpPr>
          <p:cNvPr id="43" name="矩形: 圆角 27">
            <a:extLst>
              <a:ext uri="{FF2B5EF4-FFF2-40B4-BE49-F238E27FC236}">
                <a16:creationId xmlns:a16="http://schemas.microsoft.com/office/drawing/2014/main" id="{0640E263-177A-4459-ADFC-8FAD2C1F7529}"/>
              </a:ext>
            </a:extLst>
          </p:cNvPr>
          <p:cNvSpPr/>
          <p:nvPr/>
        </p:nvSpPr>
        <p:spPr>
          <a:xfrm>
            <a:off x="10554561" y="4800144"/>
            <a:ext cx="493949" cy="20897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ym typeface="Wingdings" panose="05000000000000000000" pitchFamily="2" charset="2"/>
              </a:rPr>
              <a:t></a:t>
            </a:r>
            <a:endParaRPr lang="zh-CN" altLang="en-US" b="1" dirty="0"/>
          </a:p>
        </p:txBody>
      </p:sp>
      <p:sp>
        <p:nvSpPr>
          <p:cNvPr id="44" name="矩形: 圆角 27">
            <a:extLst>
              <a:ext uri="{FF2B5EF4-FFF2-40B4-BE49-F238E27FC236}">
                <a16:creationId xmlns:a16="http://schemas.microsoft.com/office/drawing/2014/main" id="{B1F85270-FB2D-4188-A7C6-9AEA483FB85C}"/>
              </a:ext>
            </a:extLst>
          </p:cNvPr>
          <p:cNvSpPr/>
          <p:nvPr/>
        </p:nvSpPr>
        <p:spPr>
          <a:xfrm>
            <a:off x="10540921" y="3353356"/>
            <a:ext cx="493949" cy="20897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ym typeface="Wingdings" panose="05000000000000000000" pitchFamily="2" charset="2"/>
              </a:rPr>
              <a:t></a:t>
            </a:r>
            <a:endParaRPr lang="zh-CN" altLang="en-US" b="1" dirty="0"/>
          </a:p>
        </p:txBody>
      </p:sp>
      <p:sp>
        <p:nvSpPr>
          <p:cNvPr id="45" name="矩形: 圆角 27">
            <a:extLst>
              <a:ext uri="{FF2B5EF4-FFF2-40B4-BE49-F238E27FC236}">
                <a16:creationId xmlns:a16="http://schemas.microsoft.com/office/drawing/2014/main" id="{4A6B1A67-8208-4F1B-99E1-1C5D1935B0BF}"/>
              </a:ext>
            </a:extLst>
          </p:cNvPr>
          <p:cNvSpPr/>
          <p:nvPr/>
        </p:nvSpPr>
        <p:spPr>
          <a:xfrm>
            <a:off x="9376119" y="2923733"/>
            <a:ext cx="493949" cy="20897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ym typeface="Wingdings" panose="05000000000000000000" pitchFamily="2" charset="2"/>
              </a:rPr>
              <a:t></a:t>
            </a:r>
            <a:endParaRPr lang="zh-CN" altLang="en-US" b="1" dirty="0"/>
          </a:p>
        </p:txBody>
      </p:sp>
      <p:sp>
        <p:nvSpPr>
          <p:cNvPr id="46" name="矩形: 圆角 27">
            <a:extLst>
              <a:ext uri="{FF2B5EF4-FFF2-40B4-BE49-F238E27FC236}">
                <a16:creationId xmlns:a16="http://schemas.microsoft.com/office/drawing/2014/main" id="{A04C7827-8435-4E38-8013-245BE7B41423}"/>
              </a:ext>
            </a:extLst>
          </p:cNvPr>
          <p:cNvSpPr/>
          <p:nvPr/>
        </p:nvSpPr>
        <p:spPr>
          <a:xfrm>
            <a:off x="9527960" y="3718070"/>
            <a:ext cx="493949" cy="20897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ym typeface="Wingdings" panose="05000000000000000000" pitchFamily="2" charset="2"/>
              </a:rPr>
              <a:t></a:t>
            </a:r>
            <a:endParaRPr lang="zh-CN" altLang="en-US" b="1" dirty="0"/>
          </a:p>
        </p:txBody>
      </p:sp>
      <p:sp>
        <p:nvSpPr>
          <p:cNvPr id="47" name="内容占位符 2">
            <a:extLst>
              <a:ext uri="{FF2B5EF4-FFF2-40B4-BE49-F238E27FC236}">
                <a16:creationId xmlns:a16="http://schemas.microsoft.com/office/drawing/2014/main" id="{89A3F8C1-876E-4FAD-A05C-DF921F5AC64D}"/>
              </a:ext>
            </a:extLst>
          </p:cNvPr>
          <p:cNvSpPr txBox="1">
            <a:spLocks/>
          </p:cNvSpPr>
          <p:nvPr/>
        </p:nvSpPr>
        <p:spPr bwMode="auto">
          <a:xfrm>
            <a:off x="147782" y="1105784"/>
            <a:ext cx="11434618" cy="499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44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"/>
              <a:def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69925" indent="-32543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D03D3"/>
              </a:buClr>
              <a:buSzPct val="60000"/>
              <a:buFont typeface="Wingdings" panose="05000000000000000000" pitchFamily="2" charset="2"/>
              <a:buChar char="l"/>
              <a:def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022350" indent="-3508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/>
              <a:t>The system software of local HPC WN is same as that of HTC WN</a:t>
            </a:r>
          </a:p>
          <a:p>
            <a:pPr lvl="1"/>
            <a:r>
              <a:rPr lang="en-US" altLang="zh-CN" kern="0" dirty="0"/>
              <a:t>With shared file system and same user namespace</a:t>
            </a:r>
          </a:p>
          <a:p>
            <a:r>
              <a:rPr lang="en-US" altLang="zh-CN" kern="0" dirty="0"/>
              <a:t>The workflow is: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 submit </a:t>
            </a:r>
            <a:r>
              <a:rPr lang="en-US" altLang="zh-CN" kern="0" dirty="0" err="1">
                <a:sym typeface="Wingdings" panose="05000000000000000000" pitchFamily="2" charset="2"/>
              </a:rPr>
              <a:t>htc</a:t>
            </a:r>
            <a:r>
              <a:rPr lang="en-US" altLang="zh-CN" kern="0" dirty="0">
                <a:sym typeface="Wingdings" panose="05000000000000000000" pitchFamily="2" charset="2"/>
              </a:rPr>
              <a:t> jobs to </a:t>
            </a:r>
            <a:r>
              <a:rPr lang="en-US" altLang="zh-CN" kern="0" dirty="0" err="1">
                <a:sym typeface="Wingdings" panose="05000000000000000000" pitchFamily="2" charset="2"/>
              </a:rPr>
              <a:t>htcondor</a:t>
            </a:r>
            <a:r>
              <a:rPr lang="en-US" altLang="zh-CN" kern="0" dirty="0">
                <a:sym typeface="Wingdings" panose="05000000000000000000" pitchFamily="2" charset="2"/>
              </a:rPr>
              <a:t> queue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 submission API receives the job requirements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 submission API submits </a:t>
            </a:r>
            <a:r>
              <a:rPr lang="en-US" altLang="zh-CN" kern="0" dirty="0" err="1">
                <a:sym typeface="Wingdings" panose="05000000000000000000" pitchFamily="2" charset="2"/>
              </a:rPr>
              <a:t>glidein</a:t>
            </a:r>
            <a:r>
              <a:rPr lang="en-US" altLang="zh-CN" kern="0" dirty="0">
                <a:sym typeface="Wingdings" panose="05000000000000000000" pitchFamily="2" charset="2"/>
              </a:rPr>
              <a:t> jobs to </a:t>
            </a:r>
            <a:r>
              <a:rPr lang="en-US" altLang="zh-CN" kern="0" dirty="0" err="1">
                <a:sym typeface="Wingdings" panose="05000000000000000000" pitchFamily="2" charset="2"/>
              </a:rPr>
              <a:t>slurm</a:t>
            </a:r>
            <a:r>
              <a:rPr lang="en-US" altLang="zh-CN" kern="0" dirty="0">
                <a:sym typeface="Wingdings" panose="05000000000000000000" pitchFamily="2" charset="2"/>
              </a:rPr>
              <a:t> queue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 </a:t>
            </a:r>
            <a:r>
              <a:rPr lang="en-US" altLang="zh-CN" kern="0" dirty="0" err="1">
                <a:sym typeface="Wingdings" panose="05000000000000000000" pitchFamily="2" charset="2"/>
              </a:rPr>
              <a:t>slurm</a:t>
            </a:r>
            <a:r>
              <a:rPr lang="en-US" altLang="zh-CN" kern="0" dirty="0">
                <a:sym typeface="Wingdings" panose="05000000000000000000" pitchFamily="2" charset="2"/>
              </a:rPr>
              <a:t> schedules </a:t>
            </a:r>
            <a:r>
              <a:rPr lang="en-US" altLang="zh-CN" kern="0" dirty="0" err="1">
                <a:sym typeface="Wingdings" panose="05000000000000000000" pitchFamily="2" charset="2"/>
              </a:rPr>
              <a:t>glidein</a:t>
            </a:r>
            <a:r>
              <a:rPr lang="en-US" altLang="zh-CN" kern="0" dirty="0">
                <a:sym typeface="Wingdings" panose="05000000000000000000" pitchFamily="2" charset="2"/>
              </a:rPr>
              <a:t> jobs to </a:t>
            </a:r>
            <a:r>
              <a:rPr lang="en-US" altLang="zh-CN" kern="0" dirty="0" err="1">
                <a:sym typeface="Wingdings" panose="05000000000000000000" pitchFamily="2" charset="2"/>
              </a:rPr>
              <a:t>slurm</a:t>
            </a:r>
            <a:r>
              <a:rPr lang="en-US" altLang="zh-CN" kern="0" dirty="0">
                <a:sym typeface="Wingdings" panose="05000000000000000000" pitchFamily="2" charset="2"/>
              </a:rPr>
              <a:t> worker nodes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 </a:t>
            </a:r>
            <a:r>
              <a:rPr lang="en-US" altLang="zh-CN" kern="0" dirty="0" err="1">
                <a:sym typeface="Wingdings" panose="05000000000000000000" pitchFamily="2" charset="2"/>
              </a:rPr>
              <a:t>glidein</a:t>
            </a:r>
            <a:r>
              <a:rPr lang="en-US" altLang="zh-CN" kern="0" dirty="0">
                <a:sym typeface="Wingdings" panose="05000000000000000000" pitchFamily="2" charset="2"/>
              </a:rPr>
              <a:t> startups </a:t>
            </a:r>
            <a:r>
              <a:rPr lang="en-US" altLang="zh-CN" kern="0" dirty="0" err="1">
                <a:sym typeface="Wingdings" panose="05000000000000000000" pitchFamily="2" charset="2"/>
              </a:rPr>
              <a:t>startd</a:t>
            </a:r>
            <a:r>
              <a:rPr lang="en-US" altLang="zh-CN" kern="0" dirty="0">
                <a:sym typeface="Wingdings" panose="05000000000000000000" pitchFamily="2" charset="2"/>
              </a:rPr>
              <a:t> and report to </a:t>
            </a:r>
            <a:r>
              <a:rPr lang="en-US" altLang="zh-CN" kern="0" dirty="0" err="1">
                <a:sym typeface="Wingdings" panose="05000000000000000000" pitchFamily="2" charset="2"/>
              </a:rPr>
              <a:t>htc</a:t>
            </a:r>
            <a:r>
              <a:rPr lang="en-US" altLang="zh-CN" kern="0" dirty="0">
                <a:sym typeface="Wingdings" panose="05000000000000000000" pitchFamily="2" charset="2"/>
              </a:rPr>
              <a:t> pool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 matchmaker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 </a:t>
            </a:r>
            <a:r>
              <a:rPr lang="en-US" altLang="zh-CN" kern="0" dirty="0" err="1">
                <a:sym typeface="Wingdings" panose="05000000000000000000" pitchFamily="2" charset="2"/>
              </a:rPr>
              <a:t>htc</a:t>
            </a:r>
            <a:r>
              <a:rPr lang="en-US" altLang="zh-CN" kern="0" dirty="0">
                <a:sym typeface="Wingdings" panose="05000000000000000000" pitchFamily="2" charset="2"/>
              </a:rPr>
              <a:t> jobs are sent to </a:t>
            </a:r>
            <a:r>
              <a:rPr lang="en-US" altLang="zh-CN" kern="0" dirty="0" err="1">
                <a:sym typeface="Wingdings" panose="05000000000000000000" pitchFamily="2" charset="2"/>
              </a:rPr>
              <a:t>slurm</a:t>
            </a:r>
            <a:r>
              <a:rPr lang="en-US" altLang="zh-CN" kern="0" dirty="0">
                <a:sym typeface="Wingdings" panose="05000000000000000000" pitchFamily="2" charset="2"/>
              </a:rPr>
              <a:t> worker node</a:t>
            </a:r>
          </a:p>
          <a:p>
            <a:r>
              <a:rPr lang="en-US" altLang="zh-CN" kern="0" dirty="0">
                <a:sym typeface="Wingdings" panose="05000000000000000000" pitchFamily="2" charset="2"/>
              </a:rPr>
              <a:t>The policy in submission API is quite easy</a:t>
            </a:r>
          </a:p>
          <a:p>
            <a:pPr lvl="1"/>
            <a:r>
              <a:rPr lang="en-US" altLang="zh-CN" kern="0" dirty="0">
                <a:sym typeface="Wingdings" panose="05000000000000000000" pitchFamily="2" charset="2"/>
              </a:rPr>
              <a:t>Specific idle user jobs &amp; empty worker nodes in </a:t>
            </a:r>
            <a:r>
              <a:rPr lang="en-US" altLang="zh-CN" kern="0" dirty="0" err="1">
                <a:sym typeface="Wingdings" panose="05000000000000000000" pitchFamily="2" charset="2"/>
              </a:rPr>
              <a:t>slurm</a:t>
            </a:r>
            <a:endParaRPr lang="en-US" altLang="zh-CN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7308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16D44-AFC0-4433-A8AE-6BE2DDC3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Extending to Remote Sites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F3F18A-12E1-41FB-86CC-C6D39750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151906"/>
            <a:ext cx="11666026" cy="4999511"/>
          </a:xfrm>
        </p:spPr>
        <p:txBody>
          <a:bodyPr/>
          <a:lstStyle/>
          <a:p>
            <a:r>
              <a:rPr lang="en-US" altLang="zh-CN" dirty="0"/>
              <a:t>Currently,</a:t>
            </a:r>
            <a:r>
              <a:rPr lang="zh-CN" altLang="en-US" dirty="0"/>
              <a:t> </a:t>
            </a:r>
            <a:r>
              <a:rPr lang="en-US" altLang="zh-CN" dirty="0"/>
              <a:t>we are focusing on one of the remote</a:t>
            </a:r>
            <a:r>
              <a:rPr lang="zh-CN" altLang="en-US" dirty="0"/>
              <a:t> </a:t>
            </a:r>
            <a:r>
              <a:rPr lang="en-US" altLang="zh-CN" dirty="0"/>
              <a:t>sites – Dongguan DC</a:t>
            </a:r>
          </a:p>
          <a:p>
            <a:r>
              <a:rPr lang="en-US" altLang="zh-CN" dirty="0"/>
              <a:t>Dongguan Data Center is a typical remote site </a:t>
            </a:r>
          </a:p>
          <a:p>
            <a:pPr lvl="1"/>
            <a:r>
              <a:rPr lang="en-US" altLang="zh-CN" dirty="0"/>
              <a:t>A HPC pool built with </a:t>
            </a:r>
            <a:r>
              <a:rPr lang="en-US" altLang="zh-CN" dirty="0" err="1"/>
              <a:t>Slurm</a:t>
            </a:r>
            <a:endParaRPr lang="en-US" altLang="zh-CN" dirty="0"/>
          </a:p>
          <a:p>
            <a:pPr lvl="1"/>
            <a:r>
              <a:rPr lang="en-US" altLang="zh-CN" dirty="0"/>
              <a:t>Without shared file system &amp; different user namespace</a:t>
            </a:r>
          </a:p>
          <a:p>
            <a:r>
              <a:rPr lang="en-US" altLang="zh-CN" dirty="0"/>
              <a:t>The advantage of Dongguan site is that belong to the IHEP internal network</a:t>
            </a:r>
          </a:p>
          <a:p>
            <a:pPr lvl="1"/>
            <a:r>
              <a:rPr lang="en-US" altLang="zh-CN" dirty="0"/>
              <a:t>Network bandwidth is 10Gpbs (dedicated) </a:t>
            </a:r>
          </a:p>
          <a:p>
            <a:pPr lvl="1"/>
            <a:r>
              <a:rPr lang="en-US" altLang="zh-CN" dirty="0"/>
              <a:t>Data access and transfer has more possibilities  </a:t>
            </a:r>
          </a:p>
          <a:p>
            <a:pPr lvl="2"/>
            <a:r>
              <a:rPr lang="en-US" altLang="zh-CN" dirty="0"/>
              <a:t>Access data by EOS commands</a:t>
            </a:r>
          </a:p>
          <a:p>
            <a:pPr lvl="2"/>
            <a:r>
              <a:rPr lang="en-US" altLang="zh-CN" dirty="0"/>
              <a:t>Read/write files in </a:t>
            </a:r>
            <a:r>
              <a:rPr lang="en-US" altLang="zh-CN" dirty="0" err="1"/>
              <a:t>Lustre</a:t>
            </a:r>
            <a:r>
              <a:rPr lang="en-US" altLang="zh-CN" dirty="0"/>
              <a:t> by </a:t>
            </a:r>
            <a:r>
              <a:rPr lang="en-US" altLang="zh-CN" dirty="0" err="1"/>
              <a:t>XRootD</a:t>
            </a:r>
            <a:r>
              <a:rPr lang="en-US" altLang="zh-CN" dirty="0"/>
              <a:t> gateway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EE01B-29E8-4EC4-AC4C-208D4574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竖卷形 5">
            <a:extLst>
              <a:ext uri="{FF2B5EF4-FFF2-40B4-BE49-F238E27FC236}">
                <a16:creationId xmlns:a16="http://schemas.microsoft.com/office/drawing/2014/main" id="{15CA1A2A-943C-43BE-81BC-2B2093484415}"/>
              </a:ext>
            </a:extLst>
          </p:cNvPr>
          <p:cNvSpPr/>
          <p:nvPr/>
        </p:nvSpPr>
        <p:spPr>
          <a:xfrm>
            <a:off x="8587970" y="1698995"/>
            <a:ext cx="2477506" cy="139111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Could CPU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9600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cores</a:t>
            </a:r>
          </a:p>
          <a:p>
            <a:r>
              <a:rPr lang="en-US" altLang="zh-CN" sz="1400" dirty="0">
                <a:solidFill>
                  <a:schemeClr val="tx1"/>
                </a:solidFill>
              </a:rPr>
              <a:t>X86 CPU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10000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cores</a:t>
            </a:r>
            <a:r>
              <a:rPr lang="zh-CN" altLang="en-US" sz="1400" dirty="0">
                <a:solidFill>
                  <a:schemeClr val="tx1"/>
                </a:solidFill>
              </a:rPr>
              <a:t>     </a:t>
            </a:r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en-US" altLang="zh-CN" sz="1400" dirty="0">
                <a:solidFill>
                  <a:schemeClr val="tx1"/>
                </a:solidFill>
              </a:rPr>
              <a:t>ARM CPU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9600 cores</a:t>
            </a:r>
          </a:p>
          <a:p>
            <a:r>
              <a:rPr lang="en-US" altLang="zh-CN" sz="1400" dirty="0">
                <a:solidFill>
                  <a:schemeClr val="tx1"/>
                </a:solidFill>
              </a:rPr>
              <a:t>GPU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80 Tesla V100</a:t>
            </a:r>
          </a:p>
          <a:p>
            <a:r>
              <a:rPr lang="en-US" altLang="zh-CN" sz="1400" dirty="0">
                <a:solidFill>
                  <a:schemeClr val="tx1"/>
                </a:solidFill>
              </a:rPr>
              <a:t>Storage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6PB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6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16D44-AFC0-4433-A8AE-6BE2DDC3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Glidein</a:t>
            </a:r>
            <a:r>
              <a:rPr lang="en-US" altLang="zh-CN" dirty="0"/>
              <a:t> Job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F3F18A-12E1-41FB-86CC-C6D397501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Glidein</a:t>
            </a:r>
            <a:r>
              <a:rPr lang="en-US" altLang="zh-CN" dirty="0"/>
              <a:t> Client </a:t>
            </a:r>
          </a:p>
          <a:p>
            <a:pPr lvl="1"/>
            <a:r>
              <a:rPr lang="en-US" altLang="zh-CN" dirty="0" err="1"/>
              <a:t>Glidein</a:t>
            </a:r>
            <a:r>
              <a:rPr lang="en-US" altLang="zh-CN" dirty="0"/>
              <a:t> Job</a:t>
            </a:r>
          </a:p>
          <a:p>
            <a:pPr lvl="1"/>
            <a:r>
              <a:rPr lang="en-US" altLang="zh-CN" dirty="0"/>
              <a:t>Submission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EE01B-29E8-4EC4-AC4C-208D4574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3830" y="6217276"/>
            <a:ext cx="2844800" cy="457200"/>
          </a:xfrm>
        </p:spPr>
        <p:txBody>
          <a:bodyPr/>
          <a:lstStyle/>
          <a:p>
            <a:fld id="{7E46DA2A-0A7F-49D5-B392-17A051B5A1AA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3FFAF67-75C7-44B3-AFFF-454B5D0F518F}"/>
              </a:ext>
            </a:extLst>
          </p:cNvPr>
          <p:cNvSpPr/>
          <p:nvPr/>
        </p:nvSpPr>
        <p:spPr>
          <a:xfrm>
            <a:off x="3457813" y="1558545"/>
            <a:ext cx="1515979" cy="8566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Glidein</a:t>
            </a:r>
            <a:r>
              <a:rPr lang="en-US" altLang="zh-CN" dirty="0"/>
              <a:t> </a:t>
            </a:r>
            <a:r>
              <a:rPr lang="en-US" altLang="zh-CN" dirty="0" err="1"/>
              <a:t>Tarball</a:t>
            </a:r>
            <a:endParaRPr lang="en-US" altLang="zh-CN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522AEA4-6F2B-47CC-85AE-580CB0B737E5}"/>
              </a:ext>
            </a:extLst>
          </p:cNvPr>
          <p:cNvSpPr/>
          <p:nvPr/>
        </p:nvSpPr>
        <p:spPr>
          <a:xfrm>
            <a:off x="3457812" y="3382272"/>
            <a:ext cx="1517004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Glidein</a:t>
            </a:r>
            <a:endParaRPr lang="en-US" altLang="zh-CN" dirty="0"/>
          </a:p>
          <a:p>
            <a:pPr algn="ctr"/>
            <a:r>
              <a:rPr lang="en-US" altLang="zh-CN" dirty="0"/>
              <a:t>Job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54CE459-2C08-4461-A328-ECFF158A6CC9}"/>
              </a:ext>
            </a:extLst>
          </p:cNvPr>
          <p:cNvSpPr/>
          <p:nvPr/>
        </p:nvSpPr>
        <p:spPr>
          <a:xfrm>
            <a:off x="3457812" y="5660641"/>
            <a:ext cx="1501541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Submission</a:t>
            </a:r>
          </a:p>
          <a:p>
            <a:pPr algn="ctr"/>
            <a:r>
              <a:rPr lang="en-US" altLang="zh-CN" dirty="0"/>
              <a:t>API</a:t>
            </a:r>
            <a:endParaRPr lang="zh-CN" altLang="en-US" dirty="0"/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76C55AA5-AF4A-4C6E-AB91-BB7A6396F68D}"/>
              </a:ext>
            </a:extLst>
          </p:cNvPr>
          <p:cNvSpPr/>
          <p:nvPr/>
        </p:nvSpPr>
        <p:spPr>
          <a:xfrm>
            <a:off x="2704953" y="1814747"/>
            <a:ext cx="559397" cy="44025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B21A90E-8805-4AB1-82D1-289BDE433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06" y="5660889"/>
            <a:ext cx="5123809" cy="9142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1AB422E-D369-42FD-BD01-1BE74CB45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06" y="1585239"/>
            <a:ext cx="3952381" cy="542857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3C961090-7521-4D45-B743-A018A9773B12}"/>
              </a:ext>
            </a:extLst>
          </p:cNvPr>
          <p:cNvSpPr/>
          <p:nvPr/>
        </p:nvSpPr>
        <p:spPr>
          <a:xfrm>
            <a:off x="5747322" y="2563251"/>
            <a:ext cx="1501541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Config </a:t>
            </a:r>
          </a:p>
          <a:p>
            <a:pPr algn="ctr"/>
            <a:r>
              <a:rPr lang="en-US" altLang="zh-CN" dirty="0"/>
              <a:t>Repo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6E138E0-CB57-4A35-BC0F-13269B030ACD}"/>
              </a:ext>
            </a:extLst>
          </p:cNvPr>
          <p:cNvSpPr/>
          <p:nvPr/>
        </p:nvSpPr>
        <p:spPr>
          <a:xfrm>
            <a:off x="5747322" y="4066241"/>
            <a:ext cx="1501541" cy="8758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Startup</a:t>
            </a:r>
          </a:p>
          <a:p>
            <a:pPr algn="ctr"/>
            <a:r>
              <a:rPr lang="en-US" altLang="zh-CN" dirty="0"/>
              <a:t>Program</a:t>
            </a:r>
          </a:p>
        </p:txBody>
      </p:sp>
      <p:sp>
        <p:nvSpPr>
          <p:cNvPr id="32" name="左大括号 31">
            <a:extLst>
              <a:ext uri="{FF2B5EF4-FFF2-40B4-BE49-F238E27FC236}">
                <a16:creationId xmlns:a16="http://schemas.microsoft.com/office/drawing/2014/main" id="{70ED9D99-32F5-4965-9B64-3CA2154011E1}"/>
              </a:ext>
            </a:extLst>
          </p:cNvPr>
          <p:cNvSpPr/>
          <p:nvPr/>
        </p:nvSpPr>
        <p:spPr>
          <a:xfrm>
            <a:off x="5084108" y="2913605"/>
            <a:ext cx="559397" cy="17174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5AF09F9-F4C5-4469-B80E-4FC25524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965" y="2624549"/>
            <a:ext cx="3819048" cy="533333"/>
          </a:xfrm>
          <a:prstGeom prst="rect">
            <a:avLst/>
          </a:prstGeom>
        </p:spPr>
      </p:pic>
      <p:sp>
        <p:nvSpPr>
          <p:cNvPr id="34" name="左大括号 33">
            <a:extLst>
              <a:ext uri="{FF2B5EF4-FFF2-40B4-BE49-F238E27FC236}">
                <a16:creationId xmlns:a16="http://schemas.microsoft.com/office/drawing/2014/main" id="{892312AC-A02C-46F1-843E-977262832C4E}"/>
              </a:ext>
            </a:extLst>
          </p:cNvPr>
          <p:cNvSpPr/>
          <p:nvPr/>
        </p:nvSpPr>
        <p:spPr>
          <a:xfrm>
            <a:off x="7352680" y="3631415"/>
            <a:ext cx="559397" cy="17174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293DBC4-DDA2-4CCA-8340-628A0FD1B341}"/>
              </a:ext>
            </a:extLst>
          </p:cNvPr>
          <p:cNvSpPr/>
          <p:nvPr/>
        </p:nvSpPr>
        <p:spPr>
          <a:xfrm>
            <a:off x="8015894" y="3445416"/>
            <a:ext cx="3094233" cy="3748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Env Initialization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83CB2E40-059D-4EB2-979C-B90E2764F22B}"/>
              </a:ext>
            </a:extLst>
          </p:cNvPr>
          <p:cNvSpPr/>
          <p:nvPr/>
        </p:nvSpPr>
        <p:spPr>
          <a:xfrm>
            <a:off x="8015894" y="3982455"/>
            <a:ext cx="3094233" cy="3748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Security (tokens)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9B83D353-4406-48BE-B6A8-CF5A2AA30D56}"/>
              </a:ext>
            </a:extLst>
          </p:cNvPr>
          <p:cNvSpPr/>
          <p:nvPr/>
        </p:nvSpPr>
        <p:spPr>
          <a:xfrm>
            <a:off x="8015893" y="4497130"/>
            <a:ext cx="3094233" cy="3748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Config Creation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A5FF377-EE26-4D88-BF30-E518D2AF1BD6}"/>
              </a:ext>
            </a:extLst>
          </p:cNvPr>
          <p:cNvSpPr/>
          <p:nvPr/>
        </p:nvSpPr>
        <p:spPr>
          <a:xfrm>
            <a:off x="8015893" y="5040496"/>
            <a:ext cx="3094233" cy="3748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StartD</a:t>
            </a:r>
            <a:r>
              <a:rPr lang="en-US" altLang="zh-CN" dirty="0"/>
              <a:t> Start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202E8850-9A1E-4296-BFC0-EC1AAAF10D1D}"/>
              </a:ext>
            </a:extLst>
          </p:cNvPr>
          <p:cNvCxnSpPr>
            <a:cxnSpLocks/>
          </p:cNvCxnSpPr>
          <p:nvPr/>
        </p:nvCxnSpPr>
        <p:spPr>
          <a:xfrm>
            <a:off x="5038338" y="6129681"/>
            <a:ext cx="291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150EF04-7A2D-4BBD-AD28-BA3A3835260D}"/>
              </a:ext>
            </a:extLst>
          </p:cNvPr>
          <p:cNvCxnSpPr>
            <a:cxnSpLocks/>
          </p:cNvCxnSpPr>
          <p:nvPr/>
        </p:nvCxnSpPr>
        <p:spPr>
          <a:xfrm>
            <a:off x="5027580" y="1848813"/>
            <a:ext cx="291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09EAB8C-94E0-46AD-A0EF-D684DB8E141F}"/>
              </a:ext>
            </a:extLst>
          </p:cNvPr>
          <p:cNvCxnSpPr>
            <a:cxnSpLocks/>
          </p:cNvCxnSpPr>
          <p:nvPr/>
        </p:nvCxnSpPr>
        <p:spPr>
          <a:xfrm>
            <a:off x="7288968" y="2913605"/>
            <a:ext cx="291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9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4A4E3-7D4B-4D09-861A-E307C4DE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Cert&amp;Auth</a:t>
            </a:r>
            <a:r>
              <a:rPr lang="en-US" altLang="zh-CN" dirty="0"/>
              <a:t> with Tokens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43099C-3B8D-42B0-9F0C-352B9192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085657"/>
            <a:ext cx="11434618" cy="4999511"/>
          </a:xfrm>
        </p:spPr>
        <p:txBody>
          <a:bodyPr/>
          <a:lstStyle/>
          <a:p>
            <a:r>
              <a:rPr lang="en-US" altLang="zh-CN" dirty="0"/>
              <a:t>The aim is to migrate from CLAIMTOBE to Tokens</a:t>
            </a:r>
          </a:p>
          <a:p>
            <a:pPr lvl="1"/>
            <a:r>
              <a:rPr lang="en-US" altLang="zh-CN" dirty="0"/>
              <a:t>CLAIMTOBE is used in the local cluster for years (not safe)</a:t>
            </a:r>
          </a:p>
          <a:p>
            <a:r>
              <a:rPr lang="en-US" altLang="zh-CN" dirty="0" err="1"/>
              <a:t>IDTokens</a:t>
            </a:r>
            <a:r>
              <a:rPr lang="en-US" altLang="zh-CN" dirty="0"/>
              <a:t> for Daemon Certification</a:t>
            </a:r>
          </a:p>
          <a:p>
            <a:pPr lvl="1"/>
            <a:r>
              <a:rPr lang="en-US" altLang="zh-CN" dirty="0"/>
              <a:t>All works are following </a:t>
            </a:r>
            <a:r>
              <a:rPr lang="en-US" altLang="zh-CN" dirty="0" err="1"/>
              <a:t>htcondor</a:t>
            </a:r>
            <a:r>
              <a:rPr lang="en-US" altLang="zh-CN" dirty="0"/>
              <a:t> manual (configuration level)</a:t>
            </a:r>
          </a:p>
          <a:p>
            <a:r>
              <a:rPr lang="en-US" altLang="zh-CN" dirty="0"/>
              <a:t>Kerberos tokens for jobs and other services</a:t>
            </a:r>
          </a:p>
          <a:p>
            <a:pPr lvl="1"/>
            <a:r>
              <a:rPr lang="en-US" altLang="zh-CN" dirty="0"/>
              <a:t>First try based on </a:t>
            </a:r>
            <a:r>
              <a:rPr lang="en-US" altLang="zh-CN" dirty="0" err="1"/>
              <a:t>htcondor</a:t>
            </a:r>
            <a:r>
              <a:rPr lang="en-US" altLang="zh-CN" dirty="0"/>
              <a:t> configuration was failed</a:t>
            </a:r>
          </a:p>
          <a:p>
            <a:pPr lvl="2"/>
            <a:r>
              <a:rPr lang="en-US" altLang="zh-CN" dirty="0"/>
              <a:t>It seems the same user namespace between submit side and execute side is necessary</a:t>
            </a:r>
          </a:p>
          <a:p>
            <a:pPr lvl="1"/>
            <a:r>
              <a:rPr lang="en-US" altLang="zh-CN" dirty="0"/>
              <a:t>Current solution is to transfer token credential as a normal input file</a:t>
            </a:r>
          </a:p>
          <a:p>
            <a:pPr lvl="2"/>
            <a:r>
              <a:rPr lang="en-US" altLang="zh-CN" dirty="0"/>
              <a:t>The token credential will be initialized and </a:t>
            </a:r>
            <a:r>
              <a:rPr lang="en-US" altLang="zh-CN" dirty="0" err="1"/>
              <a:t>akloged</a:t>
            </a:r>
            <a:r>
              <a:rPr lang="en-US" altLang="zh-CN" dirty="0"/>
              <a:t> in job wrapper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83A2B4-E319-499B-A720-96A51B95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894394"/>
            <a:ext cx="2844800" cy="457200"/>
          </a:xfrm>
        </p:spPr>
        <p:txBody>
          <a:bodyPr/>
          <a:lstStyle/>
          <a:p>
            <a:fld id="{7E46DA2A-0A7F-49D5-B392-17A051B5A1AA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1778319-89A2-41D7-959D-E55CB761364C}"/>
              </a:ext>
            </a:extLst>
          </p:cNvPr>
          <p:cNvSpPr/>
          <p:nvPr/>
        </p:nvSpPr>
        <p:spPr>
          <a:xfrm>
            <a:off x="669639" y="5591011"/>
            <a:ext cx="4012603" cy="7648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 err="1"/>
              <a:t>transfer_input_files</a:t>
            </a:r>
            <a:r>
              <a:rPr lang="en-US" altLang="zh-CN" sz="1400" dirty="0"/>
              <a:t> = /</a:t>
            </a:r>
            <a:r>
              <a:rPr lang="en-US" altLang="zh-CN" sz="1400" dirty="0" err="1"/>
              <a:t>tmp</a:t>
            </a:r>
            <a:r>
              <a:rPr lang="en-US" altLang="zh-CN" sz="1400" dirty="0"/>
              <a:t>/krb5cc_10634</a:t>
            </a:r>
          </a:p>
          <a:p>
            <a:r>
              <a:rPr lang="en-US" altLang="zh-CN" sz="1400" dirty="0"/>
              <a:t>+HepJob_KRB5CCNAME = "krb5cc_10634"</a:t>
            </a:r>
            <a:endParaRPr lang="zh-CN" altLang="en-US" sz="1400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224799B-79AE-40DA-9701-343BCE554194}"/>
              </a:ext>
            </a:extLst>
          </p:cNvPr>
          <p:cNvSpPr/>
          <p:nvPr/>
        </p:nvSpPr>
        <p:spPr>
          <a:xfrm>
            <a:off x="5352039" y="5591011"/>
            <a:ext cx="6230361" cy="7648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/>
              <a:t>$ ls /var/lib/condor/execute/dir_6412/</a:t>
            </a:r>
          </a:p>
          <a:p>
            <a:r>
              <a:rPr lang="en-US" altLang="zh-CN" sz="1400" dirty="0"/>
              <a:t>condor_exec.exe  _</a:t>
            </a:r>
            <a:r>
              <a:rPr lang="en-US" altLang="zh-CN" sz="1400" dirty="0" err="1"/>
              <a:t>condor_stderr</a:t>
            </a:r>
            <a:r>
              <a:rPr lang="en-US" altLang="zh-CN" sz="1400" dirty="0"/>
              <a:t>  _</a:t>
            </a:r>
            <a:r>
              <a:rPr lang="en-US" altLang="zh-CN" sz="1400" dirty="0" err="1"/>
              <a:t>condor_stdout</a:t>
            </a:r>
            <a:r>
              <a:rPr lang="en-US" altLang="zh-CN" sz="1400" dirty="0"/>
              <a:t>  </a:t>
            </a:r>
            <a:r>
              <a:rPr lang="en-US" altLang="zh-CN" sz="1400" b="1" dirty="0">
                <a:solidFill>
                  <a:schemeClr val="tx1"/>
                </a:solidFill>
              </a:rPr>
              <a:t>krb5cc_10634</a:t>
            </a:r>
            <a:r>
              <a:rPr lang="en-US" altLang="zh-CN" sz="1400" dirty="0"/>
              <a:t>  </a:t>
            </a:r>
            <a:r>
              <a:rPr lang="en-US" altLang="zh-CN" sz="1400" dirty="0" err="1"/>
              <a:t>tmp</a:t>
            </a:r>
            <a:r>
              <a:rPr lang="en-US" altLang="zh-CN" sz="1400" dirty="0"/>
              <a:t>  var</a:t>
            </a:r>
            <a:endParaRPr lang="zh-CN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267F87-A47A-46EB-A230-80D32A466D4E}"/>
              </a:ext>
            </a:extLst>
          </p:cNvPr>
          <p:cNvSpPr/>
          <p:nvPr/>
        </p:nvSpPr>
        <p:spPr>
          <a:xfrm>
            <a:off x="1243380" y="5219007"/>
            <a:ext cx="2624866" cy="2904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Submit Side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ED2037-6B20-4B6D-9153-8823BE057F9E}"/>
              </a:ext>
            </a:extLst>
          </p:cNvPr>
          <p:cNvSpPr/>
          <p:nvPr/>
        </p:nvSpPr>
        <p:spPr>
          <a:xfrm>
            <a:off x="7248533" y="5240522"/>
            <a:ext cx="2624866" cy="2904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Execute Side</a:t>
            </a:r>
            <a:endParaRPr lang="zh-CN" altLang="en-US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DD6872DB-3860-4493-9C6E-F0ADEA49C09A}"/>
              </a:ext>
            </a:extLst>
          </p:cNvPr>
          <p:cNvSpPr/>
          <p:nvPr/>
        </p:nvSpPr>
        <p:spPr>
          <a:xfrm>
            <a:off x="4810000" y="5797613"/>
            <a:ext cx="414280" cy="384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77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08DB0-6124-4C4B-9B9E-94AC1AB4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Interfaces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428B14-BCB6-4751-86C7-6CC7C3C2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19" y="1138905"/>
            <a:ext cx="11684561" cy="4999511"/>
          </a:xfrm>
        </p:spPr>
        <p:txBody>
          <a:bodyPr/>
          <a:lstStyle/>
          <a:p>
            <a:r>
              <a:rPr lang="en-US" altLang="zh-CN" dirty="0"/>
              <a:t>User interface will fully respect the old usage mode </a:t>
            </a:r>
          </a:p>
          <a:p>
            <a:pPr lvl="1"/>
            <a:r>
              <a:rPr lang="en-US" altLang="zh-CN" dirty="0"/>
              <a:t>Users would like to run job remotely without much change of the previous usage mode (especially the commands)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are wrapped and added by extending the job tool – </a:t>
            </a:r>
            <a:r>
              <a:rPr lang="en-US" altLang="zh-CN" dirty="0" err="1"/>
              <a:t>HepJob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r>
              <a:rPr lang="en-US" altLang="zh-CN" dirty="0"/>
              <a:t>Job workflow is helpful to introduce </a:t>
            </a:r>
            <a:r>
              <a:rPr lang="en-US" altLang="zh-CN" dirty="0" err="1"/>
              <a:t>dHTC</a:t>
            </a:r>
            <a:r>
              <a:rPr lang="en-US" altLang="zh-CN" dirty="0"/>
              <a:t> to experiments</a:t>
            </a:r>
          </a:p>
          <a:p>
            <a:pPr lvl="1"/>
            <a:r>
              <a:rPr lang="en-US" altLang="zh-CN" dirty="0"/>
              <a:t>Re-design and implement the process of job workflow and the structure of data storage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22CA-A4E1-4688-8F46-A0081068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E79C31-4AD4-407B-A590-AAA18B3A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3159922"/>
            <a:ext cx="5892181" cy="22126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7C4DE9-AD21-4BB2-8AC5-3E6F71ED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76" y="3048711"/>
            <a:ext cx="4808398" cy="21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08DB0-6124-4C4B-9B9E-94AC1AB4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Job Environment (Singularity)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428B14-BCB6-4751-86C7-6CC7C3C25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Job environment in all solutions are based on singularity</a:t>
            </a:r>
          </a:p>
          <a:p>
            <a:r>
              <a:rPr lang="en-US" altLang="zh-CN" dirty="0"/>
              <a:t>Operating System</a:t>
            </a:r>
          </a:p>
          <a:p>
            <a:pPr lvl="1"/>
            <a:r>
              <a:rPr lang="en-US" altLang="zh-CN" dirty="0"/>
              <a:t>Singularity images are published into /</a:t>
            </a:r>
            <a:r>
              <a:rPr lang="en-US" altLang="zh-CN" dirty="0" err="1"/>
              <a:t>cvmfs</a:t>
            </a:r>
            <a:r>
              <a:rPr lang="en-US" altLang="zh-CN" dirty="0"/>
              <a:t>/container…</a:t>
            </a:r>
          </a:p>
          <a:p>
            <a:pPr lvl="1"/>
            <a:r>
              <a:rPr lang="en-US" altLang="zh-CN" dirty="0" err="1"/>
              <a:t>Glidein</a:t>
            </a:r>
            <a:r>
              <a:rPr lang="en-US" altLang="zh-CN" dirty="0"/>
              <a:t> job starts up singularity as the given image</a:t>
            </a:r>
          </a:p>
          <a:p>
            <a:r>
              <a:rPr lang="en-US" altLang="zh-CN" dirty="0"/>
              <a:t>Software</a:t>
            </a:r>
          </a:p>
          <a:p>
            <a:pPr lvl="1"/>
            <a:r>
              <a:rPr lang="en-US" altLang="zh-CN" dirty="0"/>
              <a:t>Managed and served by CVMFS (recommended)</a:t>
            </a:r>
          </a:p>
          <a:p>
            <a:pPr lvl="1"/>
            <a:r>
              <a:rPr lang="en-US" altLang="zh-CN" dirty="0"/>
              <a:t>Transferred with job, as part of job input</a:t>
            </a:r>
          </a:p>
          <a:p>
            <a:r>
              <a:rPr lang="en-US" altLang="zh-CN" dirty="0"/>
              <a:t>Temporary storage</a:t>
            </a:r>
          </a:p>
          <a:p>
            <a:pPr lvl="1"/>
            <a:r>
              <a:rPr lang="en-US" altLang="zh-CN" dirty="0"/>
              <a:t>The local scratch on the worker node</a:t>
            </a:r>
          </a:p>
          <a:p>
            <a:pPr lvl="1"/>
            <a:r>
              <a:rPr lang="en-US" altLang="zh-CN" dirty="0"/>
              <a:t>The global storage shared in the whole distributed infrastructure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C22CA-A4E1-4688-8F46-A0081068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8286749" y="2324505"/>
            <a:ext cx="3295651" cy="30585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: 圆角 27">
            <a:extLst>
              <a:ext uri="{FF2B5EF4-FFF2-40B4-BE49-F238E27FC236}">
                <a16:creationId xmlns:a16="http://schemas.microsoft.com/office/drawing/2014/main" id="{359B61EA-2129-441D-A024-55BCAC268DED}"/>
              </a:ext>
            </a:extLst>
          </p:cNvPr>
          <p:cNvSpPr/>
          <p:nvPr/>
        </p:nvSpPr>
        <p:spPr>
          <a:xfrm>
            <a:off x="9146119" y="1921232"/>
            <a:ext cx="1576523" cy="47352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worker node</a:t>
            </a:r>
            <a:endParaRPr lang="zh-CN" altLang="en-US" dirty="0"/>
          </a:p>
        </p:txBody>
      </p:sp>
      <p:sp>
        <p:nvSpPr>
          <p:cNvPr id="7" name="矩形: 圆角 27">
            <a:extLst>
              <a:ext uri="{FF2B5EF4-FFF2-40B4-BE49-F238E27FC236}">
                <a16:creationId xmlns:a16="http://schemas.microsoft.com/office/drawing/2014/main" id="{359B61EA-2129-441D-A024-55BCAC268DED}"/>
              </a:ext>
            </a:extLst>
          </p:cNvPr>
          <p:cNvSpPr/>
          <p:nvPr/>
        </p:nvSpPr>
        <p:spPr>
          <a:xfrm>
            <a:off x="9150993" y="2381350"/>
            <a:ext cx="1576523" cy="47352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singularity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8575770" y="2985809"/>
            <a:ext cx="272034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/cvmfs/lhaaso.ihep.ac.cn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575770" y="4773344"/>
            <a:ext cx="272034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/scratch or /</a:t>
            </a:r>
            <a:r>
              <a:rPr lang="en-US" altLang="zh-CN" dirty="0" err="1"/>
              <a:t>tmp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9398311" y="3754326"/>
            <a:ext cx="900688" cy="524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job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cxnSpLocks/>
          </p:cNvCxnSpPr>
          <p:nvPr/>
        </p:nvCxnSpPr>
        <p:spPr>
          <a:xfrm>
            <a:off x="9848655" y="3385302"/>
            <a:ext cx="0" cy="3670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9765180" y="4335551"/>
            <a:ext cx="0" cy="3670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9935940" y="4324121"/>
            <a:ext cx="0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27">
            <a:extLst>
              <a:ext uri="{FF2B5EF4-FFF2-40B4-BE49-F238E27FC236}">
                <a16:creationId xmlns:a16="http://schemas.microsoft.com/office/drawing/2014/main" id="{359B61EA-2129-441D-A024-55BCAC268DED}"/>
              </a:ext>
            </a:extLst>
          </p:cNvPr>
          <p:cNvSpPr/>
          <p:nvPr/>
        </p:nvSpPr>
        <p:spPr>
          <a:xfrm>
            <a:off x="9171857" y="3396732"/>
            <a:ext cx="1799945" cy="285737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load software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8358600" y="2786601"/>
            <a:ext cx="3158490" cy="24982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7">
            <a:extLst>
              <a:ext uri="{FF2B5EF4-FFF2-40B4-BE49-F238E27FC236}">
                <a16:creationId xmlns:a16="http://schemas.microsoft.com/office/drawing/2014/main" id="{359B61EA-2129-441D-A024-55BCAC268DED}"/>
              </a:ext>
            </a:extLst>
          </p:cNvPr>
          <p:cNvSpPr/>
          <p:nvPr/>
        </p:nvSpPr>
        <p:spPr>
          <a:xfrm>
            <a:off x="9060394" y="4334718"/>
            <a:ext cx="816498" cy="300304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write</a:t>
            </a:r>
            <a:endParaRPr lang="zh-CN" altLang="en-US" dirty="0"/>
          </a:p>
        </p:txBody>
      </p:sp>
      <p:sp>
        <p:nvSpPr>
          <p:cNvPr id="25" name="矩形: 圆角 27">
            <a:extLst>
              <a:ext uri="{FF2B5EF4-FFF2-40B4-BE49-F238E27FC236}">
                <a16:creationId xmlns:a16="http://schemas.microsoft.com/office/drawing/2014/main" id="{359B61EA-2129-441D-A024-55BCAC268DED}"/>
              </a:ext>
            </a:extLst>
          </p:cNvPr>
          <p:cNvSpPr/>
          <p:nvPr/>
        </p:nvSpPr>
        <p:spPr>
          <a:xfrm>
            <a:off x="9820418" y="4335975"/>
            <a:ext cx="816498" cy="300304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read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01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BF4E3-7996-46EB-B3A5-E9C0FD17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Cases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A21E55-7449-4C19-8482-7E1EFFE6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58" y="1299543"/>
            <a:ext cx="11434618" cy="4999511"/>
          </a:xfrm>
        </p:spPr>
        <p:txBody>
          <a:bodyPr/>
          <a:lstStyle/>
          <a:p>
            <a:r>
              <a:rPr lang="en-US" altLang="zh-CN" dirty="0"/>
              <a:t>LHAASO simulation</a:t>
            </a:r>
          </a:p>
          <a:p>
            <a:pPr lvl="1"/>
            <a:r>
              <a:rPr lang="en-US" altLang="zh-CN" dirty="0"/>
              <a:t>Characteristics</a:t>
            </a:r>
            <a:r>
              <a:rPr lang="zh-CN" altLang="en-US" dirty="0"/>
              <a:t>：</a:t>
            </a:r>
            <a:r>
              <a:rPr lang="en-US" altLang="zh-CN" dirty="0"/>
              <a:t>small input and not large output</a:t>
            </a:r>
          </a:p>
          <a:p>
            <a:pPr lvl="1"/>
            <a:r>
              <a:rPr lang="en-US" altLang="zh-CN" dirty="0"/>
              <a:t>Job submission policy is that user decides where the job will run</a:t>
            </a:r>
          </a:p>
          <a:p>
            <a:pPr lvl="2"/>
            <a:r>
              <a:rPr lang="en-US" altLang="zh-CN" dirty="0"/>
              <a:t>No mature common software and users have their own software in the personal directory</a:t>
            </a:r>
          </a:p>
          <a:p>
            <a:pPr lvl="2"/>
            <a:r>
              <a:rPr lang="en-US" altLang="zh-CN" dirty="0"/>
              <a:t>Still a simple command in </a:t>
            </a:r>
            <a:r>
              <a:rPr lang="en-US" altLang="zh-CN" dirty="0" err="1"/>
              <a:t>HepJob</a:t>
            </a:r>
            <a:r>
              <a:rPr lang="en-US" altLang="zh-CN" dirty="0"/>
              <a:t>:  </a:t>
            </a:r>
            <a:r>
              <a:rPr lang="en-US" altLang="zh-CN" dirty="0" err="1"/>
              <a:t>hep_sub</a:t>
            </a:r>
            <a:r>
              <a:rPr lang="en-US" altLang="zh-CN" dirty="0"/>
              <a:t> job.sh -</a:t>
            </a:r>
            <a:r>
              <a:rPr lang="en-US" altLang="zh-CN" dirty="0" err="1"/>
              <a:t>rmt</a:t>
            </a:r>
            <a:endParaRPr lang="en-US" altLang="zh-CN" dirty="0"/>
          </a:p>
          <a:p>
            <a:r>
              <a:rPr lang="en-US" altLang="zh-CN" dirty="0"/>
              <a:t>BES simulation</a:t>
            </a:r>
          </a:p>
          <a:p>
            <a:pPr lvl="1"/>
            <a:r>
              <a:rPr lang="en-US" altLang="zh-CN" dirty="0"/>
              <a:t>Characteristics:</a:t>
            </a:r>
            <a:r>
              <a:rPr lang="zh-CN" altLang="en-US" dirty="0"/>
              <a:t> </a:t>
            </a:r>
            <a:r>
              <a:rPr lang="en-US" altLang="zh-CN" dirty="0"/>
              <a:t>mature software framework (BOSS) ; tiny input but big output</a:t>
            </a:r>
          </a:p>
          <a:p>
            <a:pPr lvl="1"/>
            <a:r>
              <a:rPr lang="en-US" altLang="zh-CN" dirty="0"/>
              <a:t>Job policy is that job will be transparently scheduled to anywhere by scheduler policy</a:t>
            </a:r>
          </a:p>
          <a:p>
            <a:pPr lvl="2"/>
            <a:r>
              <a:rPr lang="en-US" altLang="zh-CN" dirty="0"/>
              <a:t>Job type and data position can be easy to judge with BOSS job option file</a:t>
            </a:r>
          </a:p>
          <a:p>
            <a:pPr lvl="2"/>
            <a:r>
              <a:rPr lang="en-US" altLang="zh-CN" dirty="0"/>
              <a:t>The simulation job will be selected and the data path will be remapped to the new path in the remote sites</a:t>
            </a:r>
          </a:p>
          <a:p>
            <a:pPr marL="671512" lvl="2" indent="0"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CF76AD-72C4-4D0B-9EA1-DC0AC4C4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F49A99C-D510-462C-B4E7-E7FDDDFD6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07288"/>
              </p:ext>
            </p:extLst>
          </p:nvPr>
        </p:nvGraphicFramePr>
        <p:xfrm>
          <a:off x="7320069" y="1178809"/>
          <a:ext cx="4803969" cy="10972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4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err="1"/>
                        <a:t>Corsika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Geant4(step1)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dirty="0"/>
                        <a:t>Geant4(step2)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Reconstruction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Analysis</a:t>
                      </a:r>
                      <a:endParaRPr lang="zh-CN" alt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input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tiny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middle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large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small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various</a:t>
                      </a:r>
                      <a:endParaRPr lang="zh-CN" alt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output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middle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large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small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small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small</a:t>
                      </a:r>
                      <a:endParaRPr lang="zh-CN" alt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persistent store?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No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b="1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CN" altLang="en-US" sz="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No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b="1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CN" altLang="en-US" sz="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No</a:t>
                      </a:r>
                      <a:endParaRPr lang="zh-CN" alt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CPU</a:t>
                      </a:r>
                      <a:r>
                        <a:rPr lang="en-US" altLang="zh-CN" sz="600" baseline="0" dirty="0"/>
                        <a:t> hours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long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Long 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Short 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Short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Various </a:t>
                      </a:r>
                      <a:endParaRPr lang="zh-CN" alt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users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Dedicate</a:t>
                      </a:r>
                      <a:r>
                        <a:rPr lang="en-US" altLang="zh-CN" sz="600" baseline="0" dirty="0"/>
                        <a:t> user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Dedicate</a:t>
                      </a:r>
                      <a:r>
                        <a:rPr lang="en-US" altLang="zh-CN" sz="600" baseline="0" dirty="0"/>
                        <a:t> user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Dedicate user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Dedicate user</a:t>
                      </a:r>
                      <a:endParaRPr lang="zh-CN" alt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/>
                        <a:t>Various</a:t>
                      </a:r>
                      <a:r>
                        <a:rPr lang="en-US" altLang="zh-CN" sz="600" baseline="0" dirty="0"/>
                        <a:t> user</a:t>
                      </a:r>
                      <a:endParaRPr lang="zh-CN" alt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44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B6FCA-2FC4-4963-96C6-46B36914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Status of Application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7161B8-C2B0-4B83-81BC-B7DCA856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HTC jobs have been dispatched in the extended HPC resources for several months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Some specific jobs have been running at the Dongguan site</a:t>
            </a:r>
          </a:p>
          <a:p>
            <a:pPr lvl="1"/>
            <a:r>
              <a:rPr lang="en-US" altLang="zh-CN" dirty="0"/>
              <a:t>LHAASO experiment: WCDA simulation job and LHAASO WFCTA simulation job</a:t>
            </a:r>
          </a:p>
          <a:p>
            <a:pPr lvl="1"/>
            <a:r>
              <a:rPr lang="en-US" altLang="zh-CN" dirty="0"/>
              <a:t>BESIII experiment: official offline simulation job</a:t>
            </a:r>
          </a:p>
          <a:p>
            <a:pPr lvl="2"/>
            <a:r>
              <a:rPr lang="en-US" altLang="zh-CN" dirty="0"/>
              <a:t>Filter all the simulation jobs submitted by users according to the specific attributes (on going)</a:t>
            </a:r>
          </a:p>
          <a:p>
            <a:pPr lvl="1"/>
            <a:r>
              <a:rPr lang="en-US" altLang="zh-CN" dirty="0"/>
              <a:t>Other experiments: automatically schedule the jobs with small input/output data</a:t>
            </a:r>
          </a:p>
          <a:p>
            <a:pPr lvl="2"/>
            <a:r>
              <a:rPr lang="en-US" altLang="zh-CN" dirty="0"/>
              <a:t>Plan to finish the work by the end of this year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4B9785-9673-44C6-AE43-DCAAA864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C78D24-AFB9-4330-8BCF-D9BCC43F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3" y="2021054"/>
            <a:ext cx="7860363" cy="19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5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A617F-A337-42F2-A5AA-2E4BE49E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Trying to add ARM into </a:t>
            </a:r>
            <a:r>
              <a:rPr lang="en-US" altLang="zh-CN" dirty="0" err="1"/>
              <a:t>dHTC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AADDD-AEE5-4402-AD01-B96DBB13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151906"/>
            <a:ext cx="11603806" cy="4904649"/>
          </a:xfrm>
        </p:spPr>
        <p:txBody>
          <a:bodyPr/>
          <a:lstStyle/>
          <a:p>
            <a:r>
              <a:rPr lang="en-US" altLang="zh-CN" sz="2000" dirty="0"/>
              <a:t>ARM computing cluster at Dongguan Data Center</a:t>
            </a:r>
          </a:p>
          <a:p>
            <a:pPr lvl="1"/>
            <a:r>
              <a:rPr lang="en-US" altLang="zh-CN" sz="1800" dirty="0"/>
              <a:t>Huawei </a:t>
            </a:r>
            <a:r>
              <a:rPr lang="en-US" altLang="zh-CN" sz="1800" dirty="0" err="1"/>
              <a:t>Taishan</a:t>
            </a:r>
            <a:r>
              <a:rPr lang="en-US" altLang="zh-CN" sz="1800" dirty="0"/>
              <a:t> 200K server with </a:t>
            </a:r>
            <a:r>
              <a:rPr lang="en-US" altLang="zh-CN" sz="1800" dirty="0" err="1"/>
              <a:t>Kunpeng</a:t>
            </a:r>
            <a:r>
              <a:rPr lang="en-US" altLang="zh-CN" sz="1800" dirty="0"/>
              <a:t> 920 CPU</a:t>
            </a:r>
          </a:p>
          <a:p>
            <a:pPr lvl="1"/>
            <a:r>
              <a:rPr lang="en-US" altLang="zh-CN" sz="1800" dirty="0"/>
              <a:t>100 worker nodes &amp; ~10K CPU cores</a:t>
            </a:r>
          </a:p>
          <a:p>
            <a:r>
              <a:rPr lang="en-US" altLang="zh-CN" sz="2000" dirty="0"/>
              <a:t>Performance test (</a:t>
            </a:r>
            <a:r>
              <a:rPr lang="en-US" altLang="zh-CN" sz="2000" dirty="0" err="1"/>
              <a:t>Corsika</a:t>
            </a:r>
            <a:r>
              <a:rPr lang="en-US" altLang="zh-CN" sz="2000" dirty="0"/>
              <a:t>: Air Shower Simulation Program)</a:t>
            </a:r>
          </a:p>
          <a:p>
            <a:pPr lvl="1"/>
            <a:r>
              <a:rPr lang="en-US" altLang="zh-CN" sz="1800" dirty="0"/>
              <a:t>5000 </a:t>
            </a:r>
            <a:r>
              <a:rPr lang="en-US" altLang="zh-CN" sz="1800" dirty="0" err="1"/>
              <a:t>Corsika</a:t>
            </a:r>
            <a:r>
              <a:rPr lang="en-US" altLang="zh-CN" sz="1800" dirty="0"/>
              <a:t> simulation jobs (</a:t>
            </a:r>
            <a:r>
              <a:rPr lang="en-US" altLang="zh-CN" sz="1800" dirty="0" err="1"/>
              <a:t>htc</a:t>
            </a:r>
            <a:r>
              <a:rPr lang="en-US" altLang="zh-CN" sz="1800" dirty="0"/>
              <a:t> jobs)</a:t>
            </a:r>
          </a:p>
          <a:p>
            <a:pPr lvl="1"/>
            <a:r>
              <a:rPr lang="en-US" altLang="zh-CN" sz="1800" dirty="0"/>
              <a:t>X86 takes less time to complete the same number of jobs, but requires more servers</a:t>
            </a:r>
          </a:p>
          <a:p>
            <a:r>
              <a:rPr lang="en-US" altLang="zh-CN" sz="2200" dirty="0" err="1"/>
              <a:t>htcondor</a:t>
            </a:r>
            <a:r>
              <a:rPr lang="en-US" altLang="zh-CN" sz="2200" dirty="0"/>
              <a:t> on arm machine</a:t>
            </a:r>
          </a:p>
          <a:p>
            <a:pPr lvl="1"/>
            <a:r>
              <a:rPr lang="en-US" altLang="zh-CN" sz="1800" dirty="0"/>
              <a:t>Compile the </a:t>
            </a:r>
            <a:r>
              <a:rPr lang="en-US" altLang="zh-CN" sz="1800" dirty="0" err="1"/>
              <a:t>htcondor</a:t>
            </a:r>
            <a:r>
              <a:rPr lang="en-US" altLang="zh-CN" sz="1800" dirty="0"/>
              <a:t> </a:t>
            </a:r>
            <a:r>
              <a:rPr lang="en-US" altLang="zh-CN" sz="1800" dirty="0" err="1"/>
              <a:t>glidein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tarball</a:t>
            </a:r>
            <a:endParaRPr lang="en-US" altLang="zh-CN" sz="1800" dirty="0"/>
          </a:p>
          <a:p>
            <a:pPr lvl="1"/>
            <a:r>
              <a:rPr lang="en-US" altLang="zh-CN" sz="1800" dirty="0"/>
              <a:t>Report arm resources to global pool via </a:t>
            </a:r>
            <a:r>
              <a:rPr lang="en-US" altLang="zh-CN" sz="1800" dirty="0" err="1"/>
              <a:t>glidein</a:t>
            </a:r>
            <a:endParaRPr lang="en-US" altLang="zh-CN" sz="1800" dirty="0"/>
          </a:p>
          <a:p>
            <a:r>
              <a:rPr lang="en-US" altLang="zh-CN" sz="2200" dirty="0"/>
              <a:t>Experiment job on arm machine</a:t>
            </a:r>
          </a:p>
          <a:p>
            <a:pPr lvl="1"/>
            <a:r>
              <a:rPr lang="en-US" altLang="zh-CN" sz="1800" dirty="0"/>
              <a:t>Help experiments to port and compile their software </a:t>
            </a:r>
          </a:p>
          <a:p>
            <a:pPr lvl="1"/>
            <a:r>
              <a:rPr lang="en-US" altLang="zh-CN" sz="1800" dirty="0"/>
              <a:t>Succeed to run large-scale </a:t>
            </a:r>
            <a:r>
              <a:rPr lang="en-US" altLang="zh-CN" sz="1800" dirty="0" err="1"/>
              <a:t>corsika</a:t>
            </a:r>
            <a:r>
              <a:rPr lang="en-US" altLang="zh-CN" sz="1800" dirty="0"/>
              <a:t> jobs in </a:t>
            </a:r>
            <a:r>
              <a:rPr lang="en-US" altLang="zh-CN" sz="1800" dirty="0" err="1"/>
              <a:t>dHTC</a:t>
            </a:r>
            <a:r>
              <a:rPr lang="en-US" altLang="zh-CN" sz="1800" dirty="0"/>
              <a:t> (the results are still under verification)</a:t>
            </a:r>
          </a:p>
          <a:p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CC5A1D-5DFC-4C76-BDFA-0EF64F09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D8F957-8CFE-4D7D-8FB2-9E6B0C53D3E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58310" y="3738154"/>
            <a:ext cx="3464235" cy="2147347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B268142-542A-4FC2-BA03-A10FF85717B4}"/>
              </a:ext>
            </a:extLst>
          </p:cNvPr>
          <p:cNvGrpSpPr/>
          <p:nvPr/>
        </p:nvGrpSpPr>
        <p:grpSpPr>
          <a:xfrm>
            <a:off x="7057987" y="1318949"/>
            <a:ext cx="5265169" cy="1039118"/>
            <a:chOff x="7024610" y="4850647"/>
            <a:chExt cx="5265169" cy="103911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25E1102-20D7-48C9-8449-1DA3ACE2E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4610" y="4850647"/>
              <a:ext cx="4842528" cy="1039118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A435107-384D-488F-BF53-EF2EF75B9682}"/>
                </a:ext>
              </a:extLst>
            </p:cNvPr>
            <p:cNvSpPr txBox="1"/>
            <p:nvPr/>
          </p:nvSpPr>
          <p:spPr>
            <a:xfrm>
              <a:off x="9738674" y="5375456"/>
              <a:ext cx="843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↓</a:t>
              </a:r>
              <a:r>
                <a:rPr lang="en-US" altLang="zh-CN" sz="1200" b="1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199%</a:t>
              </a:r>
              <a:endParaRPr lang="zh-CN" altLang="en-US" sz="12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1FED861-9A63-48C7-AF21-3C81E75A7C76}"/>
                </a:ext>
              </a:extLst>
            </p:cNvPr>
            <p:cNvSpPr txBox="1"/>
            <p:nvPr/>
          </p:nvSpPr>
          <p:spPr>
            <a:xfrm>
              <a:off x="11212489" y="5375456"/>
              <a:ext cx="10772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↑</a:t>
              </a:r>
              <a:r>
                <a:rPr lang="en-US" altLang="zh-CN" sz="1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169.2%</a:t>
              </a:r>
              <a:endParaRPr lang="zh-CN" altLang="en-US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64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71FB4F7-67EF-4F10-9296-0ED3CECB3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772" y="711429"/>
            <a:ext cx="9557817" cy="48838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altLang="zh-CN" sz="3200" dirty="0"/>
              <a:t> Background</a:t>
            </a:r>
          </a:p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altLang="zh-CN" sz="3200" dirty="0"/>
              <a:t> Status of Local HTC Cluster</a:t>
            </a:r>
          </a:p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altLang="zh-CN" sz="3200" dirty="0"/>
              <a:t> </a:t>
            </a:r>
            <a:r>
              <a:rPr lang="en-US" altLang="zh-CN" sz="3200" dirty="0" err="1"/>
              <a:t>dHTC</a:t>
            </a:r>
            <a:r>
              <a:rPr lang="en-US" altLang="zh-CN" sz="3200" dirty="0"/>
              <a:t> design and implement at IHEP</a:t>
            </a:r>
          </a:p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altLang="zh-CN" sz="3200" dirty="0"/>
              <a:t> Certification and Authentication</a:t>
            </a:r>
          </a:p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altLang="zh-CN" sz="3200" dirty="0"/>
              <a:t> User Interface and Job Environment</a:t>
            </a:r>
          </a:p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altLang="zh-CN" sz="3200" dirty="0"/>
              <a:t> Summary and Plan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A1D8BF-6F65-4DD1-B379-92C3076D5F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5546" y="2731942"/>
            <a:ext cx="3151909" cy="960582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75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46"/>
    </mc:Choice>
    <mc:Fallback>
      <p:transition spd="slow" advTm="2954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30B10-418C-4D49-BD90-D4B1B8D6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498969-06FA-462E-8584-4C7E46D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7" y="1151906"/>
            <a:ext cx="11822546" cy="560434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Adding more resources by extending the local </a:t>
            </a:r>
            <a:r>
              <a:rPr lang="en-US" altLang="zh-CN" sz="2000" dirty="0" err="1"/>
              <a:t>htc</a:t>
            </a:r>
            <a:r>
              <a:rPr lang="en-US" altLang="zh-CN" sz="2000" dirty="0"/>
              <a:t> cluster is the better way currently</a:t>
            </a:r>
          </a:p>
          <a:p>
            <a:pPr lvl="1"/>
            <a:r>
              <a:rPr lang="en-US" altLang="zh-CN" sz="1800" dirty="0"/>
              <a:t>Experiments at IHEP have been used to processing data in the local cluster for a long time and the local </a:t>
            </a:r>
            <a:r>
              <a:rPr lang="en-US" altLang="zh-CN" sz="1800" dirty="0" err="1"/>
              <a:t>htc</a:t>
            </a:r>
            <a:r>
              <a:rPr lang="en-US" altLang="zh-CN" sz="1800" dirty="0"/>
              <a:t> cluster is getting quite busy</a:t>
            </a:r>
          </a:p>
          <a:p>
            <a:r>
              <a:rPr lang="en-US" altLang="zh-CN" sz="2000" dirty="0"/>
              <a:t>With </a:t>
            </a:r>
            <a:r>
              <a:rPr lang="en-US" altLang="zh-CN" sz="2000" dirty="0" err="1"/>
              <a:t>htcondor</a:t>
            </a:r>
            <a:r>
              <a:rPr lang="en-US" altLang="zh-CN" sz="2000" dirty="0"/>
              <a:t> </a:t>
            </a:r>
            <a:r>
              <a:rPr lang="en-US" altLang="zh-CN" sz="2000" dirty="0" err="1"/>
              <a:t>glidein</a:t>
            </a:r>
            <a:r>
              <a:rPr lang="en-US" altLang="zh-CN" sz="2000" dirty="0"/>
              <a:t>, we have make a basic design of </a:t>
            </a:r>
            <a:r>
              <a:rPr lang="en-US" altLang="zh-CN" sz="2000" dirty="0" err="1"/>
              <a:t>dHTC</a:t>
            </a:r>
            <a:r>
              <a:rPr lang="en-US" altLang="zh-CN" sz="2000" dirty="0"/>
              <a:t> at IHEP</a:t>
            </a:r>
          </a:p>
          <a:p>
            <a:r>
              <a:rPr lang="en-US" altLang="zh-CN" sz="2000" dirty="0"/>
              <a:t>Two parts of resources have been extended into the local </a:t>
            </a:r>
            <a:r>
              <a:rPr lang="en-US" altLang="zh-CN" sz="2000" dirty="0" err="1"/>
              <a:t>htc</a:t>
            </a:r>
            <a:r>
              <a:rPr lang="en-US" altLang="zh-CN" sz="2000" dirty="0"/>
              <a:t> cluster and served in production</a:t>
            </a:r>
          </a:p>
          <a:p>
            <a:pPr lvl="1"/>
            <a:r>
              <a:rPr lang="en-US" altLang="zh-CN" sz="1800" dirty="0"/>
              <a:t>The local HPC cluster and Dongguan site</a:t>
            </a:r>
          </a:p>
          <a:p>
            <a:r>
              <a:rPr lang="en-US" altLang="zh-CN" sz="2000" dirty="0"/>
              <a:t>Future plan</a:t>
            </a:r>
          </a:p>
          <a:p>
            <a:pPr lvl="1"/>
            <a:r>
              <a:rPr lang="en-US" altLang="zh-CN" sz="1800" dirty="0"/>
              <a:t>Implement a complete </a:t>
            </a:r>
            <a:r>
              <a:rPr lang="en-US" altLang="zh-CN" sz="1800" dirty="0" err="1"/>
              <a:t>glidein</a:t>
            </a:r>
            <a:r>
              <a:rPr lang="en-US" altLang="zh-CN" sz="1800" dirty="0"/>
              <a:t> factory and make the whole process more automatic</a:t>
            </a:r>
          </a:p>
          <a:p>
            <a:pPr lvl="1"/>
            <a:r>
              <a:rPr lang="en-US" altLang="zh-CN" sz="1800" dirty="0"/>
              <a:t>Introduce the </a:t>
            </a:r>
            <a:r>
              <a:rPr lang="en-US" altLang="zh-CN" sz="1800" dirty="0" err="1"/>
              <a:t>dHTC</a:t>
            </a:r>
            <a:r>
              <a:rPr lang="en-US" altLang="zh-CN" sz="1800" dirty="0"/>
              <a:t> to more experiments and migrate their jobs to the </a:t>
            </a:r>
            <a:r>
              <a:rPr lang="en-US" altLang="zh-CN" sz="1800" dirty="0" err="1"/>
              <a:t>dHTC</a:t>
            </a:r>
            <a:r>
              <a:rPr lang="en-US" altLang="zh-CN" sz="1800" dirty="0"/>
              <a:t> resources</a:t>
            </a:r>
          </a:p>
          <a:p>
            <a:r>
              <a:rPr lang="en-US" altLang="zh-CN" sz="2000" dirty="0"/>
              <a:t>Current Problems</a:t>
            </a:r>
          </a:p>
          <a:p>
            <a:pPr lvl="1"/>
            <a:r>
              <a:rPr lang="en-US" altLang="zh-CN" sz="1800" dirty="0"/>
              <a:t>Kerberos Tokens: renew and prolong</a:t>
            </a:r>
          </a:p>
          <a:p>
            <a:pPr lvl="1"/>
            <a:r>
              <a:rPr lang="en-US" altLang="zh-CN" sz="1800" dirty="0"/>
              <a:t>A better way to access and transfer data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DC650B-7146-4062-9D44-2B34D8CD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23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0E60EA-B3FA-4934-B320-A00AA0E2A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258" y="2148113"/>
            <a:ext cx="2162629" cy="1556658"/>
          </a:xfrm>
        </p:spPr>
        <p:txBody>
          <a:bodyPr/>
          <a:lstStyle/>
          <a:p>
            <a:r>
              <a:rPr lang="en-US" altLang="zh-CN" dirty="0"/>
              <a:t>Thanks</a:t>
            </a:r>
            <a:br>
              <a:rPr lang="en-US" altLang="zh-CN" dirty="0"/>
            </a:br>
            <a:r>
              <a:rPr lang="en-US" altLang="zh-CN" dirty="0"/>
              <a:t>  Q&amp;A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07C0B-1448-4463-A6DE-7A041C927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86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51133-E514-4C5E-AAC4-83556F32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9F4BA-FA41-4AF7-A581-E182055C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8" y="1188173"/>
            <a:ext cx="11972924" cy="4999511"/>
          </a:xfrm>
        </p:spPr>
        <p:txBody>
          <a:bodyPr/>
          <a:lstStyle/>
          <a:p>
            <a:r>
              <a:rPr lang="en-US" altLang="zh-CN" dirty="0"/>
              <a:t>IHEP is hosting or attending in &gt;15 experiments around the field of high energy physics</a:t>
            </a:r>
          </a:p>
          <a:p>
            <a:pPr lvl="1"/>
            <a:r>
              <a:rPr lang="en-US" altLang="zh-CN" dirty="0"/>
              <a:t>Most of experiments do the data processing in the local cluster</a:t>
            </a:r>
          </a:p>
          <a:p>
            <a:pPr lvl="1"/>
            <a:r>
              <a:rPr lang="en-US" altLang="zh-CN" dirty="0"/>
              <a:t>Some domestic collaboration members are running small cluster</a:t>
            </a:r>
          </a:p>
          <a:p>
            <a:r>
              <a:rPr lang="en-US" altLang="zh-CN" dirty="0"/>
              <a:t>Extending the </a:t>
            </a:r>
            <a:r>
              <a:rPr lang="en-US" altLang="zh-CN" dirty="0" err="1"/>
              <a:t>htc</a:t>
            </a:r>
            <a:r>
              <a:rPr lang="en-US" altLang="zh-CN" dirty="0"/>
              <a:t> local cluster is the better way to find more resources  </a:t>
            </a:r>
          </a:p>
          <a:p>
            <a:pPr lvl="1"/>
            <a:r>
              <a:rPr lang="en-US" altLang="zh-CN" dirty="0"/>
              <a:t>The data processing has run for a long time and bounded with the local cluster</a:t>
            </a:r>
          </a:p>
          <a:p>
            <a:pPr lvl="1"/>
            <a:r>
              <a:rPr lang="en-US" altLang="zh-CN" dirty="0"/>
              <a:t>Most of users have been used to do data analysis in a local cluster</a:t>
            </a:r>
          </a:p>
          <a:p>
            <a:pPr lvl="2"/>
            <a:r>
              <a:rPr lang="en-US" altLang="zh-CN" dirty="0"/>
              <a:t>Closer to use a personal PC and would not like to change any habit </a:t>
            </a:r>
          </a:p>
          <a:p>
            <a:pPr lvl="2"/>
            <a:r>
              <a:rPr lang="en-US" altLang="zh-CN" dirty="0"/>
              <a:t>Access data and software in anytime and anywhere by the shared file system</a:t>
            </a:r>
          </a:p>
          <a:p>
            <a:pPr lvl="1"/>
            <a:r>
              <a:rPr lang="en-US" altLang="zh-CN" dirty="0"/>
              <a:t>Some experiments do not have official experiment software</a:t>
            </a:r>
          </a:p>
          <a:p>
            <a:pPr lvl="2"/>
            <a:r>
              <a:rPr lang="en-US" altLang="zh-CN" dirty="0"/>
              <a:t>Users write their own data processing program in different ways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71E2D3-AC89-43E3-9170-82A9F7FA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337FEF-DFB9-47C9-8902-5D357E67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769" y="3951847"/>
            <a:ext cx="3169652" cy="19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9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7"/>
    </mc:Choice>
    <mc:Fallback>
      <p:transition spd="slow" advTm="35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550AF-CD6F-4336-8F61-8520074D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Clusters and Sites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CFCF17-A2DF-43E3-BED4-90A11F0C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090122"/>
            <a:ext cx="11434618" cy="4999511"/>
          </a:xfrm>
        </p:spPr>
        <p:txBody>
          <a:bodyPr/>
          <a:lstStyle/>
          <a:p>
            <a:r>
              <a:rPr lang="en-US" altLang="zh-CN" sz="1800" dirty="0"/>
              <a:t>More and more sites are built for scientific research in domestic China</a:t>
            </a:r>
          </a:p>
          <a:p>
            <a:r>
              <a:rPr lang="en-US" altLang="zh-CN" sz="1800" dirty="0"/>
              <a:t>Branches of IHEP</a:t>
            </a:r>
          </a:p>
          <a:p>
            <a:pPr lvl="1"/>
            <a:r>
              <a:rPr lang="en-US" altLang="zh-CN" sz="1600" dirty="0"/>
              <a:t>Long-term resources provided</a:t>
            </a:r>
            <a:r>
              <a:rPr lang="zh-CN" altLang="en-US" sz="1600" dirty="0"/>
              <a:t>，</a:t>
            </a:r>
            <a:r>
              <a:rPr lang="en-US" altLang="zh-CN" sz="1600" dirty="0"/>
              <a:t>regarded as part of </a:t>
            </a:r>
            <a:r>
              <a:rPr lang="en-US" altLang="zh-CN" sz="1600" dirty="0" err="1"/>
              <a:t>htc</a:t>
            </a:r>
            <a:r>
              <a:rPr lang="en-US" altLang="zh-CN" sz="1600" dirty="0"/>
              <a:t> pool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Limitation on network bandwidth and storage</a:t>
            </a:r>
          </a:p>
          <a:p>
            <a:r>
              <a:rPr lang="en-US" altLang="zh-CN" sz="1800" dirty="0"/>
              <a:t>Collaboration members</a:t>
            </a:r>
          </a:p>
          <a:p>
            <a:pPr lvl="1"/>
            <a:r>
              <a:rPr lang="en-US" altLang="zh-CN" sz="1600" dirty="0"/>
              <a:t>Most are edge sites (not quite big)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Without a pledged storage</a:t>
            </a:r>
          </a:p>
          <a:p>
            <a:r>
              <a:rPr lang="en-US" altLang="zh-CN" sz="1800" dirty="0"/>
              <a:t>Cooperation institutes (universities)</a:t>
            </a:r>
          </a:p>
          <a:p>
            <a:pPr lvl="1"/>
            <a:r>
              <a:rPr lang="en-US" altLang="zh-CN" sz="1600" dirty="0"/>
              <a:t>All are dynamic (</a:t>
            </a:r>
            <a:r>
              <a:rPr lang="en-US" altLang="zh-CN" sz="1600" dirty="0">
                <a:solidFill>
                  <a:srgbClr val="FF0000"/>
                </a:solidFill>
              </a:rPr>
              <a:t>opportunistic</a:t>
            </a:r>
            <a:r>
              <a:rPr lang="en-US" altLang="zh-CN" sz="1600" dirty="0"/>
              <a:t>)</a:t>
            </a:r>
          </a:p>
          <a:p>
            <a:pPr lvl="1"/>
            <a:r>
              <a:rPr lang="en-US" altLang="zh-CN" sz="1600" dirty="0"/>
              <a:t>Nothing is pledged </a:t>
            </a:r>
          </a:p>
          <a:p>
            <a:r>
              <a:rPr lang="en-US" altLang="zh-CN" sz="2000" dirty="0"/>
              <a:t>Diverse requirements according to the conditions</a:t>
            </a:r>
          </a:p>
          <a:p>
            <a:pPr lvl="1"/>
            <a:r>
              <a:rPr lang="en-US" altLang="zh-CN" sz="1600" dirty="0"/>
              <a:t>CPU &amp; GPU &amp; ARM &amp; Cloud</a:t>
            </a:r>
          </a:p>
          <a:p>
            <a:pPr lvl="1"/>
            <a:r>
              <a:rPr lang="en-US" altLang="zh-CN" sz="1600" dirty="0"/>
              <a:t>Structures of computing system are different</a:t>
            </a:r>
          </a:p>
          <a:p>
            <a:pPr lvl="1"/>
            <a:r>
              <a:rPr lang="en-US" altLang="zh-CN" sz="1600" dirty="0"/>
              <a:t>Policies of job are different 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C47995-B65C-4EEB-AE36-CC1BC584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73A7ED53-49CD-4AF2-B279-F835E3640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846682"/>
              </p:ext>
            </p:extLst>
          </p:nvPr>
        </p:nvGraphicFramePr>
        <p:xfrm>
          <a:off x="7191633" y="1688345"/>
          <a:ext cx="4746939" cy="500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209"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CPU Cores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Disk Storage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Tape Storage</a:t>
                      </a:r>
                      <a:endParaRPr lang="zh-CN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Network</a:t>
                      </a:r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IHEP-CC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46000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err="1"/>
                        <a:t>Lustre</a:t>
                      </a:r>
                      <a:r>
                        <a:rPr lang="en-US" altLang="zh-CN" sz="1050" dirty="0"/>
                        <a:t>, &gt;20 PB</a:t>
                      </a:r>
                      <a:r>
                        <a:rPr lang="en-US" altLang="zh-CN" sz="1050" baseline="0" dirty="0"/>
                        <a:t> </a:t>
                      </a:r>
                    </a:p>
                    <a:p>
                      <a:pPr algn="ctr"/>
                      <a:r>
                        <a:rPr lang="en-US" altLang="zh-CN" sz="1050" baseline="0" dirty="0"/>
                        <a:t>EOS, ~20 PB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30 PB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100G/10G/1G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IHEP</a:t>
                      </a:r>
                      <a:r>
                        <a:rPr lang="en-US" altLang="zh-CN" sz="1050" baseline="0" dirty="0"/>
                        <a:t>-Dongguan</a:t>
                      </a:r>
                    </a:p>
                    <a:p>
                      <a:pPr algn="ctr"/>
                      <a:r>
                        <a:rPr lang="en-US" altLang="zh-CN" sz="1050" baseline="0" dirty="0"/>
                        <a:t>Guangdong Province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~6000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err="1"/>
                        <a:t>Lustre</a:t>
                      </a:r>
                      <a:r>
                        <a:rPr lang="en-US" altLang="zh-CN" sz="1050" baseline="0" dirty="0"/>
                        <a:t> </a:t>
                      </a:r>
                      <a:r>
                        <a:rPr lang="en-US" altLang="zh-CN" sz="1050" dirty="0"/>
                        <a:t> 3 PB 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1 PB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10G-100G</a:t>
                      </a:r>
                      <a:r>
                        <a:rPr lang="en-US" altLang="zh-CN" sz="1050" baseline="0" dirty="0"/>
                        <a:t> to IHEP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IATAMS</a:t>
                      </a:r>
                    </a:p>
                    <a:p>
                      <a:pPr algn="ctr"/>
                      <a:r>
                        <a:rPr lang="en-US" altLang="zh-CN" sz="1050" dirty="0"/>
                        <a:t>Shandong</a:t>
                      </a:r>
                      <a:r>
                        <a:rPr lang="en-US" altLang="zh-CN" sz="1050" baseline="0" dirty="0"/>
                        <a:t> Province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~15000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err="1"/>
                        <a:t>Lustre</a:t>
                      </a:r>
                      <a:r>
                        <a:rPr lang="en-US" altLang="zh-CN" sz="1050" dirty="0"/>
                        <a:t> 2.5 PB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1G-10G</a:t>
                      </a:r>
                      <a:r>
                        <a:rPr lang="en-US" altLang="zh-CN" sz="1050" baseline="0" dirty="0"/>
                        <a:t> to IHEP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IHEP</a:t>
                      </a:r>
                      <a:r>
                        <a:rPr lang="en-US" altLang="zh-CN" sz="1050" baseline="0" dirty="0"/>
                        <a:t>-</a:t>
                      </a:r>
                      <a:r>
                        <a:rPr lang="en-US" altLang="zh-CN" sz="1050" baseline="0" dirty="0" err="1"/>
                        <a:t>Daocheng</a:t>
                      </a:r>
                      <a:endParaRPr lang="en-US" altLang="zh-CN" sz="1050" baseline="0" dirty="0"/>
                    </a:p>
                    <a:p>
                      <a:pPr algn="ctr"/>
                      <a:r>
                        <a:rPr lang="en-US" altLang="zh-CN" sz="1050" baseline="0" dirty="0"/>
                        <a:t>Sichuan Province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~3400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EOS  1.6</a:t>
                      </a:r>
                      <a:r>
                        <a:rPr lang="en-US" altLang="zh-CN" sz="1050" baseline="0" dirty="0"/>
                        <a:t> PB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2G to IHEP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USTC,</a:t>
                      </a:r>
                    </a:p>
                    <a:p>
                      <a:pPr algn="ctr"/>
                      <a:r>
                        <a:rPr lang="en-US" altLang="zh-CN" sz="1050" dirty="0"/>
                        <a:t>Anhui Province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~2200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err="1"/>
                        <a:t>Lustre</a:t>
                      </a:r>
                      <a:r>
                        <a:rPr lang="en-US" altLang="zh-CN" sz="1050" dirty="0"/>
                        <a:t> 4 PB 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Internet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LZU</a:t>
                      </a:r>
                    </a:p>
                    <a:p>
                      <a:pPr algn="ctr"/>
                      <a:r>
                        <a:rPr lang="en-US" altLang="zh-CN" sz="1050" baseline="0" dirty="0"/>
                        <a:t>Gansu Province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1636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Internet</a:t>
                      </a:r>
                      <a:endParaRPr lang="zh-CN" altLang="en-US" sz="1050" dirty="0"/>
                    </a:p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aseline="0" dirty="0"/>
                        <a:t>PKU</a:t>
                      </a:r>
                    </a:p>
                    <a:p>
                      <a:pPr algn="ctr"/>
                      <a:r>
                        <a:rPr lang="en-US" altLang="zh-CN" sz="1050" baseline="0" dirty="0"/>
                        <a:t>Beijing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288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Internet</a:t>
                      </a:r>
                      <a:endParaRPr lang="zh-CN" altLang="en-US" sz="1050" dirty="0"/>
                    </a:p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Shandong</a:t>
                      </a:r>
                      <a:r>
                        <a:rPr lang="en-US" altLang="zh-CN" sz="1050" baseline="0" dirty="0"/>
                        <a:t> Uni.</a:t>
                      </a:r>
                    </a:p>
                    <a:p>
                      <a:pPr algn="ctr"/>
                      <a:r>
                        <a:rPr lang="en-US" altLang="zh-CN" sz="1050" baseline="0" dirty="0"/>
                        <a:t>Shandong Province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720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Internet</a:t>
                      </a:r>
                      <a:endParaRPr lang="zh-CN" altLang="en-US" sz="1050" dirty="0"/>
                    </a:p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Dongguan</a:t>
                      </a:r>
                      <a:r>
                        <a:rPr lang="en-US" altLang="zh-CN" sz="1050" baseline="0" dirty="0"/>
                        <a:t> DC</a:t>
                      </a:r>
                    </a:p>
                    <a:p>
                      <a:pPr algn="ctr"/>
                      <a:r>
                        <a:rPr lang="en-US" altLang="zh-CN" sz="1050" baseline="0" dirty="0"/>
                        <a:t>Guangdong Province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~30000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6 PB 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10G to</a:t>
                      </a:r>
                      <a:r>
                        <a:rPr lang="en-US" altLang="zh-CN" sz="1050" baseline="0" dirty="0"/>
                        <a:t> </a:t>
                      </a:r>
                      <a:r>
                        <a:rPr lang="en-US" altLang="zh-CN" sz="1050" dirty="0"/>
                        <a:t> Dongguan DC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IHEP</a:t>
                      </a:r>
                      <a:r>
                        <a:rPr lang="en-US" altLang="zh-CN" sz="1050" baseline="0" dirty="0"/>
                        <a:t> </a:t>
                      </a:r>
                      <a:r>
                        <a:rPr lang="en-US" altLang="zh-CN" sz="1050" baseline="0" dirty="0" err="1"/>
                        <a:t>Huairou</a:t>
                      </a:r>
                      <a:r>
                        <a:rPr lang="en-US" altLang="zh-CN" sz="1050" baseline="0" dirty="0"/>
                        <a:t> Branch</a:t>
                      </a:r>
                    </a:p>
                    <a:p>
                      <a:pPr algn="ctr"/>
                      <a:r>
                        <a:rPr lang="en-US" altLang="zh-CN" sz="1050" baseline="0" dirty="0"/>
                        <a:t>(ready by 2025)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~10000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err="1"/>
                        <a:t>Lustre</a:t>
                      </a:r>
                      <a:r>
                        <a:rPr lang="en-US" altLang="zh-CN" sz="1050" dirty="0"/>
                        <a:t> 30</a:t>
                      </a:r>
                      <a:r>
                        <a:rPr lang="en-US" altLang="zh-CN" sz="1050" baseline="0" dirty="0"/>
                        <a:t> PB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100G to IHEP</a:t>
                      </a:r>
                      <a:endParaRPr lang="zh-CN" altLang="en-US" sz="105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55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67FDB-C45B-460A-9732-0833E6FC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Status of IHEP Local HTC Cluster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D43DB3-7AA0-490B-A346-7A8267483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HTCondor</a:t>
            </a:r>
            <a:r>
              <a:rPr lang="en-US" altLang="zh-CN" dirty="0"/>
              <a:t> Cluster is getting bigger</a:t>
            </a:r>
          </a:p>
          <a:p>
            <a:pPr lvl="1"/>
            <a:r>
              <a:rPr lang="en-US" altLang="zh-CN" dirty="0"/>
              <a:t>4 </a:t>
            </a:r>
            <a:r>
              <a:rPr lang="en-US" altLang="zh-CN" dirty="0" err="1"/>
              <a:t>SchedDs</a:t>
            </a:r>
            <a:r>
              <a:rPr lang="en-US" altLang="zh-CN" dirty="0"/>
              <a:t>: mapping by specific groups</a:t>
            </a:r>
          </a:p>
          <a:p>
            <a:pPr lvl="2"/>
            <a:r>
              <a:rPr lang="en-US" altLang="zh-CN" dirty="0"/>
              <a:t>Maximum 10k running jobs for each </a:t>
            </a:r>
            <a:r>
              <a:rPr lang="en-US" altLang="zh-CN" dirty="0" err="1"/>
              <a:t>schedd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3 CMs: Main CM&amp;HA CM</a:t>
            </a:r>
          </a:p>
          <a:p>
            <a:pPr lvl="1"/>
            <a:r>
              <a:rPr lang="en-US" altLang="zh-CN" dirty="0"/>
              <a:t>CPU: &gt;35k cores </a:t>
            </a:r>
          </a:p>
          <a:p>
            <a:pPr lvl="2"/>
            <a:r>
              <a:rPr lang="en-US" altLang="zh-CN" dirty="0"/>
              <a:t>Most are single core slots</a:t>
            </a:r>
          </a:p>
          <a:p>
            <a:r>
              <a:rPr lang="en-US" altLang="zh-CN" dirty="0"/>
              <a:t>Finding more resources for the local cluster is becoming an urgent task</a:t>
            </a:r>
          </a:p>
          <a:p>
            <a:pPr lvl="1"/>
            <a:r>
              <a:rPr lang="en-US" altLang="zh-CN" dirty="0"/>
              <a:t>Large amount of jobs are waiting for resources</a:t>
            </a:r>
          </a:p>
          <a:p>
            <a:pPr lvl="2"/>
            <a:r>
              <a:rPr lang="en-US" altLang="zh-CN" dirty="0"/>
              <a:t>&gt;100k jobs sitting idle in the local job queue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err="1"/>
              <a:t>htc</a:t>
            </a:r>
            <a:r>
              <a:rPr lang="en-US" altLang="zh-CN" dirty="0"/>
              <a:t> pool is quite busy</a:t>
            </a:r>
          </a:p>
          <a:p>
            <a:pPr lvl="2"/>
            <a:r>
              <a:rPr lang="en-US" altLang="zh-CN" dirty="0"/>
              <a:t>&gt;90% resource utilization rate (&gt;35,000 CPU cores)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E3FEDA-B4B6-41F9-A54E-D4B5F591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6D496A-1442-41DC-84A1-9C252074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78" y="5435974"/>
            <a:ext cx="4119633" cy="10524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A89279-B5A8-445A-99EF-99ED511F3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764" y="1151906"/>
            <a:ext cx="5837261" cy="24188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923936-5DB1-4368-B6E5-1B23C3986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77" y="4373628"/>
            <a:ext cx="4119633" cy="10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211E4-E8AC-4F5B-AA81-FACF3DA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Idea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7A7CE6-7A63-46C3-8AED-B4A8AA67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151906"/>
            <a:ext cx="11434618" cy="4999511"/>
          </a:xfrm>
        </p:spPr>
        <p:txBody>
          <a:bodyPr/>
          <a:lstStyle/>
          <a:p>
            <a:r>
              <a:rPr lang="en-US" altLang="zh-CN" sz="2000" dirty="0"/>
              <a:t>The extended resources are likely added as direct worker nodes into the local </a:t>
            </a:r>
            <a:r>
              <a:rPr lang="en-US" altLang="zh-CN" sz="2000" dirty="0" err="1"/>
              <a:t>htcondor</a:t>
            </a:r>
            <a:endParaRPr lang="en-US" altLang="zh-CN" sz="2000" dirty="0"/>
          </a:p>
          <a:p>
            <a:r>
              <a:rPr lang="en-US" altLang="zh-CN" sz="2000" dirty="0"/>
              <a:t>The users still keep the previous usage mode and interact with the computing system in a unified entrance</a:t>
            </a:r>
          </a:p>
          <a:p>
            <a:r>
              <a:rPr lang="en-US" altLang="zh-CN" sz="2000" dirty="0"/>
              <a:t>The solution is still based on </a:t>
            </a:r>
            <a:r>
              <a:rPr lang="en-US" altLang="zh-CN" sz="2000" dirty="0" err="1"/>
              <a:t>HTCondor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FF9DA2-5566-4592-BFA1-7F65D9D2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E93DF42D-FEFA-46DC-BF12-EDEE2F8EABE7}"/>
              </a:ext>
            </a:extLst>
          </p:cNvPr>
          <p:cNvSpPr/>
          <p:nvPr/>
        </p:nvSpPr>
        <p:spPr>
          <a:xfrm>
            <a:off x="1359995" y="3982128"/>
            <a:ext cx="2188724" cy="1459149"/>
          </a:xfrm>
          <a:prstGeom prst="roundRect">
            <a:avLst/>
          </a:prstGeom>
          <a:gradFill rotWithShape="1">
            <a:gsLst>
              <a:gs pos="0">
                <a:srgbClr val="F79646">
                  <a:shade val="85000"/>
                </a:srgbClr>
              </a:gs>
              <a:gs pos="100000">
                <a:srgbClr val="F79646">
                  <a:tint val="90000"/>
                  <a:alpha val="100000"/>
                  <a:satMod val="18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971DA9B2-00BD-4453-B344-327342AF6B44}"/>
              </a:ext>
            </a:extLst>
          </p:cNvPr>
          <p:cNvSpPr/>
          <p:nvPr/>
        </p:nvSpPr>
        <p:spPr>
          <a:xfrm>
            <a:off x="3934582" y="3982126"/>
            <a:ext cx="3972128" cy="1459149"/>
          </a:xfrm>
          <a:prstGeom prst="roundRect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9A69A04A-AE52-43E8-BC9A-7525134A64E9}"/>
              </a:ext>
            </a:extLst>
          </p:cNvPr>
          <p:cNvSpPr/>
          <p:nvPr/>
        </p:nvSpPr>
        <p:spPr>
          <a:xfrm>
            <a:off x="8292573" y="3982126"/>
            <a:ext cx="2389640" cy="1459149"/>
          </a:xfrm>
          <a:prstGeom prst="roundRect">
            <a:avLst/>
          </a:prstGeom>
          <a:gradFill rotWithShape="1">
            <a:gsLst>
              <a:gs pos="0">
                <a:srgbClr val="8064A2">
                  <a:shade val="85000"/>
                </a:srgbClr>
              </a:gs>
              <a:gs pos="100000">
                <a:srgbClr val="8064A2">
                  <a:tint val="90000"/>
                  <a:alpha val="100000"/>
                  <a:satMod val="18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C33E42AB-8BDC-4FF1-87E3-2A0D187EB1C7}"/>
              </a:ext>
            </a:extLst>
          </p:cNvPr>
          <p:cNvSpPr/>
          <p:nvPr/>
        </p:nvSpPr>
        <p:spPr>
          <a:xfrm>
            <a:off x="2828866" y="416313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A2DDDB07-5C46-4DBE-981E-3E9532A8A886}"/>
              </a:ext>
            </a:extLst>
          </p:cNvPr>
          <p:cNvSpPr/>
          <p:nvPr/>
        </p:nvSpPr>
        <p:spPr>
          <a:xfrm>
            <a:off x="3188796" y="451332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84F7B9F6-EE49-447C-AF00-0249187AB023}"/>
              </a:ext>
            </a:extLst>
          </p:cNvPr>
          <p:cNvSpPr/>
          <p:nvPr/>
        </p:nvSpPr>
        <p:spPr>
          <a:xfrm>
            <a:off x="3188796" y="486383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EE1E1DE5-2107-4A1F-B0E4-3E5CB24D2F0C}"/>
              </a:ext>
            </a:extLst>
          </p:cNvPr>
          <p:cNvSpPr/>
          <p:nvPr/>
        </p:nvSpPr>
        <p:spPr>
          <a:xfrm>
            <a:off x="3188796" y="416281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188BE829-61D8-4F75-9D0C-BE547C3784CD}"/>
              </a:ext>
            </a:extLst>
          </p:cNvPr>
          <p:cNvSpPr/>
          <p:nvPr/>
        </p:nvSpPr>
        <p:spPr>
          <a:xfrm>
            <a:off x="2828872" y="4513168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C2B99D7C-A98B-4FFC-A173-9453717787D3}"/>
              </a:ext>
            </a:extLst>
          </p:cNvPr>
          <p:cNvSpPr/>
          <p:nvPr/>
        </p:nvSpPr>
        <p:spPr>
          <a:xfrm>
            <a:off x="2828866" y="486383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CC0EA9E8-FBA6-47DF-BA7C-2AD169194BAF}"/>
              </a:ext>
            </a:extLst>
          </p:cNvPr>
          <p:cNvSpPr/>
          <p:nvPr/>
        </p:nvSpPr>
        <p:spPr>
          <a:xfrm>
            <a:off x="4119405" y="4169618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9FE9D443-E875-4F86-9D39-2AF2264CC751}"/>
              </a:ext>
            </a:extLst>
          </p:cNvPr>
          <p:cNvSpPr/>
          <p:nvPr/>
        </p:nvSpPr>
        <p:spPr>
          <a:xfrm>
            <a:off x="4479335" y="4519813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C86FAAFD-77BC-409E-9D88-0F1AF436DE7D}"/>
              </a:ext>
            </a:extLst>
          </p:cNvPr>
          <p:cNvSpPr/>
          <p:nvPr/>
        </p:nvSpPr>
        <p:spPr>
          <a:xfrm>
            <a:off x="4479335" y="487032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6E753102-07B6-44E5-AC71-33D7D653576D}"/>
              </a:ext>
            </a:extLst>
          </p:cNvPr>
          <p:cNvSpPr/>
          <p:nvPr/>
        </p:nvSpPr>
        <p:spPr>
          <a:xfrm>
            <a:off x="4479335" y="416930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6B8BB793-CEC1-481E-A896-D36404107CE9}"/>
              </a:ext>
            </a:extLst>
          </p:cNvPr>
          <p:cNvSpPr/>
          <p:nvPr/>
        </p:nvSpPr>
        <p:spPr>
          <a:xfrm>
            <a:off x="4119411" y="451965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B1B5B333-4D4F-428D-8A13-8EF730BA1EBD}"/>
              </a:ext>
            </a:extLst>
          </p:cNvPr>
          <p:cNvSpPr/>
          <p:nvPr/>
        </p:nvSpPr>
        <p:spPr>
          <a:xfrm>
            <a:off x="4119405" y="487032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1265982B-6F7E-4ADC-BD34-A78BFCE5653B}"/>
              </a:ext>
            </a:extLst>
          </p:cNvPr>
          <p:cNvSpPr/>
          <p:nvPr/>
        </p:nvSpPr>
        <p:spPr>
          <a:xfrm>
            <a:off x="4855464" y="4176103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DEB5D580-2506-42AF-A353-9F0CF454ABA6}"/>
              </a:ext>
            </a:extLst>
          </p:cNvPr>
          <p:cNvSpPr/>
          <p:nvPr/>
        </p:nvSpPr>
        <p:spPr>
          <a:xfrm>
            <a:off x="5215394" y="4526298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9065AD9C-3488-492E-83F0-00D2F3D3BE9C}"/>
              </a:ext>
            </a:extLst>
          </p:cNvPr>
          <p:cNvSpPr/>
          <p:nvPr/>
        </p:nvSpPr>
        <p:spPr>
          <a:xfrm>
            <a:off x="5215394" y="487681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7CE7105F-26CF-4754-9288-4AB9D99E1B7C}"/>
              </a:ext>
            </a:extLst>
          </p:cNvPr>
          <p:cNvSpPr/>
          <p:nvPr/>
        </p:nvSpPr>
        <p:spPr>
          <a:xfrm>
            <a:off x="5215394" y="417578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2EAC1C51-66F3-4BFE-8B94-180016B52160}"/>
              </a:ext>
            </a:extLst>
          </p:cNvPr>
          <p:cNvSpPr/>
          <p:nvPr/>
        </p:nvSpPr>
        <p:spPr>
          <a:xfrm>
            <a:off x="4855470" y="452613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5A4D53AE-A011-4F70-AD37-FBCBCE8BB005}"/>
              </a:ext>
            </a:extLst>
          </p:cNvPr>
          <p:cNvSpPr/>
          <p:nvPr/>
        </p:nvSpPr>
        <p:spPr>
          <a:xfrm>
            <a:off x="4855464" y="487681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2E11F86A-6E67-401D-8B30-F325F3C7ABF4}"/>
              </a:ext>
            </a:extLst>
          </p:cNvPr>
          <p:cNvSpPr/>
          <p:nvPr/>
        </p:nvSpPr>
        <p:spPr>
          <a:xfrm>
            <a:off x="5581797" y="418258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4D82ECEC-A031-4420-99BA-029C51225E1D}"/>
              </a:ext>
            </a:extLst>
          </p:cNvPr>
          <p:cNvSpPr/>
          <p:nvPr/>
        </p:nvSpPr>
        <p:spPr>
          <a:xfrm>
            <a:off x="5941727" y="453278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324D3E85-C107-48A7-B184-AEB6BE869863}"/>
              </a:ext>
            </a:extLst>
          </p:cNvPr>
          <p:cNvSpPr/>
          <p:nvPr/>
        </p:nvSpPr>
        <p:spPr>
          <a:xfrm>
            <a:off x="5941727" y="4883296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2EC49DD5-87B0-4418-8DDB-7F7A2C5F9803}"/>
              </a:ext>
            </a:extLst>
          </p:cNvPr>
          <p:cNvSpPr/>
          <p:nvPr/>
        </p:nvSpPr>
        <p:spPr>
          <a:xfrm>
            <a:off x="5941727" y="418227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D9A95672-3889-48FF-BAB2-4FCC76D1A9DF}"/>
              </a:ext>
            </a:extLst>
          </p:cNvPr>
          <p:cNvSpPr/>
          <p:nvPr/>
        </p:nvSpPr>
        <p:spPr>
          <a:xfrm>
            <a:off x="5581803" y="453262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5E997D0F-AB21-4D26-B70B-CEB9FE8633F7}"/>
              </a:ext>
            </a:extLst>
          </p:cNvPr>
          <p:cNvSpPr/>
          <p:nvPr/>
        </p:nvSpPr>
        <p:spPr>
          <a:xfrm>
            <a:off x="5581797" y="4883296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FC47A50C-FB68-475E-B37F-4A1AC9308B9F}"/>
              </a:ext>
            </a:extLst>
          </p:cNvPr>
          <p:cNvSpPr/>
          <p:nvPr/>
        </p:nvSpPr>
        <p:spPr>
          <a:xfrm>
            <a:off x="6321099" y="419231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755DF823-D8B6-47F0-B788-AC102F48461D}"/>
              </a:ext>
            </a:extLst>
          </p:cNvPr>
          <p:cNvSpPr/>
          <p:nvPr/>
        </p:nvSpPr>
        <p:spPr>
          <a:xfrm>
            <a:off x="6681029" y="454251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A6FB39B3-91BB-427A-9235-53580093E071}"/>
              </a:ext>
            </a:extLst>
          </p:cNvPr>
          <p:cNvSpPr/>
          <p:nvPr/>
        </p:nvSpPr>
        <p:spPr>
          <a:xfrm>
            <a:off x="6681029" y="489302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2D2BEF4B-B568-464A-A9F6-D944BA77A735}"/>
              </a:ext>
            </a:extLst>
          </p:cNvPr>
          <p:cNvSpPr/>
          <p:nvPr/>
        </p:nvSpPr>
        <p:spPr>
          <a:xfrm>
            <a:off x="6681029" y="419199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87D024AC-E56E-4010-8707-F1D230CE7D19}"/>
              </a:ext>
            </a:extLst>
          </p:cNvPr>
          <p:cNvSpPr/>
          <p:nvPr/>
        </p:nvSpPr>
        <p:spPr>
          <a:xfrm>
            <a:off x="6321105" y="4542351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EA3D15A9-60D4-4B41-9B04-2FED75320D91}"/>
              </a:ext>
            </a:extLst>
          </p:cNvPr>
          <p:cNvSpPr/>
          <p:nvPr/>
        </p:nvSpPr>
        <p:spPr>
          <a:xfrm>
            <a:off x="6321099" y="489302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95EE6E8F-1115-4705-89B8-556363E50943}"/>
              </a:ext>
            </a:extLst>
          </p:cNvPr>
          <p:cNvSpPr/>
          <p:nvPr/>
        </p:nvSpPr>
        <p:spPr>
          <a:xfrm>
            <a:off x="7050677" y="421177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A820FCBD-9A2D-4321-8683-ADD38B68EC7F}"/>
              </a:ext>
            </a:extLst>
          </p:cNvPr>
          <p:cNvSpPr/>
          <p:nvPr/>
        </p:nvSpPr>
        <p:spPr>
          <a:xfrm>
            <a:off x="7410607" y="456196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D345379F-B42A-4B13-9377-E355C8678153}"/>
              </a:ext>
            </a:extLst>
          </p:cNvPr>
          <p:cNvSpPr/>
          <p:nvPr/>
        </p:nvSpPr>
        <p:spPr>
          <a:xfrm>
            <a:off x="7410607" y="491247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FC2986E3-9985-40AF-9831-E1B5B58C1F6D}"/>
              </a:ext>
            </a:extLst>
          </p:cNvPr>
          <p:cNvSpPr/>
          <p:nvPr/>
        </p:nvSpPr>
        <p:spPr>
          <a:xfrm>
            <a:off x="7410607" y="4211454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6F51996B-F92A-4DEA-8128-174117FFD736}"/>
              </a:ext>
            </a:extLst>
          </p:cNvPr>
          <p:cNvSpPr/>
          <p:nvPr/>
        </p:nvSpPr>
        <p:spPr>
          <a:xfrm>
            <a:off x="7050683" y="4561808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FDB84D77-4938-4A30-8ECF-07608E19A332}"/>
              </a:ext>
            </a:extLst>
          </p:cNvPr>
          <p:cNvSpPr/>
          <p:nvPr/>
        </p:nvSpPr>
        <p:spPr>
          <a:xfrm>
            <a:off x="7050677" y="4912479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B0924B46-7CE2-427B-AD26-D24A5ACE31D3}"/>
              </a:ext>
            </a:extLst>
          </p:cNvPr>
          <p:cNvSpPr/>
          <p:nvPr/>
        </p:nvSpPr>
        <p:spPr>
          <a:xfrm>
            <a:off x="8341213" y="4169300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5811BB40-CE51-4B38-BF1E-6BB7C971E66E}"/>
              </a:ext>
            </a:extLst>
          </p:cNvPr>
          <p:cNvSpPr/>
          <p:nvPr/>
        </p:nvSpPr>
        <p:spPr>
          <a:xfrm>
            <a:off x="8701143" y="4519495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FE9D9760-24F3-429A-BBBC-7CFEECD73742}"/>
              </a:ext>
            </a:extLst>
          </p:cNvPr>
          <p:cNvSpPr/>
          <p:nvPr/>
        </p:nvSpPr>
        <p:spPr>
          <a:xfrm>
            <a:off x="8701143" y="487000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795A5C61-279F-4517-BF04-C326049FD501}"/>
              </a:ext>
            </a:extLst>
          </p:cNvPr>
          <p:cNvSpPr/>
          <p:nvPr/>
        </p:nvSpPr>
        <p:spPr>
          <a:xfrm>
            <a:off x="8701143" y="4168982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5B6DEE9F-665D-4B84-8B43-28EEB76C3AC8}"/>
              </a:ext>
            </a:extLst>
          </p:cNvPr>
          <p:cNvSpPr/>
          <p:nvPr/>
        </p:nvSpPr>
        <p:spPr>
          <a:xfrm>
            <a:off x="8341219" y="4519336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27CA0102-FA5A-4C31-8A19-1DD927073657}"/>
              </a:ext>
            </a:extLst>
          </p:cNvPr>
          <p:cNvSpPr/>
          <p:nvPr/>
        </p:nvSpPr>
        <p:spPr>
          <a:xfrm>
            <a:off x="8341213" y="4870007"/>
            <a:ext cx="330740" cy="311285"/>
          </a:xfrm>
          <a:prstGeom prst="ellipse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A64028FB-5CB1-4BD1-BC13-E3E2DC21F437}"/>
              </a:ext>
            </a:extLst>
          </p:cNvPr>
          <p:cNvSpPr/>
          <p:nvPr/>
        </p:nvSpPr>
        <p:spPr>
          <a:xfrm>
            <a:off x="2660267" y="3991661"/>
            <a:ext cx="6410528" cy="1459149"/>
          </a:xfrm>
          <a:prstGeom prst="roundRect">
            <a:avLst/>
          </a:prstGeom>
          <a:solidFill>
            <a:srgbClr val="4F81BD">
              <a:alpha val="20000"/>
            </a:srgbClr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BA39C5F-9D48-4786-8370-17FE6222EEC5}"/>
              </a:ext>
            </a:extLst>
          </p:cNvPr>
          <p:cNvSpPr/>
          <p:nvPr/>
        </p:nvSpPr>
        <p:spPr>
          <a:xfrm>
            <a:off x="1319473" y="3583608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HPC Cluster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A0EF0441-F552-47D7-98FB-95CB7AEAC867}"/>
              </a:ext>
            </a:extLst>
          </p:cNvPr>
          <p:cNvSpPr/>
          <p:nvPr/>
        </p:nvSpPr>
        <p:spPr>
          <a:xfrm>
            <a:off x="8535772" y="3565374"/>
            <a:ext cx="1945530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Remote Cluster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35D2879F-246D-437C-A79A-8E9A3875F87B}"/>
              </a:ext>
            </a:extLst>
          </p:cNvPr>
          <p:cNvSpPr/>
          <p:nvPr/>
        </p:nvSpPr>
        <p:spPr>
          <a:xfrm>
            <a:off x="6320981" y="3655436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HTC Cluster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6" name="笑脸 115">
            <a:extLst>
              <a:ext uri="{FF2B5EF4-FFF2-40B4-BE49-F238E27FC236}">
                <a16:creationId xmlns:a16="http://schemas.microsoft.com/office/drawing/2014/main" id="{9AED47D3-DD3D-41A1-AEED-D46CEBD24647}"/>
              </a:ext>
            </a:extLst>
          </p:cNvPr>
          <p:cNvSpPr/>
          <p:nvPr/>
        </p:nvSpPr>
        <p:spPr>
          <a:xfrm>
            <a:off x="5056381" y="2968868"/>
            <a:ext cx="489622" cy="450975"/>
          </a:xfrm>
          <a:prstGeom prst="smileyFace">
            <a:avLst/>
          </a:prstGeom>
          <a:solidFill>
            <a:srgbClr val="FFCC00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7" name="笑脸 116">
            <a:extLst>
              <a:ext uri="{FF2B5EF4-FFF2-40B4-BE49-F238E27FC236}">
                <a16:creationId xmlns:a16="http://schemas.microsoft.com/office/drawing/2014/main" id="{2FABF2E0-CB35-4196-BCCC-47A320F65297}"/>
              </a:ext>
            </a:extLst>
          </p:cNvPr>
          <p:cNvSpPr/>
          <p:nvPr/>
        </p:nvSpPr>
        <p:spPr>
          <a:xfrm>
            <a:off x="5685766" y="2968024"/>
            <a:ext cx="489622" cy="450975"/>
          </a:xfrm>
          <a:prstGeom prst="smileyFace">
            <a:avLst/>
          </a:prstGeom>
          <a:solidFill>
            <a:srgbClr val="FFCC00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8" name="笑脸 117">
            <a:extLst>
              <a:ext uri="{FF2B5EF4-FFF2-40B4-BE49-F238E27FC236}">
                <a16:creationId xmlns:a16="http://schemas.microsoft.com/office/drawing/2014/main" id="{7C6D349B-9A30-428F-9776-4D8A3F751211}"/>
              </a:ext>
            </a:extLst>
          </p:cNvPr>
          <p:cNvSpPr/>
          <p:nvPr/>
        </p:nvSpPr>
        <p:spPr>
          <a:xfrm>
            <a:off x="6320981" y="2977752"/>
            <a:ext cx="489622" cy="450975"/>
          </a:xfrm>
          <a:prstGeom prst="smileyFace">
            <a:avLst/>
          </a:prstGeom>
          <a:solidFill>
            <a:srgbClr val="FFCC00"/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19" name="箭头: 右 118">
            <a:extLst>
              <a:ext uri="{FF2B5EF4-FFF2-40B4-BE49-F238E27FC236}">
                <a16:creationId xmlns:a16="http://schemas.microsoft.com/office/drawing/2014/main" id="{2CD65EBA-2802-449B-81B4-3EE932A0A09B}"/>
              </a:ext>
            </a:extLst>
          </p:cNvPr>
          <p:cNvSpPr/>
          <p:nvPr/>
        </p:nvSpPr>
        <p:spPr>
          <a:xfrm rot="5400000">
            <a:off x="5688057" y="3477744"/>
            <a:ext cx="480051" cy="484632"/>
          </a:xfrm>
          <a:prstGeom prst="rightArrow">
            <a:avLst/>
          </a:prstGeom>
          <a:solidFill>
            <a:srgbClr val="C0504D"/>
          </a:solidFill>
          <a:ln w="15240" cap="flat" cmpd="sng" algn="ctr">
            <a:solidFill>
              <a:sysClr val="window" lastClr="FFFFFF">
                <a:tint val="25000"/>
                <a:alpha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0" name="流程图: 多文档 119">
            <a:extLst>
              <a:ext uri="{FF2B5EF4-FFF2-40B4-BE49-F238E27FC236}">
                <a16:creationId xmlns:a16="http://schemas.microsoft.com/office/drawing/2014/main" id="{4BCAEBB0-BBCE-41B1-960F-2998F3EBDF58}"/>
              </a:ext>
            </a:extLst>
          </p:cNvPr>
          <p:cNvSpPr/>
          <p:nvPr/>
        </p:nvSpPr>
        <p:spPr>
          <a:xfrm>
            <a:off x="5344968" y="3523886"/>
            <a:ext cx="330740" cy="291232"/>
          </a:xfrm>
          <a:prstGeom prst="flowChartMultidocument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1" name="流程图: 多文档 120">
            <a:extLst>
              <a:ext uri="{FF2B5EF4-FFF2-40B4-BE49-F238E27FC236}">
                <a16:creationId xmlns:a16="http://schemas.microsoft.com/office/drawing/2014/main" id="{C7DFF9B4-88B5-4A42-A52D-1FAF655E76C0}"/>
              </a:ext>
            </a:extLst>
          </p:cNvPr>
          <p:cNvSpPr/>
          <p:nvPr/>
        </p:nvSpPr>
        <p:spPr>
          <a:xfrm>
            <a:off x="6238297" y="3520154"/>
            <a:ext cx="330740" cy="291232"/>
          </a:xfrm>
          <a:prstGeom prst="flowChartMultidocument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0A74E94-3B07-4CF7-AD50-B312AFCB05E3}"/>
              </a:ext>
            </a:extLst>
          </p:cNvPr>
          <p:cNvSpPr/>
          <p:nvPr/>
        </p:nvSpPr>
        <p:spPr>
          <a:xfrm>
            <a:off x="4225328" y="3464107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HTC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FB5630A5-862F-4105-8551-0332655E48E2}"/>
              </a:ext>
            </a:extLst>
          </p:cNvPr>
          <p:cNvSpPr/>
          <p:nvPr/>
        </p:nvSpPr>
        <p:spPr>
          <a:xfrm>
            <a:off x="6075223" y="3442514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HTC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4" name="流程图: 终止 123">
            <a:extLst>
              <a:ext uri="{FF2B5EF4-FFF2-40B4-BE49-F238E27FC236}">
                <a16:creationId xmlns:a16="http://schemas.microsoft.com/office/drawing/2014/main" id="{BE75647B-432F-4041-972F-5BBD361A16C7}"/>
              </a:ext>
            </a:extLst>
          </p:cNvPr>
          <p:cNvSpPr/>
          <p:nvPr/>
        </p:nvSpPr>
        <p:spPr>
          <a:xfrm>
            <a:off x="2358030" y="5900131"/>
            <a:ext cx="7140104" cy="721363"/>
          </a:xfrm>
          <a:prstGeom prst="flowChartTerminator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Glidein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 Factory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5" name="箭头: 下 124">
            <a:extLst>
              <a:ext uri="{FF2B5EF4-FFF2-40B4-BE49-F238E27FC236}">
                <a16:creationId xmlns:a16="http://schemas.microsoft.com/office/drawing/2014/main" id="{3C0BFD6E-B6B4-4CB5-A005-A9BBE3C25F4C}"/>
              </a:ext>
            </a:extLst>
          </p:cNvPr>
          <p:cNvSpPr/>
          <p:nvPr/>
        </p:nvSpPr>
        <p:spPr>
          <a:xfrm rot="9294646">
            <a:off x="3257136" y="5458178"/>
            <a:ext cx="194059" cy="445078"/>
          </a:xfrm>
          <a:prstGeom prst="downArrow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6" name="箭头: 下 125">
            <a:extLst>
              <a:ext uri="{FF2B5EF4-FFF2-40B4-BE49-F238E27FC236}">
                <a16:creationId xmlns:a16="http://schemas.microsoft.com/office/drawing/2014/main" id="{0132B6B3-711C-4E48-9C7B-C5C4F946DEEB}"/>
              </a:ext>
            </a:extLst>
          </p:cNvPr>
          <p:cNvSpPr/>
          <p:nvPr/>
        </p:nvSpPr>
        <p:spPr>
          <a:xfrm rot="12582841">
            <a:off x="8409535" y="5463351"/>
            <a:ext cx="194059" cy="445078"/>
          </a:xfrm>
          <a:prstGeom prst="downArrow">
            <a:avLst/>
          </a:prstGeom>
          <a:solidFill>
            <a:srgbClr val="4F81BD"/>
          </a:solidFill>
          <a:ln w="1079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BA588E14-1DB6-4926-ABF3-D3F280881D42}"/>
              </a:ext>
            </a:extLst>
          </p:cNvPr>
          <p:cNvSpPr/>
          <p:nvPr/>
        </p:nvSpPr>
        <p:spPr>
          <a:xfrm>
            <a:off x="1813970" y="5524885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Produce 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Glidein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93C91F29-4BD5-41FE-B098-1F1FED5BFF2F}"/>
              </a:ext>
            </a:extLst>
          </p:cNvPr>
          <p:cNvSpPr/>
          <p:nvPr/>
        </p:nvSpPr>
        <p:spPr>
          <a:xfrm>
            <a:off x="8419636" y="5554374"/>
            <a:ext cx="1614785" cy="39851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Produce 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Glidein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华文楷体"/>
                <a:cs typeface="+mn-cs"/>
              </a:rPr>
              <a:t> Jobs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华文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1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58EA9-A627-4A5B-AA30-3C825814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Structure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B93563-0432-4A40-A844-FC82CE237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typical </a:t>
            </a:r>
            <a:r>
              <a:rPr lang="en-US" altLang="zh-CN" dirty="0" err="1"/>
              <a:t>dHTC</a:t>
            </a:r>
            <a:r>
              <a:rPr lang="en-US" altLang="zh-CN" dirty="0"/>
              <a:t> computing structure but with the customized design</a:t>
            </a:r>
          </a:p>
          <a:p>
            <a:r>
              <a:rPr lang="en-US" altLang="zh-CN" dirty="0"/>
              <a:t>The design and implement is based on </a:t>
            </a:r>
            <a:r>
              <a:rPr lang="en-US" altLang="zh-CN" dirty="0" err="1"/>
              <a:t>htcondor</a:t>
            </a:r>
            <a:r>
              <a:rPr lang="en-US" altLang="zh-CN" dirty="0"/>
              <a:t> </a:t>
            </a:r>
            <a:r>
              <a:rPr lang="en-US" altLang="zh-CN" dirty="0" err="1"/>
              <a:t>glidein</a:t>
            </a:r>
            <a:endParaRPr lang="en-US" altLang="zh-CN" dirty="0"/>
          </a:p>
          <a:p>
            <a:pPr lvl="1"/>
            <a:r>
              <a:rPr lang="en-US" altLang="zh-CN" dirty="0" err="1"/>
              <a:t>Glidein</a:t>
            </a:r>
            <a:r>
              <a:rPr lang="en-US" altLang="zh-CN" dirty="0"/>
              <a:t> Factory </a:t>
            </a:r>
          </a:p>
          <a:p>
            <a:pPr lvl="2"/>
            <a:r>
              <a:rPr lang="en-US" altLang="zh-CN" dirty="0"/>
              <a:t>Produce the </a:t>
            </a:r>
            <a:r>
              <a:rPr lang="en-US" altLang="zh-CN" dirty="0" err="1"/>
              <a:t>glidein</a:t>
            </a:r>
            <a:r>
              <a:rPr lang="en-US" altLang="zh-CN" dirty="0"/>
              <a:t> jobs according to the defined policies</a:t>
            </a:r>
          </a:p>
          <a:p>
            <a:pPr lvl="1"/>
            <a:r>
              <a:rPr lang="en-US" altLang="zh-CN" dirty="0" err="1"/>
              <a:t>Glidein</a:t>
            </a:r>
            <a:r>
              <a:rPr lang="en-US" altLang="zh-CN" dirty="0"/>
              <a:t> Job</a:t>
            </a:r>
          </a:p>
          <a:p>
            <a:pPr lvl="2"/>
            <a:r>
              <a:rPr lang="en-US" altLang="zh-CN" dirty="0"/>
              <a:t>Start the </a:t>
            </a:r>
            <a:r>
              <a:rPr lang="en-US" altLang="zh-CN" dirty="0" err="1"/>
              <a:t>htcondor</a:t>
            </a:r>
            <a:r>
              <a:rPr lang="en-US" altLang="zh-CN" dirty="0"/>
              <a:t> </a:t>
            </a:r>
            <a:r>
              <a:rPr lang="en-US" altLang="zh-CN" dirty="0" err="1"/>
              <a:t>startd</a:t>
            </a:r>
            <a:r>
              <a:rPr lang="en-US" altLang="zh-CN" dirty="0"/>
              <a:t> and report the worker node to the local </a:t>
            </a:r>
            <a:r>
              <a:rPr lang="en-US" altLang="zh-CN" dirty="0" err="1"/>
              <a:t>htc</a:t>
            </a:r>
            <a:r>
              <a:rPr lang="en-US" altLang="zh-CN" dirty="0"/>
              <a:t> pool</a:t>
            </a:r>
          </a:p>
          <a:p>
            <a:pPr lvl="1"/>
            <a:r>
              <a:rPr lang="en-US" altLang="zh-CN" dirty="0"/>
              <a:t>Certification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Authentication</a:t>
            </a:r>
          </a:p>
          <a:p>
            <a:pPr lvl="2"/>
            <a:r>
              <a:rPr lang="en-US" altLang="zh-CN" dirty="0" err="1"/>
              <a:t>IDTokens</a:t>
            </a:r>
            <a:r>
              <a:rPr lang="en-US" altLang="zh-CN" dirty="0"/>
              <a:t> and Kerberos (Kerberos has served for many years in the local cluster)</a:t>
            </a:r>
          </a:p>
          <a:p>
            <a:pPr lvl="1"/>
            <a:r>
              <a:rPr lang="en-US" altLang="zh-CN" dirty="0"/>
              <a:t>User Interface</a:t>
            </a:r>
            <a:r>
              <a:rPr lang="zh-CN" altLang="en-US" dirty="0"/>
              <a:t>（</a:t>
            </a:r>
            <a:r>
              <a:rPr lang="en-US" altLang="zh-CN" dirty="0"/>
              <a:t>Workflow &amp; </a:t>
            </a:r>
            <a:r>
              <a:rPr lang="en-US" altLang="zh-CN" dirty="0" err="1"/>
              <a:t>HepJob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en-US" altLang="zh-CN" dirty="0"/>
              <a:t>Job and data workflow (some experiments have no standard software for data processing)</a:t>
            </a:r>
          </a:p>
          <a:p>
            <a:pPr lvl="2"/>
            <a:r>
              <a:rPr lang="en-US" altLang="zh-CN" dirty="0"/>
              <a:t>Unified</a:t>
            </a:r>
            <a:r>
              <a:rPr lang="zh-CN" altLang="en-US" dirty="0"/>
              <a:t> </a:t>
            </a:r>
            <a:r>
              <a:rPr lang="en-US" altLang="zh-CN" dirty="0"/>
              <a:t>job</a:t>
            </a:r>
            <a:r>
              <a:rPr lang="zh-CN" altLang="en-US" dirty="0"/>
              <a:t> </a:t>
            </a:r>
            <a:r>
              <a:rPr lang="en-US" altLang="zh-CN" dirty="0"/>
              <a:t>interface (by extending the job submission tool - </a:t>
            </a:r>
            <a:r>
              <a:rPr lang="en-US" altLang="zh-CN" dirty="0" err="1"/>
              <a:t>HepJob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3C1BAF-1C98-40B0-88FC-486CD423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3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211E4-E8AC-4F5B-AA81-FACF3DA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Factory Workflow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7A7CE6-7A63-46C3-8AED-B4A8AA67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05" y="1151906"/>
            <a:ext cx="11434618" cy="4999511"/>
          </a:xfrm>
        </p:spPr>
        <p:txBody>
          <a:bodyPr/>
          <a:lstStyle/>
          <a:p>
            <a:r>
              <a:rPr lang="en-US" altLang="zh-CN" sz="2000" dirty="0"/>
              <a:t>A central </a:t>
            </a:r>
            <a:r>
              <a:rPr lang="en-US" altLang="zh-CN" sz="2000" dirty="0" err="1"/>
              <a:t>glidein</a:t>
            </a:r>
            <a:r>
              <a:rPr lang="en-US" altLang="zh-CN" sz="2000" dirty="0"/>
              <a:t> factory can cover most sites or clusters</a:t>
            </a:r>
          </a:p>
          <a:p>
            <a:r>
              <a:rPr lang="en-US" altLang="zh-CN" sz="2000" dirty="0" err="1"/>
              <a:t>Glidein</a:t>
            </a:r>
            <a:r>
              <a:rPr lang="en-US" altLang="zh-CN" sz="2000" dirty="0"/>
              <a:t> job will be submitted when the sentry finds new user jobs in the global job queue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FF9DA2-5566-4592-BFA1-7F65D9D2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0411E47-8F5D-41AE-9989-E28A9509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98" y="2208888"/>
            <a:ext cx="9553832" cy="44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4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211E4-E8AC-4F5B-AA81-FACF3DA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Factory - Schedule Policies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7A7CE6-7A63-46C3-8AED-B4A8AA67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18" y="1121014"/>
            <a:ext cx="11918092" cy="4999511"/>
          </a:xfrm>
        </p:spPr>
        <p:txBody>
          <a:bodyPr/>
          <a:lstStyle/>
          <a:p>
            <a:r>
              <a:rPr lang="en-US" altLang="zh-CN" dirty="0"/>
              <a:t>A heterogeneous policy of resource share</a:t>
            </a:r>
          </a:p>
          <a:p>
            <a:r>
              <a:rPr lang="en-US" altLang="zh-CN" dirty="0"/>
              <a:t>Static-resource policy ( for self-owned and the pledged sites )</a:t>
            </a:r>
          </a:p>
          <a:p>
            <a:pPr lvl="1"/>
            <a:r>
              <a:rPr lang="en-US" altLang="zh-CN" dirty="0"/>
              <a:t>Resource provider report the promised number of long-term resources to the pool</a:t>
            </a:r>
          </a:p>
          <a:p>
            <a:pPr lvl="1"/>
            <a:r>
              <a:rPr lang="en-US" altLang="zh-CN" dirty="0"/>
              <a:t>All the resources have been ready and </a:t>
            </a:r>
            <a:r>
              <a:rPr lang="en-US" altLang="zh-CN" dirty="0" err="1"/>
              <a:t>glidein</a:t>
            </a:r>
            <a:r>
              <a:rPr lang="en-US" altLang="zh-CN" dirty="0"/>
              <a:t> job can be submitted at anytime.</a:t>
            </a:r>
          </a:p>
          <a:p>
            <a:r>
              <a:rPr lang="en-US" altLang="zh-CN" dirty="0"/>
              <a:t>Dynamic-resource policy ( for cooperation sites and HPC clusters)</a:t>
            </a:r>
          </a:p>
          <a:p>
            <a:pPr lvl="1"/>
            <a:r>
              <a:rPr lang="en-US" altLang="zh-CN" dirty="0"/>
              <a:t>Resource provider report a specific number of short-term resources as the workload </a:t>
            </a:r>
          </a:p>
          <a:p>
            <a:pPr lvl="1"/>
            <a:r>
              <a:rPr lang="en-US" altLang="zh-CN" dirty="0"/>
              <a:t>Site decides when and what resources will be reported</a:t>
            </a:r>
          </a:p>
          <a:p>
            <a:pPr lvl="2"/>
            <a:r>
              <a:rPr lang="en-US" altLang="zh-CN" dirty="0"/>
              <a:t>A client on site side to take charge of </a:t>
            </a:r>
            <a:r>
              <a:rPr lang="en-US" altLang="zh-CN" dirty="0" err="1"/>
              <a:t>glidein</a:t>
            </a:r>
            <a:r>
              <a:rPr lang="en-US" altLang="zh-CN" dirty="0"/>
              <a:t> submission and removal</a:t>
            </a:r>
          </a:p>
          <a:p>
            <a:r>
              <a:rPr lang="en-US" altLang="zh-CN" dirty="0"/>
              <a:t>Job</a:t>
            </a:r>
            <a:r>
              <a:rPr lang="zh-CN" altLang="en-US" dirty="0"/>
              <a:t> </a:t>
            </a:r>
            <a:r>
              <a:rPr lang="en-US" altLang="zh-CN" dirty="0"/>
              <a:t>policies depend on the job requirements </a:t>
            </a:r>
          </a:p>
          <a:p>
            <a:pPr lvl="1"/>
            <a:r>
              <a:rPr lang="en-US" altLang="zh-CN" dirty="0"/>
              <a:t>All the job can run in the local HPC cluster due to the same worker node environment</a:t>
            </a:r>
          </a:p>
          <a:p>
            <a:pPr lvl="1"/>
            <a:r>
              <a:rPr lang="en-US" altLang="zh-CN" dirty="0"/>
              <a:t>The job with small data transfer can run in the edge sites without pledged storage</a:t>
            </a:r>
          </a:p>
          <a:p>
            <a:pPr lvl="1"/>
            <a:r>
              <a:rPr lang="en-US" altLang="zh-CN" dirty="0"/>
              <a:t>The job with large data output can run in the big site with large storage and good network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FF9DA2-5566-4592-BFA1-7F65D9D2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DA2A-0A7F-49D5-B392-17A051B5A1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21404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oujh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oujh" id="{B66BB160-6457-49B4-827B-9BA8C9FD0F88}" vid="{59F3A3C0-37BB-4080-8040-CFA0E8084669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zoujh</Template>
  <TotalTime>19846</TotalTime>
  <Words>2046</Words>
  <Application>Microsoft Office PowerPoint</Application>
  <PresentationFormat>宽屏</PresentationFormat>
  <Paragraphs>389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华文楷体</vt:lpstr>
      <vt:lpstr>宋体</vt:lpstr>
      <vt:lpstr>微软雅黑</vt:lpstr>
      <vt:lpstr>Arial</vt:lpstr>
      <vt:lpstr>Calibri</vt:lpstr>
      <vt:lpstr>Candara</vt:lpstr>
      <vt:lpstr>Comic Sans MS</vt:lpstr>
      <vt:lpstr>Garamond</vt:lpstr>
      <vt:lpstr>Wingdings</vt:lpstr>
      <vt:lpstr>自定义设计方案</vt:lpstr>
      <vt:lpstr>zoujh</vt:lpstr>
      <vt:lpstr>Using dHTC to Extend the HTC Cluster at IHEP</vt:lpstr>
      <vt:lpstr>PowerPoint 演示文稿</vt:lpstr>
      <vt:lpstr>Motivations</vt:lpstr>
      <vt:lpstr>Clusters and Sites</vt:lpstr>
      <vt:lpstr>Status of IHEP Local HTC Cluster</vt:lpstr>
      <vt:lpstr>Basic Idea</vt:lpstr>
      <vt:lpstr>Computing Structure</vt:lpstr>
      <vt:lpstr>Factory Workflow</vt:lpstr>
      <vt:lpstr>Factory - Schedule Policies</vt:lpstr>
      <vt:lpstr>Extending to Local HPC (1)</vt:lpstr>
      <vt:lpstr>Extending to local HPC (2)</vt:lpstr>
      <vt:lpstr>Extending to Remote Sites</vt:lpstr>
      <vt:lpstr>Glidein Job</vt:lpstr>
      <vt:lpstr>Cert&amp;Auth with Tokens</vt:lpstr>
      <vt:lpstr>User Interfaces</vt:lpstr>
      <vt:lpstr>User Job Environment (Singularity)</vt:lpstr>
      <vt:lpstr>Application Cases</vt:lpstr>
      <vt:lpstr>Current Status of Application</vt:lpstr>
      <vt:lpstr>Trying to add ARM into dHTC</vt:lpstr>
      <vt:lpstr>Summary and Plan</vt:lpstr>
      <vt:lpstr>Thanks 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jiangxw</dc:creator>
  <cp:lastModifiedBy>h ero</cp:lastModifiedBy>
  <cp:revision>852</cp:revision>
  <dcterms:created xsi:type="dcterms:W3CDTF">2017-03-02T03:44:35Z</dcterms:created>
  <dcterms:modified xsi:type="dcterms:W3CDTF">2022-05-24T13:46:38Z</dcterms:modified>
</cp:coreProperties>
</file>