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6"/>
  </p:notesMasterIdLst>
  <p:handoutMasterIdLst>
    <p:handoutMasterId r:id="rId47"/>
  </p:handoutMasterIdLst>
  <p:sldIdLst>
    <p:sldId id="857" r:id="rId2"/>
    <p:sldId id="858" r:id="rId3"/>
    <p:sldId id="914" r:id="rId4"/>
    <p:sldId id="939" r:id="rId5"/>
    <p:sldId id="941" r:id="rId6"/>
    <p:sldId id="915" r:id="rId7"/>
    <p:sldId id="882" r:id="rId8"/>
    <p:sldId id="879" r:id="rId9"/>
    <p:sldId id="918" r:id="rId10"/>
    <p:sldId id="920" r:id="rId11"/>
    <p:sldId id="919" r:id="rId12"/>
    <p:sldId id="897" r:id="rId13"/>
    <p:sldId id="931" r:id="rId14"/>
    <p:sldId id="938" r:id="rId15"/>
    <p:sldId id="932" r:id="rId16"/>
    <p:sldId id="905" r:id="rId17"/>
    <p:sldId id="930" r:id="rId18"/>
    <p:sldId id="940" r:id="rId19"/>
    <p:sldId id="929" r:id="rId20"/>
    <p:sldId id="933" r:id="rId21"/>
    <p:sldId id="885" r:id="rId22"/>
    <p:sldId id="934" r:id="rId23"/>
    <p:sldId id="908" r:id="rId24"/>
    <p:sldId id="924" r:id="rId25"/>
    <p:sldId id="890" r:id="rId26"/>
    <p:sldId id="906" r:id="rId27"/>
    <p:sldId id="891" r:id="rId28"/>
    <p:sldId id="909" r:id="rId29"/>
    <p:sldId id="907" r:id="rId30"/>
    <p:sldId id="935" r:id="rId31"/>
    <p:sldId id="936" r:id="rId32"/>
    <p:sldId id="910" r:id="rId33"/>
    <p:sldId id="937" r:id="rId34"/>
    <p:sldId id="928" r:id="rId35"/>
    <p:sldId id="895" r:id="rId36"/>
    <p:sldId id="881" r:id="rId37"/>
    <p:sldId id="916" r:id="rId38"/>
    <p:sldId id="917" r:id="rId39"/>
    <p:sldId id="921" r:id="rId40"/>
    <p:sldId id="922" r:id="rId41"/>
    <p:sldId id="926" r:id="rId42"/>
    <p:sldId id="927" r:id="rId43"/>
    <p:sldId id="258" r:id="rId44"/>
    <p:sldId id="877" r:id="rId4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0" autoAdjust="0"/>
    <p:restoredTop sz="94943" autoAdjust="0"/>
  </p:normalViewPr>
  <p:slideViewPr>
    <p:cSldViewPr snapToGrid="0">
      <p:cViewPr varScale="1">
        <p:scale>
          <a:sx n="110" d="100"/>
          <a:sy n="110" d="100"/>
        </p:scale>
        <p:origin x="138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BF468-AA9B-4133-AEEC-D9318E341C15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E12B-FD80-4F81-93D4-EC6A3D7F8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AEE6F5-8B4E-485C-902F-563275D8E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09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11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7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03D6E54D-3AE1-4425-9BF2-08DE6D15921A}" type="slidenum">
              <a:rPr lang="en-US" altLang="en-US" sz="1100" smtClean="0"/>
              <a:pPr/>
              <a:t>6</a:t>
            </a:fld>
            <a:endParaRPr lang="en-US" altLang="en-US" sz="11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9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5D7A4F8E-E6EC-49B4-B6AB-F35B2BACA2C3}" type="slidenum">
              <a:rPr lang="en-US" altLang="en-US" sz="1100" smtClean="0"/>
              <a:pPr/>
              <a:t>9</a:t>
            </a:fld>
            <a:endParaRPr lang="en-US" altLang="en-US" sz="11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88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CF311B30-9709-4B0D-B889-29565E439BE9}" type="slidenum">
              <a:rPr lang="en-US" altLang="en-US" sz="1100" smtClean="0"/>
              <a:pPr/>
              <a:t>10</a:t>
            </a:fld>
            <a:endParaRPr lang="en-US" altLang="en-US" sz="11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6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998B99D7-094C-42CC-AEAA-79C0B3C43FDF}" type="slidenum">
              <a:rPr lang="en-US" altLang="en-US" sz="1100" smtClean="0"/>
              <a:pPr/>
              <a:t>11</a:t>
            </a:fld>
            <a:endParaRPr lang="en-US" altLang="en-US" sz="11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03D6E54D-3AE1-4425-9BF2-08DE6D15921A}" type="slidenum">
              <a:rPr lang="en-US" altLang="en-US" sz="1100" smtClean="0"/>
              <a:pPr/>
              <a:t>18</a:t>
            </a:fld>
            <a:endParaRPr lang="en-US" altLang="en-US" sz="11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93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1EB54B6-5596-4207-BC7D-A3735E7F0A53}" type="slidenum">
              <a:rPr lang="en-US" altLang="en-US" sz="1100" smtClean="0"/>
              <a:pPr/>
              <a:t>37</a:t>
            </a:fld>
            <a:endParaRPr lang="en-US" altLang="en-US" sz="11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145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617A471-FBFD-4FAB-850A-1D5C4AB305E2}" type="slidenum">
              <a:rPr lang="en-US" altLang="en-US" sz="1100" smtClean="0"/>
              <a:pPr/>
              <a:t>38</a:t>
            </a:fld>
            <a:endParaRPr lang="en-US" altLang="en-US" sz="11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2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98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3904"/>
            <a:ext cx="2948516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09800"/>
            <a:ext cx="103632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pic>
        <p:nvPicPr>
          <p:cNvPr id="5" name="Google Shape;74;p1" descr="A picture containing logo&#10;&#10;Description automatically generated">
            <a:extLst>
              <a:ext uri="{FF2B5EF4-FFF2-40B4-BE49-F238E27FC236}">
                <a16:creationId xmlns:a16="http://schemas.microsoft.com/office/drawing/2014/main" id="{79FDEBFA-5F39-4C12-BBAF-0ECA7EDFA803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8043334" y="952447"/>
            <a:ext cx="3110947" cy="498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73;p1">
            <a:extLst>
              <a:ext uri="{FF2B5EF4-FFF2-40B4-BE49-F238E27FC236}">
                <a16:creationId xmlns:a16="http://schemas.microsoft.com/office/drawing/2014/main" id="{C57D21E2-B391-4329-A6DD-7C68E0BEACC2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4057650" y="5406927"/>
            <a:ext cx="4076700" cy="128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51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8E4F-6306-4F7A-8038-52BAE9682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810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F7EF-5417-47DB-BF64-D25FE90C4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9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0238"/>
            <a:ext cx="508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0238"/>
            <a:ext cx="508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956800" y="6248400"/>
            <a:ext cx="132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FF1F0-BE47-4AEE-90F3-726AB0F6A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0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1FF2-B57B-40BA-AE3D-79EF00C6B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9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76FBF-B422-42C3-84FA-CD702670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0CFE-0937-472B-B689-AC8D04FB6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7D7C-943B-4F55-AF2B-F000D643B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C51A-07A1-4CCD-B55A-E4504D770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9684" y="1355726"/>
            <a:ext cx="11199283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3683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12192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6736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C3F5E5-B27C-4439-B499-254A0553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968" y="6181726"/>
            <a:ext cx="361103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tcondor.readthedocs.io/en/latest/admin-manual/introduction-to-configuration.html#function-macros-in-configura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div/index.jsp?div=OAC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s://path-cc.io/" TargetMode="External"/><Relationship Id="rId4" Type="http://schemas.openxmlformats.org/officeDocument/2006/relationships/hyperlink" Target="https://www.nsf.gov/awardsearch/showAward?AWD_ID=2030508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10363200" cy="2438400"/>
          </a:xfrm>
        </p:spPr>
        <p:txBody>
          <a:bodyPr/>
          <a:lstStyle/>
          <a:p>
            <a:r>
              <a:rPr lang="en-US" dirty="0"/>
              <a:t>HTCondor Configuration </a:t>
            </a:r>
            <a:br>
              <a:rPr lang="en-US" dirty="0"/>
            </a:br>
            <a:r>
              <a:rPr lang="en-US" dirty="0"/>
              <a:t>(and Submit) Language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7152" y="4171146"/>
            <a:ext cx="37576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HTCondor Week 2022</a:t>
            </a:r>
          </a:p>
          <a:p>
            <a:pPr algn="ctr"/>
            <a:r>
              <a:rPr lang="en-US" dirty="0">
                <a:latin typeface="+mn-lt"/>
              </a:rPr>
              <a:t>John (TJ) Knoeller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Last definition of a key wins, so if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dirty="0">
                <a:latin typeface="Courier New" pitchFamily="25" charset="0"/>
              </a:rPr>
              <a:t>=1</a:t>
            </a:r>
            <a:br>
              <a:rPr lang="en-US" b="1" dirty="0">
                <a:latin typeface="Courier New" pitchFamily="25" charset="0"/>
              </a:rPr>
            </a:br>
            <a:r>
              <a:rPr lang="en-US" b="1" dirty="0">
                <a:latin typeface="Courier New" pitchFamily="25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B</a:t>
            </a:r>
            <a:r>
              <a:rPr lang="en-US" b="1" dirty="0">
                <a:latin typeface="Courier New" pitchFamily="25" charset="0"/>
              </a:rPr>
              <a:t>=$(A)</a:t>
            </a:r>
            <a:br>
              <a:rPr lang="en-US" b="1" dirty="0">
                <a:latin typeface="Courier New" pitchFamily="25" charset="0"/>
              </a:rPr>
            </a:br>
            <a:r>
              <a:rPr lang="en-US" b="1" dirty="0">
                <a:latin typeface="Courier New" pitchFamily="25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dirty="0">
                <a:latin typeface="Courier New" pitchFamily="25" charset="0"/>
              </a:rPr>
              <a:t>=2</a:t>
            </a:r>
            <a:br>
              <a:rPr lang="en-US" b="1" dirty="0">
                <a:latin typeface="Courier New" pitchFamily="25" charset="0"/>
              </a:rPr>
            </a:br>
            <a:r>
              <a:rPr lang="en-US" b="1" dirty="0">
                <a:latin typeface="Courier New" pitchFamily="25" charset="0"/>
              </a:rPr>
              <a:t> </a:t>
            </a:r>
            <a:r>
              <a:rPr lang="en-US" dirty="0"/>
              <a:t>A and B will both evaluate to 2</a:t>
            </a:r>
            <a:endParaRPr lang="en-US" b="1" dirty="0">
              <a:latin typeface="Courier New" pitchFamily="25" charset="0"/>
            </a:endParaRPr>
          </a:p>
          <a:p>
            <a:pPr eaLnBrk="1" hangingPunct="1">
              <a:defRPr/>
            </a:pPr>
            <a:r>
              <a:rPr lang="en-US" dirty="0"/>
              <a:t>Substitutions happen at time of lookup/use.  Which is </a:t>
            </a:r>
            <a:r>
              <a:rPr lang="en-US" b="1" dirty="0"/>
              <a:t>after</a:t>
            </a:r>
            <a:r>
              <a:rPr lang="en-US" dirty="0"/>
              <a:t> all files have been read</a:t>
            </a:r>
          </a:p>
          <a:p>
            <a:pPr lvl="1">
              <a:defRPr/>
            </a:pPr>
            <a:r>
              <a:rPr lang="en-US" b="1" dirty="0"/>
              <a:t>Except</a:t>
            </a:r>
            <a:r>
              <a:rPr lang="en-US" dirty="0"/>
              <a:t> self references and statements - they substitute as the file is read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Substitution times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2802AB3C-9E16-43BC-A40D-B1AFB415AA69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10</a:t>
            </a:fld>
            <a:endParaRPr lang="en-US" sz="1400" dirty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2644396"/>
      </p:ext>
    </p:extLst>
  </p:cSld>
  <p:clrMapOvr>
    <a:masterClrMapping/>
  </p:clrMapOvr>
  <p:transition advTm="28767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Self references are substituted as the file is read.  For example: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A </a:t>
            </a:r>
            <a:r>
              <a:rPr lang="en-US" b="1" dirty="0">
                <a:latin typeface="Courier New" pitchFamily="25" charset="0"/>
              </a:rPr>
              <a:t>= $(B)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A </a:t>
            </a:r>
            <a:r>
              <a:rPr lang="en-US" b="1" dirty="0">
                <a:latin typeface="Courier New" pitchFamily="25" charset="0"/>
              </a:rPr>
              <a:t>= $(A) stuff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dirty="0"/>
              <a:t>Is the same as configuring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A=$(B) stuff</a:t>
            </a:r>
          </a:p>
          <a:p>
            <a:pPr eaLnBrk="1" hangingPunct="1">
              <a:defRPr/>
            </a:pPr>
            <a:r>
              <a:rPr lang="en-US" dirty="0"/>
              <a:t>Circular references are not allowed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A </a:t>
            </a:r>
            <a:r>
              <a:rPr lang="en-US" b="1" dirty="0">
                <a:latin typeface="Courier New" pitchFamily="25" charset="0"/>
              </a:rPr>
              <a:t>= $(B)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B </a:t>
            </a:r>
            <a:r>
              <a:rPr lang="en-US" b="1" dirty="0">
                <a:latin typeface="Courier New" pitchFamily="25" charset="0"/>
              </a:rPr>
              <a:t>= $(A)</a:t>
            </a:r>
          </a:p>
          <a:p>
            <a:pPr lvl="1">
              <a:buNone/>
              <a:defRPr/>
            </a:pPr>
            <a:r>
              <a:rPr lang="en-US" dirty="0"/>
              <a:t>Daemon or tool will (eventually) abort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Marlett" pitchFamily="25" charset="0"/>
              <a:buNone/>
              <a:defRPr/>
            </a:pPr>
            <a:endParaRPr lang="en-US" b="1" dirty="0">
              <a:latin typeface="Courier New" pitchFamily="25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Self References</a:t>
            </a: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F53E3F31-CB7A-4971-8134-FADF6C072D15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11</a:t>
            </a:fld>
            <a:endParaRPr lang="en-US" sz="1400" dirty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8684308"/>
      </p:ext>
    </p:extLst>
  </p:cSld>
  <p:clrMapOvr>
    <a:masterClrMapping/>
  </p:clrMapOvr>
  <p:transition advTm="17067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183" y="1165861"/>
            <a:ext cx="11068594" cy="441737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$(</a:t>
            </a:r>
            <a:r>
              <a:rPr lang="en-US" sz="2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/>
              <a:t>Substitutes as the value of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if it is defined, otherwise it is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</a:p>
          <a:p>
            <a:pPr marL="0" indent="0">
              <a:buNone/>
            </a:pPr>
            <a:r>
              <a:rPr lang="en-US" dirty="0"/>
              <a:t>   example: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NUM_SLOTS = $(NUM_CPUS:2)/2</a:t>
            </a:r>
          </a:p>
          <a:p>
            <a:pPr marL="457200" lvl="1" indent="0">
              <a:buNone/>
            </a:pPr>
            <a:r>
              <a:rPr lang="en-US" dirty="0"/>
              <a:t>Number of slots will be either the final value of NUM_CPUS divided by 2 or it will be 2/2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 with a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values can be </a:t>
            </a:r>
            <a:r>
              <a:rPr lang="en-US" dirty="0" err="1"/>
              <a:t>classad</a:t>
            </a:r>
            <a:r>
              <a:rPr lang="en-US" dirty="0"/>
              <a:t> expressions</a:t>
            </a:r>
          </a:p>
          <a:p>
            <a:pPr lvl="1"/>
            <a:r>
              <a:rPr lang="en-US" dirty="0"/>
              <a:t>Depends on who does the lookup</a:t>
            </a:r>
          </a:p>
          <a:p>
            <a:pPr lvl="2"/>
            <a:r>
              <a:rPr lang="en-US" dirty="0"/>
              <a:t>Values like Requirements </a:t>
            </a:r>
            <a:r>
              <a:rPr lang="en-US" b="1" dirty="0"/>
              <a:t>must</a:t>
            </a:r>
            <a:r>
              <a:rPr lang="en-US" dirty="0"/>
              <a:t> be expressions</a:t>
            </a:r>
            <a:endParaRPr lang="en-US" b="1" dirty="0"/>
          </a:p>
          <a:p>
            <a:pPr lvl="1"/>
            <a:r>
              <a:rPr lang="en-US" dirty="0"/>
              <a:t>Most numeric value lookups are evaluated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this works, evaluates to 4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NUM_SLOTS = size(split("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a,b,c,d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lvl="1"/>
            <a:r>
              <a:rPr lang="en-US" dirty="0"/>
              <a:t>Most string value lookups are not evaluated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this does NOT work as intended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Executable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sleep",".exe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078174"/>
            <a:ext cx="11094719" cy="4505065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key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@=</a:t>
            </a: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tag</a:t>
            </a:r>
            <a:b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value</a:t>
            </a:r>
            <a:b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...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@</a:t>
            </a: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tag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value of key will be the lines between @=</a:t>
            </a:r>
            <a:r>
              <a:rPr lang="en-US" i="1" dirty="0">
                <a:cs typeface="Courier New" panose="02070309020205020404" pitchFamily="49" charset="0"/>
              </a:rPr>
              <a:t>tag</a:t>
            </a:r>
            <a:r>
              <a:rPr lang="en-US" dirty="0">
                <a:cs typeface="Courier New" panose="02070309020205020404" pitchFamily="49" charset="0"/>
              </a:rPr>
              <a:t> and @</a:t>
            </a:r>
            <a:r>
              <a:rPr lang="en-US" i="1" dirty="0">
                <a:cs typeface="Courier New" panose="02070309020205020404" pitchFamily="49" charset="0"/>
              </a:rPr>
              <a:t>tag. </a:t>
            </a:r>
            <a:r>
              <a:rPr lang="en-US" dirty="0">
                <a:cs typeface="Courier New" panose="02070309020205020404" pitchFamily="49" charset="0"/>
              </a:rPr>
              <a:t> for example</a:t>
            </a:r>
            <a:endParaRPr lang="en-US" i="1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CLASSAD_USER_MAPDATA_Groups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@=end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* Bob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Physics,Music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* Alice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Physics,Math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@end</a:t>
            </a:r>
          </a:p>
          <a:p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         Only a few uses for this at present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Multiline values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58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$() substitution, there are substitution functions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[,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,...])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Function names are all upper case</a:t>
            </a:r>
          </a:p>
          <a:p>
            <a:pPr lvl="1"/>
            <a:r>
              <a:rPr lang="en-US" dirty="0"/>
              <a:t>Some functions have arguments</a:t>
            </a:r>
          </a:p>
          <a:p>
            <a:pPr lvl="1"/>
            <a:r>
              <a:rPr lang="en-US" dirty="0"/>
              <a:t>Some arguments are optional</a:t>
            </a:r>
          </a:p>
          <a:p>
            <a:pPr marL="457200" lvl="1" indent="0" algn="ctr">
              <a:buNone/>
            </a:pPr>
            <a:r>
              <a:rPr lang="en-US" dirty="0">
                <a:cs typeface="Courier New" panose="02070309020205020404" pitchFamily="49" charset="0"/>
              </a:rPr>
              <a:t>(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see the manual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6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2514" y="1028701"/>
            <a:ext cx="10824755" cy="477773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$ENV(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[: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Substitute with the value of environment variable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  <a:r>
              <a:rPr lang="en-US" dirty="0">
                <a:cs typeface="Courier New" panose="02070309020205020404" pitchFamily="49" charset="0"/>
              </a:rPr>
              <a:t> does not exist, substitute with UNDEFINED or </a:t>
            </a:r>
            <a:r>
              <a:rPr lang="en-US" i="1" dirty="0">
                <a:cs typeface="Courier New" panose="02070309020205020404" pitchFamily="49" charset="0"/>
              </a:rPr>
              <a:t>default</a:t>
            </a:r>
            <a:r>
              <a:rPr lang="en-US" dirty="0">
                <a:cs typeface="Courier New" panose="02070309020205020404" pitchFamily="49" charset="0"/>
              </a:rPr>
              <a:t> (if specified)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To substitute with nothing if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  <a:r>
              <a:rPr lang="en-US" dirty="0">
                <a:cs typeface="Courier New" panose="02070309020205020404" pitchFamily="49" charset="0"/>
              </a:rPr>
              <a:t> does not exist use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$ENV(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substitutions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971" y="1028701"/>
            <a:ext cx="11295018" cy="477773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$INT(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[,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$REAL(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[,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Evaluate value of </a:t>
            </a:r>
            <a:r>
              <a:rPr lang="en-US" i="1" dirty="0">
                <a:cs typeface="Courier New" panose="02070309020205020404" pitchFamily="49" charset="0"/>
              </a:rPr>
              <a:t>key </a:t>
            </a:r>
            <a:r>
              <a:rPr lang="en-US" dirty="0">
                <a:cs typeface="Courier New" panose="02070309020205020404" pitchFamily="49" charset="0"/>
              </a:rPr>
              <a:t>and </a:t>
            </a:r>
            <a:r>
              <a:rPr lang="en-US" dirty="0" err="1">
                <a:cs typeface="Courier New" panose="02070309020205020404" pitchFamily="49" charset="0"/>
              </a:rPr>
              <a:t>printf</a:t>
            </a:r>
            <a:endParaRPr lang="en-US" i="1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optional </a:t>
            </a:r>
            <a:r>
              <a:rPr lang="en-US" i="1" dirty="0">
                <a:cs typeface="Courier New" panose="02070309020205020404" pitchFamily="49" charset="0"/>
              </a:rPr>
              <a:t>format </a:t>
            </a:r>
            <a:r>
              <a:rPr lang="en-US" dirty="0">
                <a:cs typeface="Courier New" panose="02070309020205020404" pitchFamily="49" charset="0"/>
              </a:rPr>
              <a:t>is </a:t>
            </a:r>
            <a:r>
              <a:rPr lang="en-US" b="1" dirty="0">
                <a:cs typeface="Courier New" panose="02070309020205020404" pitchFamily="49" charset="0"/>
              </a:rPr>
              <a:t>everything</a:t>
            </a:r>
            <a:r>
              <a:rPr lang="en-US" dirty="0">
                <a:cs typeface="Courier New" panose="02070309020205020404" pitchFamily="49" charset="0"/>
              </a:rPr>
              <a:t> after the comma</a:t>
            </a: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$CHOICE(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$CHOICE(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Evaluate </a:t>
            </a:r>
            <a:r>
              <a:rPr lang="en-US" i="1" dirty="0">
                <a:cs typeface="Courier New" panose="02070309020205020404" pitchFamily="49" charset="0"/>
              </a:rPr>
              <a:t>key</a:t>
            </a:r>
            <a:r>
              <a:rPr lang="en-US" dirty="0">
                <a:cs typeface="Courier New" panose="02070309020205020404" pitchFamily="49" charset="0"/>
              </a:rPr>
              <a:t> as index into item 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$F[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pdnxwuqa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key_or_value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Extract filename parts and strip/add quotes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(Some) Substitution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3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557349" y="1484314"/>
            <a:ext cx="11103427" cy="4624387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>
                <a:latin typeface="Courier New" pitchFamily="25" charset="0"/>
              </a:rPr>
              <a:t>A = 1</a:t>
            </a:r>
          </a:p>
          <a:p>
            <a:pPr>
              <a:buNone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25" charset="0"/>
              </a:rPr>
              <a:t># This will not work (parse error)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tot = $INT($(A) + 1)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25" charset="0"/>
              </a:rPr>
              <a:t># But this will work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A_PLUS = $(A) + 1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tot = $INT(A_PLUS)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 $ inside a $FUNC()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1D1C764-24EA-4C82-B931-0ECA487BE2E3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18</a:t>
            </a:fld>
            <a:endParaRPr lang="en-US" sz="140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516961"/>
      </p:ext>
    </p:extLst>
  </p:cSld>
  <p:clrMapOvr>
    <a:masterClrMapping/>
  </p:clrMapOvr>
  <p:transition advTm="3743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statements $ substitutions happen as the file is read - the </a:t>
            </a:r>
            <a:r>
              <a:rPr lang="en-US" b="1" dirty="0"/>
              <a:t>current </a:t>
            </a:r>
            <a:r>
              <a:rPr lang="en-US" dirty="0"/>
              <a:t>value is used</a:t>
            </a:r>
          </a:p>
          <a:p>
            <a:r>
              <a:rPr lang="en-US" dirty="0"/>
              <a:t>Statements are</a:t>
            </a:r>
          </a:p>
          <a:p>
            <a:pPr lvl="1"/>
            <a:r>
              <a:rPr lang="en-US" dirty="0"/>
              <a:t>Include</a:t>
            </a:r>
          </a:p>
          <a:p>
            <a:pPr lvl="1"/>
            <a:r>
              <a:rPr lang="en-US" dirty="0"/>
              <a:t>Use (but not </a:t>
            </a:r>
            <a:r>
              <a:rPr lang="en-US" dirty="0" err="1"/>
              <a:t>metaknob</a:t>
            </a:r>
            <a:r>
              <a:rPr lang="en-US" dirty="0"/>
              <a:t> arguments)</a:t>
            </a:r>
          </a:p>
          <a:p>
            <a:pPr lvl="1"/>
            <a:r>
              <a:rPr lang="en-US" dirty="0"/>
              <a:t>Conditionals (if, </a:t>
            </a:r>
            <a:r>
              <a:rPr lang="en-US" dirty="0" err="1"/>
              <a:t>elif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Queue </a:t>
            </a:r>
          </a:p>
          <a:p>
            <a:pPr lvl="1"/>
            <a:r>
              <a:rPr lang="en-US" dirty="0"/>
              <a:t>Error/Warning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9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HTCondor</a:t>
            </a:r>
            <a:r>
              <a:rPr lang="en-US" dirty="0"/>
              <a:t> uses a common "language" to parse and query </a:t>
            </a:r>
            <a:r>
              <a:rPr lang="en-US" dirty="0" err="1"/>
              <a:t>config</a:t>
            </a:r>
            <a:r>
              <a:rPr lang="en-US" dirty="0"/>
              <a:t> files and submit files.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It is a complex and quirky language that does a lot of different things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Prepare to be amazed (and appalled...)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66C65D-C78B-4ED4-B348-84C4C2E66C2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3807" y="1355726"/>
            <a:ext cx="11112136" cy="4227513"/>
          </a:xfrm>
        </p:spPr>
        <p:txBody>
          <a:bodyPr/>
          <a:lstStyle/>
          <a:p>
            <a:r>
              <a:rPr lang="en-US" dirty="0"/>
              <a:t>Include : &lt;file&gt;</a:t>
            </a:r>
          </a:p>
          <a:p>
            <a:pPr lvl="1"/>
            <a:r>
              <a:rPr lang="en-US" dirty="0"/>
              <a:t>read &lt;file&gt;, abort if it cannot be read</a:t>
            </a:r>
          </a:p>
          <a:p>
            <a:r>
              <a:rPr lang="en-US" dirty="0"/>
              <a:t>Include </a:t>
            </a:r>
            <a:r>
              <a:rPr lang="en-US" dirty="0" err="1"/>
              <a:t>ifexist</a:t>
            </a:r>
            <a:r>
              <a:rPr lang="en-US" dirty="0"/>
              <a:t> : &lt;file&gt;</a:t>
            </a:r>
          </a:p>
          <a:p>
            <a:pPr lvl="1"/>
            <a:r>
              <a:rPr lang="en-US" dirty="0"/>
              <a:t>read &lt;file&gt; if it exists</a:t>
            </a:r>
          </a:p>
          <a:p>
            <a:r>
              <a:rPr lang="en-US" dirty="0"/>
              <a:t>Include command : &lt;script&gt; &lt;</a:t>
            </a:r>
            <a:r>
              <a:rPr lang="en-US" dirty="0" err="1"/>
              <a:t>args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run &lt;script&gt; and include its </a:t>
            </a:r>
            <a:r>
              <a:rPr lang="en-US" dirty="0" err="1"/>
              <a:t>stdout</a:t>
            </a:r>
            <a:r>
              <a:rPr lang="en-US" dirty="0"/>
              <a:t> as part of </a:t>
            </a:r>
            <a:r>
              <a:rPr lang="en-US" dirty="0" err="1"/>
              <a:t>config</a:t>
            </a:r>
            <a:r>
              <a:rPr lang="en-US" dirty="0"/>
              <a:t>/submit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dirty="0"/>
              <a:t>(Remember: $() substitutions will use current value here)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29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3806" y="1154431"/>
            <a:ext cx="11112137" cy="4748828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assume HOSTNAME is cheese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LOCAL_DIR = /home/bob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.$(HOSTNAME)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Include : $(LOCAL_DIR)/$(FILE)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$(LOCAL_DIR)/script.cmd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Include command : $(FILE) $(HOSTNAME)</a:t>
            </a:r>
          </a:p>
          <a:p>
            <a:r>
              <a:rPr lang="en-US" dirty="0" err="1">
                <a:cs typeface="Courier New" panose="02070309020205020404" pitchFamily="49" charset="0"/>
              </a:rPr>
              <a:t>HTCondor</a:t>
            </a:r>
            <a:r>
              <a:rPr lang="en-US" dirty="0">
                <a:cs typeface="Courier New" panose="02070309020205020404" pitchFamily="49" charset="0"/>
              </a:rPr>
              <a:t> 8.2+ will do this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Include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/home/bob/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config.cheese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run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/home/bob/script.cmd cheese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Include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11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262" y="1154431"/>
            <a:ext cx="11260183" cy="4748828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.$(HOSTNAME)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Include : $(LOCAL_DIR)/$(FILE)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$(LOCAL_DIR)/script.cmd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Include command : $(FILE) $(HOSTNAME)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Foo = bar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 err="1">
                <a:cs typeface="Courier New" panose="02070309020205020404" pitchFamily="49" charset="0"/>
              </a:rPr>
              <a:t>HTCondor</a:t>
            </a:r>
            <a:r>
              <a:rPr lang="en-US" dirty="0">
                <a:cs typeface="Courier New" panose="02070309020205020404" pitchFamily="49" charset="0"/>
              </a:rPr>
              <a:t> 8.0 and earlier sees this as just key = value statements, as if it were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.$(HOSTNAME)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Include = $(LOCAL_DIR)/$(FILE)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$(LOCAL_DIR)/script.cmd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Include = $(FILE) $(HOSTNAME)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Foo = bar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Digression - Backward Include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880" y="4185285"/>
            <a:ext cx="12192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97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daemon and every tool will</a:t>
            </a:r>
          </a:p>
          <a:p>
            <a:pPr lvl="1"/>
            <a:r>
              <a:rPr lang="en-US" dirty="0"/>
              <a:t>Read every </a:t>
            </a:r>
            <a:r>
              <a:rPr lang="en-US" dirty="0" err="1"/>
              <a:t>config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Run every </a:t>
            </a:r>
            <a:r>
              <a:rPr lang="en-US" dirty="0" err="1"/>
              <a:t>config</a:t>
            </a:r>
            <a:r>
              <a:rPr lang="en-US" dirty="0"/>
              <a:t> script (if any)</a:t>
            </a:r>
          </a:p>
          <a:p>
            <a:r>
              <a:rPr lang="en-US" dirty="0"/>
              <a:t>Sometimes several tools at the same time!</a:t>
            </a:r>
          </a:p>
          <a:p>
            <a:pPr lvl="1"/>
            <a:r>
              <a:rPr lang="en-US" dirty="0"/>
              <a:t>Scripts should have NO side effects</a:t>
            </a:r>
          </a:p>
          <a:p>
            <a:r>
              <a:rPr lang="en-US" dirty="0" err="1"/>
              <a:t>Config</a:t>
            </a:r>
            <a:r>
              <a:rPr lang="en-US" dirty="0"/>
              <a:t> is read as root on startup but as condor on </a:t>
            </a:r>
            <a:r>
              <a:rPr lang="en-US" dirty="0" err="1"/>
              <a:t>reconfig</a:t>
            </a:r>
            <a:endParaRPr lang="en-US" dirty="0"/>
          </a:p>
          <a:p>
            <a:pPr lvl="1"/>
            <a:r>
              <a:rPr lang="en-US" dirty="0"/>
              <a:t>All </a:t>
            </a:r>
            <a:r>
              <a:rPr lang="en-US" dirty="0" err="1"/>
              <a:t>config</a:t>
            </a:r>
            <a:r>
              <a:rPr lang="en-US" dirty="0"/>
              <a:t> files should be owned by root</a:t>
            </a:r>
          </a:p>
          <a:p>
            <a:pPr lvl="1"/>
            <a:r>
              <a:rPr lang="en-US" dirty="0"/>
              <a:t>World readable, root (only) writable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Include Carefully!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32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1555" y="1355726"/>
            <a:ext cx="1126018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command into &lt;file&gt; : &lt;script&gt;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/>
              <a:t>read &lt;file&gt; if it exists</a:t>
            </a:r>
          </a:p>
          <a:p>
            <a:pPr marL="457200" lvl="1" indent="0">
              <a:buNone/>
            </a:pPr>
            <a:r>
              <a:rPr lang="en-US" dirty="0"/>
              <a:t>    otherwise</a:t>
            </a:r>
          </a:p>
          <a:p>
            <a:pPr lvl="1"/>
            <a:r>
              <a:rPr lang="en-US" dirty="0"/>
              <a:t>run &lt;script&gt; and write output into &lt;file&gt;</a:t>
            </a:r>
          </a:p>
          <a:p>
            <a:r>
              <a:rPr lang="en-US" dirty="0"/>
              <a:t>For </a:t>
            </a:r>
            <a:r>
              <a:rPr lang="en-US" dirty="0" err="1"/>
              <a:t>config</a:t>
            </a:r>
            <a:r>
              <a:rPr lang="en-US" dirty="0"/>
              <a:t> &lt;file&gt; should be absolute path</a:t>
            </a:r>
          </a:p>
          <a:p>
            <a:r>
              <a:rPr lang="en-US" dirty="0"/>
              <a:t>&lt;file&gt; must be deleted by hand</a:t>
            </a:r>
          </a:p>
          <a:p>
            <a:pPr lvl="1"/>
            <a:r>
              <a:rPr lang="en-US" dirty="0"/>
              <a:t>Useful mostly for submit and configurations that get thrown away after one use (glide-in, annex)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with cache (8.6+)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7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support only basic conditionals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[!]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-or-number&gt;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[!] defined &lt;key&gt;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[!] version [&gt;&lt;=]=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[.z]</a:t>
            </a:r>
          </a:p>
          <a:p>
            <a:r>
              <a:rPr lang="en-US" dirty="0"/>
              <a:t>No comparison or complex conditionals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version</a:t>
            </a:r>
            <a:r>
              <a:rPr lang="en-US" dirty="0"/>
              <a:t>  is a special case</a:t>
            </a:r>
          </a:p>
          <a:p>
            <a:pPr lvl="1"/>
            <a:r>
              <a:rPr lang="en-US" dirty="0"/>
              <a:t>$INT() is a workaround</a:t>
            </a:r>
          </a:p>
          <a:p>
            <a:r>
              <a:rPr lang="en-US" dirty="0"/>
              <a:t>Empty conditional is false, not an error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0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cs typeface="Courier New" panose="02070309020205020404" pitchFamily="49" charset="0"/>
              </a:rPr>
              <a:t>config</a:t>
            </a:r>
            <a:r>
              <a:rPr lang="en-US" sz="2400" dirty="0">
                <a:cs typeface="Courier New" panose="02070309020205020404" pitchFamily="49" charset="0"/>
              </a:rPr>
              <a:t> files only, these “knobs” are set based on who is reading </a:t>
            </a:r>
            <a:r>
              <a:rPr lang="en-US" sz="2400" dirty="0" err="1">
                <a:cs typeface="Courier New" panose="02070309020205020404" pitchFamily="49" charset="0"/>
              </a:rPr>
              <a:t>config</a:t>
            </a:r>
            <a:endParaRPr lang="en-US" sz="2400" dirty="0"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IsMaster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IsNegotiator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IsSchedd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IsShadow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IsStartd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IsStarter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IsTool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IsWindows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macros for 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51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useful in temporary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HTCondor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$(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IsMaster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include command into $(cache) : $(script)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include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ifexist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$(cache)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useful in submit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version &gt;= 8.7.10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materialize_max_idle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If /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1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HAS_SCHEDD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stringListMember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("SCHEDD","$(DAEMON_LIST)")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$INT(HAS_SCHEDD)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MASTER_NEW_BINARY_RESTART = FAST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MASTER_NEW_BINARY_RESTART = GRACEFUL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tricks (8.4 or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7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dirty="0"/>
              <a:t> will use the current value for $() expansion.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previous example only works if it is after the last DAEMON_LIST assignment in your config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Gotcha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0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files and </a:t>
            </a:r>
            <a:r>
              <a:rPr lang="en-US" dirty="0" err="1"/>
              <a:t>config</a:t>
            </a:r>
            <a:r>
              <a:rPr lang="en-US" dirty="0"/>
              <a:t> files consist of</a:t>
            </a:r>
          </a:p>
          <a:p>
            <a:pPr lvl="1"/>
            <a:r>
              <a:rPr lang="en-US" i="1" dirty="0"/>
              <a:t>Key</a:t>
            </a:r>
            <a:r>
              <a:rPr lang="en-US" dirty="0"/>
              <a:t> = </a:t>
            </a:r>
            <a:r>
              <a:rPr lang="en-US" i="1" dirty="0"/>
              <a:t>Value</a:t>
            </a:r>
            <a:endParaRPr lang="en-US" dirty="0"/>
          </a:p>
          <a:p>
            <a:pPr lvl="2"/>
            <a:r>
              <a:rPr lang="en-US" i="1" dirty="0"/>
              <a:t>Key</a:t>
            </a:r>
            <a:r>
              <a:rPr lang="en-US" dirty="0"/>
              <a:t> is case-insensitive</a:t>
            </a:r>
          </a:p>
          <a:p>
            <a:pPr lvl="2"/>
            <a:r>
              <a:rPr lang="en-US" i="1" dirty="0"/>
              <a:t>Value</a:t>
            </a:r>
            <a:r>
              <a:rPr lang="en-US" dirty="0"/>
              <a:t> has no type (its all just text to </a:t>
            </a:r>
            <a:r>
              <a:rPr lang="en-US" dirty="0" err="1"/>
              <a:t>config</a:t>
            </a:r>
            <a:r>
              <a:rPr lang="en-US" dirty="0"/>
              <a:t>/submit)</a:t>
            </a:r>
          </a:p>
          <a:p>
            <a:pPr lvl="2"/>
            <a:r>
              <a:rPr lang="en-US" dirty="0"/>
              <a:t>Values can refer to other values using $(key)</a:t>
            </a:r>
          </a:p>
          <a:p>
            <a:pPr lvl="1"/>
            <a:r>
              <a:rPr lang="en-US" dirty="0"/>
              <a:t>Statements (if, include, queue)</a:t>
            </a:r>
          </a:p>
          <a:p>
            <a:r>
              <a:rPr lang="en-US" dirty="0"/>
              <a:t>Keys are loaded into a </a:t>
            </a:r>
            <a:r>
              <a:rPr lang="en-US" dirty="0" err="1"/>
              <a:t>key:value</a:t>
            </a:r>
            <a:r>
              <a:rPr lang="en-US" dirty="0"/>
              <a:t> store</a:t>
            </a:r>
          </a:p>
          <a:p>
            <a:r>
              <a:rPr lang="en-US" dirty="0"/>
              <a:t>Statements are executed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br>
              <a:rPr lang="en-US" dirty="0"/>
            </a:br>
            <a:r>
              <a:rPr lang="en-US" dirty="0"/>
              <a:t>         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Submit/</a:t>
            </a:r>
            <a:r>
              <a:rPr lang="en-US" dirty="0" err="1"/>
              <a:t>Config</a:t>
            </a:r>
            <a:r>
              <a:rPr lang="en-US" dirty="0"/>
              <a:t> “language”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8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931" y="1355726"/>
            <a:ext cx="11138263" cy="4227513"/>
          </a:xfrm>
        </p:spPr>
        <p:txBody>
          <a:bodyPr/>
          <a:lstStyle/>
          <a:p>
            <a:r>
              <a:rPr lang="en-US" dirty="0" err="1"/>
              <a:t>Config</a:t>
            </a:r>
            <a:r>
              <a:rPr lang="en-US" dirty="0"/>
              <a:t>/submit key can have prefixes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SCHEDD.COLLECTOR_HOST = 192.168.100.2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FRED.COLLECTOR_HOST = 192.168.100.3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MY.CUSTOM_ATTRIBUTE = "custom value"</a:t>
            </a:r>
          </a:p>
          <a:p>
            <a:r>
              <a:rPr lang="en-US" dirty="0"/>
              <a:t>Prefixed knobs are stored but ignored except</a:t>
            </a:r>
          </a:p>
          <a:p>
            <a:pPr lvl="1"/>
            <a:r>
              <a:rPr lang="en-US" dirty="0"/>
              <a:t>Daemons will use prefixed knobs if the prefix is their </a:t>
            </a:r>
            <a:r>
              <a:rPr lang="en-US" dirty="0" err="1"/>
              <a:t>localname</a:t>
            </a:r>
            <a:r>
              <a:rPr lang="en-US" dirty="0"/>
              <a:t> or their subsystem name</a:t>
            </a:r>
          </a:p>
          <a:p>
            <a:pPr lvl="1"/>
            <a:r>
              <a:rPr lang="en-US" dirty="0"/>
              <a:t>Submit will treat the MY. prefix as a direct assignment into the job </a:t>
            </a:r>
            <a:r>
              <a:rPr lang="en-US" dirty="0" err="1"/>
              <a:t>classad</a:t>
            </a:r>
            <a:endParaRPr lang="en-US" dirty="0"/>
          </a:p>
          <a:p>
            <a:pPr marL="0" lvl="1" indent="0">
              <a:buClr>
                <a:srgbClr val="808000"/>
              </a:buClr>
              <a:buSzPct val="12000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Prefixes </a:t>
            </a:r>
            <a:r>
              <a:rPr lang="en-US" sz="3600" dirty="0"/>
              <a:t>(a.k.a. daemon overrides)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05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057" y="1355726"/>
            <a:ext cx="11051177" cy="4227513"/>
          </a:xfrm>
        </p:spPr>
        <p:txBody>
          <a:bodyPr/>
          <a:lstStyle/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this is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HTCondor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IsMaster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macro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IsMaster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MASTER.IsMaster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Use it like this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$(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IsMaster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statements only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condor_master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# will parse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example for </a:t>
            </a:r>
            <a:r>
              <a:rPr lang="en-US" dirty="0" err="1"/>
              <a:t>config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15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condor_config_val</a:t>
            </a:r>
            <a:r>
              <a:rPr lang="en-US" dirty="0"/>
              <a:t> output can differ from what the daemon sees if you use the $(</a:t>
            </a:r>
            <a:r>
              <a:rPr lang="en-US" dirty="0" err="1"/>
              <a:t>IsXXX</a:t>
            </a:r>
            <a:r>
              <a:rPr lang="en-US" dirty="0"/>
              <a:t>) macros. You would need to use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daemon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or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daemon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see the effective </a:t>
            </a:r>
            <a:r>
              <a:rPr lang="en-US" dirty="0" err="1"/>
              <a:t>config</a:t>
            </a:r>
            <a:r>
              <a:rPr lang="en-US" dirty="0"/>
              <a:t> for a daemon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Gotcha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62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137" y="1355726"/>
            <a:ext cx="11260183" cy="422751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submit file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Executable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process_data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$(DATA)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arguments = $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Fqanx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store the input filename into the job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classad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MY.DataFile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Fqnx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 DATA matching *.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cs typeface="Courier New" panose="02070309020205020404" pitchFamily="49" charset="0"/>
              </a:rPr>
              <a:t>To see which job is processing which </a:t>
            </a:r>
            <a:r>
              <a:rPr lang="en-US" sz="2800" dirty="0" err="1">
                <a:cs typeface="Courier New" panose="02070309020205020404" pitchFamily="49" charset="0"/>
              </a:rPr>
              <a:t>datafile</a:t>
            </a:r>
            <a:r>
              <a:rPr lang="en-US" sz="2800" dirty="0">
                <a:cs typeface="Courier New" panose="02070309020205020404" pitchFamily="49" charset="0"/>
              </a:rPr>
              <a:t> use: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af:jh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DataFile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example for submit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4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681" y="1355726"/>
            <a:ext cx="11173096" cy="4227513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i="1" dirty="0"/>
              <a:t>category</a:t>
            </a:r>
            <a:r>
              <a:rPr lang="en-US" dirty="0"/>
              <a:t> : </a:t>
            </a:r>
            <a:r>
              <a:rPr lang="en-US" i="1" dirty="0"/>
              <a:t>Name</a:t>
            </a:r>
            <a:r>
              <a:rPr lang="en-US" dirty="0"/>
              <a:t> [</a:t>
            </a:r>
            <a:r>
              <a:rPr lang="en-US" i="1" dirty="0"/>
              <a:t>Name2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Like a pre-defined include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ROLE : Personal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Use [POLICY | FEATURE] :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  <a:r>
              <a:rPr lang="en-US" dirty="0">
                <a:cs typeface="Courier New" panose="02070309020205020404" pitchFamily="49" charset="0"/>
              </a:rPr>
              <a:t>(</a:t>
            </a:r>
            <a:r>
              <a:rPr lang="en-US" i="1" dirty="0" err="1">
                <a:cs typeface="Courier New" panose="02070309020205020404" pitchFamily="49" charset="0"/>
              </a:rPr>
              <a:t>args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Some POLICY and FEATURE meta-knobs accept arguments</a:t>
            </a:r>
          </a:p>
          <a:p>
            <a:pPr marL="5715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use FEATURE :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PartitionableSlot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(1,80%)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     Currently no use in submit files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statements </a:t>
            </a:r>
            <a:r>
              <a:rPr lang="en-US" sz="3200" dirty="0"/>
              <a:t>(aka meta-knobs)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83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Categories are currently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ROLE, FEATURE, POLICY, SECURITY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Find out what meta-knobs exist with</a:t>
            </a:r>
            <a:b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 </a:t>
            </a:r>
            <a:r>
              <a:rPr lang="en-US" sz="2400" b="1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Examine contents of a meta-knob with</a:t>
            </a:r>
            <a:b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 </a:t>
            </a:r>
            <a:r>
              <a:rPr lang="en-US" sz="2400" b="1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category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400" b="1" i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en-US" sz="2400" b="1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the </a:t>
            </a:r>
            <a:r>
              <a:rPr lang="en-US" dirty="0" err="1"/>
              <a:t>config</a:t>
            </a:r>
            <a:r>
              <a:rPr lang="en-US" dirty="0"/>
              <a:t> meta-knobs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6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–summary</a:t>
            </a:r>
            <a:endParaRPr lang="en-US" sz="2800" dirty="0"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See all the knobs and values that differ from defaults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–schedd –verbose</a:t>
            </a:r>
          </a:p>
          <a:p>
            <a:pPr lvl="1"/>
            <a:r>
              <a:rPr lang="en-US" sz="3200" dirty="0">
                <a:cs typeface="Courier New" panose="02070309020205020404" pitchFamily="49" charset="0"/>
              </a:rPr>
              <a:t>Ask the </a:t>
            </a:r>
            <a:r>
              <a:rPr lang="en-US" sz="3200" dirty="0" err="1">
                <a:cs typeface="Courier New" panose="02070309020205020404" pitchFamily="49" charset="0"/>
              </a:rPr>
              <a:t>Schedd</a:t>
            </a:r>
            <a:r>
              <a:rPr lang="en-US" sz="3200" dirty="0">
                <a:cs typeface="Courier New" panose="02070309020205020404" pitchFamily="49" charset="0"/>
              </a:rPr>
              <a:t> about it’s </a:t>
            </a:r>
            <a:r>
              <a:rPr lang="en-US" sz="3200" dirty="0" err="1">
                <a:cs typeface="Courier New" panose="02070309020205020404" pitchFamily="49" charset="0"/>
              </a:rPr>
              <a:t>config</a:t>
            </a:r>
            <a:endParaRPr lang="en-US" sz="3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subsys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schedd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–verbose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Parse the </a:t>
            </a:r>
            <a:r>
              <a:rPr lang="en-US" dirty="0" err="1">
                <a:cs typeface="Courier New" panose="02070309020205020404" pitchFamily="49" charset="0"/>
              </a:rPr>
              <a:t>config</a:t>
            </a:r>
            <a:r>
              <a:rPr lang="en-US" dirty="0">
                <a:cs typeface="Courier New" panose="02070309020205020404" pitchFamily="49" charset="0"/>
              </a:rPr>
              <a:t> as the </a:t>
            </a:r>
            <a:r>
              <a:rPr lang="en-US" dirty="0" err="1">
                <a:cs typeface="Courier New" panose="02070309020205020404" pitchFamily="49" charset="0"/>
              </a:rPr>
              <a:t>schedd</a:t>
            </a:r>
            <a:r>
              <a:rPr lang="en-US" dirty="0">
                <a:cs typeface="Courier New" panose="02070309020205020404" pitchFamily="49" charset="0"/>
              </a:rPr>
              <a:t> would 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condor_config_val</a:t>
            </a:r>
            <a:r>
              <a:rPr lang="en-US" dirty="0"/>
              <a:t> tricks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6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latin typeface="Courier New" pitchFamily="25" charset="0"/>
              </a:rPr>
              <a:t>(Almost)</a:t>
            </a:r>
            <a:r>
              <a:rPr lang="en-US" dirty="0"/>
              <a:t>all configure is in files, “base” is</a:t>
            </a:r>
          </a:p>
          <a:p>
            <a:pPr marL="0" indent="0"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CONDOR_CONFIG </a:t>
            </a:r>
            <a:r>
              <a:rPr lang="en-US" dirty="0">
                <a:cs typeface="Courier New" panose="02070309020205020404" pitchFamily="49" charset="0"/>
              </a:rPr>
              <a:t>environment variable</a:t>
            </a:r>
          </a:p>
          <a:p>
            <a:pPr eaLnBrk="1" hangingPunct="1">
              <a:defRPr/>
            </a:pPr>
            <a:r>
              <a:rPr lang="en-US" dirty="0"/>
              <a:t> </a:t>
            </a:r>
            <a:r>
              <a:rPr lang="en-US" b="1" dirty="0">
                <a:latin typeface="Courier New" pitchFamily="25" charset="0"/>
              </a:rPr>
              <a:t>/</a:t>
            </a:r>
            <a:r>
              <a:rPr lang="en-US" b="1" dirty="0" err="1">
                <a:latin typeface="Courier New" pitchFamily="25" charset="0"/>
              </a:rPr>
              <a:t>etc</a:t>
            </a:r>
            <a:r>
              <a:rPr lang="en-US" b="1" dirty="0">
                <a:latin typeface="Courier New" pitchFamily="25" charset="0"/>
              </a:rPr>
              <a:t>/condor/</a:t>
            </a:r>
            <a:r>
              <a:rPr lang="en-US" b="1" dirty="0" err="1">
                <a:latin typeface="Courier New" pitchFamily="25" charset="0"/>
              </a:rPr>
              <a:t>condor_config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This file points to others</a:t>
            </a:r>
          </a:p>
          <a:p>
            <a:pPr eaLnBrk="1" hangingPunct="1">
              <a:defRPr/>
            </a:pPr>
            <a:r>
              <a:rPr lang="en-US" dirty="0"/>
              <a:t>All daemons share same configuration</a:t>
            </a:r>
          </a:p>
          <a:p>
            <a:pPr eaLnBrk="1" hangingPunct="1">
              <a:defRPr/>
            </a:pPr>
            <a:r>
              <a:rPr lang="en-US" dirty="0"/>
              <a:t>Might want to share between all machines (NFS, HTTP, </a:t>
            </a:r>
            <a:r>
              <a:rPr lang="en-US" dirty="0" err="1"/>
              <a:t>rsync</a:t>
            </a:r>
            <a:r>
              <a:rPr lang="en-US" dirty="0"/>
              <a:t>, puppet,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Configuration File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0FF7542A-7E1A-4797-A110-A099B19E2B91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37</a:t>
            </a:fld>
            <a:endParaRPr lang="en-US" sz="140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060701"/>
      </p:ext>
    </p:extLst>
  </p:cSld>
  <p:clrMapOvr>
    <a:masterClrMapping/>
  </p:clrMapOvr>
  <p:transition advTm="47168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7"/>
          <p:cNvSpPr>
            <a:spLocks noGrp="1" noChangeArrowheads="1"/>
          </p:cNvSpPr>
          <p:nvPr>
            <p:ph idx="1"/>
          </p:nvPr>
        </p:nvSpPr>
        <p:spPr>
          <a:xfrm>
            <a:off x="487680" y="846162"/>
            <a:ext cx="11242766" cy="487355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latin typeface="Courier New" pitchFamily="25" charset="0"/>
              </a:rPr>
              <a:t>LOCAL_CONFIG_FILE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Comma separated, processed </a:t>
            </a:r>
            <a:r>
              <a:rPr lang="en-US" b="1" dirty="0"/>
              <a:t>in order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b="1" dirty="0">
                <a:latin typeface="Courier New" pitchFamily="25" charset="0"/>
              </a:rPr>
              <a:t>LOCAL_CONFIG_FILE = \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sz="2400" b="1" dirty="0">
                <a:latin typeface="Courier New" pitchFamily="25" charset="0"/>
              </a:rPr>
              <a:t>  /</a:t>
            </a:r>
            <a:r>
              <a:rPr lang="en-US" sz="2400" b="1" dirty="0" err="1">
                <a:latin typeface="Courier New" pitchFamily="25" charset="0"/>
              </a:rPr>
              <a:t>var</a:t>
            </a:r>
            <a:r>
              <a:rPr lang="en-US" sz="2400" b="1" dirty="0">
                <a:latin typeface="Courier New" pitchFamily="25" charset="0"/>
              </a:rPr>
              <a:t>/condor/</a:t>
            </a:r>
            <a:r>
              <a:rPr lang="en-US" sz="2400" b="1" dirty="0" err="1">
                <a:latin typeface="Courier New" pitchFamily="25" charset="0"/>
              </a:rPr>
              <a:t>config.local</a:t>
            </a:r>
            <a:r>
              <a:rPr lang="en-US" sz="2400" b="1" dirty="0">
                <a:latin typeface="Courier New" pitchFamily="25" charset="0"/>
              </a:rPr>
              <a:t>,\</a:t>
            </a:r>
          </a:p>
          <a:p>
            <a:pPr lvl="1" eaLnBrk="1" hangingPunct="1">
              <a:buFont typeface="Marlett" pitchFamily="25" charset="0"/>
              <a:buNone/>
              <a:defRPr/>
            </a:pPr>
            <a:r>
              <a:rPr lang="en-US" sz="2500" b="1" dirty="0">
                <a:latin typeface="Courier New" pitchFamily="25" charset="0"/>
              </a:rPr>
              <a:t>/shared/condor/</a:t>
            </a:r>
            <a:r>
              <a:rPr lang="en-US" sz="2500" b="1" dirty="0" err="1">
                <a:latin typeface="Courier New" pitchFamily="25" charset="0"/>
              </a:rPr>
              <a:t>config</a:t>
            </a:r>
            <a:r>
              <a:rPr lang="en-US" sz="2500" b="1" dirty="0">
                <a:latin typeface="Courier New" pitchFamily="25" charset="0"/>
              </a:rPr>
              <a:t>.$(OPSYS)</a:t>
            </a:r>
          </a:p>
          <a:p>
            <a:pPr marL="0" indent="0"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LOCAL_CONFIG_DIR</a:t>
            </a:r>
          </a:p>
          <a:p>
            <a:pPr lvl="1"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Files processed IN ORDER</a:t>
            </a:r>
          </a:p>
          <a:p>
            <a:pPr marL="457200" lvl="1" indent="0"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LOCAL_CONFIG_DIR = \</a:t>
            </a:r>
          </a:p>
          <a:p>
            <a:pPr marL="457200" lvl="1" indent="0"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/condor/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Other Configuration Files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19878FBD-6699-4A5A-91A7-E5C02FE2DE9D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38</a:t>
            </a:fld>
            <a:endParaRPr lang="en-US" sz="140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567571"/>
      </p:ext>
    </p:extLst>
  </p:cSld>
  <p:clrMapOvr>
    <a:masterClrMapping/>
  </p:clrMapOvr>
  <p:transition advTm="78986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CONDOR_CONFIG “base” </a:t>
            </a:r>
            <a:r>
              <a:rPr lang="en-US" dirty="0" err="1"/>
              <a:t>config</a:t>
            </a:r>
            <a:r>
              <a:rPr lang="en-US" dirty="0"/>
              <a:t> file: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/condor/</a:t>
            </a:r>
            <a:r>
              <a:rPr lang="en-US" dirty="0" err="1"/>
              <a:t>condor_config</a:t>
            </a:r>
            <a:endParaRPr lang="en-US" dirty="0"/>
          </a:p>
          <a:p>
            <a:r>
              <a:rPr lang="en-US" dirty="0"/>
              <a:t>Local </a:t>
            </a:r>
            <a:r>
              <a:rPr lang="en-US" dirty="0" err="1"/>
              <a:t>config</a:t>
            </a:r>
            <a:r>
              <a:rPr lang="en-US" dirty="0"/>
              <a:t> file (if defined in root </a:t>
            </a:r>
            <a:r>
              <a:rPr lang="en-US" dirty="0" err="1"/>
              <a:t>config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/condor/</a:t>
            </a:r>
            <a:r>
              <a:rPr lang="en-US" dirty="0" err="1"/>
              <a:t>condor_config.local</a:t>
            </a:r>
            <a:endParaRPr lang="en-US" dirty="0"/>
          </a:p>
          <a:p>
            <a:r>
              <a:rPr lang="en-US" dirty="0" err="1"/>
              <a:t>Config</a:t>
            </a:r>
            <a:r>
              <a:rPr lang="en-US" dirty="0"/>
              <a:t> directory (if defined in root </a:t>
            </a:r>
            <a:r>
              <a:rPr lang="en-US" dirty="0" err="1"/>
              <a:t>config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/condor/</a:t>
            </a:r>
            <a:r>
              <a:rPr lang="en-US" dirty="0" err="1"/>
              <a:t>config.d</a:t>
            </a:r>
            <a:endParaRPr lang="en-US" dirty="0"/>
          </a:p>
          <a:p>
            <a:r>
              <a:rPr lang="en-US" dirty="0"/>
              <a:t>User </a:t>
            </a:r>
            <a:r>
              <a:rPr lang="en-US" dirty="0" err="1"/>
              <a:t>config</a:t>
            </a:r>
            <a:endParaRPr lang="en-US" dirty="0"/>
          </a:p>
          <a:p>
            <a:pPr lvl="1"/>
            <a:r>
              <a:rPr lang="en-US" dirty="0"/>
              <a:t>~/.condor/</a:t>
            </a:r>
            <a:r>
              <a:rPr lang="en-US" dirty="0" err="1"/>
              <a:t>user_config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</a:t>
            </a:r>
            <a:r>
              <a:rPr lang="en-US" dirty="0"/>
              <a:t> file defaults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684" y="1355726"/>
            <a:ext cx="11199283" cy="4227513"/>
          </a:xfrm>
        </p:spPr>
        <p:txBody>
          <a:bodyPr/>
          <a:lstStyle/>
          <a:p>
            <a:r>
              <a:rPr lang="en-US" dirty="0"/>
              <a:t>Submit files and </a:t>
            </a:r>
            <a:r>
              <a:rPr lang="en-US" dirty="0" err="1"/>
              <a:t>config</a:t>
            </a:r>
            <a:r>
              <a:rPr lang="en-US" dirty="0"/>
              <a:t> files are loaded into a </a:t>
            </a:r>
            <a:r>
              <a:rPr lang="en-US" dirty="0" err="1"/>
              <a:t>key:value</a:t>
            </a:r>
            <a:r>
              <a:rPr lang="en-US" dirty="0"/>
              <a:t> store that can be queried.</a:t>
            </a:r>
          </a:p>
          <a:p>
            <a:pPr lvl="1"/>
            <a:r>
              <a:rPr lang="en-US" dirty="0"/>
              <a:t>Last definition of a key wins</a:t>
            </a:r>
          </a:p>
          <a:p>
            <a:pPr lvl="1"/>
            <a:r>
              <a:rPr lang="en-US" dirty="0"/>
              <a:t>All keys are stored but...</a:t>
            </a:r>
          </a:p>
          <a:p>
            <a:pPr lvl="1"/>
            <a:r>
              <a:rPr lang="en-US" dirty="0"/>
              <a:t>Only some keys have meaning to </a:t>
            </a:r>
            <a:r>
              <a:rPr lang="en-US" dirty="0" err="1"/>
              <a:t>HTCondor</a:t>
            </a:r>
            <a:endParaRPr lang="en-US" dirty="0"/>
          </a:p>
          <a:p>
            <a:pPr lvl="2"/>
            <a:r>
              <a:rPr lang="en-US" dirty="0" err="1"/>
              <a:t>Config</a:t>
            </a:r>
            <a:r>
              <a:rPr lang="en-US" dirty="0"/>
              <a:t> and Submit have different schemas/defaults</a:t>
            </a:r>
          </a:p>
          <a:p>
            <a:r>
              <a:rPr lang="en-US" dirty="0"/>
              <a:t>Statements are executed as the file is read</a:t>
            </a:r>
          </a:p>
          <a:p>
            <a:pPr lvl="1"/>
            <a:r>
              <a:rPr lang="en-US" dirty="0"/>
              <a:t>Python bindings see only the </a:t>
            </a:r>
            <a:r>
              <a:rPr lang="en-US" dirty="0" err="1"/>
              <a:t>key:value</a:t>
            </a:r>
            <a:r>
              <a:rPr lang="en-US" dirty="0"/>
              <a:t> store       </a:t>
            </a:r>
            <a:br>
              <a:rPr lang="en-US" dirty="0"/>
            </a:br>
            <a:r>
              <a:rPr lang="en-US" dirty="0"/>
              <a:t>         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/>
          <a:lstStyle/>
          <a:p>
            <a:r>
              <a:rPr lang="en-US" dirty="0"/>
              <a:t>Submit/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/>
              <a:t>key:value</a:t>
            </a:r>
            <a:r>
              <a:rPr lang="en-US" dirty="0"/>
              <a:t>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673600" y="6492876"/>
            <a:ext cx="2844800" cy="365125"/>
          </a:xfrm>
        </p:spPr>
        <p:txBody>
          <a:bodyPr/>
          <a:lstStyle/>
          <a:p>
            <a:fld id="{51DCD3C1-F3D7-49B2-81A6-ACBCE52299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123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config</a:t>
            </a:r>
            <a:r>
              <a:rPr lang="en-US" dirty="0"/>
              <a:t> files only. (not submit files)</a:t>
            </a:r>
          </a:p>
          <a:p>
            <a:r>
              <a:rPr lang="en-US" dirty="0"/>
              <a:t>Environment overrides are read LAST </a:t>
            </a:r>
          </a:p>
          <a:p>
            <a:pPr lvl="1"/>
            <a:r>
              <a:rPr lang="en-US" dirty="0"/>
              <a:t>Trumps all others (so be careful)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export _</a:t>
            </a:r>
            <a:r>
              <a:rPr lang="en-US" dirty="0" err="1"/>
              <a:t>condor_KNOB_NAME</a:t>
            </a:r>
            <a:r>
              <a:rPr lang="en-US" dirty="0"/>
              <a:t>=value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overrides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783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condor_config_val</a:t>
            </a:r>
            <a:r>
              <a:rPr lang="en-US" dirty="0"/>
              <a:t> [-v] &lt;KNOB_NAME&gt;</a:t>
            </a:r>
          </a:p>
          <a:p>
            <a:pPr lvl="1"/>
            <a:r>
              <a:rPr lang="en-US" dirty="0"/>
              <a:t>Queries </a:t>
            </a:r>
            <a:r>
              <a:rPr lang="en-US" dirty="0" err="1"/>
              <a:t>config</a:t>
            </a:r>
            <a:r>
              <a:rPr lang="en-US" dirty="0"/>
              <a:t> files or daemons </a:t>
            </a:r>
          </a:p>
          <a:p>
            <a:r>
              <a:rPr lang="en-US" dirty="0" err="1"/>
              <a:t>condor_config_val</a:t>
            </a:r>
            <a:r>
              <a:rPr lang="en-US" dirty="0"/>
              <a:t> -dump &lt;pattern&gt;</a:t>
            </a:r>
          </a:p>
          <a:p>
            <a:pPr lvl="1"/>
            <a:r>
              <a:rPr lang="en-US" dirty="0"/>
              <a:t>All knobs with names matching the pattern</a:t>
            </a:r>
          </a:p>
          <a:p>
            <a:r>
              <a:rPr lang="en-US" dirty="0" err="1"/>
              <a:t>condor_config_val</a:t>
            </a:r>
            <a:r>
              <a:rPr lang="en-US" dirty="0"/>
              <a:t> –set &lt;knob&gt; &lt;value&gt;</a:t>
            </a:r>
          </a:p>
          <a:p>
            <a:pPr lvl="1"/>
            <a:r>
              <a:rPr lang="en-US" dirty="0"/>
              <a:t>Changes a daemon’s </a:t>
            </a:r>
            <a:r>
              <a:rPr lang="en-US" dirty="0" err="1"/>
              <a:t>config</a:t>
            </a:r>
            <a:r>
              <a:rPr lang="en-US" dirty="0"/>
              <a:t> next time it restarts (or is reconfigured)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condor_config_val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485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6389" y="1355726"/>
            <a:ext cx="11225348" cy="4227513"/>
          </a:xfrm>
        </p:spPr>
        <p:txBody>
          <a:bodyPr/>
          <a:lstStyle/>
          <a:p>
            <a:r>
              <a:rPr lang="en-US" dirty="0"/>
              <a:t>Daemons long-lived</a:t>
            </a:r>
          </a:p>
          <a:p>
            <a:pPr lvl="1"/>
            <a:r>
              <a:rPr lang="en-US" dirty="0"/>
              <a:t>Only re-read </a:t>
            </a:r>
            <a:r>
              <a:rPr lang="en-US" dirty="0" err="1"/>
              <a:t>config</a:t>
            </a:r>
            <a:r>
              <a:rPr lang="en-US" dirty="0"/>
              <a:t> files on </a:t>
            </a:r>
            <a:r>
              <a:rPr lang="en-US" dirty="0" err="1"/>
              <a:t>condor_reconfig</a:t>
            </a:r>
            <a:r>
              <a:rPr lang="en-US" dirty="0"/>
              <a:t> command</a:t>
            </a:r>
          </a:p>
          <a:p>
            <a:pPr lvl="1"/>
            <a:r>
              <a:rPr lang="en-US" dirty="0"/>
              <a:t>Some knobs don’t obey </a:t>
            </a:r>
            <a:r>
              <a:rPr lang="en-US" dirty="0" err="1"/>
              <a:t>reconfig</a:t>
            </a:r>
            <a:r>
              <a:rPr lang="en-US" dirty="0"/>
              <a:t>, require restart</a:t>
            </a:r>
          </a:p>
          <a:p>
            <a:pPr lvl="2"/>
            <a:r>
              <a:rPr lang="en-US" dirty="0"/>
              <a:t>DAEMON_LIST, NETWORK_INTERFACE</a:t>
            </a:r>
          </a:p>
          <a:p>
            <a:pPr lvl="2"/>
            <a:r>
              <a:rPr lang="en-US" dirty="0"/>
              <a:t>Most STARTD Resource configuration</a:t>
            </a:r>
          </a:p>
          <a:p>
            <a:r>
              <a:rPr lang="en-US" dirty="0" err="1"/>
              <a:t>condor_restart</a:t>
            </a:r>
            <a:endParaRPr lang="en-US" dirty="0"/>
          </a:p>
          <a:p>
            <a:r>
              <a:rPr lang="en-US" dirty="0" err="1"/>
              <a:t>condor_off</a:t>
            </a:r>
            <a:r>
              <a:rPr lang="en-US" dirty="0"/>
              <a:t> / </a:t>
            </a:r>
            <a:r>
              <a:rPr lang="en-US" dirty="0" err="1"/>
              <a:t>condor_on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condor_reconfig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7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  <p:sp>
        <p:nvSpPr>
          <p:cNvPr id="91" name="Google Shape;91;p3"/>
          <p:cNvSpPr txBox="1"/>
          <p:nvPr/>
        </p:nvSpPr>
        <p:spPr>
          <a:xfrm>
            <a:off x="2236122" y="4041896"/>
            <a:ext cx="750685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supported by </a:t>
            </a:r>
            <a:r>
              <a:rPr lang="en-US" sz="1800" b="0" i="0" u="sng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NSF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under Cooperative Agreement </a:t>
            </a:r>
            <a:r>
              <a:rPr lang="en-US" sz="1800" b="0" i="0" u="sng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OAC-2030508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as part of the </a:t>
            </a:r>
            <a:r>
              <a:rPr lang="en-US" sz="1800" b="0" i="0" u="sng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PATh</a:t>
            </a:r>
            <a:r>
              <a:rPr lang="en-US" sz="1800" b="0" i="0" u="sng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Any opinions, findings, and conclusions or recommendations expressed in this material are those of the author(s) and do not necessarily reflect the views of the NSF. </a:t>
            </a:r>
            <a:endParaRPr dirty="0"/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6">
            <a:alphaModFix/>
          </a:blip>
          <a:srcRect l="-557" t="-3909" r="557" b="70954"/>
          <a:stretch/>
        </p:blipFill>
        <p:spPr>
          <a:xfrm>
            <a:off x="914400" y="530509"/>
            <a:ext cx="10363200" cy="894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 descr="A picture containing 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42573" y="2449045"/>
            <a:ext cx="7293953" cy="116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452" y="2619375"/>
            <a:ext cx="1219200" cy="16192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3429000"/>
            <a:ext cx="7772400" cy="1856617"/>
          </a:xfrm>
        </p:spPr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0" y="6492876"/>
            <a:ext cx="2133600" cy="365125"/>
          </a:xfrm>
        </p:spPr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1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684" y="1355726"/>
            <a:ext cx="11199283" cy="4227513"/>
          </a:xfrm>
        </p:spPr>
        <p:txBody>
          <a:bodyPr/>
          <a:lstStyle/>
          <a:p>
            <a:r>
              <a:rPr lang="en-US" dirty="0"/>
              <a:t>Compiled into </a:t>
            </a:r>
            <a:r>
              <a:rPr lang="en-US" dirty="0" err="1"/>
              <a:t>HTCondor</a:t>
            </a:r>
            <a:r>
              <a:rPr lang="en-US" dirty="0"/>
              <a:t> is another </a:t>
            </a:r>
            <a:r>
              <a:rPr lang="en-US" dirty="0" err="1"/>
              <a:t>key:value</a:t>
            </a:r>
            <a:r>
              <a:rPr lang="en-US" dirty="0"/>
              <a:t> store containing default values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config</a:t>
            </a:r>
            <a:r>
              <a:rPr lang="en-US" dirty="0"/>
              <a:t>, we call this the </a:t>
            </a:r>
            <a:r>
              <a:rPr lang="en-US" dirty="0" err="1"/>
              <a:t>param</a:t>
            </a:r>
            <a:r>
              <a:rPr lang="en-US" dirty="0"/>
              <a:t> table</a:t>
            </a:r>
          </a:p>
          <a:p>
            <a:pPr lvl="1"/>
            <a:r>
              <a:rPr lang="en-US" dirty="0" err="1"/>
              <a:t>config</a:t>
            </a:r>
            <a:r>
              <a:rPr lang="en-US" dirty="0"/>
              <a:t> lookups use the </a:t>
            </a:r>
            <a:r>
              <a:rPr lang="en-US" dirty="0" err="1"/>
              <a:t>param</a:t>
            </a:r>
            <a:r>
              <a:rPr lang="en-US" dirty="0"/>
              <a:t> table when there is no entry in the </a:t>
            </a:r>
            <a:r>
              <a:rPr lang="en-US" dirty="0" err="1"/>
              <a:t>config</a:t>
            </a:r>
            <a:r>
              <a:rPr lang="en-US" dirty="0"/>
              <a:t> </a:t>
            </a:r>
            <a:r>
              <a:rPr lang="en-US" dirty="0" err="1"/>
              <a:t>key:value</a:t>
            </a:r>
            <a:r>
              <a:rPr lang="en-US" dirty="0"/>
              <a:t> store</a:t>
            </a:r>
          </a:p>
          <a:p>
            <a:pPr lvl="1"/>
            <a:r>
              <a:rPr lang="en-US" dirty="0"/>
              <a:t>submit has a similar (but much smaller) table of default values for Arch, </a:t>
            </a:r>
            <a:r>
              <a:rPr lang="en-US" dirty="0" err="1"/>
              <a:t>Opsys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        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/>
          <a:lstStyle/>
          <a:p>
            <a:r>
              <a:rPr lang="en-US" dirty="0"/>
              <a:t>Behind the </a:t>
            </a:r>
            <a:r>
              <a:rPr lang="en-US" dirty="0" err="1"/>
              <a:t>key:value</a:t>
            </a:r>
            <a:r>
              <a:rPr lang="en-US" dirty="0"/>
              <a:t>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673600" y="6492876"/>
            <a:ext cx="2844800" cy="365125"/>
          </a:xfrm>
        </p:spPr>
        <p:txBody>
          <a:bodyPr/>
          <a:lstStyle/>
          <a:p>
            <a:fld id="{51DCD3C1-F3D7-49B2-81A6-ACBCE52299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470263" y="1484314"/>
            <a:ext cx="11242766" cy="4624387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>
                <a:latin typeface="Courier New" pitchFamily="25" charset="0"/>
              </a:rPr>
              <a:t># Keys (aka knobs, macros, </a:t>
            </a:r>
            <a:r>
              <a:rPr lang="en-US" b="1" dirty="0" err="1">
                <a:latin typeface="Courier New" pitchFamily="25" charset="0"/>
              </a:rPr>
              <a:t>params</a:t>
            </a:r>
            <a:r>
              <a:rPr lang="en-US" b="1" dirty="0">
                <a:latin typeface="Courier New" pitchFamily="25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# are case insensitive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log</a:t>
            </a:r>
            <a:r>
              <a:rPr lang="en-US" b="1" dirty="0">
                <a:latin typeface="Courier New" pitchFamily="25" charset="0"/>
              </a:rPr>
              <a:t>=/</a:t>
            </a:r>
            <a:r>
              <a:rPr lang="en-US" b="1" dirty="0" err="1">
                <a:latin typeface="Courier New" pitchFamily="25" charset="0"/>
              </a:rPr>
              <a:t>var</a:t>
            </a:r>
            <a:r>
              <a:rPr lang="en-US" b="1" dirty="0">
                <a:latin typeface="Courier New" pitchFamily="25" charset="0"/>
              </a:rPr>
              <a:t>/log/condor</a:t>
            </a:r>
          </a:p>
          <a:p>
            <a:pPr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LOG </a:t>
            </a:r>
            <a:r>
              <a:rPr lang="en-US" b="1" dirty="0">
                <a:latin typeface="Courier New" pitchFamily="25" charset="0"/>
              </a:rPr>
              <a:t>= /</a:t>
            </a:r>
            <a:r>
              <a:rPr lang="en-US" b="1" dirty="0" err="1">
                <a:latin typeface="Courier New" pitchFamily="25" charset="0"/>
              </a:rPr>
              <a:t>var</a:t>
            </a:r>
            <a:r>
              <a:rPr lang="en-US" b="1" dirty="0">
                <a:latin typeface="Courier New" pitchFamily="25" charset="0"/>
              </a:rPr>
              <a:t>/log/condor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# use \ for line continuation</a:t>
            </a:r>
          </a:p>
          <a:p>
            <a:pPr eaLnBrk="1" hangingPunct="1">
              <a:buFontTx/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Courier New" pitchFamily="25" charset="0"/>
              </a:rPr>
              <a:t>collector_host</a:t>
            </a:r>
            <a:r>
              <a:rPr lang="en-US" b="1" dirty="0">
                <a:latin typeface="Courier New" pitchFamily="25" charset="0"/>
              </a:rPr>
              <a:t>=condor.cs.wisc.edu,\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    secondary.cs.wisc.edu \</a:t>
            </a:r>
          </a:p>
          <a:p>
            <a:pPr eaLnBrk="1" hangingPunct="1">
              <a:buFontTx/>
              <a:buNone/>
              <a:defRPr/>
            </a:pPr>
            <a:r>
              <a:rPr lang="en-US" b="1" dirty="0">
                <a:latin typeface="Courier New" pitchFamily="25" charset="0"/>
              </a:rPr>
              <a:t>#    tertiary.cs.wisc.edu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Config</a:t>
            </a:r>
            <a:r>
              <a:rPr lang="en-US" dirty="0"/>
              <a:t>/Submit File Syntax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1D1C764-24EA-4C82-B931-0ECA487BE2E3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6</a:t>
            </a:fld>
            <a:endParaRPr lang="en-US" sz="140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081686"/>
      </p:ext>
    </p:extLst>
  </p:cSld>
  <p:clrMapOvr>
    <a:masterClrMapping/>
  </p:clrMapOvr>
  <p:transition advTm="3743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We want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bobulator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FROB_BOBULATOR = true</a:t>
            </a:r>
          </a:p>
          <a:p>
            <a:pPr marL="4000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In 8.2+ : </a:t>
            </a:r>
            <a:r>
              <a:rPr lang="en-US" i="1" dirty="0"/>
              <a:t>\</a:t>
            </a:r>
            <a:r>
              <a:rPr lang="en-US" dirty="0"/>
              <a:t> at the end of a comment line is ignored, so every comment line needs its own #</a:t>
            </a:r>
          </a:p>
          <a:p>
            <a:r>
              <a:rPr lang="en-US" dirty="0"/>
              <a:t>Before 8.2 : </a:t>
            </a:r>
            <a:r>
              <a:rPr lang="en-US" b="1" dirty="0"/>
              <a:t>\</a:t>
            </a:r>
            <a:r>
              <a:rPr lang="en-US" dirty="0"/>
              <a:t> at the end of a comment line ‘eats’ the next line, so </a:t>
            </a:r>
            <a:r>
              <a:rPr lang="en-US" sz="2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FROB_BOBULATOR</a:t>
            </a:r>
            <a:r>
              <a:rPr lang="en-US" dirty="0"/>
              <a:t> is not set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continuation after comment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ALLOW = A \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 \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C \</a:t>
            </a:r>
          </a:p>
          <a:p>
            <a:pPr marL="4000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In 8.2+ : The ALLOW list is A B D</a:t>
            </a:r>
          </a:p>
          <a:p>
            <a:r>
              <a:rPr lang="en-US" dirty="0"/>
              <a:t>Before 8.2 : The ALLOW list is A B # C D</a:t>
            </a:r>
          </a:p>
          <a:p>
            <a:pPr lvl="1"/>
            <a:r>
              <a:rPr lang="en-US" dirty="0"/>
              <a:t># is a member of the list!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after line continuation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Values can reference the value of other Keys using $(key)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A</a:t>
            </a:r>
            <a:r>
              <a:rPr lang="en-US" b="1" dirty="0">
                <a:latin typeface="Courier New" pitchFamily="25" charset="0"/>
              </a:rPr>
              <a:t> = $(B)</a:t>
            </a:r>
          </a:p>
          <a:p>
            <a:pPr marL="457200" lvl="1" indent="0"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25" charset="0"/>
              </a:rPr>
              <a:t>SCHEDD</a:t>
            </a:r>
            <a:r>
              <a:rPr lang="en-US" b="1" dirty="0">
                <a:latin typeface="Courier New" pitchFamily="25" charset="0"/>
              </a:rPr>
              <a:t> = $(SBIN)/</a:t>
            </a:r>
            <a:r>
              <a:rPr lang="en-US" b="1" dirty="0" err="1">
                <a:latin typeface="Courier New" pitchFamily="25" charset="0"/>
              </a:rPr>
              <a:t>condor_schedd</a:t>
            </a:r>
            <a:endParaRPr lang="en-US" b="1" dirty="0">
              <a:latin typeface="Courier New" pitchFamily="25" charset="0"/>
            </a:endParaRPr>
          </a:p>
          <a:p>
            <a:pPr>
              <a:defRPr/>
            </a:pPr>
            <a:r>
              <a:rPr lang="en-US" dirty="0"/>
              <a:t>Reference is a </a:t>
            </a:r>
            <a:r>
              <a:rPr lang="en-US" b="1" dirty="0"/>
              <a:t>text</a:t>
            </a:r>
            <a:r>
              <a:rPr lang="en-US" dirty="0"/>
              <a:t> substitution of the last value assigned to the key</a:t>
            </a:r>
          </a:p>
          <a:p>
            <a:pPr eaLnBrk="1" hangingPunct="1">
              <a:defRPr/>
            </a:pPr>
            <a:r>
              <a:rPr lang="en-US" dirty="0"/>
              <a:t>Whitespace around the = and at the end of line are removed before key assignment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Macro substitution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657AA84A-1704-4F4A-AB50-0817F19375CB}" type="slidenum">
              <a:rPr lang="en-US" sz="1400">
                <a:solidFill>
                  <a:srgbClr val="969696"/>
                </a:solidFill>
                <a:latin typeface="+mn-lt"/>
              </a:rPr>
              <a:pPr>
                <a:defRPr/>
              </a:pPr>
              <a:t>9</a:t>
            </a:fld>
            <a:endParaRPr lang="en-US" sz="1400" dirty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638606"/>
      </p:ext>
    </p:extLst>
  </p:cSld>
  <p:clrMapOvr>
    <a:masterClrMapping/>
  </p:clrMapOvr>
  <p:transition advTm="36728"/>
</p:sld>
</file>

<file path=ppt/theme/theme1.xml><?xml version="1.0" encoding="utf-8"?>
<a:theme xmlns:a="http://schemas.openxmlformats.org/drawingml/2006/main" name="Q_analyze_tutorial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Q_analyze_tutorial</Template>
  <TotalTime>10937</TotalTime>
  <Words>2545</Words>
  <Application>Microsoft Office PowerPoint</Application>
  <PresentationFormat>Widescreen</PresentationFormat>
  <Paragraphs>389</Paragraphs>
  <Slides>44</Slides>
  <Notes>10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Comic Sans MS</vt:lpstr>
      <vt:lpstr>Courier New</vt:lpstr>
      <vt:lpstr>Helvetica Neue</vt:lpstr>
      <vt:lpstr>Marlett</vt:lpstr>
      <vt:lpstr>Times New Roman</vt:lpstr>
      <vt:lpstr>Q_analyze_tutorial</vt:lpstr>
      <vt:lpstr>HTCondor Configuration  (and Submit) Language</vt:lpstr>
      <vt:lpstr>Overview</vt:lpstr>
      <vt:lpstr>Submit/Config “language”</vt:lpstr>
      <vt:lpstr>Submit/Config key:value store</vt:lpstr>
      <vt:lpstr>Behind the key:value store</vt:lpstr>
      <vt:lpstr>Config/Submit File Syntax</vt:lpstr>
      <vt:lpstr>Line continuation after comment</vt:lpstr>
      <vt:lpstr>Comment after line continuation</vt:lpstr>
      <vt:lpstr>Macro substitution</vt:lpstr>
      <vt:lpstr>Substitution times</vt:lpstr>
      <vt:lpstr>Self References</vt:lpstr>
      <vt:lpstr>Substitution with a default</vt:lpstr>
      <vt:lpstr>Expressions</vt:lpstr>
      <vt:lpstr>Multiline values</vt:lpstr>
      <vt:lpstr>Substitution functions</vt:lpstr>
      <vt:lpstr>Environment substitutions</vt:lpstr>
      <vt:lpstr>(Some) Substitution functions</vt:lpstr>
      <vt:lpstr>No $ inside a $FUNC()</vt:lpstr>
      <vt:lpstr>Statements</vt:lpstr>
      <vt:lpstr>Include statements</vt:lpstr>
      <vt:lpstr>Example of Include</vt:lpstr>
      <vt:lpstr>Digression - Backward Include</vt:lpstr>
      <vt:lpstr>Use Include Carefully!</vt:lpstr>
      <vt:lpstr>Include with cache (8.6+)</vt:lpstr>
      <vt:lpstr>conditionals</vt:lpstr>
      <vt:lpstr>Special macros for If</vt:lpstr>
      <vt:lpstr>Examples of If / Else</vt:lpstr>
      <vt:lpstr>If tricks (8.4 or later)</vt:lpstr>
      <vt:lpstr>Gotcha</vt:lpstr>
      <vt:lpstr>Prefixes (a.k.a. daemon overrides)</vt:lpstr>
      <vt:lpstr>Prefix example for config</vt:lpstr>
      <vt:lpstr>Gotcha</vt:lpstr>
      <vt:lpstr>Prefix example for submit</vt:lpstr>
      <vt:lpstr>Use statements (aka meta-knobs)</vt:lpstr>
      <vt:lpstr>Explore the config meta-knobs</vt:lpstr>
      <vt:lpstr>condor_config_val tricks</vt:lpstr>
      <vt:lpstr>Configuration File</vt:lpstr>
      <vt:lpstr>Other Configuration Files</vt:lpstr>
      <vt:lpstr>Config file defaults</vt:lpstr>
      <vt:lpstr>Environment overrides</vt:lpstr>
      <vt:lpstr>condor_config_val</vt:lpstr>
      <vt:lpstr>condor_reconfig</vt:lpstr>
      <vt:lpstr>PowerPoint Presentation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Pool Management</dc:title>
  <dc:creator>johnkn</dc:creator>
  <cp:lastModifiedBy>John M Knoeller</cp:lastModifiedBy>
  <cp:revision>161</cp:revision>
  <cp:lastPrinted>2018-08-29T18:55:33Z</cp:lastPrinted>
  <dcterms:created xsi:type="dcterms:W3CDTF">2014-04-21T15:43:34Z</dcterms:created>
  <dcterms:modified xsi:type="dcterms:W3CDTF">2022-05-20T19:50:07Z</dcterms:modified>
</cp:coreProperties>
</file>