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82761"/>
  </p:normalViewPr>
  <p:slideViewPr>
    <p:cSldViewPr snapToGrid="0" snapToObjects="1">
      <p:cViewPr>
        <p:scale>
          <a:sx n="62" d="100"/>
          <a:sy n="62" d="100"/>
        </p:scale>
        <p:origin x="1632"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705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pPr>
              <a:defRPr sz="1200"/>
            </a:pPr>
            <a:r>
              <a:t>All versions were ultimately successful and have benefited our research as I’ll discuss at the end, but I will point out that from our final analysis, we obtained 1,690 components. This was all thanks to the…</a:t>
            </a:r>
          </a:p>
          <a:p>
            <a:pPr>
              <a:defRPr sz="1400"/>
            </a:pPr>
            <a:endParaRPr/>
          </a:p>
          <a:p>
            <a:pPr>
              <a:defRPr sz="1400"/>
            </a:pPr>
            <a:r>
              <a:t>I will point out that the overall process took longer than necessary, particularly for a few jobs because…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a:defRPr sz="1400"/>
            </a:pPr>
            <a:r>
              <a:rPr dirty="0"/>
              <a:t>allows us to help advance the field’s understanding, address key questions in the grant funding the research, and provides the opportunity to reconsider other established findings and fill in gaps in understanding of those studies as well.</a:t>
            </a:r>
          </a:p>
          <a:p>
            <a:pPr>
              <a:defRPr sz="1400"/>
            </a:pPr>
            <a:r>
              <a:rPr dirty="0"/>
              <a:t>I indicated that I had had previous coding experience, but interfacing with the </a:t>
            </a:r>
            <a:r>
              <a:rPr dirty="0" err="1"/>
              <a:t>HTCondor</a:t>
            </a:r>
            <a:r>
              <a:rPr dirty="0"/>
              <a:t> has taught me how to work with additional programming languages and in some ways how to optimize coding</a:t>
            </a:r>
            <a:r>
              <a:rPr lang="en-US" dirty="0"/>
              <a:t> and analysis</a:t>
            </a:r>
            <a:r>
              <a:rPr dirty="0"/>
              <a:t>. Furthermore, having knowledge about and experience with </a:t>
            </a:r>
            <a:r>
              <a:rPr lang="en-US" dirty="0"/>
              <a:t>these </a:t>
            </a:r>
            <a:r>
              <a:rPr dirty="0"/>
              <a:t>lesser-known methods expand</a:t>
            </a:r>
            <a:r>
              <a:rPr lang="en-US" dirty="0"/>
              <a:t>s</a:t>
            </a:r>
            <a:r>
              <a:rPr dirty="0"/>
              <a:t> my opportunities for collaboration with other great minds in our field. And finally, to help advertise our success, I have presented early results</a:t>
            </a:r>
            <a:r>
              <a:rPr lang="en-US" dirty="0"/>
              <a:t>…and a manuscript is expected in upcoming months.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rPr dirty="0"/>
              <a:t>With that, I want to thank all of the HTC staff and </a:t>
            </a:r>
            <a:r>
              <a:rPr lang="en-US" dirty="0"/>
              <a:t>express our gratitude for the ability to rely </a:t>
            </a:r>
            <a:r>
              <a:rPr lang="en-US"/>
              <a:t>on these </a:t>
            </a:r>
            <a:r>
              <a:t>resources </a:t>
            </a:r>
            <a:r>
              <a:rPr dirty="0"/>
              <a:t>once again and to thank you for taking the time to learn about our experiences to date.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defRPr sz="1600"/>
            </a:pPr>
            <a:r>
              <a:rPr dirty="0"/>
              <a:t>as an example of the type of task that requires working memory, I will introduce you to the task that gave rise to the data we have been analyzing with high throughput computing, which is the double-serial </a:t>
            </a:r>
            <a:r>
              <a:rPr dirty="0" err="1"/>
              <a:t>retrocue</a:t>
            </a:r>
            <a:r>
              <a:rPr dirty="0"/>
              <a:t> task. </a:t>
            </a:r>
          </a:p>
          <a:p>
            <a:pPr>
              <a:defRPr sz="1600"/>
            </a:pPr>
            <a:endParaRPr dirty="0"/>
          </a:p>
          <a:p>
            <a:pPr>
              <a:defRPr sz="1600"/>
            </a:pPr>
            <a:r>
              <a:rPr dirty="0"/>
              <a:t>TMS has been shown to have both behavioral and physiological consequences in the context of this task and therefore has been useful as a tool in probing prioritization processes in working memory.</a:t>
            </a:r>
          </a:p>
          <a:p>
            <a:pPr>
              <a:defRPr sz="1600"/>
            </a:pPr>
            <a:endParaRPr dirty="0"/>
          </a:p>
          <a:p>
            <a:pPr>
              <a:defRPr sz="1600"/>
            </a:pPr>
            <a:r>
              <a:rPr dirty="0"/>
              <a:t>There are many variations of this task, including variations in the type of stimuli used, the number used, the timings of the task, the relative proportion of switch and stay trials, etc. and whether the task is carried out with EEG recording, fMRI, or without imaging.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lvl1pPr>
              <a:defRPr sz="1800"/>
            </a:lvl1pPr>
          </a:lstStyle>
          <a:p>
            <a:r>
              <a:t>in our case, with the concurrent EEG recording and TMS delivery as the participant does the task, specifically allows us to address questions related to the role of neural oscillations in working memory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a:defRPr sz="1200"/>
            </a:pPr>
            <a:r>
              <a:t>Specifically, in our current work, we proposed to leverage an analysis called Spatially… or “SPACE-FSP” - henceforth SPACE for short. </a:t>
            </a:r>
          </a:p>
          <a:p>
            <a:pPr>
              <a:defRPr sz="1200"/>
            </a:pPr>
            <a:r>
              <a:t>The reason why we were interested in this applying this method that standard analyses…</a:t>
            </a:r>
          </a:p>
          <a:p>
            <a:pPr>
              <a:defRPr sz="1200"/>
            </a:pPr>
            <a:r>
              <a:t>The standard analyses also do not discern between the possibility that TMS effects arise from the spark, if you will, of new oscillations arising from the pulse, or modulations of existing oscillations.</a:t>
            </a:r>
          </a:p>
          <a:p>
            <a:pPr>
              <a:defRPr sz="1200"/>
            </a:pPr>
            <a:r>
              <a:t>So, our goal in using this analysis was to extract…and to see how those networks arose or were modulated with various aspects of the task</a:t>
            </a:r>
          </a:p>
          <a:p>
            <a:pPr>
              <a:defRPr sz="1200"/>
            </a:pPr>
            <a:r>
              <a:t>Without going into detail about the method, I will point out that it still remains a largely unused approach in the estimation of phase-coupled networks, but it does offer significant advantages over other methods, in particular, that it is not subject to non physiological constraints as other methods 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a:defRPr sz="1200"/>
            </a:pPr>
            <a:r>
              <a:t>One likely reason why this approach has not taken off is because it is a computationally-demanding and very time-consuming analysis. So, this is where HTCondor came in for us. </a:t>
            </a:r>
          </a:p>
          <a:p>
            <a:pPr>
              <a:defRPr sz="1200"/>
            </a:pPr>
            <a:endParaRPr/>
          </a:p>
          <a:p>
            <a:pPr>
              <a:defRPr sz="1200"/>
            </a:pPr>
            <a:r>
              <a:t>The procedure comprises a parallel factor analysis (PARAFAC)-based signal decomposition method, but the number of oscillatory networks cannot be…</a:t>
            </a:r>
          </a:p>
          <a:p>
            <a:pPr>
              <a:defRPr sz="1200"/>
            </a:pPr>
            <a:r>
              <a:t>To find the optimal decomposition for the data set, we can make use of an index of the reliability with which the networks can be estimated from the data, as described by Maris et al. [2011]. The number of networks that are extracted can be increased incrementally until this reliability index drops below a preset level. To further add to the demand and amount of time it takes to complete the decomposition, the analysis adopts a conservative approach by splitting the data at each iteration into two halves, extracting networks from both halves, and stops increasing the number of networks when they start to differ between halves.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a:t>I have a </a:t>
            </a:r>
            <a:r>
              <a:rPr lang="en-US" dirty="0"/>
              <a:t>fairly extensive </a:t>
            </a:r>
            <a:r>
              <a:rPr dirty="0"/>
              <a:t>coding history, so I found the online help guides to be especially helpful in getting started. Indeed, though, I did take advantage of the office hours…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a:defRPr sz="1600"/>
            </a:pPr>
            <a:r>
              <a:t>In using the parallel processing, we could distribute the data processing load over CPUs to speed up processing time.</a:t>
            </a:r>
          </a:p>
          <a:p>
            <a:pPr>
              <a:defRPr sz="1600"/>
            </a:pPr>
            <a:endParaRPr/>
          </a:p>
          <a:p>
            <a:pPr>
              <a:defRPr sz="1600"/>
            </a:pPr>
            <a:r>
              <a:t>*we actually ran some test jobs prior to this on our lab server and on the high throughput to verify the code worked and a job could be completed. Then we ran our first official set…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1200"/>
            </a:pPr>
            <a:endParaRPr dirty="0"/>
          </a:p>
          <a:p>
            <a:pPr>
              <a:defRPr sz="1400"/>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pPr>
              <a:defRPr sz="1200"/>
            </a:pPr>
            <a:endParaRPr/>
          </a:p>
          <a:p>
            <a:pPr>
              <a:defRPr sz="1400"/>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ostlab.psych.wisc.edu/people/west/jacqueline-fulvio1/" TargetMode="External"/><Relationship Id="rId4" Type="http://schemas.openxmlformats.org/officeDocument/2006/relationships/hyperlink" Target="mailto:jacqueline.fulvio@wis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t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tif"/><Relationship Id="rId4" Type="http://schemas.openxmlformats.org/officeDocument/2006/relationships/image" Target="../media/image6.t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chtc.cs.wisc.edu/uw-research-computing/guide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3"/>
          <a:stretch>
            <a:fillRect/>
          </a:stretch>
        </p:blipFill>
        <p:spPr>
          <a:xfrm>
            <a:off x="-1037648" y="219748"/>
            <a:ext cx="15871232" cy="9314104"/>
          </a:xfrm>
          <a:prstGeom prst="rect">
            <a:avLst/>
          </a:prstGeom>
          <a:ln w="12700">
            <a:miter lim="400000"/>
          </a:ln>
        </p:spPr>
      </p:pic>
      <p:sp>
        <p:nvSpPr>
          <p:cNvPr id="120" name="Using high throughput computing to investigate the role of neural oscillations in visual working memory"/>
          <p:cNvSpPr txBox="1"/>
          <p:nvPr/>
        </p:nvSpPr>
        <p:spPr>
          <a:xfrm>
            <a:off x="240923" y="841823"/>
            <a:ext cx="1286249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200">
                <a:solidFill>
                  <a:srgbClr val="FFFFFF"/>
                </a:solidFill>
              </a:defRPr>
            </a:lvl1pPr>
          </a:lstStyle>
          <a:p>
            <a:r>
              <a:rPr sz="4000" dirty="0"/>
              <a:t>Using high throughput computing to investigate the </a:t>
            </a:r>
            <a:endParaRPr lang="en-US" sz="4000" dirty="0"/>
          </a:p>
          <a:p>
            <a:r>
              <a:rPr sz="4000" dirty="0"/>
              <a:t>role of neural oscillations in visual working memory </a:t>
            </a:r>
          </a:p>
        </p:txBody>
      </p:sp>
      <p:sp>
        <p:nvSpPr>
          <p:cNvPr id="121" name="Jacqueline M. Fulvio, PhD…"/>
          <p:cNvSpPr txBox="1"/>
          <p:nvPr/>
        </p:nvSpPr>
        <p:spPr>
          <a:xfrm>
            <a:off x="384741" y="6831706"/>
            <a:ext cx="7515607" cy="2147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4400" b="0">
                <a:solidFill>
                  <a:srgbClr val="FFFFFF"/>
                </a:solidFill>
              </a:defRPr>
            </a:pPr>
            <a:r>
              <a:rPr sz="4000" b="1" dirty="0"/>
              <a:t>Jacqueline M. Fulvio, PhD</a:t>
            </a:r>
          </a:p>
          <a:p>
            <a:pPr>
              <a:defRPr sz="2800" b="0">
                <a:solidFill>
                  <a:srgbClr val="FFFFFF"/>
                </a:solidFill>
              </a:defRPr>
            </a:pPr>
            <a:endParaRPr b="1" dirty="0"/>
          </a:p>
          <a:p>
            <a:pPr algn="l">
              <a:defRPr sz="3000" b="0">
                <a:solidFill>
                  <a:srgbClr val="FFFFFF"/>
                </a:solidFill>
              </a:defRPr>
            </a:pPr>
            <a:r>
              <a:rPr b="1" dirty="0" err="1"/>
              <a:t>Postle</a:t>
            </a:r>
            <a:r>
              <a:rPr b="1" dirty="0"/>
              <a:t> Laboratory</a:t>
            </a:r>
          </a:p>
          <a:p>
            <a:pPr algn="l">
              <a:defRPr sz="3000" b="0">
                <a:solidFill>
                  <a:srgbClr val="FFFFFF"/>
                </a:solidFill>
              </a:defRPr>
            </a:pPr>
            <a:r>
              <a:rPr b="1" dirty="0"/>
              <a:t>Departments of Psychology &amp; Psychiatry</a:t>
            </a:r>
          </a:p>
        </p:txBody>
      </p:sp>
      <p:sp>
        <p:nvSpPr>
          <p:cNvPr id="122" name="neurogenbb.com"/>
          <p:cNvSpPr txBox="1"/>
          <p:nvPr/>
        </p:nvSpPr>
        <p:spPr>
          <a:xfrm>
            <a:off x="10870126" y="9124866"/>
            <a:ext cx="1858976" cy="37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i="1">
                <a:solidFill>
                  <a:srgbClr val="FFFFFF"/>
                </a:solidFill>
              </a:defRPr>
            </a:lvl1pPr>
          </a:lstStyle>
          <a:p>
            <a:r>
              <a:t>neurogenbb.com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
        <p:nvSpPr>
          <p:cNvPr id="211" name="Helpful “hands-on” support from staff along with the ability to run independent jobs to test various aspects of the pipeline…"/>
          <p:cNvSpPr txBox="1"/>
          <p:nvPr/>
        </p:nvSpPr>
        <p:spPr>
          <a:xfrm>
            <a:off x="574037" y="3258138"/>
            <a:ext cx="5709655" cy="31541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ts val="3000"/>
              </a:lnSpc>
              <a:buSzPct val="100000"/>
              <a:buChar char="•"/>
              <a:defRPr b="0">
                <a:solidFill>
                  <a:srgbClr val="0433FF"/>
                </a:solidFill>
                <a:latin typeface="Arial"/>
                <a:ea typeface="Arial"/>
                <a:cs typeface="Arial"/>
                <a:sym typeface="Arial"/>
              </a:defRPr>
            </a:pPr>
            <a:r>
              <a:rPr lang="en-US" dirty="0"/>
              <a:t> </a:t>
            </a:r>
            <a:r>
              <a:rPr dirty="0"/>
              <a:t>Helpful “hands-on” support from staff along with the ability to run independent jobs to test various aspects of the pipeline</a:t>
            </a:r>
            <a:endParaRPr lang="en-US" dirty="0"/>
          </a:p>
          <a:p>
            <a:pPr algn="l" defTabSz="457200">
              <a:lnSpc>
                <a:spcPts val="3000"/>
              </a:lnSpc>
              <a:buSzPct val="100000"/>
              <a:defRPr b="0">
                <a:solidFill>
                  <a:srgbClr val="0433FF"/>
                </a:solidFill>
                <a:latin typeface="Arial"/>
                <a:ea typeface="Arial"/>
                <a:cs typeface="Arial"/>
                <a:sym typeface="Arial"/>
              </a:defRPr>
            </a:pPr>
            <a:endParaRPr dirty="0"/>
          </a:p>
          <a:p>
            <a:pPr algn="l" defTabSz="457200">
              <a:lnSpc>
                <a:spcPts val="3000"/>
              </a:lnSpc>
              <a:buSzPct val="100000"/>
              <a:buChar char="•"/>
              <a:defRPr b="0">
                <a:solidFill>
                  <a:srgbClr val="0433FF"/>
                </a:solidFill>
                <a:latin typeface="Arial"/>
                <a:ea typeface="Arial"/>
                <a:cs typeface="Arial"/>
                <a:sym typeface="Arial"/>
              </a:defRPr>
            </a:pPr>
            <a:r>
              <a:rPr lang="en-US" dirty="0"/>
              <a:t> </a:t>
            </a:r>
            <a:r>
              <a:rPr dirty="0"/>
              <a:t>Years of computing on lab machines (projected) were condensed to months (for each iteration of the analysis)</a:t>
            </a:r>
          </a:p>
        </p:txBody>
      </p:sp>
      <p:sp>
        <p:nvSpPr>
          <p:cNvPr id="212" name="Summary of computing experience to date"/>
          <p:cNvSpPr txBox="1"/>
          <p:nvPr/>
        </p:nvSpPr>
        <p:spPr>
          <a:xfrm>
            <a:off x="427879" y="506911"/>
            <a:ext cx="9400490"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t>Summary of computing experience to date</a:t>
            </a:r>
          </a:p>
        </p:txBody>
      </p:sp>
      <p:sp>
        <p:nvSpPr>
          <p:cNvPr id="213" name="From our final analysis, we obtained 1,690 components!"/>
          <p:cNvSpPr txBox="1"/>
          <p:nvPr/>
        </p:nvSpPr>
        <p:spPr>
          <a:xfrm>
            <a:off x="643478" y="988125"/>
            <a:ext cx="9536990" cy="1023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6100"/>
              </a:lnSpc>
              <a:spcBef>
                <a:spcPts val="500"/>
              </a:spcBef>
              <a:defRPr sz="2800">
                <a:solidFill>
                  <a:schemeClr val="accent3">
                    <a:hueOff val="362282"/>
                    <a:satOff val="31803"/>
                    <a:lumOff val="-18242"/>
                  </a:schemeClr>
                </a:solidFill>
              </a:defRPr>
            </a:lvl1pPr>
          </a:lstStyle>
          <a:p>
            <a:r>
              <a:rPr dirty="0"/>
              <a:t>From our final analysis, we obtained 1,690 components!</a:t>
            </a:r>
          </a:p>
        </p:txBody>
      </p:sp>
      <p:sp>
        <p:nvSpPr>
          <p:cNvPr id="214" name="Positive points"/>
          <p:cNvSpPr txBox="1"/>
          <p:nvPr/>
        </p:nvSpPr>
        <p:spPr>
          <a:xfrm>
            <a:off x="506327" y="2576721"/>
            <a:ext cx="2787778"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0433FF"/>
                </a:solidFill>
              </a:defRPr>
            </a:lvl1pPr>
          </a:lstStyle>
          <a:p>
            <a:r>
              <a:t>Positive points</a:t>
            </a:r>
          </a:p>
        </p:txBody>
      </p:sp>
      <p:sp>
        <p:nvSpPr>
          <p:cNvPr id="215" name="Pain points"/>
          <p:cNvSpPr txBox="1"/>
          <p:nvPr/>
        </p:nvSpPr>
        <p:spPr>
          <a:xfrm>
            <a:off x="6939053" y="2576721"/>
            <a:ext cx="2145793"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FF2600"/>
                </a:solidFill>
              </a:defRPr>
            </a:lvl1pPr>
          </a:lstStyle>
          <a:p>
            <a:r>
              <a:t>Pain points</a:t>
            </a:r>
          </a:p>
        </p:txBody>
      </p:sp>
      <p:sp>
        <p:nvSpPr>
          <p:cNvPr id="216" name="Still took longer than necessary because:…"/>
          <p:cNvSpPr txBox="1"/>
          <p:nvPr/>
        </p:nvSpPr>
        <p:spPr>
          <a:xfrm>
            <a:off x="6669712" y="3164363"/>
            <a:ext cx="5709655" cy="6231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algn="l" defTabSz="457200">
              <a:lnSpc>
                <a:spcPts val="3000"/>
              </a:lnSpc>
              <a:buSzPct val="100000"/>
              <a:buChar char="•"/>
              <a:defRPr b="0">
                <a:solidFill>
                  <a:srgbClr val="FF2600"/>
                </a:solidFill>
                <a:latin typeface="Arial"/>
                <a:ea typeface="Arial"/>
                <a:cs typeface="Arial"/>
                <a:sym typeface="Arial"/>
              </a:defRPr>
            </a:pPr>
            <a:r>
              <a:rPr lang="en-US" dirty="0"/>
              <a:t> </a:t>
            </a:r>
            <a:r>
              <a:rPr dirty="0"/>
              <a:t>Still took longer than necessary because:</a:t>
            </a:r>
            <a:endParaRPr lang="en-US" dirty="0"/>
          </a:p>
          <a:p>
            <a:pPr marL="228600" algn="l" defTabSz="457200">
              <a:lnSpc>
                <a:spcPts val="3000"/>
              </a:lnSpc>
              <a:buSzPct val="100000"/>
              <a:defRPr b="0">
                <a:solidFill>
                  <a:srgbClr val="FF2600"/>
                </a:solidFill>
                <a:latin typeface="Arial"/>
                <a:ea typeface="Arial"/>
                <a:cs typeface="Arial"/>
                <a:sym typeface="Arial"/>
              </a:defRPr>
            </a:pPr>
            <a:endParaRPr dirty="0"/>
          </a:p>
          <a:p>
            <a:pPr marL="533400" algn="l" defTabSz="457200">
              <a:lnSpc>
                <a:spcPts val="3000"/>
              </a:lnSpc>
              <a:buSzPct val="100000"/>
              <a:buChar char="•"/>
              <a:defRPr b="0">
                <a:solidFill>
                  <a:srgbClr val="FF2600"/>
                </a:solidFill>
                <a:latin typeface="Arial"/>
                <a:ea typeface="Arial"/>
                <a:cs typeface="Arial"/>
                <a:sym typeface="Arial"/>
              </a:defRPr>
            </a:pPr>
            <a:r>
              <a:rPr lang="en-US" dirty="0"/>
              <a:t> </a:t>
            </a:r>
            <a:r>
              <a:rPr dirty="0"/>
              <a:t>high throughput framework is not ideal for optimization problems like this: with the iterative nature, the problem/code cannot be further optimized (and jobs cannot be started where they left off if interrupted).</a:t>
            </a:r>
            <a:endParaRPr lang="en-US" dirty="0"/>
          </a:p>
          <a:p>
            <a:pPr marL="533400" algn="l" defTabSz="457200">
              <a:lnSpc>
                <a:spcPts val="3000"/>
              </a:lnSpc>
              <a:buSzPct val="100000"/>
              <a:defRPr b="0">
                <a:solidFill>
                  <a:srgbClr val="FF2600"/>
                </a:solidFill>
                <a:latin typeface="Arial"/>
                <a:ea typeface="Arial"/>
                <a:cs typeface="Arial"/>
                <a:sym typeface="Arial"/>
              </a:defRPr>
            </a:pPr>
            <a:endParaRPr dirty="0"/>
          </a:p>
          <a:p>
            <a:pPr marL="533400" algn="l" defTabSz="457200">
              <a:lnSpc>
                <a:spcPts val="3000"/>
              </a:lnSpc>
              <a:buSzPct val="100000"/>
              <a:buChar char="•"/>
              <a:defRPr b="0">
                <a:solidFill>
                  <a:schemeClr val="accent5">
                    <a:hueOff val="-82419"/>
                    <a:satOff val="-9513"/>
                    <a:lumOff val="-16343"/>
                  </a:schemeClr>
                </a:solidFill>
                <a:latin typeface="Arial"/>
                <a:ea typeface="Arial"/>
                <a:cs typeface="Arial"/>
                <a:sym typeface="Arial"/>
              </a:defRPr>
            </a:pPr>
            <a:r>
              <a:rPr lang="en-US" dirty="0"/>
              <a:t> </a:t>
            </a:r>
            <a:r>
              <a:rPr dirty="0"/>
              <a:t>our jobs seemed to often be sent to slower machines or </a:t>
            </a:r>
            <a:r>
              <a:rPr lang="en-US" dirty="0"/>
              <a:t>busy </a:t>
            </a:r>
            <a:r>
              <a:rPr dirty="0"/>
              <a:t>machines that would kick the job part-way through, which added many hours to the total time we used HTC.</a:t>
            </a:r>
          </a:p>
        </p:txBody>
      </p:sp>
      <p:sp>
        <p:nvSpPr>
          <p:cNvPr id="217" name="Since have been able to generalize experience to carry out a different, more “HTC-friendly” analysis as a scientific control to back up claims about results from initial analyses"/>
          <p:cNvSpPr txBox="1"/>
          <p:nvPr/>
        </p:nvSpPr>
        <p:spPr>
          <a:xfrm>
            <a:off x="574037" y="6675920"/>
            <a:ext cx="5709655" cy="2000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defTabSz="457200">
              <a:lnSpc>
                <a:spcPts val="4200"/>
              </a:lnSpc>
              <a:spcBef>
                <a:spcPts val="2000"/>
              </a:spcBef>
              <a:buSzPct val="100000"/>
              <a:buChar char="•"/>
              <a:defRPr b="0">
                <a:solidFill>
                  <a:srgbClr val="0433FF"/>
                </a:solidFill>
                <a:latin typeface="Arial"/>
                <a:ea typeface="Arial"/>
                <a:cs typeface="Arial"/>
                <a:sym typeface="Arial"/>
              </a:defRPr>
            </a:lvl1pPr>
          </a:lstStyle>
          <a:p>
            <a:pPr marL="0" indent="0">
              <a:lnSpc>
                <a:spcPts val="3000"/>
              </a:lnSpc>
              <a:spcBef>
                <a:spcPts val="0"/>
              </a:spcBef>
            </a:pPr>
            <a:r>
              <a:rPr lang="en-US" dirty="0"/>
              <a:t> </a:t>
            </a:r>
            <a:r>
              <a:rPr dirty="0"/>
              <a:t>Since have been able to generalize experience to carry out a different, more “HTC-friendly” analysis as a scientific control to back up claims about results from initial analyses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211">
                                            <p:bg/>
                                          </p:spTgt>
                                        </p:tgtEl>
                                        <p:attrNameLst>
                                          <p:attrName>style.visibility</p:attrName>
                                        </p:attrNameLst>
                                      </p:cBhvr>
                                      <p:to>
                                        <p:strVal val="visible"/>
                                      </p:to>
                                    </p:set>
                                  </p:childTnLst>
                                </p:cTn>
                              </p:par>
                              <p:par>
                                <p:cTn id="14" presetID="1" presetClass="entr" presetSubtype="0" fill="hold" grpId="3" nodeType="withEffect">
                                  <p:stCondLst>
                                    <p:cond delay="0"/>
                                  </p:stCondLst>
                                  <p:iterate>
                                    <p:tmAbs val="0"/>
                                  </p:iterate>
                                  <p:childTnLst>
                                    <p:set>
                                      <p:cBhvr>
                                        <p:cTn id="15" fill="hold"/>
                                        <p:tgtEl>
                                          <p:spTgt spid="211">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3" nodeType="clickEffect">
                                  <p:stCondLst>
                                    <p:cond delay="0"/>
                                  </p:stCondLst>
                                  <p:iterate>
                                    <p:tmAbs val="0"/>
                                  </p:iterate>
                                  <p:childTnLst>
                                    <p:set>
                                      <p:cBhvr>
                                        <p:cTn id="19" fill="hold"/>
                                        <p:tgtEl>
                                          <p:spTgt spid="2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4" nodeType="clickEffect">
                                  <p:stCondLst>
                                    <p:cond delay="0"/>
                                  </p:stCondLst>
                                  <p:iterate>
                                    <p:tmAbs val="0"/>
                                  </p:iterate>
                                  <p:childTnLst>
                                    <p:set>
                                      <p:cBhvr>
                                        <p:cTn id="23" fill="hold"/>
                                        <p:tgtEl>
                                          <p:spTgt spid="216">
                                            <p:bg/>
                                          </p:spTgt>
                                        </p:tgtEl>
                                        <p:attrNameLst>
                                          <p:attrName>style.visibility</p:attrName>
                                        </p:attrNameLst>
                                      </p:cBhvr>
                                      <p:to>
                                        <p:strVal val="visible"/>
                                      </p:to>
                                    </p:set>
                                  </p:childTnLst>
                                </p:cTn>
                              </p:par>
                              <p:par>
                                <p:cTn id="24" presetID="1" presetClass="entr" presetSubtype="0" fill="hold" grpId="4" nodeType="withEffect">
                                  <p:stCondLst>
                                    <p:cond delay="0"/>
                                  </p:stCondLst>
                                  <p:iterate>
                                    <p:tmAbs val="0"/>
                                  </p:iterate>
                                  <p:childTnLst>
                                    <p:set>
                                      <p:cBhvr>
                                        <p:cTn id="25" fill="hold"/>
                                        <p:tgtEl>
                                          <p:spTgt spid="216">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4" nodeType="clickEffect">
                                  <p:stCondLst>
                                    <p:cond delay="0"/>
                                  </p:stCondLst>
                                  <p:iterate>
                                    <p:tmAbs val="0"/>
                                  </p:iterate>
                                  <p:childTnLst>
                                    <p:set>
                                      <p:cBhvr>
                                        <p:cTn id="29" fill="hold"/>
                                        <p:tgtEl>
                                          <p:spTgt spid="216">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4" nodeType="clickEffect">
                                  <p:stCondLst>
                                    <p:cond delay="0"/>
                                  </p:stCondLst>
                                  <p:iterate>
                                    <p:tmAbs val="0"/>
                                  </p:iterate>
                                  <p:childTnLst>
                                    <p:set>
                                      <p:cBhvr>
                                        <p:cTn id="33" fill="hold"/>
                                        <p:tgtEl>
                                          <p:spTgt spid="216">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5" nodeType="clickEffect">
                                  <p:stCondLst>
                                    <p:cond delay="0"/>
                                  </p:stCondLst>
                                  <p:iterate>
                                    <p:tmAbs val="0"/>
                                  </p:iterate>
                                  <p:childTnLst>
                                    <p:set>
                                      <p:cBhvr>
                                        <p:cTn id="37" fill="hold"/>
                                        <p:tgtEl>
                                          <p:spTgt spid="217">
                                            <p:bg/>
                                          </p:spTgt>
                                        </p:tgtEl>
                                        <p:attrNameLst>
                                          <p:attrName>style.visibility</p:attrName>
                                        </p:attrNameLst>
                                      </p:cBhvr>
                                      <p:to>
                                        <p:strVal val="visible"/>
                                      </p:to>
                                    </p:set>
                                  </p:childTnLst>
                                </p:cTn>
                              </p:par>
                              <p:par>
                                <p:cTn id="38" presetID="1" presetClass="entr" presetSubtype="0" fill="hold" grpId="5" nodeType="withEffect">
                                  <p:stCondLst>
                                    <p:cond delay="0"/>
                                  </p:stCondLst>
                                  <p:iterate>
                                    <p:tmAbs val="0"/>
                                  </p:iterate>
                                  <p:childTnLst>
                                    <p:set>
                                      <p:cBhvr>
                                        <p:cTn id="39" fill="hold"/>
                                        <p:tgtEl>
                                          <p:spTgt spid="2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3" build="p" bldLvl="5" animBg="1" advAuto="0"/>
      <p:bldP spid="214" grpId="1" animBg="1" advAuto="0"/>
      <p:bldP spid="215" grpId="2" animBg="1" advAuto="0"/>
      <p:bldP spid="216" grpId="4" build="p" bldLvl="5" animBg="1" advAuto="0"/>
      <p:bldP spid="217" grpId="5"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
        <p:nvSpPr>
          <p:cNvPr id="222" name="From the broad perspective of our research-group, OSPool resources have significantly expanded our computational capabilities…"/>
          <p:cNvSpPr txBox="1"/>
          <p:nvPr/>
        </p:nvSpPr>
        <p:spPr>
          <a:xfrm>
            <a:off x="291371" y="984728"/>
            <a:ext cx="11907083" cy="8566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algn="l" defTabSz="457200">
              <a:lnSpc>
                <a:spcPts val="3000"/>
              </a:lnSpc>
              <a:buSzPct val="100000"/>
              <a:buChar char="•"/>
              <a:defRPr sz="2800" b="0">
                <a:latin typeface="Arial"/>
                <a:ea typeface="Arial"/>
                <a:cs typeface="Arial"/>
                <a:sym typeface="Arial"/>
              </a:defRPr>
            </a:pPr>
            <a:r>
              <a:rPr lang="en-US" dirty="0"/>
              <a:t> </a:t>
            </a:r>
            <a:r>
              <a:rPr dirty="0"/>
              <a:t>From the </a:t>
            </a:r>
            <a:r>
              <a:rPr dirty="0">
                <a:solidFill>
                  <a:schemeClr val="accent5">
                    <a:hueOff val="-82419"/>
                    <a:satOff val="-9513"/>
                    <a:lumOff val="-16343"/>
                  </a:schemeClr>
                </a:solidFill>
              </a:rPr>
              <a:t>broad perspective of our research-group</a:t>
            </a:r>
            <a:r>
              <a:rPr dirty="0"/>
              <a:t>, </a:t>
            </a:r>
            <a:r>
              <a:rPr dirty="0" err="1"/>
              <a:t>OSPool</a:t>
            </a:r>
            <a:r>
              <a:rPr dirty="0"/>
              <a:t> resources have significantly expanded our </a:t>
            </a:r>
            <a:r>
              <a:rPr dirty="0">
                <a:solidFill>
                  <a:schemeClr val="accent5">
                    <a:hueOff val="-82419"/>
                    <a:satOff val="-9513"/>
                    <a:lumOff val="-16343"/>
                  </a:schemeClr>
                </a:solidFill>
              </a:rPr>
              <a:t>computational capabilities</a:t>
            </a:r>
            <a:r>
              <a:rPr dirty="0"/>
              <a:t> </a:t>
            </a:r>
            <a:endParaRPr lang="en-US" dirty="0"/>
          </a:p>
          <a:p>
            <a:pPr marL="2286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applying computationally-demanding, </a:t>
            </a:r>
            <a:r>
              <a:rPr lang="en-US" dirty="0"/>
              <a:t>but better-suited, </a:t>
            </a:r>
            <a:r>
              <a:rPr dirty="0"/>
              <a:t>analysis methods to address questions not well-answered by more commonly used approaches.</a:t>
            </a:r>
            <a:endParaRPr lang="en-US" dirty="0"/>
          </a:p>
          <a:p>
            <a:pPr marL="533400" algn="l" defTabSz="457200">
              <a:lnSpc>
                <a:spcPts val="3000"/>
              </a:lnSpc>
              <a:buSzPct val="100000"/>
              <a:defRPr sz="2800" b="0">
                <a:latin typeface="Arial"/>
                <a:ea typeface="Arial"/>
                <a:cs typeface="Arial"/>
                <a:sym typeface="Arial"/>
              </a:defRPr>
            </a:pPr>
            <a:endParaRPr dirty="0"/>
          </a:p>
          <a:p>
            <a:pPr marL="228600" algn="l" defTabSz="457200">
              <a:lnSpc>
                <a:spcPts val="3000"/>
              </a:lnSpc>
              <a:buSzPct val="100000"/>
              <a:buChar char="•"/>
              <a:defRPr sz="2800" b="0">
                <a:latin typeface="Arial"/>
                <a:ea typeface="Arial"/>
                <a:cs typeface="Arial"/>
                <a:sym typeface="Arial"/>
              </a:defRPr>
            </a:pPr>
            <a:r>
              <a:rPr lang="en-US" dirty="0"/>
              <a:t> </a:t>
            </a:r>
            <a:r>
              <a:rPr dirty="0"/>
              <a:t>From a </a:t>
            </a:r>
            <a:r>
              <a:rPr dirty="0">
                <a:solidFill>
                  <a:srgbClr val="0433FF"/>
                </a:solidFill>
              </a:rPr>
              <a:t>more focused research-perspective</a:t>
            </a:r>
            <a:r>
              <a:rPr dirty="0"/>
              <a:t>, </a:t>
            </a:r>
            <a:r>
              <a:rPr dirty="0" err="1"/>
              <a:t>OSPool</a:t>
            </a:r>
            <a:r>
              <a:rPr dirty="0"/>
              <a:t> resources have provided the </a:t>
            </a:r>
            <a:r>
              <a:rPr dirty="0">
                <a:solidFill>
                  <a:srgbClr val="0433FF"/>
                </a:solidFill>
              </a:rPr>
              <a:t>ability to adjudicate</a:t>
            </a:r>
            <a:r>
              <a:rPr dirty="0"/>
              <a:t> between different possible sources of common EEG findings</a:t>
            </a:r>
            <a:endParaRPr lang="en-US" dirty="0"/>
          </a:p>
          <a:p>
            <a:pPr marL="2286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specifically, the source of changes in EEG in response to memory cues and TMS pulses appears to be modulations of existing oscillations</a:t>
            </a:r>
            <a:endParaRPr lang="en-US" dirty="0"/>
          </a:p>
          <a:p>
            <a:pPr marL="533400" algn="l" defTabSz="457200">
              <a:lnSpc>
                <a:spcPts val="3000"/>
              </a:lnSpc>
              <a:buSzPct val="100000"/>
              <a:defRPr sz="2800" b="0">
                <a:latin typeface="Arial"/>
                <a:ea typeface="Arial"/>
                <a:cs typeface="Arial"/>
                <a:sym typeface="Arial"/>
              </a:defRPr>
            </a:pPr>
            <a:endParaRPr dirty="0"/>
          </a:p>
          <a:p>
            <a:pPr marL="228600" algn="l" defTabSz="457200">
              <a:lnSpc>
                <a:spcPts val="3000"/>
              </a:lnSpc>
              <a:buSzPct val="100000"/>
              <a:buChar char="•"/>
              <a:defRPr sz="2800" b="0">
                <a:latin typeface="Arial"/>
                <a:ea typeface="Arial"/>
                <a:cs typeface="Arial"/>
                <a:sym typeface="Arial"/>
              </a:defRPr>
            </a:pPr>
            <a:r>
              <a:rPr lang="en-US" dirty="0"/>
              <a:t> </a:t>
            </a:r>
            <a:r>
              <a:rPr dirty="0"/>
              <a:t>From a </a:t>
            </a:r>
            <a:r>
              <a:rPr dirty="0">
                <a:solidFill>
                  <a:schemeClr val="accent3">
                    <a:hueOff val="362282"/>
                    <a:satOff val="31803"/>
                    <a:lumOff val="-18242"/>
                  </a:schemeClr>
                </a:solidFill>
              </a:rPr>
              <a:t>more personal perspective</a:t>
            </a:r>
            <a:r>
              <a:rPr dirty="0"/>
              <a:t>, </a:t>
            </a:r>
            <a:r>
              <a:rPr dirty="0" err="1"/>
              <a:t>OSPool</a:t>
            </a:r>
            <a:r>
              <a:rPr dirty="0"/>
              <a:t> resources have </a:t>
            </a:r>
            <a:r>
              <a:rPr dirty="0">
                <a:solidFill>
                  <a:schemeClr val="accent3">
                    <a:hueOff val="362282"/>
                    <a:satOff val="31803"/>
                    <a:lumOff val="-18242"/>
                  </a:schemeClr>
                </a:solidFill>
              </a:rPr>
              <a:t>improved my skills and resume</a:t>
            </a:r>
            <a:endParaRPr lang="en-US" dirty="0">
              <a:solidFill>
                <a:schemeClr val="accent3">
                  <a:hueOff val="362282"/>
                  <a:satOff val="31803"/>
                  <a:lumOff val="-18242"/>
                </a:schemeClr>
              </a:solidFill>
            </a:endParaRPr>
          </a:p>
          <a:p>
            <a:pPr marL="228600" algn="l" defTabSz="457200">
              <a:lnSpc>
                <a:spcPts val="3000"/>
              </a:lnSpc>
              <a:buSzPct val="100000"/>
              <a:defRPr sz="2800" b="0">
                <a:latin typeface="Arial"/>
                <a:ea typeface="Arial"/>
                <a:cs typeface="Arial"/>
                <a:sym typeface="Arial"/>
              </a:defRPr>
            </a:pPr>
            <a:endParaRPr dirty="0">
              <a:solidFill>
                <a:schemeClr val="accent3">
                  <a:hueOff val="362282"/>
                  <a:satOff val="31803"/>
                  <a:lumOff val="-18242"/>
                </a:schemeClr>
              </a:solidFill>
            </a:endParaRPr>
          </a:p>
          <a:p>
            <a:pPr marL="533400" algn="l" defTabSz="457200">
              <a:lnSpc>
                <a:spcPts val="3000"/>
              </a:lnSpc>
              <a:buSzPct val="100000"/>
              <a:buChar char="•"/>
              <a:defRPr sz="2800" b="0">
                <a:latin typeface="Arial"/>
                <a:ea typeface="Arial"/>
                <a:cs typeface="Arial"/>
                <a:sym typeface="Arial"/>
              </a:defRPr>
            </a:pPr>
            <a:r>
              <a:rPr lang="en-US" dirty="0"/>
              <a:t> </a:t>
            </a:r>
            <a:r>
              <a:rPr dirty="0"/>
              <a:t>early results were presented at the Cognitive Neuroscience Society 2020 (virtual) conference</a:t>
            </a:r>
            <a:endParaRPr lang="en-US" dirty="0"/>
          </a:p>
          <a:p>
            <a:pPr marL="5334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latest results will be presented at the Society for Neuroscience 2022 conference</a:t>
            </a:r>
          </a:p>
        </p:txBody>
      </p:sp>
      <p:sp>
        <p:nvSpPr>
          <p:cNvPr id="223" name="Bigger picture"/>
          <p:cNvSpPr txBox="1"/>
          <p:nvPr/>
        </p:nvSpPr>
        <p:spPr>
          <a:xfrm>
            <a:off x="416063" y="236747"/>
            <a:ext cx="3204058"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rPr dirty="0"/>
              <a:t>Bigger picture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2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2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7" name="Image" descr="Image"/>
          <p:cNvPicPr>
            <a:picLocks noChangeAspect="1"/>
          </p:cNvPicPr>
          <p:nvPr/>
        </p:nvPicPr>
        <p:blipFill>
          <a:blip r:embed="rId3"/>
          <a:stretch>
            <a:fillRect/>
          </a:stretch>
        </p:blipFill>
        <p:spPr>
          <a:xfrm>
            <a:off x="-1037648" y="219748"/>
            <a:ext cx="15871232" cy="9314104"/>
          </a:xfrm>
          <a:prstGeom prst="rect">
            <a:avLst/>
          </a:prstGeom>
          <a:ln w="12700">
            <a:miter lim="400000"/>
          </a:ln>
        </p:spPr>
      </p:pic>
      <p:sp>
        <p:nvSpPr>
          <p:cNvPr id="228" name="Thank you!"/>
          <p:cNvSpPr txBox="1"/>
          <p:nvPr/>
        </p:nvSpPr>
        <p:spPr>
          <a:xfrm>
            <a:off x="469525" y="1141758"/>
            <a:ext cx="2900783" cy="733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200">
                <a:solidFill>
                  <a:srgbClr val="FFFFFF"/>
                </a:solidFill>
              </a:defRPr>
            </a:lvl1pPr>
          </a:lstStyle>
          <a:p>
            <a:r>
              <a:t>Thank you!</a:t>
            </a:r>
          </a:p>
        </p:txBody>
      </p:sp>
      <p:sp>
        <p:nvSpPr>
          <p:cNvPr id="229" name="jacqueline.fulvio@wisc.edu…"/>
          <p:cNvSpPr txBox="1"/>
          <p:nvPr/>
        </p:nvSpPr>
        <p:spPr>
          <a:xfrm>
            <a:off x="417298" y="6856487"/>
            <a:ext cx="9480159" cy="1795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b="0">
                <a:solidFill>
                  <a:srgbClr val="FFFFFF"/>
                </a:solidFill>
              </a:defRPr>
            </a:pPr>
            <a:endParaRPr b="1" dirty="0">
              <a:solidFill>
                <a:schemeClr val="bg1"/>
              </a:solidFill>
            </a:endParaRPr>
          </a:p>
          <a:p>
            <a:pPr algn="l">
              <a:defRPr sz="3000" b="0">
                <a:solidFill>
                  <a:srgbClr val="FFFFFF"/>
                </a:solidFill>
              </a:defRPr>
            </a:pPr>
            <a:r>
              <a:rPr u="sng" dirty="0">
                <a:solidFill>
                  <a:schemeClr val="bg1"/>
                </a:solidFill>
                <a:hlinkClick r:id="rId4">
                  <a:extLst>
                    <a:ext uri="{A12FA001-AC4F-418D-AE19-62706E023703}">
                      <ahyp:hlinkClr xmlns:ahyp="http://schemas.microsoft.com/office/drawing/2018/hyperlinkcolor" val="tx"/>
                    </a:ext>
                  </a:extLst>
                </a:hlinkClick>
              </a:rPr>
              <a:t>jacqueline.fulvio@wisc.edu</a:t>
            </a:r>
          </a:p>
          <a:p>
            <a:pPr algn="l">
              <a:defRPr sz="2600" b="0">
                <a:solidFill>
                  <a:srgbClr val="FFFFFF"/>
                </a:solidFill>
              </a:defRPr>
            </a:pPr>
            <a:endParaRPr u="sng" dirty="0">
              <a:solidFill>
                <a:schemeClr val="bg1"/>
              </a:solidFill>
              <a:hlinkClick r:id="rId4">
                <a:extLst>
                  <a:ext uri="{A12FA001-AC4F-418D-AE19-62706E023703}">
                    <ahyp:hlinkClr xmlns:ahyp="http://schemas.microsoft.com/office/drawing/2018/hyperlinkcolor" val="tx"/>
                  </a:ext>
                </a:extLst>
              </a:hlinkClick>
            </a:endParaRPr>
          </a:p>
          <a:p>
            <a:pPr algn="l">
              <a:defRPr sz="2600" b="0">
                <a:solidFill>
                  <a:srgbClr val="FFFFFF"/>
                </a:solidFill>
              </a:defRPr>
            </a:pPr>
            <a:r>
              <a:rPr u="sng" dirty="0">
                <a:solidFill>
                  <a:schemeClr val="bg1"/>
                </a:solidFill>
                <a:hlinkClick r:id="rId5">
                  <a:extLst>
                    <a:ext uri="{A12FA001-AC4F-418D-AE19-62706E023703}">
                      <ahyp:hlinkClr xmlns:ahyp="http://schemas.microsoft.com/office/drawing/2018/hyperlinkcolor" val="tx"/>
                    </a:ext>
                  </a:extLst>
                </a:hlinkClick>
              </a:rPr>
              <a:t>https://postlab.psych.wisc.edu/people/west/jacqueline-fulvio1/</a:t>
            </a:r>
          </a:p>
        </p:txBody>
      </p:sp>
      <p:sp>
        <p:nvSpPr>
          <p:cNvPr id="230" name="neurogenbb.com"/>
          <p:cNvSpPr txBox="1"/>
          <p:nvPr/>
        </p:nvSpPr>
        <p:spPr>
          <a:xfrm>
            <a:off x="10870126" y="9124866"/>
            <a:ext cx="1858976" cy="37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i="1">
                <a:solidFill>
                  <a:srgbClr val="FFFFFF"/>
                </a:solidFill>
              </a:defRPr>
            </a:lvl1pPr>
          </a:lstStyle>
          <a:p>
            <a:r>
              <a:t>neurogenbb.com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1411009" y="6457970"/>
            <a:ext cx="2806695" cy="3000809"/>
            <a:chOff x="0" y="0"/>
            <a:chExt cx="2806694" cy="3000807"/>
          </a:xfrm>
        </p:grpSpPr>
        <p:grpSp>
          <p:nvGrpSpPr>
            <p:cNvPr id="126" name="Group"/>
            <p:cNvGrpSpPr/>
            <p:nvPr/>
          </p:nvGrpSpPr>
          <p:grpSpPr>
            <a:xfrm>
              <a:off x="375429" y="206864"/>
              <a:ext cx="2431266" cy="2793944"/>
              <a:chOff x="0" y="0"/>
              <a:chExt cx="2431265" cy="2793942"/>
            </a:xfrm>
          </p:grpSpPr>
          <p:pic>
            <p:nvPicPr>
              <p:cNvPr id="124" name="Image" descr="Image"/>
              <p:cNvPicPr>
                <a:picLocks noChangeAspect="1"/>
              </p:cNvPicPr>
              <p:nvPr/>
            </p:nvPicPr>
            <p:blipFill>
              <a:blip r:embed="rId3"/>
              <a:srcRect l="13224"/>
              <a:stretch>
                <a:fillRect/>
              </a:stretch>
            </p:blipFill>
            <p:spPr>
              <a:xfrm>
                <a:off x="0" y="0"/>
                <a:ext cx="2431266" cy="2540577"/>
              </a:xfrm>
              <a:prstGeom prst="rect">
                <a:avLst/>
              </a:prstGeom>
              <a:ln w="12700" cap="flat">
                <a:noFill/>
                <a:miter lim="400000"/>
              </a:ln>
              <a:effectLst/>
            </p:spPr>
          </p:pic>
          <p:sp>
            <p:nvSpPr>
              <p:cNvPr id="125" name="brain vision solutions"/>
              <p:cNvSpPr txBox="1"/>
              <p:nvPr/>
            </p:nvSpPr>
            <p:spPr>
              <a:xfrm>
                <a:off x="727343" y="2544169"/>
                <a:ext cx="1389894" cy="249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200" b="0" i="1"/>
                </a:lvl1pPr>
              </a:lstStyle>
              <a:p>
                <a:r>
                  <a:t>brain vision solutions</a:t>
                </a:r>
              </a:p>
            </p:txBody>
          </p:sp>
        </p:grpSp>
        <p:sp>
          <p:nvSpPr>
            <p:cNvPr id="127" name="electroencephalogram (EEG)"/>
            <p:cNvSpPr txBox="1"/>
            <p:nvPr/>
          </p:nvSpPr>
          <p:spPr>
            <a:xfrm>
              <a:off x="0" y="0"/>
              <a:ext cx="2699614" cy="3245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1600" b="0" i="1"/>
              </a:lvl1pPr>
            </a:lstStyle>
            <a:p>
              <a:r>
                <a:t>electroencephalogram (EEG)</a:t>
              </a:r>
            </a:p>
          </p:txBody>
        </p:sp>
      </p:grpSp>
      <p:sp>
        <p:nvSpPr>
          <p:cNvPr id="129" name="Active VR does not improve performance"/>
          <p:cNvSpPr txBox="1"/>
          <p:nvPr/>
        </p:nvSpPr>
        <p:spPr>
          <a:xfrm>
            <a:off x="571500" y="495300"/>
            <a:ext cx="13004802"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300413">
              <a:defRPr sz="3600">
                <a:latin typeface="Helvetica"/>
                <a:ea typeface="Helvetica"/>
                <a:cs typeface="Helvetica"/>
                <a:sym typeface="Helvetica"/>
              </a:defRPr>
            </a:lvl1pPr>
          </a:lstStyle>
          <a:p>
            <a:r>
              <a:t>Visual working memory</a:t>
            </a:r>
          </a:p>
        </p:txBody>
      </p:sp>
      <p:sp>
        <p:nvSpPr>
          <p:cNvPr id="130" name="allows us to temporarily maintain and manipulate visual information in order to solve a task"/>
          <p:cNvSpPr/>
          <p:nvPr/>
        </p:nvSpPr>
        <p:spPr>
          <a:xfrm>
            <a:off x="566086" y="1373731"/>
            <a:ext cx="12027850" cy="127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defTabSz="1300459">
              <a:spcBef>
                <a:spcPts val="600"/>
              </a:spcBef>
              <a:buSzPct val="100000"/>
              <a:buChar char="•"/>
              <a:defRPr sz="3000" b="0">
                <a:latin typeface="Helvetica"/>
                <a:ea typeface="Helvetica"/>
                <a:cs typeface="Helvetica"/>
                <a:sym typeface="Helvetica"/>
              </a:defRPr>
            </a:lvl1pPr>
          </a:lstStyle>
          <a:p>
            <a:r>
              <a:t>allows us to temporarily maintain and manipulate visual information in order to solve a task</a:t>
            </a:r>
            <a:endParaRPr sz="1200"/>
          </a:p>
        </p:txBody>
      </p:sp>
      <p:pic>
        <p:nvPicPr>
          <p:cNvPr id="131" name="Image" descr="Image"/>
          <p:cNvPicPr>
            <a:picLocks noChangeAspect="1"/>
          </p:cNvPicPr>
          <p:nvPr/>
        </p:nvPicPr>
        <p:blipFill>
          <a:blip r:embed="rId4"/>
          <a:srcRect l="7139" t="10989" b="41247"/>
          <a:stretch>
            <a:fillRect/>
          </a:stretch>
        </p:blipFill>
        <p:spPr>
          <a:xfrm>
            <a:off x="265725" y="3405794"/>
            <a:ext cx="12076357" cy="1966339"/>
          </a:xfrm>
          <a:prstGeom prst="rect">
            <a:avLst/>
          </a:prstGeom>
          <a:ln w="12700">
            <a:miter lim="400000"/>
          </a:ln>
        </p:spPr>
      </p:pic>
      <p:sp>
        <p:nvSpPr>
          <p:cNvPr id="132" name="Double serial retrocuing (DSR) task"/>
          <p:cNvSpPr txBox="1"/>
          <p:nvPr/>
        </p:nvSpPr>
        <p:spPr>
          <a:xfrm>
            <a:off x="378331" y="2370383"/>
            <a:ext cx="4706144" cy="860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5300"/>
              </a:lnSpc>
              <a:spcBef>
                <a:spcPts val="500"/>
              </a:spcBef>
              <a:defRPr sz="2160"/>
            </a:lvl1pPr>
          </a:lstStyle>
          <a:p>
            <a:r>
              <a:rPr dirty="0"/>
              <a:t>Double serial </a:t>
            </a:r>
            <a:r>
              <a:rPr dirty="0" err="1"/>
              <a:t>retrocuing</a:t>
            </a:r>
            <a:r>
              <a:rPr dirty="0"/>
              <a:t> (DSR) task</a:t>
            </a:r>
          </a:p>
        </p:txBody>
      </p:sp>
      <p:sp>
        <p:nvSpPr>
          <p:cNvPr id="133" name="Rectangle"/>
          <p:cNvSpPr/>
          <p:nvPr/>
        </p:nvSpPr>
        <p:spPr>
          <a:xfrm>
            <a:off x="1461402" y="34057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4" name="Rectangle"/>
          <p:cNvSpPr/>
          <p:nvPr/>
        </p:nvSpPr>
        <p:spPr>
          <a:xfrm>
            <a:off x="2655202" y="33930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5" name="Rectangle"/>
          <p:cNvSpPr/>
          <p:nvPr/>
        </p:nvSpPr>
        <p:spPr>
          <a:xfrm>
            <a:off x="3912502" y="33930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6" name="Rectangle"/>
          <p:cNvSpPr/>
          <p:nvPr/>
        </p:nvSpPr>
        <p:spPr>
          <a:xfrm>
            <a:off x="5042802" y="34057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7" name="Rectangle"/>
          <p:cNvSpPr/>
          <p:nvPr/>
        </p:nvSpPr>
        <p:spPr>
          <a:xfrm>
            <a:off x="6211202" y="33803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8" name="Rectangle"/>
          <p:cNvSpPr/>
          <p:nvPr/>
        </p:nvSpPr>
        <p:spPr>
          <a:xfrm>
            <a:off x="7392302" y="34057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9" name="Rectangle"/>
          <p:cNvSpPr/>
          <p:nvPr/>
        </p:nvSpPr>
        <p:spPr>
          <a:xfrm>
            <a:off x="8649602" y="33930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0" name="Rectangle"/>
          <p:cNvSpPr/>
          <p:nvPr/>
        </p:nvSpPr>
        <p:spPr>
          <a:xfrm>
            <a:off x="9767202" y="34057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1" name="Rectangle"/>
          <p:cNvSpPr/>
          <p:nvPr/>
        </p:nvSpPr>
        <p:spPr>
          <a:xfrm>
            <a:off x="11037202" y="3393094"/>
            <a:ext cx="1270001" cy="216642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145" name="Group"/>
          <p:cNvGrpSpPr/>
          <p:nvPr/>
        </p:nvGrpSpPr>
        <p:grpSpPr>
          <a:xfrm>
            <a:off x="4115439" y="6526976"/>
            <a:ext cx="4377082" cy="2793943"/>
            <a:chOff x="0" y="0"/>
            <a:chExt cx="4377081" cy="2793942"/>
          </a:xfrm>
        </p:grpSpPr>
        <p:pic>
          <p:nvPicPr>
            <p:cNvPr id="142" name="Image" descr="Image"/>
            <p:cNvPicPr>
              <a:picLocks noChangeAspect="1"/>
            </p:cNvPicPr>
            <p:nvPr/>
          </p:nvPicPr>
          <p:blipFill>
            <a:blip r:embed="rId5"/>
            <a:srcRect b="50405"/>
            <a:stretch>
              <a:fillRect/>
            </a:stretch>
          </p:blipFill>
          <p:spPr>
            <a:xfrm>
              <a:off x="0" y="378428"/>
              <a:ext cx="2208890" cy="2074284"/>
            </a:xfrm>
            <a:prstGeom prst="rect">
              <a:avLst/>
            </a:prstGeom>
            <a:ln w="12700" cap="flat">
              <a:noFill/>
              <a:miter lim="400000"/>
            </a:ln>
            <a:effectLst/>
          </p:spPr>
        </p:pic>
        <p:sp>
          <p:nvSpPr>
            <p:cNvPr id="143" name="transcranial magnetic stimulation (TMS)"/>
            <p:cNvSpPr txBox="1"/>
            <p:nvPr/>
          </p:nvSpPr>
          <p:spPr>
            <a:xfrm>
              <a:off x="298696" y="0"/>
              <a:ext cx="3670708" cy="3245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1600" b="0" i="1"/>
              </a:lvl1pPr>
            </a:lstStyle>
            <a:p>
              <a:r>
                <a:t>transcranial magnetic stimulation (TMS)</a:t>
              </a:r>
            </a:p>
          </p:txBody>
        </p:sp>
        <p:pic>
          <p:nvPicPr>
            <p:cNvPr id="144" name="Image" descr="Image"/>
            <p:cNvPicPr>
              <a:picLocks noChangeAspect="1"/>
            </p:cNvPicPr>
            <p:nvPr/>
          </p:nvPicPr>
          <p:blipFill>
            <a:blip r:embed="rId6"/>
            <a:stretch>
              <a:fillRect/>
            </a:stretch>
          </p:blipFill>
          <p:spPr>
            <a:xfrm>
              <a:off x="2168075" y="378428"/>
              <a:ext cx="2209007" cy="2415515"/>
            </a:xfrm>
            <a:prstGeom prst="rect">
              <a:avLst/>
            </a:prstGeom>
            <a:ln w="12700" cap="flat">
              <a:noFill/>
              <a:miter lim="400000"/>
            </a:ln>
            <a:effectLst/>
          </p:spPr>
        </p:pic>
      </p:grpSp>
      <p:sp>
        <p:nvSpPr>
          <p:cNvPr id="146" name="Prioritization…"/>
          <p:cNvSpPr txBox="1"/>
          <p:nvPr/>
        </p:nvSpPr>
        <p:spPr>
          <a:xfrm>
            <a:off x="2628659" y="5450571"/>
            <a:ext cx="1246887" cy="528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i="1"/>
            </a:pPr>
            <a:r>
              <a:t>Prioritization </a:t>
            </a:r>
          </a:p>
          <a:p>
            <a:pPr>
              <a:defRPr sz="1400" i="1"/>
            </a:pPr>
            <a:r>
              <a:t>cue</a:t>
            </a:r>
          </a:p>
        </p:txBody>
      </p:sp>
      <p:sp>
        <p:nvSpPr>
          <p:cNvPr id="147" name="TMS delivery…"/>
          <p:cNvSpPr txBox="1"/>
          <p:nvPr/>
        </p:nvSpPr>
        <p:spPr>
          <a:xfrm>
            <a:off x="3905695" y="5450571"/>
            <a:ext cx="1207415" cy="528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i="1"/>
            </a:pPr>
            <a:r>
              <a:t>TMS delivery</a:t>
            </a:r>
          </a:p>
          <a:p>
            <a:pPr>
              <a:defRPr sz="1400" i="1"/>
            </a:pPr>
            <a:r>
              <a:t>(50%)</a:t>
            </a:r>
          </a:p>
        </p:txBody>
      </p:sp>
      <p:sp>
        <p:nvSpPr>
          <p:cNvPr id="148" name="“match” /…"/>
          <p:cNvSpPr txBox="1"/>
          <p:nvPr/>
        </p:nvSpPr>
        <p:spPr>
          <a:xfrm>
            <a:off x="6287402" y="5450571"/>
            <a:ext cx="1217016" cy="528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i="1"/>
            </a:pPr>
            <a:r>
              <a:t>“match” /</a:t>
            </a:r>
          </a:p>
          <a:p>
            <a:pPr>
              <a:defRPr sz="1400" i="1"/>
            </a:pPr>
            <a:r>
              <a:t>“non-match”</a:t>
            </a:r>
          </a:p>
        </p:txBody>
      </p:sp>
      <p:sp>
        <p:nvSpPr>
          <p:cNvPr id="149" name="Rose et al., 2016; Fulvio &amp; Postle, 2020"/>
          <p:cNvSpPr txBox="1"/>
          <p:nvPr/>
        </p:nvSpPr>
        <p:spPr>
          <a:xfrm>
            <a:off x="9176878" y="9269069"/>
            <a:ext cx="3652420"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b="0" i="1"/>
            </a:lvl1pPr>
          </a:lstStyle>
          <a:p>
            <a:r>
              <a:t>Rose et al., 2016; Fulvio &amp; Postle, 2020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1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13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13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13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13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13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9" nodeType="afterEffect">
                                  <p:stCondLst>
                                    <p:cond delay="0"/>
                                  </p:stCondLst>
                                  <p:iterate>
                                    <p:tmAbs val="0"/>
                                  </p:iterate>
                                  <p:childTnLst>
                                    <p:set>
                                      <p:cBhvr>
                                        <p:cTn id="31" fill="hold"/>
                                        <p:tgtEl>
                                          <p:spTgt spid="13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0" nodeType="afterEffect">
                                  <p:stCondLst>
                                    <p:cond delay="0"/>
                                  </p:stCondLst>
                                  <p:iterate>
                                    <p:tmAbs val="0"/>
                                  </p:iterate>
                                  <p:childTnLst>
                                    <p:set>
                                      <p:cBhvr>
                                        <p:cTn id="34" fill="hold"/>
                                        <p:tgtEl>
                                          <p:spTgt spid="14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1" nodeType="afterEffect">
                                  <p:stCondLst>
                                    <p:cond delay="0"/>
                                  </p:stCondLst>
                                  <p:iterate>
                                    <p:tmAbs val="0"/>
                                  </p:iterate>
                                  <p:childTnLst>
                                    <p:set>
                                      <p:cBhvr>
                                        <p:cTn id="37" fill="hold"/>
                                        <p:tgtEl>
                                          <p:spTgt spid="1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2" nodeType="clickEffect">
                                  <p:stCondLst>
                                    <p:cond delay="0"/>
                                  </p:stCondLst>
                                  <p:iterate>
                                    <p:tmAbs val="0"/>
                                  </p:iterate>
                                  <p:childTnLst>
                                    <p:set>
                                      <p:cBhvr>
                                        <p:cTn id="41" fill="hold">
                                          <p:stCondLst>
                                            <p:cond delay="0"/>
                                          </p:stCondLst>
                                        </p:cTn>
                                        <p:tgtEl>
                                          <p:spTgt spid="13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3" nodeType="clickEffect">
                                  <p:stCondLst>
                                    <p:cond delay="0"/>
                                  </p:stCondLst>
                                  <p:iterate>
                                    <p:tmAbs val="0"/>
                                  </p:iterate>
                                  <p:childTnLst>
                                    <p:set>
                                      <p:cBhvr>
                                        <p:cTn id="45" fill="hold">
                                          <p:stCondLst>
                                            <p:cond delay="0"/>
                                          </p:stCondLst>
                                        </p:cTn>
                                        <p:tgtEl>
                                          <p:spTgt spid="134"/>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14" nodeType="afterEffect">
                                  <p:stCondLst>
                                    <p:cond delay="0"/>
                                  </p:stCondLst>
                                  <p:iterate>
                                    <p:tmAbs val="0"/>
                                  </p:iterate>
                                  <p:childTnLst>
                                    <p:set>
                                      <p:cBhvr>
                                        <p:cTn id="48" fill="hold"/>
                                        <p:tgtEl>
                                          <p:spTgt spid="1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5" nodeType="clickEffect">
                                  <p:stCondLst>
                                    <p:cond delay="0"/>
                                  </p:stCondLst>
                                  <p:iterate>
                                    <p:tmAbs val="0"/>
                                  </p:iterate>
                                  <p:childTnLst>
                                    <p:set>
                                      <p:cBhvr>
                                        <p:cTn id="52" fill="hold">
                                          <p:stCondLst>
                                            <p:cond delay="0"/>
                                          </p:stCondLst>
                                        </p:cTn>
                                        <p:tgtEl>
                                          <p:spTgt spid="136"/>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6" nodeType="afterEffect">
                                  <p:stCondLst>
                                    <p:cond delay="0"/>
                                  </p:stCondLst>
                                  <p:iterate>
                                    <p:tmAbs val="0"/>
                                  </p:iterate>
                                  <p:childTnLst>
                                    <p:set>
                                      <p:cBhvr>
                                        <p:cTn id="55" fill="hold">
                                          <p:stCondLst>
                                            <p:cond delay="0"/>
                                          </p:stCondLst>
                                        </p:cTn>
                                        <p:tgtEl>
                                          <p:spTgt spid="1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7" nodeType="clickEffect">
                                  <p:stCondLst>
                                    <p:cond delay="0"/>
                                  </p:stCondLst>
                                  <p:iterate>
                                    <p:tmAbs val="0"/>
                                  </p:iterate>
                                  <p:childTnLst>
                                    <p:set>
                                      <p:cBhvr>
                                        <p:cTn id="59" fill="hold"/>
                                        <p:tgtEl>
                                          <p:spTgt spid="145"/>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18" nodeType="afterEffect">
                                  <p:stCondLst>
                                    <p:cond delay="0"/>
                                  </p:stCondLst>
                                  <p:iterate>
                                    <p:tmAbs val="0"/>
                                  </p:iterate>
                                  <p:childTnLst>
                                    <p:set>
                                      <p:cBhvr>
                                        <p:cTn id="62" fill="hold"/>
                                        <p:tgtEl>
                                          <p:spTgt spid="147"/>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19" nodeType="afterEffect">
                                  <p:stCondLst>
                                    <p:cond delay="0"/>
                                  </p:stCondLst>
                                  <p:iterate>
                                    <p:tmAbs val="0"/>
                                  </p:iterate>
                                  <p:childTnLst>
                                    <p:set>
                                      <p:cBhvr>
                                        <p:cTn id="65" fill="hold"/>
                                        <p:tgtEl>
                                          <p:spTgt spid="1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20" nodeType="clickEffect">
                                  <p:stCondLst>
                                    <p:cond delay="0"/>
                                  </p:stCondLst>
                                  <p:iterate>
                                    <p:tmAbs val="0"/>
                                  </p:iterate>
                                  <p:childTnLst>
                                    <p:set>
                                      <p:cBhvr>
                                        <p:cTn id="69" fill="hold">
                                          <p:stCondLst>
                                            <p:cond delay="0"/>
                                          </p:stCondLst>
                                        </p:cTn>
                                        <p:tgtEl>
                                          <p:spTgt spid="137"/>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grpId="21" nodeType="afterEffect">
                                  <p:stCondLst>
                                    <p:cond delay="0"/>
                                  </p:stCondLst>
                                  <p:iterate>
                                    <p:tmAbs val="0"/>
                                  </p:iterate>
                                  <p:childTnLst>
                                    <p:set>
                                      <p:cBhvr>
                                        <p:cTn id="72" fill="hold"/>
                                        <p:tgtEl>
                                          <p:spTgt spid="1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22" nodeType="clickEffect">
                                  <p:stCondLst>
                                    <p:cond delay="0"/>
                                  </p:stCondLst>
                                  <p:iterate>
                                    <p:tmAbs val="0"/>
                                  </p:iterate>
                                  <p:childTnLst>
                                    <p:set>
                                      <p:cBhvr>
                                        <p:cTn id="76" fill="hold">
                                          <p:stCondLst>
                                            <p:cond delay="0"/>
                                          </p:stCondLst>
                                        </p:cTn>
                                        <p:tgtEl>
                                          <p:spTgt spid="13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3" nodeType="clickEffect">
                                  <p:stCondLst>
                                    <p:cond delay="0"/>
                                  </p:stCondLst>
                                  <p:iterate>
                                    <p:tmAbs val="0"/>
                                  </p:iterate>
                                  <p:childTnLst>
                                    <p:set>
                                      <p:cBhvr>
                                        <p:cTn id="80" fill="hold">
                                          <p:stCondLst>
                                            <p:cond delay="0"/>
                                          </p:stCondLst>
                                        </p:cTn>
                                        <p:tgtEl>
                                          <p:spTgt spid="140"/>
                                        </p:tgtEl>
                                        <p:attrNameLst>
                                          <p:attrName>style.visibility</p:attrName>
                                        </p:attrNameLst>
                                      </p:cBhvr>
                                      <p:to>
                                        <p:strVal val="hidden"/>
                                      </p:to>
                                    </p:set>
                                  </p:childTnLst>
                                </p:cTn>
                              </p:par>
                            </p:childTnLst>
                          </p:cTn>
                        </p:par>
                        <p:par>
                          <p:cTn id="81" fill="hold">
                            <p:stCondLst>
                              <p:cond delay="0"/>
                            </p:stCondLst>
                            <p:childTnLst>
                              <p:par>
                                <p:cTn id="82" presetID="1" presetClass="exit" presetSubtype="0" fill="hold" grpId="24" nodeType="afterEffect">
                                  <p:stCondLst>
                                    <p:cond delay="0"/>
                                  </p:stCondLst>
                                  <p:iterate>
                                    <p:tmAbs val="0"/>
                                  </p:iterate>
                                  <p:childTnLst>
                                    <p:set>
                                      <p:cBhvr>
                                        <p:cTn id="83" fill="hold">
                                          <p:stCondLst>
                                            <p:cond delay="0"/>
                                          </p:stCondLst>
                                        </p:cTn>
                                        <p:tgtEl>
                                          <p:spTgt spid="13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25" nodeType="clickEffect">
                                  <p:stCondLst>
                                    <p:cond delay="0"/>
                                  </p:stCondLst>
                                  <p:iterate>
                                    <p:tmAbs val="0"/>
                                  </p:iterate>
                                  <p:childTnLst>
                                    <p:set>
                                      <p:cBhvr>
                                        <p:cTn id="87"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9" animBg="1" advAuto="0"/>
      <p:bldP spid="131" grpId="2" animBg="1" advAuto="0"/>
      <p:bldP spid="132" grpId="1" animBg="1" advAuto="0"/>
      <p:bldP spid="133" grpId="3" animBg="1" advAuto="0"/>
      <p:bldP spid="133" grpId="12" animBg="1" advAuto="0"/>
      <p:bldP spid="134" grpId="4" animBg="1" advAuto="0"/>
      <p:bldP spid="134" grpId="13" animBg="1" advAuto="0"/>
      <p:bldP spid="135" grpId="5" animBg="1" advAuto="0"/>
      <p:bldP spid="135" grpId="16" animBg="1" advAuto="0"/>
      <p:bldP spid="136" grpId="6" animBg="1" advAuto="0"/>
      <p:bldP spid="136" grpId="15" animBg="1" advAuto="0"/>
      <p:bldP spid="137" grpId="7" animBg="1" advAuto="0"/>
      <p:bldP spid="137" grpId="20" animBg="1" advAuto="0"/>
      <p:bldP spid="138" grpId="8" animBg="1" advAuto="0"/>
      <p:bldP spid="138" grpId="22" animBg="1" advAuto="0"/>
      <p:bldP spid="139" grpId="9" animBg="1" advAuto="0"/>
      <p:bldP spid="139" grpId="24" animBg="1" advAuto="0"/>
      <p:bldP spid="140" grpId="10" animBg="1" advAuto="0"/>
      <p:bldP spid="140" grpId="23" animBg="1" advAuto="0"/>
      <p:bldP spid="141" grpId="11" animBg="1" advAuto="0"/>
      <p:bldP spid="141" grpId="25" animBg="1" advAuto="0"/>
      <p:bldP spid="145" grpId="17" animBg="1" advAuto="0"/>
      <p:bldP spid="146" grpId="14" animBg="1" advAuto="0"/>
      <p:bldP spid="147" grpId="18" animBg="1" advAuto="0"/>
      <p:bldP spid="148" grpId="2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ctive VR does not improve performance"/>
          <p:cNvSpPr txBox="1"/>
          <p:nvPr/>
        </p:nvSpPr>
        <p:spPr>
          <a:xfrm>
            <a:off x="571500" y="495300"/>
            <a:ext cx="13004802"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300413">
              <a:defRPr sz="3600">
                <a:latin typeface="Helvetica"/>
                <a:ea typeface="Helvetica"/>
                <a:cs typeface="Helvetica"/>
                <a:sym typeface="Helvetica"/>
              </a:defRPr>
            </a:lvl1pPr>
          </a:lstStyle>
          <a:p>
            <a:r>
              <a:rPr dirty="0"/>
              <a:t>Visual working memory</a:t>
            </a:r>
          </a:p>
        </p:txBody>
      </p:sp>
      <p:sp>
        <p:nvSpPr>
          <p:cNvPr id="154" name="the frequency of neural oscillations has been associated with distinct working memory processes"/>
          <p:cNvSpPr/>
          <p:nvPr/>
        </p:nvSpPr>
        <p:spPr>
          <a:xfrm>
            <a:off x="488475" y="1536291"/>
            <a:ext cx="12027850" cy="127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defTabSz="1300459">
              <a:spcBef>
                <a:spcPts val="600"/>
              </a:spcBef>
              <a:buSzPct val="100000"/>
              <a:buChar char="•"/>
              <a:defRPr sz="3000" b="0">
                <a:latin typeface="Helvetica"/>
                <a:ea typeface="Helvetica"/>
                <a:cs typeface="Helvetica"/>
                <a:sym typeface="Helvetica"/>
              </a:defRPr>
            </a:lvl1pPr>
          </a:lstStyle>
          <a:p>
            <a:r>
              <a:t>the frequency of neural oscillations has been associated with distinct working memory processes</a:t>
            </a:r>
            <a:endParaRPr sz="1200"/>
          </a:p>
        </p:txBody>
      </p:sp>
      <p:pic>
        <p:nvPicPr>
          <p:cNvPr id="155" name="Image" descr="Image"/>
          <p:cNvPicPr>
            <a:picLocks noChangeAspect="1"/>
          </p:cNvPicPr>
          <p:nvPr/>
        </p:nvPicPr>
        <p:blipFill>
          <a:blip r:embed="rId3"/>
          <a:srcRect l="13224"/>
          <a:stretch>
            <a:fillRect/>
          </a:stretch>
        </p:blipFill>
        <p:spPr>
          <a:xfrm>
            <a:off x="304633" y="3685132"/>
            <a:ext cx="2678116" cy="2798527"/>
          </a:xfrm>
          <a:prstGeom prst="rect">
            <a:avLst/>
          </a:prstGeom>
          <a:ln w="12700">
            <a:miter lim="400000"/>
          </a:ln>
        </p:spPr>
      </p:pic>
      <p:sp>
        <p:nvSpPr>
          <p:cNvPr id="156" name="brain vision solutions"/>
          <p:cNvSpPr txBox="1"/>
          <p:nvPr/>
        </p:nvSpPr>
        <p:spPr>
          <a:xfrm>
            <a:off x="1105825" y="6487616"/>
            <a:ext cx="1531011" cy="275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200" b="0" i="1"/>
            </a:lvl1pPr>
          </a:lstStyle>
          <a:p>
            <a:r>
              <a:t>brain vision solutions</a:t>
            </a:r>
          </a:p>
        </p:txBody>
      </p:sp>
      <p:sp>
        <p:nvSpPr>
          <p:cNvPr id="157" name="Line"/>
          <p:cNvSpPr/>
          <p:nvPr/>
        </p:nvSpPr>
        <p:spPr>
          <a:xfrm>
            <a:off x="2696830" y="5197632"/>
            <a:ext cx="506477"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158" name="Image" descr="Image"/>
          <p:cNvPicPr>
            <a:picLocks noChangeAspect="1"/>
          </p:cNvPicPr>
          <p:nvPr/>
        </p:nvPicPr>
        <p:blipFill>
          <a:blip r:embed="rId4"/>
          <a:stretch>
            <a:fillRect/>
          </a:stretch>
        </p:blipFill>
        <p:spPr>
          <a:xfrm>
            <a:off x="3357488" y="3911606"/>
            <a:ext cx="4808620" cy="2572053"/>
          </a:xfrm>
          <a:prstGeom prst="rect">
            <a:avLst/>
          </a:prstGeom>
          <a:ln w="12700">
            <a:miter lim="400000"/>
          </a:ln>
        </p:spPr>
      </p:pic>
      <p:sp>
        <p:nvSpPr>
          <p:cNvPr id="159" name="raw signal: 60 channels"/>
          <p:cNvSpPr txBox="1"/>
          <p:nvPr/>
        </p:nvSpPr>
        <p:spPr>
          <a:xfrm>
            <a:off x="4317556" y="2720222"/>
            <a:ext cx="2984785" cy="86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5300"/>
              </a:lnSpc>
              <a:spcBef>
                <a:spcPts val="500"/>
              </a:spcBef>
              <a:defRPr sz="2160" b="0"/>
            </a:lvl1pPr>
          </a:lstStyle>
          <a:p>
            <a:r>
              <a:rPr dirty="0"/>
              <a:t>raw signal: 60 channels</a:t>
            </a:r>
          </a:p>
        </p:txBody>
      </p:sp>
      <p:pic>
        <p:nvPicPr>
          <p:cNvPr id="160" name="Image" descr="Image"/>
          <p:cNvPicPr>
            <a:picLocks noChangeAspect="1"/>
          </p:cNvPicPr>
          <p:nvPr/>
        </p:nvPicPr>
        <p:blipFill>
          <a:blip r:embed="rId5"/>
          <a:stretch>
            <a:fillRect/>
          </a:stretch>
        </p:blipFill>
        <p:spPr>
          <a:xfrm>
            <a:off x="8637149" y="3514482"/>
            <a:ext cx="3782732" cy="3139668"/>
          </a:xfrm>
          <a:prstGeom prst="rect">
            <a:avLst/>
          </a:prstGeom>
          <a:ln w="12700">
            <a:miter lim="400000"/>
          </a:ln>
        </p:spPr>
      </p:pic>
      <p:sp>
        <p:nvSpPr>
          <p:cNvPr id="161" name="neural oscillations"/>
          <p:cNvSpPr txBox="1"/>
          <p:nvPr/>
        </p:nvSpPr>
        <p:spPr>
          <a:xfrm>
            <a:off x="9557919" y="2497949"/>
            <a:ext cx="2308861" cy="86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5300"/>
              </a:lnSpc>
              <a:spcBef>
                <a:spcPts val="500"/>
              </a:spcBef>
              <a:defRPr sz="2160" b="0"/>
            </a:lvl1pPr>
          </a:lstStyle>
          <a:p>
            <a:r>
              <a:rPr dirty="0"/>
              <a:t>neural oscillations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5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16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3" animBg="1" advAuto="0"/>
      <p:bldP spid="158" grpId="2" animBg="1" advAuto="0"/>
      <p:bldP spid="159" grpId="1" animBg="1" advAuto="0"/>
      <p:bldP spid="160" grpId="5" animBg="1" advAuto="0"/>
      <p:bldP spid="161"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PACE-FSP” multi-way decomposition of high-dimensional EEG data"/>
          <p:cNvSpPr txBox="1"/>
          <p:nvPr/>
        </p:nvSpPr>
        <p:spPr>
          <a:xfrm>
            <a:off x="406463" y="525006"/>
            <a:ext cx="954908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rPr dirty="0"/>
              <a:t>“SPACE-FSP” multi-way decomposition of </a:t>
            </a:r>
            <a:endParaRPr lang="en-US" dirty="0"/>
          </a:p>
          <a:p>
            <a:r>
              <a:rPr dirty="0"/>
              <a:t>high-dimensional EEG data</a:t>
            </a:r>
          </a:p>
        </p:txBody>
      </p:sp>
      <p:sp>
        <p:nvSpPr>
          <p:cNvPr id="166" name="Spatially distributed PhAse Coupling Extraction with a Frequency-Specific Phases model*"/>
          <p:cNvSpPr txBox="1"/>
          <p:nvPr/>
        </p:nvSpPr>
        <p:spPr>
          <a:xfrm>
            <a:off x="669610" y="2267313"/>
            <a:ext cx="11291926" cy="1205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600" b="0"/>
            </a:pPr>
            <a:r>
              <a:rPr b="1" dirty="0">
                <a:solidFill>
                  <a:schemeClr val="accent5">
                    <a:hueOff val="-82419"/>
                    <a:satOff val="-9513"/>
                    <a:lumOff val="-16343"/>
                  </a:schemeClr>
                </a:solidFill>
              </a:rPr>
              <a:t>S</a:t>
            </a:r>
            <a:r>
              <a:rPr dirty="0"/>
              <a:t>patially distributed </a:t>
            </a:r>
            <a:r>
              <a:rPr b="1" dirty="0" err="1">
                <a:solidFill>
                  <a:schemeClr val="accent5">
                    <a:hueOff val="-82419"/>
                    <a:satOff val="-9513"/>
                    <a:lumOff val="-16343"/>
                  </a:schemeClr>
                </a:solidFill>
              </a:rPr>
              <a:t>P</a:t>
            </a:r>
            <a:r>
              <a:rPr dirty="0" err="1"/>
              <a:t>h</a:t>
            </a:r>
            <a:r>
              <a:rPr b="1" dirty="0" err="1">
                <a:solidFill>
                  <a:schemeClr val="accent5">
                    <a:hueOff val="-82419"/>
                    <a:satOff val="-9513"/>
                    <a:lumOff val="-16343"/>
                  </a:schemeClr>
                </a:solidFill>
              </a:rPr>
              <a:t>A</a:t>
            </a:r>
            <a:r>
              <a:rPr dirty="0" err="1"/>
              <a:t>se</a:t>
            </a:r>
            <a:r>
              <a:rPr dirty="0"/>
              <a:t> </a:t>
            </a:r>
            <a:r>
              <a:rPr b="1" dirty="0">
                <a:solidFill>
                  <a:schemeClr val="accent5">
                    <a:hueOff val="-82419"/>
                    <a:satOff val="-9513"/>
                    <a:lumOff val="-16343"/>
                  </a:schemeClr>
                </a:solidFill>
              </a:rPr>
              <a:t>C</a:t>
            </a:r>
            <a:r>
              <a:rPr dirty="0"/>
              <a:t>oupling </a:t>
            </a:r>
            <a:r>
              <a:rPr b="1" dirty="0">
                <a:solidFill>
                  <a:schemeClr val="accent5">
                    <a:hueOff val="-82419"/>
                    <a:satOff val="-9513"/>
                    <a:lumOff val="-16343"/>
                  </a:schemeClr>
                </a:solidFill>
              </a:rPr>
              <a:t>E</a:t>
            </a:r>
            <a:r>
              <a:rPr dirty="0"/>
              <a:t>xtraction with </a:t>
            </a:r>
            <a:endParaRPr lang="en-US" dirty="0"/>
          </a:p>
          <a:p>
            <a:pPr algn="l">
              <a:defRPr sz="3600" b="0"/>
            </a:pPr>
            <a:r>
              <a:rPr dirty="0"/>
              <a:t>a </a:t>
            </a:r>
            <a:r>
              <a:rPr b="1" dirty="0">
                <a:solidFill>
                  <a:schemeClr val="accent5">
                    <a:hueOff val="-82419"/>
                    <a:satOff val="-9513"/>
                    <a:lumOff val="-16343"/>
                  </a:schemeClr>
                </a:solidFill>
              </a:rPr>
              <a:t>F</a:t>
            </a:r>
            <a:r>
              <a:rPr dirty="0"/>
              <a:t>requency-</a:t>
            </a:r>
            <a:r>
              <a:rPr b="1" dirty="0">
                <a:solidFill>
                  <a:schemeClr val="accent5">
                    <a:hueOff val="-82419"/>
                    <a:satOff val="-9513"/>
                    <a:lumOff val="-16343"/>
                  </a:schemeClr>
                </a:solidFill>
              </a:rPr>
              <a:t>S</a:t>
            </a:r>
            <a:r>
              <a:rPr dirty="0"/>
              <a:t>pecific </a:t>
            </a:r>
            <a:r>
              <a:rPr b="1" dirty="0">
                <a:solidFill>
                  <a:schemeClr val="accent5">
                    <a:hueOff val="-82419"/>
                    <a:satOff val="-9513"/>
                    <a:lumOff val="-16343"/>
                  </a:schemeClr>
                </a:solidFill>
              </a:rPr>
              <a:t>P</a:t>
            </a:r>
            <a:r>
              <a:rPr dirty="0"/>
              <a:t>hases model*</a:t>
            </a:r>
          </a:p>
        </p:txBody>
      </p:sp>
      <p:sp>
        <p:nvSpPr>
          <p:cNvPr id="167" name="Goal of the analysis: extract phase-coupled oscillatory networks at…"/>
          <p:cNvSpPr txBox="1"/>
          <p:nvPr/>
        </p:nvSpPr>
        <p:spPr>
          <a:xfrm>
            <a:off x="618883" y="6430628"/>
            <a:ext cx="10992461" cy="95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800" b="0"/>
            </a:pPr>
            <a:r>
              <a:rPr b="1"/>
              <a:t>Goal of the analysis: </a:t>
            </a:r>
            <a:r>
              <a:t>extract phase-coupled oscillatory networks at </a:t>
            </a:r>
          </a:p>
          <a:p>
            <a:pPr algn="l">
              <a:defRPr sz="2800" b="0"/>
            </a:pPr>
            <a:r>
              <a:t>frequencies of interest (here, 4-40 Hz)</a:t>
            </a:r>
          </a:p>
        </p:txBody>
      </p:sp>
      <p:sp>
        <p:nvSpPr>
          <p:cNvPr id="168" name="*van der Meij, et al. (2015; 2016)"/>
          <p:cNvSpPr txBox="1"/>
          <p:nvPr/>
        </p:nvSpPr>
        <p:spPr>
          <a:xfrm>
            <a:off x="9112271" y="9251406"/>
            <a:ext cx="3742183"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i="1"/>
            </a:lvl1pPr>
          </a:lstStyle>
          <a:p>
            <a:r>
              <a:t>*van der Meij, et al. (2015; 2016)</a:t>
            </a:r>
          </a:p>
        </p:txBody>
      </p:sp>
      <p:sp>
        <p:nvSpPr>
          <p:cNvPr id="169" name="Motivation: task-related frequency oscillations are ubiquitous in EEG, including during the DSR task; however, standard analyses do not adjudicate between the oscillations arising from the frequency modulation of a single oscillating network, or multiple"/>
          <p:cNvSpPr txBox="1"/>
          <p:nvPr/>
        </p:nvSpPr>
        <p:spPr>
          <a:xfrm>
            <a:off x="646001" y="3750588"/>
            <a:ext cx="11907082" cy="2252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800" b="0"/>
            </a:pPr>
            <a:r>
              <a:rPr b="1" dirty="0"/>
              <a:t>Motivation: </a:t>
            </a:r>
            <a:r>
              <a:rPr dirty="0"/>
              <a:t>task-related frequency oscillations are ubiquitous in EEG, including during the DSR task; however, standard analyses do not adjudicate between the oscillations arising from the frequency modulation of a single oscillating network, or multiple oscillating networks at different frequencies</a:t>
            </a:r>
          </a:p>
        </p:txBody>
      </p:sp>
      <p:pic>
        <p:nvPicPr>
          <p:cNvPr id="170"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2" animBg="1" advAuto="0"/>
      <p:bldP spid="167" grpId="4" animBg="1" advAuto="0"/>
      <p:bldP spid="168" grpId="1" animBg="1" advAuto="0"/>
      <p:bldP spid="169"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
        <p:nvSpPr>
          <p:cNvPr id="175" name="SPACE is a computationally-demanding analysis!"/>
          <p:cNvSpPr txBox="1"/>
          <p:nvPr/>
        </p:nvSpPr>
        <p:spPr>
          <a:xfrm>
            <a:off x="548858" y="947035"/>
            <a:ext cx="8402270" cy="1023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6100"/>
              </a:lnSpc>
              <a:spcBef>
                <a:spcPts val="500"/>
              </a:spcBef>
              <a:defRPr sz="2800">
                <a:solidFill>
                  <a:schemeClr val="accent3">
                    <a:hueOff val="362282"/>
                    <a:satOff val="31803"/>
                    <a:lumOff val="-18242"/>
                  </a:schemeClr>
                </a:solidFill>
              </a:defRPr>
            </a:lvl1pPr>
          </a:lstStyle>
          <a:p>
            <a:r>
              <a:rPr dirty="0"/>
              <a:t>SPACE is a computationally-demanding analysis!</a:t>
            </a:r>
          </a:p>
        </p:txBody>
      </p:sp>
      <p:sp>
        <p:nvSpPr>
          <p:cNvPr id="176" name="Why use HTCondor?"/>
          <p:cNvSpPr txBox="1"/>
          <p:nvPr/>
        </p:nvSpPr>
        <p:spPr>
          <a:xfrm>
            <a:off x="427879" y="506911"/>
            <a:ext cx="4585717"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t>Why use HTCondor?</a:t>
            </a:r>
          </a:p>
        </p:txBody>
      </p:sp>
      <p:sp>
        <p:nvSpPr>
          <p:cNvPr id="177" name="The number of oscillatory networks extracted cannot be determined analytically and therefore must be estimated through decomposition.…"/>
          <p:cNvSpPr txBox="1"/>
          <p:nvPr/>
        </p:nvSpPr>
        <p:spPr>
          <a:xfrm>
            <a:off x="427879" y="2060846"/>
            <a:ext cx="11907083" cy="394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algn="l" defTabSz="457200">
              <a:lnSpc>
                <a:spcPts val="3000"/>
              </a:lnSpc>
              <a:buSzPct val="100000"/>
              <a:buChar char="•"/>
              <a:defRPr sz="2800" b="0">
                <a:latin typeface="Arial"/>
                <a:ea typeface="Arial"/>
                <a:cs typeface="Arial"/>
                <a:sym typeface="Arial"/>
              </a:defRPr>
            </a:pPr>
            <a:r>
              <a:rPr lang="en-US" dirty="0"/>
              <a:t> </a:t>
            </a:r>
            <a:r>
              <a:rPr dirty="0"/>
              <a:t>The number of oscillatory networks extracted cannot be determined analytically and therefore must be </a:t>
            </a:r>
            <a:r>
              <a:rPr b="1" i="1" dirty="0"/>
              <a:t>estimated</a:t>
            </a:r>
            <a:r>
              <a:rPr dirty="0"/>
              <a:t> through decomposition.</a:t>
            </a:r>
          </a:p>
          <a:p>
            <a:pPr marL="533400" algn="l" defTabSz="457200">
              <a:lnSpc>
                <a:spcPts val="3000"/>
              </a:lnSpc>
              <a:buSzPct val="100000"/>
              <a:buChar char="•"/>
              <a:defRPr sz="2800" b="0">
                <a:latin typeface="Arial"/>
                <a:ea typeface="Arial"/>
                <a:cs typeface="Arial"/>
                <a:sym typeface="Arial"/>
              </a:defRPr>
            </a:pPr>
            <a:endParaRPr lang="en-US" dirty="0"/>
          </a:p>
          <a:p>
            <a:pPr marL="533400" algn="l" defTabSz="457200">
              <a:lnSpc>
                <a:spcPts val="3000"/>
              </a:lnSpc>
              <a:buSzPct val="100000"/>
              <a:buChar char="•"/>
              <a:defRPr sz="2800" b="0">
                <a:latin typeface="Arial"/>
                <a:ea typeface="Arial"/>
                <a:cs typeface="Arial"/>
                <a:sym typeface="Arial"/>
              </a:defRPr>
            </a:pPr>
            <a:r>
              <a:rPr lang="en-US" dirty="0"/>
              <a:t> </a:t>
            </a:r>
            <a:r>
              <a:rPr dirty="0"/>
              <a:t>This is done </a:t>
            </a:r>
            <a:r>
              <a:rPr b="1" i="1" dirty="0"/>
              <a:t>iteratively</a:t>
            </a:r>
            <a:r>
              <a:rPr dirty="0"/>
              <a:t> by starting at a set number of networks and increasing the number incrementally until a preset statistical criterion is no longer achieved.</a:t>
            </a:r>
            <a:endParaRPr lang="en-US" dirty="0"/>
          </a:p>
          <a:p>
            <a:pPr marL="5334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A single decomposition can take days to weeks to months depending upon the number of epochs (i.e., chunks) of data fed to the algorithm, the number of networks ultimately extracted, and the hardware.</a:t>
            </a:r>
          </a:p>
        </p:txBody>
      </p:sp>
      <p:sp>
        <p:nvSpPr>
          <p:cNvPr id="178" name="Our planned analyses required decomposition of at least 186 data sets!"/>
          <p:cNvSpPr txBox="1"/>
          <p:nvPr/>
        </p:nvSpPr>
        <p:spPr>
          <a:xfrm>
            <a:off x="374842" y="5918238"/>
            <a:ext cx="12137848" cy="1023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6100"/>
              </a:lnSpc>
              <a:spcBef>
                <a:spcPts val="500"/>
              </a:spcBef>
              <a:defRPr sz="2800">
                <a:solidFill>
                  <a:schemeClr val="accent5">
                    <a:hueOff val="-82419"/>
                    <a:satOff val="-9513"/>
                    <a:lumOff val="-16343"/>
                  </a:schemeClr>
                </a:solidFill>
              </a:defRPr>
            </a:lvl1pPr>
          </a:lstStyle>
          <a:p>
            <a:r>
              <a:rPr dirty="0"/>
              <a:t>Our planned analyses required decomposition of at least 186 data sets!</a:t>
            </a:r>
          </a:p>
        </p:txBody>
      </p:sp>
      <p:sp>
        <p:nvSpPr>
          <p:cNvPr id="179" name="HTC offered the opportunity to run the decompositions in parallel on better hardware than our lab server was built upon…*…"/>
          <p:cNvSpPr txBox="1"/>
          <p:nvPr/>
        </p:nvSpPr>
        <p:spPr>
          <a:xfrm>
            <a:off x="821037" y="7133655"/>
            <a:ext cx="11907083" cy="1572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ts val="3000"/>
              </a:lnSpc>
              <a:buSzPct val="100000"/>
              <a:buChar char="•"/>
              <a:defRPr sz="2800" b="0">
                <a:latin typeface="Arial"/>
                <a:ea typeface="Arial"/>
                <a:cs typeface="Arial"/>
                <a:sym typeface="Arial"/>
              </a:defRPr>
            </a:pPr>
            <a:r>
              <a:rPr lang="en-US" dirty="0"/>
              <a:t> </a:t>
            </a:r>
            <a:r>
              <a:rPr dirty="0"/>
              <a:t>HTC offered the opportunity to run the decompositions in parallel on better hardware than our lab server was built upon…*</a:t>
            </a:r>
          </a:p>
          <a:p>
            <a:pPr marL="533400" indent="-228600" algn="l" defTabSz="457200">
              <a:lnSpc>
                <a:spcPts val="5100"/>
              </a:lnSpc>
              <a:spcBef>
                <a:spcPts val="1000"/>
              </a:spcBef>
              <a:buSzPct val="100000"/>
              <a:buChar char="•"/>
              <a:defRPr sz="2800" b="0">
                <a:latin typeface="Arial"/>
                <a:ea typeface="Arial"/>
                <a:cs typeface="Arial"/>
                <a:sym typeface="Arial"/>
              </a:defRPr>
            </a:pPr>
            <a:r>
              <a:rPr dirty="0"/>
              <a:t>…with MATLAB parallel pool compatibility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7">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17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17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17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1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iterate>
                                    <p:tmAbs val="0"/>
                                  </p:iterate>
                                  <p:childTnLst>
                                    <p:set>
                                      <p:cBhvr>
                                        <p:cTn id="28" fill="hold"/>
                                        <p:tgtEl>
                                          <p:spTgt spid="179">
                                            <p:bg/>
                                          </p:spTgt>
                                        </p:tgtEl>
                                        <p:attrNameLst>
                                          <p:attrName>style.visibility</p:attrName>
                                        </p:attrNameLst>
                                      </p:cBhvr>
                                      <p:to>
                                        <p:strVal val="visible"/>
                                      </p:to>
                                    </p:set>
                                  </p:childTnLst>
                                </p:cTn>
                              </p:par>
                              <p:par>
                                <p:cTn id="29" presetID="1" presetClass="entr" presetSubtype="0" fill="hold" grpId="4" nodeType="withEffect">
                                  <p:stCondLst>
                                    <p:cond delay="0"/>
                                  </p:stCondLst>
                                  <p:iterate>
                                    <p:tmAbs val="0"/>
                                  </p:iterate>
                                  <p:childTnLst>
                                    <p:set>
                                      <p:cBhvr>
                                        <p:cTn id="30" fill="hold"/>
                                        <p:tgtEl>
                                          <p:spTgt spid="17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4" nodeType="clickEffect">
                                  <p:stCondLst>
                                    <p:cond delay="0"/>
                                  </p:stCondLst>
                                  <p:iterate>
                                    <p:tmAbs val="0"/>
                                  </p:iterate>
                                  <p:childTnLst>
                                    <p:set>
                                      <p:cBhvr>
                                        <p:cTn id="34" fill="hold"/>
                                        <p:tgtEl>
                                          <p:spTgt spid="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P spid="177" grpId="2" build="p" bldLvl="5" animBg="1" advAuto="0"/>
      <p:bldP spid="178" grpId="3" animBg="1" advAuto="0"/>
      <p:bldP spid="179" grpId="4"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
        <p:nvSpPr>
          <p:cNvPr id="184" name="How we got started with HTC…"/>
          <p:cNvSpPr txBox="1"/>
          <p:nvPr/>
        </p:nvSpPr>
        <p:spPr>
          <a:xfrm>
            <a:off x="427879" y="506911"/>
            <a:ext cx="6980073"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t>How we got started with HTC…</a:t>
            </a:r>
          </a:p>
        </p:txBody>
      </p:sp>
      <p:sp>
        <p:nvSpPr>
          <p:cNvPr id="185" name="Lab (P.I. Dr. Bradley Postle) history of using CHTC resources…"/>
          <p:cNvSpPr txBox="1"/>
          <p:nvPr/>
        </p:nvSpPr>
        <p:spPr>
          <a:xfrm>
            <a:off x="548858" y="1770664"/>
            <a:ext cx="11907083"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457200">
              <a:lnSpc>
                <a:spcPts val="3000"/>
              </a:lnSpc>
              <a:buSzPct val="100000"/>
              <a:buChar char="•"/>
              <a:defRPr sz="2800" b="0">
                <a:latin typeface="Arial"/>
                <a:ea typeface="Arial"/>
                <a:cs typeface="Arial"/>
                <a:sym typeface="Arial"/>
              </a:defRPr>
            </a:pPr>
            <a:r>
              <a:rPr dirty="0"/>
              <a:t>Lab (P.I. Dr. Bradley </a:t>
            </a:r>
            <a:r>
              <a:rPr dirty="0" err="1"/>
              <a:t>Postle</a:t>
            </a:r>
            <a:r>
              <a:rPr dirty="0"/>
              <a:t>) history of using CHTC resources</a:t>
            </a:r>
          </a:p>
          <a:p>
            <a:pPr algn="l" defTabSz="457200">
              <a:lnSpc>
                <a:spcPts val="3000"/>
              </a:lnSpc>
              <a:defRPr sz="2800" b="0">
                <a:latin typeface="Arial"/>
                <a:ea typeface="Arial"/>
                <a:cs typeface="Arial"/>
                <a:sym typeface="Arial"/>
              </a:defRPr>
            </a:pPr>
            <a:endParaRPr dirty="0"/>
          </a:p>
          <a:p>
            <a:pPr marL="228600" indent="-228600" algn="l" defTabSz="457200">
              <a:lnSpc>
                <a:spcPts val="3000"/>
              </a:lnSpc>
              <a:buSzPct val="100000"/>
              <a:buChar char="•"/>
              <a:defRPr sz="2800" b="0">
                <a:latin typeface="Arial"/>
                <a:ea typeface="Arial"/>
                <a:cs typeface="Arial"/>
                <a:sym typeface="Arial"/>
              </a:defRPr>
            </a:pPr>
            <a:r>
              <a:rPr dirty="0"/>
              <a:t>Initial consultation with staff to discuss planning and basic details about the system and helpful resources on the website</a:t>
            </a:r>
          </a:p>
          <a:p>
            <a:pPr algn="l" defTabSz="457200">
              <a:lnSpc>
                <a:spcPts val="3000"/>
              </a:lnSpc>
              <a:defRPr sz="2800" b="0">
                <a:latin typeface="Arial"/>
                <a:ea typeface="Arial"/>
                <a:cs typeface="Arial"/>
                <a:sym typeface="Arial"/>
              </a:defRPr>
            </a:pPr>
            <a:endParaRPr dirty="0"/>
          </a:p>
          <a:p>
            <a:pPr marL="228600" indent="-228600" algn="l" defTabSz="457200">
              <a:lnSpc>
                <a:spcPts val="3000"/>
              </a:lnSpc>
              <a:buSzPct val="100000"/>
              <a:buChar char="•"/>
              <a:defRPr sz="2800" b="0">
                <a:latin typeface="Arial"/>
                <a:ea typeface="Arial"/>
                <a:cs typeface="Arial"/>
                <a:sym typeface="Arial"/>
              </a:defRPr>
            </a:pPr>
            <a:r>
              <a:rPr dirty="0"/>
              <a:t>Most useful/helpful resource has been the online help guide (</a:t>
            </a:r>
            <a:r>
              <a:rPr u="sng" dirty="0">
                <a:hlinkClick r:id="rId4"/>
              </a:rPr>
              <a:t>https://chtc.cs.wisc.edu/uw-research-computing/guides.html</a:t>
            </a:r>
            <a:r>
              <a:rPr dirty="0"/>
              <a:t>) with the sample code and detailed explanations</a:t>
            </a:r>
          </a:p>
          <a:p>
            <a:pPr algn="l" defTabSz="457200">
              <a:lnSpc>
                <a:spcPts val="3000"/>
              </a:lnSpc>
              <a:defRPr sz="2800" b="0">
                <a:latin typeface="Arial"/>
                <a:ea typeface="Arial"/>
                <a:cs typeface="Arial"/>
                <a:sym typeface="Arial"/>
              </a:defRPr>
            </a:pPr>
            <a:endParaRPr dirty="0"/>
          </a:p>
          <a:p>
            <a:pPr marL="228600" indent="-228600" algn="l" defTabSz="457200">
              <a:lnSpc>
                <a:spcPts val="3000"/>
              </a:lnSpc>
              <a:buSzPct val="100000"/>
              <a:buChar char="•"/>
              <a:defRPr sz="2800" b="0">
                <a:latin typeface="Arial"/>
                <a:ea typeface="Arial"/>
                <a:cs typeface="Arial"/>
                <a:sym typeface="Arial"/>
              </a:defRPr>
            </a:pPr>
            <a:r>
              <a:rPr dirty="0"/>
              <a:t>Also very helpful: CHTC office hours</a:t>
            </a:r>
          </a:p>
          <a:p>
            <a:pPr marL="457200" indent="-228600" algn="l" defTabSz="457200">
              <a:lnSpc>
                <a:spcPts val="3000"/>
              </a:lnSpc>
              <a:buSzPct val="100000"/>
              <a:buChar char="•"/>
              <a:defRPr sz="2800" b="0">
                <a:latin typeface="Arial"/>
                <a:ea typeface="Arial"/>
                <a:cs typeface="Arial"/>
                <a:sym typeface="Arial"/>
              </a:defRPr>
            </a:pPr>
            <a:r>
              <a:rPr dirty="0"/>
              <a:t>visits were necessary for assistance with code compiling and parameter setting to take advantage of </a:t>
            </a:r>
            <a:r>
              <a:rPr dirty="0" err="1"/>
              <a:t>Matlab</a:t>
            </a:r>
            <a:r>
              <a:rPr dirty="0"/>
              <a:t>-based functionality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
        <p:nvSpPr>
          <p:cNvPr id="190" name="Compiled a Matlab standalone executable that relevant code/toolboxes…"/>
          <p:cNvSpPr txBox="1"/>
          <p:nvPr/>
        </p:nvSpPr>
        <p:spPr>
          <a:xfrm>
            <a:off x="510758" y="857501"/>
            <a:ext cx="11907083" cy="5103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algn="l" defTabSz="457200">
              <a:lnSpc>
                <a:spcPts val="3000"/>
              </a:lnSpc>
              <a:buSzPct val="100000"/>
              <a:buChar char="•"/>
              <a:defRPr sz="2800" b="0">
                <a:latin typeface="Arial"/>
                <a:ea typeface="Arial"/>
                <a:cs typeface="Arial"/>
                <a:sym typeface="Arial"/>
              </a:defRPr>
            </a:pPr>
            <a:r>
              <a:rPr lang="en-US" dirty="0"/>
              <a:t> </a:t>
            </a:r>
            <a:r>
              <a:rPr dirty="0"/>
              <a:t>Compiled a </a:t>
            </a:r>
            <a:r>
              <a:rPr dirty="0" err="1"/>
              <a:t>Matlab</a:t>
            </a:r>
            <a:r>
              <a:rPr dirty="0"/>
              <a:t> standalone executable </a:t>
            </a:r>
            <a:r>
              <a:rPr lang="en-US" dirty="0"/>
              <a:t>including</a:t>
            </a:r>
            <a:r>
              <a:rPr dirty="0"/>
              <a:t> relevant code/toolboxes</a:t>
            </a:r>
            <a:endParaRPr lang="en-US" dirty="0"/>
          </a:p>
          <a:p>
            <a:pPr marL="228600" algn="l" defTabSz="457200">
              <a:lnSpc>
                <a:spcPts val="3000"/>
              </a:lnSpc>
              <a:buSzPct val="100000"/>
              <a:defRPr sz="2800" b="0">
                <a:latin typeface="Arial"/>
                <a:ea typeface="Arial"/>
                <a:cs typeface="Arial"/>
                <a:sym typeface="Arial"/>
              </a:defRPr>
            </a:pPr>
            <a:endParaRPr dirty="0"/>
          </a:p>
          <a:p>
            <a:pPr marL="228600" algn="l" defTabSz="457200">
              <a:lnSpc>
                <a:spcPts val="3000"/>
              </a:lnSpc>
              <a:buSzPct val="100000"/>
              <a:buChar char="•"/>
              <a:defRPr sz="2800" b="0">
                <a:latin typeface="Arial"/>
                <a:ea typeface="Arial"/>
                <a:cs typeface="Arial"/>
                <a:sym typeface="Arial"/>
              </a:defRPr>
            </a:pPr>
            <a:r>
              <a:rPr lang="en-US" dirty="0"/>
              <a:t> </a:t>
            </a:r>
            <a:r>
              <a:rPr dirty="0"/>
              <a:t>Submitted jobs with the </a:t>
            </a:r>
            <a:r>
              <a:rPr dirty="0" err="1"/>
              <a:t>Matlab</a:t>
            </a:r>
            <a:r>
              <a:rPr dirty="0"/>
              <a:t> executable and the particular data file (e.g., from a particular </a:t>
            </a:r>
            <a:r>
              <a:rPr dirty="0" err="1"/>
              <a:t>subject+condition+pipeline</a:t>
            </a:r>
            <a:r>
              <a:rPr dirty="0"/>
              <a:t>) to be decomposed</a:t>
            </a:r>
            <a:endParaRPr lang="en-US" dirty="0"/>
          </a:p>
          <a:p>
            <a:pPr marL="228600" algn="l" defTabSz="457200">
              <a:lnSpc>
                <a:spcPts val="3000"/>
              </a:lnSpc>
              <a:buSzPct val="100000"/>
              <a:defRPr sz="2800" b="0">
                <a:latin typeface="Arial"/>
                <a:ea typeface="Arial"/>
                <a:cs typeface="Arial"/>
                <a:sym typeface="Arial"/>
              </a:defRPr>
            </a:pPr>
            <a:endParaRPr dirty="0"/>
          </a:p>
          <a:p>
            <a:pPr marL="228600" algn="l" defTabSz="457200">
              <a:lnSpc>
                <a:spcPts val="3000"/>
              </a:lnSpc>
              <a:buSzPct val="100000"/>
              <a:buChar char="•"/>
              <a:defRPr sz="2800" b="0">
                <a:latin typeface="Arial"/>
                <a:ea typeface="Arial"/>
                <a:cs typeface="Arial"/>
                <a:sym typeface="Arial"/>
              </a:defRPr>
            </a:pPr>
            <a:r>
              <a:rPr lang="en-US" dirty="0"/>
              <a:t> </a:t>
            </a:r>
            <a:r>
              <a:rPr dirty="0"/>
              <a:t>Optimization: Took advantage of </a:t>
            </a:r>
            <a:r>
              <a:rPr dirty="0" err="1"/>
              <a:t>Matlab’s</a:t>
            </a:r>
            <a:r>
              <a:rPr dirty="0"/>
              <a:t> distributed computing as part of the Parallel Computing Toolbox</a:t>
            </a:r>
            <a:endParaRPr lang="en-US" dirty="0"/>
          </a:p>
          <a:p>
            <a:pPr marL="2286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Requested the maximum number of “workers” in a parallel pool supported by the cluster (12) with equal number of CPUs requested</a:t>
            </a:r>
            <a:endParaRPr lang="en-US" dirty="0"/>
          </a:p>
          <a:p>
            <a:pPr marL="533400" algn="l" defTabSz="457200">
              <a:lnSpc>
                <a:spcPts val="3000"/>
              </a:lnSpc>
              <a:buSzPct val="100000"/>
              <a:defRPr sz="2800" b="0">
                <a:latin typeface="Arial"/>
                <a:ea typeface="Arial"/>
                <a:cs typeface="Arial"/>
                <a:sym typeface="Arial"/>
              </a:defRPr>
            </a:pPr>
            <a:endParaRPr dirty="0"/>
          </a:p>
          <a:p>
            <a:pPr marL="228600" algn="l" defTabSz="457200">
              <a:lnSpc>
                <a:spcPts val="3000"/>
              </a:lnSpc>
              <a:buSzPct val="100000"/>
              <a:buChar char="•"/>
              <a:defRPr sz="2800" b="0">
                <a:latin typeface="Arial"/>
                <a:ea typeface="Arial"/>
                <a:cs typeface="Arial"/>
                <a:sym typeface="Arial"/>
              </a:defRPr>
            </a:pPr>
            <a:r>
              <a:rPr lang="en-US" dirty="0"/>
              <a:t> </a:t>
            </a:r>
            <a:r>
              <a:rPr dirty="0"/>
              <a:t>Used “</a:t>
            </a:r>
            <a:r>
              <a:rPr dirty="0" err="1"/>
              <a:t>LongJob</a:t>
            </a:r>
            <a:r>
              <a:rPr dirty="0"/>
              <a:t>” flag</a:t>
            </a:r>
          </a:p>
        </p:txBody>
      </p:sp>
      <p:sp>
        <p:nvSpPr>
          <p:cNvPr id="191" name="Submitting our first jobs…"/>
          <p:cNvSpPr txBox="1"/>
          <p:nvPr/>
        </p:nvSpPr>
        <p:spPr>
          <a:xfrm>
            <a:off x="427879" y="174401"/>
            <a:ext cx="5845760"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rPr dirty="0"/>
              <a:t>Submitting our first jobs…</a:t>
            </a:r>
          </a:p>
        </p:txBody>
      </p:sp>
      <p:graphicFrame>
        <p:nvGraphicFramePr>
          <p:cNvPr id="192" name="Table"/>
          <p:cNvGraphicFramePr/>
          <p:nvPr>
            <p:extLst>
              <p:ext uri="{D42A27DB-BD31-4B8C-83A1-F6EECF244321}">
                <p14:modId xmlns:p14="http://schemas.microsoft.com/office/powerpoint/2010/main" val="2984950894"/>
              </p:ext>
            </p:extLst>
          </p:nvPr>
        </p:nvGraphicFramePr>
        <p:xfrm>
          <a:off x="958850" y="5997734"/>
          <a:ext cx="11087099" cy="3540190"/>
        </p:xfrm>
        <a:graphic>
          <a:graphicData uri="http://schemas.openxmlformats.org/drawingml/2006/table">
            <a:tbl>
              <a:tblPr firstRow="1">
                <a:tableStyleId>{EEE7283C-3CF3-47DC-8721-378D4A62B228}</a:tableStyleId>
              </a:tblPr>
              <a:tblGrid>
                <a:gridCol w="2444984">
                  <a:extLst>
                    <a:ext uri="{9D8B030D-6E8A-4147-A177-3AD203B41FA5}">
                      <a16:colId xmlns:a16="http://schemas.microsoft.com/office/drawing/2014/main" val="20000"/>
                    </a:ext>
                  </a:extLst>
                </a:gridCol>
                <a:gridCol w="1989855">
                  <a:extLst>
                    <a:ext uri="{9D8B030D-6E8A-4147-A177-3AD203B41FA5}">
                      <a16:colId xmlns:a16="http://schemas.microsoft.com/office/drawing/2014/main" val="20001"/>
                    </a:ext>
                  </a:extLst>
                </a:gridCol>
                <a:gridCol w="2217420">
                  <a:extLst>
                    <a:ext uri="{9D8B030D-6E8A-4147-A177-3AD203B41FA5}">
                      <a16:colId xmlns:a16="http://schemas.microsoft.com/office/drawing/2014/main" val="20002"/>
                    </a:ext>
                  </a:extLst>
                </a:gridCol>
                <a:gridCol w="2217420">
                  <a:extLst>
                    <a:ext uri="{9D8B030D-6E8A-4147-A177-3AD203B41FA5}">
                      <a16:colId xmlns:a16="http://schemas.microsoft.com/office/drawing/2014/main" val="20003"/>
                    </a:ext>
                  </a:extLst>
                </a:gridCol>
                <a:gridCol w="2217420">
                  <a:extLst>
                    <a:ext uri="{9D8B030D-6E8A-4147-A177-3AD203B41FA5}">
                      <a16:colId xmlns:a16="http://schemas.microsoft.com/office/drawing/2014/main" val="20004"/>
                    </a:ext>
                  </a:extLst>
                </a:gridCol>
              </a:tblGrid>
              <a:tr h="1770095">
                <a:tc>
                  <a:txBody>
                    <a:bodyPr/>
                    <a:lstStyle/>
                    <a:p>
                      <a:pPr defTabSz="914400">
                        <a:tabLst>
                          <a:tab pos="1181100" algn="l"/>
                        </a:tabLst>
                        <a:defRPr sz="1800">
                          <a:solidFill>
                            <a:srgbClr val="000000"/>
                          </a:solidFill>
                        </a:defRPr>
                      </a:pPr>
                      <a:r>
                        <a:rPr sz="2200" dirty="0">
                          <a:solidFill>
                            <a:srgbClr val="FFFFFF"/>
                          </a:solidFill>
                          <a:sym typeface="Helvetica Neue Medium"/>
                        </a:rPr>
                        <a:t>Input data file size</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Requested memory per job</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Requested disk space per job</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Total number of jobs completed</a:t>
                      </a:r>
                    </a:p>
                  </a:txBody>
                  <a:tcPr marL="50800" marR="50800" marT="50800" marB="50800" anchor="ctr" horzOverflow="overflow"/>
                </a:tc>
                <a:tc>
                  <a:txBody>
                    <a:bodyPr/>
                    <a:lstStyle/>
                    <a:p>
                      <a:pPr defTabSz="914400">
                        <a:tabLst>
                          <a:tab pos="1181100" algn="l"/>
                        </a:tabLst>
                        <a:defRPr sz="1800">
                          <a:solidFill>
                            <a:srgbClr val="000000"/>
                          </a:solidFill>
                        </a:defRPr>
                      </a:pPr>
                      <a:r>
                        <a:rPr sz="2200" dirty="0">
                          <a:solidFill>
                            <a:srgbClr val="FFFFFF"/>
                          </a:solidFill>
                          <a:sym typeface="Helvetica Neue Medium"/>
                        </a:rPr>
                        <a:t>Typical job time</a:t>
                      </a:r>
                    </a:p>
                  </a:txBody>
                  <a:tcPr marL="50800" marR="50800" marT="50800" marB="50800" anchor="ctr" horzOverflow="overflow"/>
                </a:tc>
                <a:extLst>
                  <a:ext uri="{0D108BD9-81ED-4DB2-BD59-A6C34878D82A}">
                    <a16:rowId xmlns:a16="http://schemas.microsoft.com/office/drawing/2014/main" val="10000"/>
                  </a:ext>
                </a:extLst>
              </a:tr>
              <a:tr h="1770095">
                <a:tc>
                  <a:txBody>
                    <a:bodyPr/>
                    <a:lstStyle/>
                    <a:p>
                      <a:pPr defTabSz="914400">
                        <a:defRPr sz="1800"/>
                      </a:pPr>
                      <a:r>
                        <a:rPr sz="2200" dirty="0"/>
                        <a:t>39 MB - 59 MB
(Rose et al., 2016; two analysis “pipelines”)</a:t>
                      </a:r>
                    </a:p>
                  </a:txBody>
                  <a:tcPr marL="50800" marR="50800" marT="50800" marB="50800" anchor="ctr" horzOverflow="overflow">
                    <a:lnL w="12700">
                      <a:solidFill>
                        <a:srgbClr val="5D5D5D"/>
                      </a:solidFill>
                      <a:miter lim="400000"/>
                    </a:lnL>
                    <a:lnB w="12700">
                      <a:solidFill>
                        <a:srgbClr val="606060"/>
                      </a:solidFill>
                      <a:miter lim="400000"/>
                    </a:lnB>
                  </a:tcPr>
                </a:tc>
                <a:tc>
                  <a:txBody>
                    <a:bodyPr/>
                    <a:lstStyle/>
                    <a:p>
                      <a:pPr defTabSz="914400">
                        <a:defRPr sz="1800"/>
                      </a:pPr>
                      <a:r>
                        <a:rPr sz="2200"/>
                        <a:t>20-40 GB</a:t>
                      </a:r>
                    </a:p>
                  </a:txBody>
                  <a:tcPr marL="50800" marR="50800" marT="50800" marB="50800" anchor="ctr" horzOverflow="overflow">
                    <a:lnB w="12700">
                      <a:solidFill>
                        <a:srgbClr val="606060"/>
                      </a:solidFill>
                      <a:miter lim="400000"/>
                    </a:lnB>
                  </a:tcPr>
                </a:tc>
                <a:tc>
                  <a:txBody>
                    <a:bodyPr/>
                    <a:lstStyle/>
                    <a:p>
                      <a:pPr defTabSz="914400">
                        <a:defRPr sz="1800"/>
                      </a:pPr>
                      <a:r>
                        <a:rPr sz="2200"/>
                        <a:t>5 - 10 GB</a:t>
                      </a:r>
                    </a:p>
                  </a:txBody>
                  <a:tcPr marL="50800" marR="50800" marT="50800" marB="50800" anchor="ctr" horzOverflow="overflow">
                    <a:lnB w="12700">
                      <a:solidFill>
                        <a:srgbClr val="606060"/>
                      </a:solidFill>
                      <a:miter lim="400000"/>
                    </a:lnB>
                  </a:tcPr>
                </a:tc>
                <a:tc>
                  <a:txBody>
                    <a:bodyPr/>
                    <a:lstStyle/>
                    <a:p>
                      <a:pPr defTabSz="914400">
                        <a:defRPr sz="1800"/>
                      </a:pPr>
                      <a:r>
                        <a:rPr sz="2200"/>
                        <a:t>42</a:t>
                      </a:r>
                    </a:p>
                  </a:txBody>
                  <a:tcPr marL="50800" marR="50800" marT="50800" marB="50800" anchor="ctr" horzOverflow="overflow">
                    <a:lnB w="12700">
                      <a:solidFill>
                        <a:srgbClr val="606060"/>
                      </a:solidFill>
                      <a:miter lim="400000"/>
                    </a:lnB>
                  </a:tcPr>
                </a:tc>
                <a:tc>
                  <a:txBody>
                    <a:bodyPr/>
                    <a:lstStyle/>
                    <a:p>
                      <a:pPr defTabSz="914400">
                        <a:defRPr sz="1800"/>
                      </a:pPr>
                      <a:r>
                        <a:rPr sz="2200" dirty="0"/>
                        <a:t>2 days - 2 weeks
(compared to ~1 month on our lab server)</a:t>
                      </a:r>
                    </a:p>
                  </a:txBody>
                  <a:tcPr marL="50800" marR="50800" marT="50800" marB="50800" anchor="ctr" horzOverflow="overflow">
                    <a:lnR w="12700">
                      <a:solidFill>
                        <a:srgbClr val="5D5D5D"/>
                      </a:solidFill>
                      <a:miter lim="400000"/>
                    </a:lnR>
                    <a:lnB w="12700">
                      <a:solidFill>
                        <a:srgbClr val="606060"/>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bldLvl="5" animBg="1" advAuto="0"/>
      <p:bldP spid="192"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
        <p:nvSpPr>
          <p:cNvPr id="197" name="The initial results were promising, but the two pipelines we tried were insufficient to address some of our key questions…"/>
          <p:cNvSpPr txBox="1"/>
          <p:nvPr/>
        </p:nvSpPr>
        <p:spPr>
          <a:xfrm>
            <a:off x="447258" y="1189897"/>
            <a:ext cx="11907083"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algn="l" defTabSz="457200">
              <a:lnSpc>
                <a:spcPts val="3000"/>
              </a:lnSpc>
              <a:buSzPct val="100000"/>
              <a:buChar char="•"/>
              <a:defRPr sz="2800" b="0">
                <a:latin typeface="Arial"/>
                <a:ea typeface="Arial"/>
                <a:cs typeface="Arial"/>
                <a:sym typeface="Arial"/>
              </a:defRPr>
            </a:pPr>
            <a:r>
              <a:rPr lang="en-US" dirty="0"/>
              <a:t> </a:t>
            </a:r>
            <a:r>
              <a:rPr dirty="0"/>
              <a:t>The initial results were promising, but the two </a:t>
            </a:r>
            <a:r>
              <a:rPr lang="en-US" dirty="0"/>
              <a:t>data analysis </a:t>
            </a:r>
            <a:r>
              <a:rPr dirty="0"/>
              <a:t>pipelines we tried were insufficient to address some of our key questions</a:t>
            </a:r>
            <a:endParaRPr lang="en-US" dirty="0"/>
          </a:p>
          <a:p>
            <a:pPr marL="2286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dataset did not contain “built-in” control conditions for more rigorous statistical analysis</a:t>
            </a:r>
            <a:endParaRPr lang="en-US" dirty="0"/>
          </a:p>
          <a:p>
            <a:pPr marL="533400" algn="l" defTabSz="457200">
              <a:lnSpc>
                <a:spcPts val="3000"/>
              </a:lnSpc>
              <a:buSzPct val="100000"/>
              <a:defRPr sz="2800" b="0">
                <a:latin typeface="Arial"/>
                <a:ea typeface="Arial"/>
                <a:cs typeface="Arial"/>
                <a:sym typeface="Arial"/>
              </a:defRPr>
            </a:pPr>
            <a:endParaRPr dirty="0"/>
          </a:p>
          <a:p>
            <a:pPr marL="228600" algn="l" defTabSz="457200">
              <a:lnSpc>
                <a:spcPts val="3000"/>
              </a:lnSpc>
              <a:buSzPct val="100000"/>
              <a:buChar char="•"/>
              <a:defRPr sz="2800" b="0">
                <a:latin typeface="Arial"/>
                <a:ea typeface="Arial"/>
                <a:cs typeface="Arial"/>
                <a:sym typeface="Arial"/>
              </a:defRPr>
            </a:pPr>
            <a:r>
              <a:rPr lang="en-US" dirty="0"/>
              <a:t> </a:t>
            </a:r>
            <a:r>
              <a:rPr dirty="0"/>
              <a:t>Re-ran the analyses using a newer data set that I had collected (Fulvio &amp; </a:t>
            </a:r>
            <a:r>
              <a:rPr dirty="0" err="1"/>
              <a:t>Postle</a:t>
            </a:r>
            <a:r>
              <a:rPr dirty="0"/>
              <a:t>, 2020) that overcame some of the limitations</a:t>
            </a:r>
          </a:p>
        </p:txBody>
      </p:sp>
      <p:sp>
        <p:nvSpPr>
          <p:cNvPr id="198" name="Updating the analyses…."/>
          <p:cNvSpPr txBox="1"/>
          <p:nvPr/>
        </p:nvSpPr>
        <p:spPr>
          <a:xfrm>
            <a:off x="427879" y="361437"/>
            <a:ext cx="5541265"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rPr dirty="0"/>
              <a:t>Updating the analyses….</a:t>
            </a:r>
          </a:p>
        </p:txBody>
      </p:sp>
      <p:graphicFrame>
        <p:nvGraphicFramePr>
          <p:cNvPr id="199" name="Table"/>
          <p:cNvGraphicFramePr/>
          <p:nvPr/>
        </p:nvGraphicFramePr>
        <p:xfrm>
          <a:off x="958850" y="4530214"/>
          <a:ext cx="11087099" cy="4951815"/>
        </p:xfrm>
        <a:graphic>
          <a:graphicData uri="http://schemas.openxmlformats.org/drawingml/2006/table">
            <a:tbl>
              <a:tblPr firstRow="1">
                <a:tableStyleId>{EEE7283C-3CF3-47DC-8721-378D4A62B228}</a:tableStyleId>
              </a:tblPr>
              <a:tblGrid>
                <a:gridCol w="2545745">
                  <a:extLst>
                    <a:ext uri="{9D8B030D-6E8A-4147-A177-3AD203B41FA5}">
                      <a16:colId xmlns:a16="http://schemas.microsoft.com/office/drawing/2014/main" val="20000"/>
                    </a:ext>
                  </a:extLst>
                </a:gridCol>
                <a:gridCol w="1889094">
                  <a:extLst>
                    <a:ext uri="{9D8B030D-6E8A-4147-A177-3AD203B41FA5}">
                      <a16:colId xmlns:a16="http://schemas.microsoft.com/office/drawing/2014/main" val="20001"/>
                    </a:ext>
                  </a:extLst>
                </a:gridCol>
                <a:gridCol w="2217420">
                  <a:extLst>
                    <a:ext uri="{9D8B030D-6E8A-4147-A177-3AD203B41FA5}">
                      <a16:colId xmlns:a16="http://schemas.microsoft.com/office/drawing/2014/main" val="20002"/>
                    </a:ext>
                  </a:extLst>
                </a:gridCol>
                <a:gridCol w="2217420">
                  <a:extLst>
                    <a:ext uri="{9D8B030D-6E8A-4147-A177-3AD203B41FA5}">
                      <a16:colId xmlns:a16="http://schemas.microsoft.com/office/drawing/2014/main" val="20003"/>
                    </a:ext>
                  </a:extLst>
                </a:gridCol>
                <a:gridCol w="2217420">
                  <a:extLst>
                    <a:ext uri="{9D8B030D-6E8A-4147-A177-3AD203B41FA5}">
                      <a16:colId xmlns:a16="http://schemas.microsoft.com/office/drawing/2014/main" val="20004"/>
                    </a:ext>
                  </a:extLst>
                </a:gridCol>
              </a:tblGrid>
              <a:tr h="1650605">
                <a:tc>
                  <a:txBody>
                    <a:bodyPr/>
                    <a:lstStyle/>
                    <a:p>
                      <a:pPr defTabSz="914400">
                        <a:tabLst>
                          <a:tab pos="1181100" algn="l"/>
                        </a:tabLst>
                        <a:defRPr sz="1800">
                          <a:solidFill>
                            <a:srgbClr val="000000"/>
                          </a:solidFill>
                        </a:defRPr>
                      </a:pPr>
                      <a:r>
                        <a:rPr sz="2200">
                          <a:solidFill>
                            <a:srgbClr val="FFFFFF"/>
                          </a:solidFill>
                          <a:sym typeface="Helvetica Neue Medium"/>
                        </a:rPr>
                        <a:t>Input data file size</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Requested memory per job</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Requested disk space per job</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Total number of jobs completed</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Typical job time</a:t>
                      </a:r>
                    </a:p>
                  </a:txBody>
                  <a:tcPr marL="50800" marR="50800" marT="50800" marB="50800" anchor="ctr" horzOverflow="overflow"/>
                </a:tc>
                <a:extLst>
                  <a:ext uri="{0D108BD9-81ED-4DB2-BD59-A6C34878D82A}">
                    <a16:rowId xmlns:a16="http://schemas.microsoft.com/office/drawing/2014/main" val="10000"/>
                  </a:ext>
                </a:extLst>
              </a:tr>
              <a:tr h="1650605">
                <a:tc>
                  <a:txBody>
                    <a:bodyPr/>
                    <a:lstStyle/>
                    <a:p>
                      <a:pPr defTabSz="914400">
                        <a:defRPr sz="1800"/>
                      </a:pPr>
                      <a:r>
                        <a:rPr sz="2200"/>
                        <a:t>39 MB - 59 MB
(Rose et al., 2016; two analysis “pipelines”)</a:t>
                      </a:r>
                    </a:p>
                  </a:txBody>
                  <a:tcPr marL="50800" marR="50800" marT="50800" marB="50800" anchor="ctr" horzOverflow="overflow">
                    <a:lnL w="12700">
                      <a:solidFill>
                        <a:srgbClr val="5D5D5D"/>
                      </a:solidFill>
                      <a:miter lim="400000"/>
                    </a:lnL>
                  </a:tcPr>
                </a:tc>
                <a:tc>
                  <a:txBody>
                    <a:bodyPr/>
                    <a:lstStyle/>
                    <a:p>
                      <a:pPr defTabSz="914400">
                        <a:defRPr sz="1800"/>
                      </a:pPr>
                      <a:r>
                        <a:rPr sz="2200"/>
                        <a:t>20 - 40 GB</a:t>
                      </a:r>
                    </a:p>
                  </a:txBody>
                  <a:tcPr marL="50800" marR="50800" marT="50800" marB="50800" anchor="ctr" horzOverflow="overflow"/>
                </a:tc>
                <a:tc>
                  <a:txBody>
                    <a:bodyPr/>
                    <a:lstStyle/>
                    <a:p>
                      <a:pPr defTabSz="914400">
                        <a:defRPr sz="1800"/>
                      </a:pPr>
                      <a:r>
                        <a:rPr sz="2200"/>
                        <a:t>5 - 10 GB</a:t>
                      </a:r>
                    </a:p>
                  </a:txBody>
                  <a:tcPr marL="50800" marR="50800" marT="50800" marB="50800" anchor="ctr" horzOverflow="overflow"/>
                </a:tc>
                <a:tc>
                  <a:txBody>
                    <a:bodyPr/>
                    <a:lstStyle/>
                    <a:p>
                      <a:pPr defTabSz="914400">
                        <a:defRPr sz="1800"/>
                      </a:pPr>
                      <a:r>
                        <a:rPr sz="2200"/>
                        <a:t>42</a:t>
                      </a:r>
                    </a:p>
                  </a:txBody>
                  <a:tcPr marL="50800" marR="50800" marT="50800" marB="50800" anchor="ctr" horzOverflow="overflow"/>
                </a:tc>
                <a:tc>
                  <a:txBody>
                    <a:bodyPr/>
                    <a:lstStyle/>
                    <a:p>
                      <a:pPr defTabSz="914400">
                        <a:defRPr sz="1800"/>
                      </a:pPr>
                      <a:r>
                        <a:rPr sz="2200" dirty="0"/>
                        <a:t>2 days - 2 weeks
(compared to ~1 month on our lab server)</a:t>
                      </a:r>
                    </a:p>
                  </a:txBody>
                  <a:tcPr marL="50800" marR="50800" marT="50800" marB="50800" anchor="ctr" horzOverflow="overflow">
                    <a:lnR w="12700">
                      <a:solidFill>
                        <a:srgbClr val="5D5D5D"/>
                      </a:solidFill>
                      <a:miter lim="400000"/>
                    </a:lnR>
                  </a:tcPr>
                </a:tc>
                <a:extLst>
                  <a:ext uri="{0D108BD9-81ED-4DB2-BD59-A6C34878D82A}">
                    <a16:rowId xmlns:a16="http://schemas.microsoft.com/office/drawing/2014/main" val="10001"/>
                  </a:ext>
                </a:extLst>
              </a:tr>
              <a:tr h="1650605">
                <a:tc>
                  <a:txBody>
                    <a:bodyPr/>
                    <a:lstStyle/>
                    <a:p>
                      <a:pPr defTabSz="914400">
                        <a:defRPr sz="1800"/>
                      </a:pPr>
                      <a:r>
                        <a:rPr sz="2200"/>
                        <a:t>25 MB - 60 MB
(Fulvio &amp; Postle, 2020; same two analysis pipelines)</a:t>
                      </a:r>
                    </a:p>
                  </a:txBody>
                  <a:tcPr marL="50800" marR="50800" marT="50800" marB="50800" anchor="ctr" horzOverflow="overflow">
                    <a:lnL w="12700">
                      <a:solidFill>
                        <a:srgbClr val="5D5D5D"/>
                      </a:solidFill>
                      <a:miter lim="400000"/>
                    </a:lnL>
                    <a:lnB w="12700">
                      <a:solidFill>
                        <a:srgbClr val="606060"/>
                      </a:solidFill>
                      <a:miter lim="400000"/>
                    </a:lnB>
                  </a:tcPr>
                </a:tc>
                <a:tc>
                  <a:txBody>
                    <a:bodyPr/>
                    <a:lstStyle/>
                    <a:p>
                      <a:pPr defTabSz="914400">
                        <a:defRPr sz="1800"/>
                      </a:pPr>
                      <a:r>
                        <a:rPr sz="2200"/>
                        <a:t>20 - 40 GB</a:t>
                      </a:r>
                    </a:p>
                  </a:txBody>
                  <a:tcPr marL="50800" marR="50800" marT="50800" marB="50800" anchor="ctr" horzOverflow="overflow">
                    <a:lnB w="12700">
                      <a:solidFill>
                        <a:srgbClr val="606060"/>
                      </a:solidFill>
                      <a:miter lim="400000"/>
                    </a:lnB>
                  </a:tcPr>
                </a:tc>
                <a:tc>
                  <a:txBody>
                    <a:bodyPr/>
                    <a:lstStyle/>
                    <a:p>
                      <a:pPr defTabSz="914400">
                        <a:defRPr sz="1800"/>
                      </a:pPr>
                      <a:r>
                        <a:rPr sz="2200"/>
                        <a:t>5 - 10 GB</a:t>
                      </a:r>
                    </a:p>
                  </a:txBody>
                  <a:tcPr marL="50800" marR="50800" marT="50800" marB="50800" anchor="ctr" horzOverflow="overflow">
                    <a:lnB w="12700">
                      <a:solidFill>
                        <a:srgbClr val="606060"/>
                      </a:solidFill>
                      <a:miter lim="400000"/>
                    </a:lnB>
                  </a:tcPr>
                </a:tc>
                <a:tc>
                  <a:txBody>
                    <a:bodyPr/>
                    <a:lstStyle/>
                    <a:p>
                      <a:pPr defTabSz="914400">
                        <a:defRPr sz="1800"/>
                      </a:pPr>
                      <a:r>
                        <a:rPr sz="2200"/>
                        <a:t>72</a:t>
                      </a:r>
                    </a:p>
                  </a:txBody>
                  <a:tcPr marL="50800" marR="50800" marT="50800" marB="50800" anchor="ctr" horzOverflow="overflow">
                    <a:lnB w="12700">
                      <a:solidFill>
                        <a:srgbClr val="606060"/>
                      </a:solidFill>
                      <a:miter lim="400000"/>
                    </a:lnB>
                  </a:tcPr>
                </a:tc>
                <a:tc>
                  <a:txBody>
                    <a:bodyPr/>
                    <a:lstStyle/>
                    <a:p>
                      <a:pPr defTabSz="914400">
                        <a:defRPr sz="1800"/>
                      </a:pPr>
                      <a:r>
                        <a:rPr sz="2200" dirty="0"/>
                        <a:t>2 days - 2 weeks</a:t>
                      </a:r>
                    </a:p>
                  </a:txBody>
                  <a:tcPr marL="50800" marR="50800" marT="50800" marB="50800" anchor="ctr" horzOverflow="overflow">
                    <a:lnR w="12700">
                      <a:solidFill>
                        <a:srgbClr val="5D5D5D"/>
                      </a:solidFill>
                      <a:miter lim="400000"/>
                    </a:lnR>
                    <a:lnB w="12700">
                      <a:solidFill>
                        <a:srgbClr val="606060"/>
                      </a:solidFill>
                      <a:miter lim="400000"/>
                    </a:lnB>
                  </a:tcPr>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build="p" bldLvl="5" animBg="1" advAuto="0"/>
      <p:bldP spid="199"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creen Shot 2019-11-12 at 3.45.42 PM.png" descr="Screen Shot 2019-11-12 at 3.45.42 PM.png"/>
          <p:cNvPicPr>
            <a:picLocks noChangeAspect="1"/>
          </p:cNvPicPr>
          <p:nvPr/>
        </p:nvPicPr>
        <p:blipFill>
          <a:blip r:embed="rId3"/>
          <a:stretch>
            <a:fillRect/>
          </a:stretch>
        </p:blipFill>
        <p:spPr>
          <a:xfrm>
            <a:off x="5098641" y="16215498"/>
            <a:ext cx="7378701" cy="3784601"/>
          </a:xfrm>
          <a:prstGeom prst="rect">
            <a:avLst/>
          </a:prstGeom>
          <a:ln w="12700">
            <a:miter lim="400000"/>
          </a:ln>
        </p:spPr>
      </p:pic>
      <p:sp>
        <p:nvSpPr>
          <p:cNvPr id="204" name="Some tweaks to the data structure were still necessary…"/>
          <p:cNvSpPr txBox="1"/>
          <p:nvPr/>
        </p:nvSpPr>
        <p:spPr>
          <a:xfrm>
            <a:off x="380010" y="1179286"/>
            <a:ext cx="11907082" cy="2026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algn="l" defTabSz="457200">
              <a:lnSpc>
                <a:spcPts val="3000"/>
              </a:lnSpc>
              <a:buSzPct val="100000"/>
              <a:buChar char="•"/>
              <a:defRPr sz="2800" b="0">
                <a:latin typeface="Arial"/>
                <a:ea typeface="Arial"/>
                <a:cs typeface="Arial"/>
                <a:sym typeface="Arial"/>
              </a:defRPr>
            </a:pPr>
            <a:r>
              <a:rPr lang="en-US" dirty="0"/>
              <a:t> </a:t>
            </a:r>
            <a:r>
              <a:rPr dirty="0"/>
              <a:t>Some tweaks to the data structure were still necessary</a:t>
            </a:r>
            <a:endParaRPr lang="en-US" dirty="0"/>
          </a:p>
          <a:p>
            <a:pPr marL="2286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needed to extend </a:t>
            </a:r>
            <a:r>
              <a:rPr lang="en-US" dirty="0"/>
              <a:t>data </a:t>
            </a:r>
            <a:r>
              <a:rPr dirty="0"/>
              <a:t>epochs from 500 </a:t>
            </a:r>
            <a:r>
              <a:rPr dirty="0" err="1"/>
              <a:t>ms</a:t>
            </a:r>
            <a:r>
              <a:rPr dirty="0"/>
              <a:t> to 1s </a:t>
            </a:r>
            <a:endParaRPr lang="en-US" dirty="0"/>
          </a:p>
          <a:p>
            <a:pPr marL="533400" algn="l" defTabSz="457200">
              <a:lnSpc>
                <a:spcPts val="3000"/>
              </a:lnSpc>
              <a:buSzPct val="100000"/>
              <a:defRPr sz="2800" b="0">
                <a:latin typeface="Arial"/>
                <a:ea typeface="Arial"/>
                <a:cs typeface="Arial"/>
                <a:sym typeface="Arial"/>
              </a:defRPr>
            </a:pPr>
            <a:endParaRPr dirty="0"/>
          </a:p>
          <a:p>
            <a:pPr marL="533400" algn="l" defTabSz="457200">
              <a:lnSpc>
                <a:spcPts val="3000"/>
              </a:lnSpc>
              <a:buSzPct val="100000"/>
              <a:buChar char="•"/>
              <a:defRPr sz="2800" b="0">
                <a:latin typeface="Arial"/>
                <a:ea typeface="Arial"/>
                <a:cs typeface="Arial"/>
                <a:sym typeface="Arial"/>
              </a:defRPr>
            </a:pPr>
            <a:r>
              <a:rPr lang="en-US" dirty="0"/>
              <a:t> </a:t>
            </a:r>
            <a:r>
              <a:rPr dirty="0"/>
              <a:t>needed to include an additional fixation period (i.e., baseline) epoch</a:t>
            </a:r>
          </a:p>
        </p:txBody>
      </p:sp>
      <p:sp>
        <p:nvSpPr>
          <p:cNvPr id="205" name="Updating the analyses…again…"/>
          <p:cNvSpPr txBox="1"/>
          <p:nvPr/>
        </p:nvSpPr>
        <p:spPr>
          <a:xfrm>
            <a:off x="427879" y="361437"/>
            <a:ext cx="7064655"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lvl1pPr>
          </a:lstStyle>
          <a:p>
            <a:r>
              <a:rPr dirty="0"/>
              <a:t>Updating the analyses…again…</a:t>
            </a:r>
          </a:p>
        </p:txBody>
      </p:sp>
      <p:graphicFrame>
        <p:nvGraphicFramePr>
          <p:cNvPr id="206" name="Table"/>
          <p:cNvGraphicFramePr/>
          <p:nvPr/>
        </p:nvGraphicFramePr>
        <p:xfrm>
          <a:off x="958850" y="3444887"/>
          <a:ext cx="11087099" cy="6007400"/>
        </p:xfrm>
        <a:graphic>
          <a:graphicData uri="http://schemas.openxmlformats.org/drawingml/2006/table">
            <a:tbl>
              <a:tblPr firstRow="1">
                <a:tableStyleId>{EEE7283C-3CF3-47DC-8721-378D4A62B228}</a:tableStyleId>
              </a:tblPr>
              <a:tblGrid>
                <a:gridCol w="2449349">
                  <a:extLst>
                    <a:ext uri="{9D8B030D-6E8A-4147-A177-3AD203B41FA5}">
                      <a16:colId xmlns:a16="http://schemas.microsoft.com/office/drawing/2014/main" val="20000"/>
                    </a:ext>
                  </a:extLst>
                </a:gridCol>
                <a:gridCol w="1985490">
                  <a:extLst>
                    <a:ext uri="{9D8B030D-6E8A-4147-A177-3AD203B41FA5}">
                      <a16:colId xmlns:a16="http://schemas.microsoft.com/office/drawing/2014/main" val="20001"/>
                    </a:ext>
                  </a:extLst>
                </a:gridCol>
                <a:gridCol w="2217420">
                  <a:extLst>
                    <a:ext uri="{9D8B030D-6E8A-4147-A177-3AD203B41FA5}">
                      <a16:colId xmlns:a16="http://schemas.microsoft.com/office/drawing/2014/main" val="20002"/>
                    </a:ext>
                  </a:extLst>
                </a:gridCol>
                <a:gridCol w="2217420">
                  <a:extLst>
                    <a:ext uri="{9D8B030D-6E8A-4147-A177-3AD203B41FA5}">
                      <a16:colId xmlns:a16="http://schemas.microsoft.com/office/drawing/2014/main" val="20003"/>
                    </a:ext>
                  </a:extLst>
                </a:gridCol>
                <a:gridCol w="2217420">
                  <a:extLst>
                    <a:ext uri="{9D8B030D-6E8A-4147-A177-3AD203B41FA5}">
                      <a16:colId xmlns:a16="http://schemas.microsoft.com/office/drawing/2014/main" val="20004"/>
                    </a:ext>
                  </a:extLst>
                </a:gridCol>
              </a:tblGrid>
              <a:tr h="1501850">
                <a:tc>
                  <a:txBody>
                    <a:bodyPr/>
                    <a:lstStyle/>
                    <a:p>
                      <a:pPr defTabSz="914400">
                        <a:tabLst>
                          <a:tab pos="1181100" algn="l"/>
                        </a:tabLst>
                        <a:defRPr sz="1800">
                          <a:solidFill>
                            <a:srgbClr val="000000"/>
                          </a:solidFill>
                        </a:defRPr>
                      </a:pPr>
                      <a:r>
                        <a:rPr sz="2200">
                          <a:solidFill>
                            <a:srgbClr val="FFFFFF"/>
                          </a:solidFill>
                          <a:sym typeface="Helvetica Neue Medium"/>
                        </a:rPr>
                        <a:t>Input data file size</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Requested memory per job</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Requested disk space per job</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Total number of jobs completed</a:t>
                      </a:r>
                    </a:p>
                  </a:txBody>
                  <a:tcPr marL="50800" marR="50800" marT="50800" marB="50800" anchor="ctr" horzOverflow="overflow"/>
                </a:tc>
                <a:tc>
                  <a:txBody>
                    <a:bodyPr/>
                    <a:lstStyle/>
                    <a:p>
                      <a:pPr defTabSz="914400">
                        <a:tabLst>
                          <a:tab pos="1181100" algn="l"/>
                        </a:tabLst>
                        <a:defRPr sz="1800">
                          <a:solidFill>
                            <a:srgbClr val="000000"/>
                          </a:solidFill>
                        </a:defRPr>
                      </a:pPr>
                      <a:r>
                        <a:rPr sz="2200">
                          <a:solidFill>
                            <a:srgbClr val="FFFFFF"/>
                          </a:solidFill>
                          <a:sym typeface="Helvetica Neue Medium"/>
                        </a:rPr>
                        <a:t>Typical job time</a:t>
                      </a:r>
                    </a:p>
                  </a:txBody>
                  <a:tcPr marL="50800" marR="50800" marT="50800" marB="50800" anchor="ctr" horzOverflow="overflow"/>
                </a:tc>
                <a:extLst>
                  <a:ext uri="{0D108BD9-81ED-4DB2-BD59-A6C34878D82A}">
                    <a16:rowId xmlns:a16="http://schemas.microsoft.com/office/drawing/2014/main" val="10000"/>
                  </a:ext>
                </a:extLst>
              </a:tr>
              <a:tr h="1501850">
                <a:tc>
                  <a:txBody>
                    <a:bodyPr/>
                    <a:lstStyle/>
                    <a:p>
                      <a:pPr defTabSz="914400">
                        <a:defRPr sz="1800"/>
                      </a:pPr>
                      <a:r>
                        <a:rPr sz="2200"/>
                        <a:t>39 MB - 59 MB
(Rose et al., 2016; two analysis “pipelines”)</a:t>
                      </a:r>
                    </a:p>
                  </a:txBody>
                  <a:tcPr marL="50800" marR="50800" marT="50800" marB="50800" anchor="ctr" horzOverflow="overflow">
                    <a:lnL w="12700">
                      <a:solidFill>
                        <a:srgbClr val="5D5D5D"/>
                      </a:solidFill>
                      <a:miter lim="400000"/>
                    </a:lnL>
                  </a:tcPr>
                </a:tc>
                <a:tc>
                  <a:txBody>
                    <a:bodyPr/>
                    <a:lstStyle/>
                    <a:p>
                      <a:pPr defTabSz="914400">
                        <a:defRPr sz="1800"/>
                      </a:pPr>
                      <a:r>
                        <a:rPr sz="2200"/>
                        <a:t>20 - 40 GB</a:t>
                      </a:r>
                    </a:p>
                  </a:txBody>
                  <a:tcPr marL="50800" marR="50800" marT="50800" marB="50800" anchor="ctr" horzOverflow="overflow"/>
                </a:tc>
                <a:tc>
                  <a:txBody>
                    <a:bodyPr/>
                    <a:lstStyle/>
                    <a:p>
                      <a:pPr defTabSz="914400">
                        <a:defRPr sz="1800"/>
                      </a:pPr>
                      <a:r>
                        <a:rPr sz="2200"/>
                        <a:t>5 - 10 GB</a:t>
                      </a:r>
                    </a:p>
                  </a:txBody>
                  <a:tcPr marL="50800" marR="50800" marT="50800" marB="50800" anchor="ctr" horzOverflow="overflow"/>
                </a:tc>
                <a:tc>
                  <a:txBody>
                    <a:bodyPr/>
                    <a:lstStyle/>
                    <a:p>
                      <a:pPr defTabSz="914400">
                        <a:defRPr sz="1800"/>
                      </a:pPr>
                      <a:r>
                        <a:rPr sz="2200"/>
                        <a:t>42</a:t>
                      </a:r>
                    </a:p>
                  </a:txBody>
                  <a:tcPr marL="50800" marR="50800" marT="50800" marB="50800" anchor="ctr" horzOverflow="overflow"/>
                </a:tc>
                <a:tc>
                  <a:txBody>
                    <a:bodyPr/>
                    <a:lstStyle/>
                    <a:p>
                      <a:pPr defTabSz="914400">
                        <a:defRPr sz="1800"/>
                      </a:pPr>
                      <a:r>
                        <a:rPr sz="2200"/>
                        <a:t>2 days - 2 weeks
(compared to ~1 month on our lab server)</a:t>
                      </a:r>
                    </a:p>
                  </a:txBody>
                  <a:tcPr marL="50800" marR="50800" marT="50800" marB="50800" anchor="ctr" horzOverflow="overflow">
                    <a:lnR w="12700">
                      <a:solidFill>
                        <a:srgbClr val="5D5D5D"/>
                      </a:solidFill>
                      <a:miter lim="400000"/>
                    </a:lnR>
                  </a:tcPr>
                </a:tc>
                <a:extLst>
                  <a:ext uri="{0D108BD9-81ED-4DB2-BD59-A6C34878D82A}">
                    <a16:rowId xmlns:a16="http://schemas.microsoft.com/office/drawing/2014/main" val="10001"/>
                  </a:ext>
                </a:extLst>
              </a:tr>
              <a:tr h="1501850">
                <a:tc>
                  <a:txBody>
                    <a:bodyPr/>
                    <a:lstStyle/>
                    <a:p>
                      <a:pPr defTabSz="914400">
                        <a:defRPr sz="1800"/>
                      </a:pPr>
                      <a:r>
                        <a:rPr sz="2200"/>
                        <a:t>25 MB - 60 MB
(Fulvio &amp; Postle, 2020; same two analysis pipelines)</a:t>
                      </a:r>
                    </a:p>
                  </a:txBody>
                  <a:tcPr marL="50800" marR="50800" marT="50800" marB="50800" anchor="ctr" horzOverflow="overflow">
                    <a:lnL w="12700">
                      <a:solidFill>
                        <a:srgbClr val="5D5D5D"/>
                      </a:solidFill>
                      <a:miter lim="400000"/>
                    </a:lnL>
                  </a:tcPr>
                </a:tc>
                <a:tc>
                  <a:txBody>
                    <a:bodyPr/>
                    <a:lstStyle/>
                    <a:p>
                      <a:pPr defTabSz="914400">
                        <a:defRPr sz="1800"/>
                      </a:pPr>
                      <a:r>
                        <a:rPr sz="2200"/>
                        <a:t>20 - 40 GB</a:t>
                      </a:r>
                    </a:p>
                  </a:txBody>
                  <a:tcPr marL="50800" marR="50800" marT="50800" marB="50800" anchor="ctr" horzOverflow="overflow"/>
                </a:tc>
                <a:tc>
                  <a:txBody>
                    <a:bodyPr/>
                    <a:lstStyle/>
                    <a:p>
                      <a:pPr defTabSz="914400">
                        <a:defRPr sz="1800"/>
                      </a:pPr>
                      <a:r>
                        <a:rPr sz="2200"/>
                        <a:t>5 - 10 GB</a:t>
                      </a:r>
                    </a:p>
                  </a:txBody>
                  <a:tcPr marL="50800" marR="50800" marT="50800" marB="50800" anchor="ctr" horzOverflow="overflow"/>
                </a:tc>
                <a:tc>
                  <a:txBody>
                    <a:bodyPr/>
                    <a:lstStyle/>
                    <a:p>
                      <a:pPr defTabSz="914400">
                        <a:defRPr sz="1800"/>
                      </a:pPr>
                      <a:r>
                        <a:rPr sz="2200"/>
                        <a:t>72</a:t>
                      </a:r>
                    </a:p>
                  </a:txBody>
                  <a:tcPr marL="50800" marR="50800" marT="50800" marB="50800" anchor="ctr" horzOverflow="overflow"/>
                </a:tc>
                <a:tc>
                  <a:txBody>
                    <a:bodyPr/>
                    <a:lstStyle/>
                    <a:p>
                      <a:pPr defTabSz="914400">
                        <a:defRPr sz="1800"/>
                      </a:pPr>
                      <a:r>
                        <a:rPr sz="2200"/>
                        <a:t>2 days - 2 weeks</a:t>
                      </a:r>
                    </a:p>
                  </a:txBody>
                  <a:tcPr marL="50800" marR="50800" marT="50800" marB="50800" anchor="ctr" horzOverflow="overflow">
                    <a:lnR w="12700">
                      <a:solidFill>
                        <a:srgbClr val="5D5D5D"/>
                      </a:solidFill>
                      <a:miter lim="400000"/>
                    </a:lnR>
                  </a:tcPr>
                </a:tc>
                <a:extLst>
                  <a:ext uri="{0D108BD9-81ED-4DB2-BD59-A6C34878D82A}">
                    <a16:rowId xmlns:a16="http://schemas.microsoft.com/office/drawing/2014/main" val="10002"/>
                  </a:ext>
                </a:extLst>
              </a:tr>
              <a:tr h="1501850">
                <a:tc>
                  <a:txBody>
                    <a:bodyPr/>
                    <a:lstStyle/>
                    <a:p>
                      <a:pPr defTabSz="914400">
                        <a:defRPr sz="1800"/>
                      </a:pPr>
                      <a:r>
                        <a:rPr sz="2200"/>
                        <a:t>200 MB - 500 MB
(Fulvio &amp; Postle, 2020; new combined pipeline)</a:t>
                      </a:r>
                    </a:p>
                  </a:txBody>
                  <a:tcPr marL="50800" marR="50800" marT="50800" marB="50800" anchor="ctr" horzOverflow="overflow">
                    <a:lnL w="12700">
                      <a:solidFill>
                        <a:srgbClr val="5D5D5D"/>
                      </a:solidFill>
                      <a:miter lim="400000"/>
                    </a:lnL>
                    <a:lnB w="12700">
                      <a:solidFill>
                        <a:srgbClr val="606060"/>
                      </a:solidFill>
                      <a:miter lim="400000"/>
                    </a:lnB>
                  </a:tcPr>
                </a:tc>
                <a:tc>
                  <a:txBody>
                    <a:bodyPr/>
                    <a:lstStyle/>
                    <a:p>
                      <a:pPr defTabSz="914400">
                        <a:defRPr sz="1800"/>
                      </a:pPr>
                      <a:r>
                        <a:rPr sz="2200"/>
                        <a:t>50 - 75 GB</a:t>
                      </a:r>
                    </a:p>
                  </a:txBody>
                  <a:tcPr marL="50800" marR="50800" marT="50800" marB="50800" anchor="ctr" horzOverflow="overflow">
                    <a:lnB w="12700">
                      <a:solidFill>
                        <a:srgbClr val="606060"/>
                      </a:solidFill>
                      <a:miter lim="400000"/>
                    </a:lnB>
                  </a:tcPr>
                </a:tc>
                <a:tc>
                  <a:txBody>
                    <a:bodyPr/>
                    <a:lstStyle/>
                    <a:p>
                      <a:pPr defTabSz="914400">
                        <a:defRPr sz="1800"/>
                      </a:pPr>
                      <a:r>
                        <a:rPr sz="2200"/>
                        <a:t>10 - 15 GB</a:t>
                      </a:r>
                    </a:p>
                  </a:txBody>
                  <a:tcPr marL="50800" marR="50800" marT="50800" marB="50800" anchor="ctr" horzOverflow="overflow">
                    <a:lnB w="12700">
                      <a:solidFill>
                        <a:srgbClr val="606060"/>
                      </a:solidFill>
                      <a:miter lim="400000"/>
                    </a:lnB>
                  </a:tcPr>
                </a:tc>
                <a:tc>
                  <a:txBody>
                    <a:bodyPr/>
                    <a:lstStyle/>
                    <a:p>
                      <a:pPr defTabSz="914400">
                        <a:defRPr sz="1800"/>
                      </a:pPr>
                      <a:r>
                        <a:rPr sz="2200"/>
                        <a:t>72</a:t>
                      </a:r>
                    </a:p>
                  </a:txBody>
                  <a:tcPr marL="50800" marR="50800" marT="50800" marB="50800" anchor="ctr" horzOverflow="overflow">
                    <a:lnB w="12700">
                      <a:solidFill>
                        <a:srgbClr val="606060"/>
                      </a:solidFill>
                      <a:miter lim="400000"/>
                    </a:lnB>
                  </a:tcPr>
                </a:tc>
                <a:tc>
                  <a:txBody>
                    <a:bodyPr/>
                    <a:lstStyle/>
                    <a:p>
                      <a:pPr defTabSz="914400">
                        <a:defRPr sz="1800"/>
                      </a:pPr>
                      <a:r>
                        <a:rPr sz="2200"/>
                        <a:t>few weeks - few months*</a:t>
                      </a:r>
                    </a:p>
                  </a:txBody>
                  <a:tcPr marL="50800" marR="50800" marT="50800" marB="50800" anchor="ctr" horzOverflow="overflow">
                    <a:lnR w="12700">
                      <a:solidFill>
                        <a:srgbClr val="5D5D5D"/>
                      </a:solidFill>
                      <a:miter lim="400000"/>
                    </a:lnR>
                    <a:lnB w="12700">
                      <a:solidFill>
                        <a:srgbClr val="606060"/>
                      </a:solidFill>
                      <a:miter lim="400000"/>
                    </a:lnB>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build="p" bldLvl="5" animBg="1" advAuto="0"/>
      <p:bldP spid="206" grpId="2"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228</TotalTime>
  <Words>2106</Words>
  <Application>Microsoft Macintosh PowerPoint</Application>
  <PresentationFormat>Custom</PresentationFormat>
  <Paragraphs>177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Helvetica</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Jacqueline Fulvio</cp:lastModifiedBy>
  <cp:revision>24</cp:revision>
  <dcterms:modified xsi:type="dcterms:W3CDTF">2022-05-23T18:55:17Z</dcterms:modified>
</cp:coreProperties>
</file>