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4683" r:id="rId1"/>
    <p:sldMasterId id="2147484689" r:id="rId2"/>
    <p:sldMasterId id="2147484693" r:id="rId3"/>
  </p:sldMasterIdLst>
  <p:notesMasterIdLst>
    <p:notesMasterId r:id="rId17"/>
  </p:notesMasterIdLst>
  <p:sldIdLst>
    <p:sldId id="2863" r:id="rId4"/>
    <p:sldId id="555" r:id="rId5"/>
    <p:sldId id="2866" r:id="rId6"/>
    <p:sldId id="2857" r:id="rId7"/>
    <p:sldId id="559" r:id="rId8"/>
    <p:sldId id="542" r:id="rId9"/>
    <p:sldId id="256" r:id="rId10"/>
    <p:sldId id="257" r:id="rId11"/>
    <p:sldId id="260" r:id="rId12"/>
    <p:sldId id="258" r:id="rId13"/>
    <p:sldId id="259" r:id="rId14"/>
    <p:sldId id="2868" r:id="rId15"/>
    <p:sldId id="353" r:id="rId16"/>
  </p:sldIdLst>
  <p:sldSz cx="12192000" cy="6858000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333399"/>
    <a:srgbClr val="0000FF"/>
    <a:srgbClr val="10253F"/>
    <a:srgbClr val="CC6600"/>
    <a:srgbClr val="4472C4"/>
    <a:srgbClr val="FFFFFF"/>
    <a:srgbClr val="5A5656"/>
    <a:srgbClr val="6C6666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7" autoAdjust="0"/>
    <p:restoredTop sz="95510"/>
  </p:normalViewPr>
  <p:slideViewPr>
    <p:cSldViewPr snapToGrid="0" snapToObjects="1">
      <p:cViewPr varScale="1">
        <p:scale>
          <a:sx n="122" d="100"/>
          <a:sy n="122" d="100"/>
        </p:scale>
        <p:origin x="1320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214" y="1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7038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387443"/>
            <a:ext cx="5607711" cy="41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830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214" y="8771830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525">
              <a:defRPr sz="1200" smtClean="0"/>
            </a:lvl1pPr>
          </a:lstStyle>
          <a:p>
            <a:pPr>
              <a:defRPr/>
            </a:pPr>
            <a:fld id="{F840CE2C-EAEE-4206-8EDA-BE6B1ADC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5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71F3DE-3550-497D-9783-210AC362EDF2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6250" y="722313"/>
            <a:ext cx="6396038" cy="3598862"/>
          </a:xfrm>
          <a:ln cap="flat"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2575" cy="4043363"/>
          </a:xfrm>
          <a:ln/>
        </p:spPr>
        <p:txBody>
          <a:bodyPr lIns="97422" tIns="47885" rIns="97422" bIns="4788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8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71F3DE-3550-497D-9783-210AC362EDF2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6250" y="722313"/>
            <a:ext cx="6396038" cy="3598862"/>
          </a:xfrm>
          <a:ln cap="flat"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2575" cy="4043363"/>
          </a:xfrm>
          <a:ln/>
        </p:spPr>
        <p:txBody>
          <a:bodyPr lIns="97422" tIns="47885" rIns="97422" bIns="4788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27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40CE2C-EAEE-4206-8EDA-BE6B1ADC71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4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3075" y="722313"/>
            <a:ext cx="6397625" cy="3598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AC47C-B3F3-4DEC-B985-2558E4A74072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08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3075" y="722313"/>
            <a:ext cx="6397625" cy="3598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AC47C-B3F3-4DEC-B985-2558E4A74072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7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0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bg1">
                <a:lumMod val="75000"/>
              </a:schemeClr>
            </a:gs>
            <a:gs pos="60000">
              <a:schemeClr val="tx1">
                <a:lumMod val="50000"/>
                <a:lumOff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3B705D-A84C-45CB-AB8C-0211C2F0B734}"/>
              </a:ext>
            </a:extLst>
          </p:cNvPr>
          <p:cNvSpPr txBox="1">
            <a:spLocks/>
          </p:cNvSpPr>
          <p:nvPr userDrawn="1"/>
        </p:nvSpPr>
        <p:spPr>
          <a:xfrm>
            <a:off x="11585591" y="6507346"/>
            <a:ext cx="51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1A11A9-19A1-4961-AFEF-63745C1A7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7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DDD9-6C10-4A6F-BC4A-670DF73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D8EE6-4CF4-461A-8FA1-C552829EB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778D8-8C6E-47DF-965A-DC8E70282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11356-81EC-4152-A500-F62EA975F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94C03-B597-4A72-9CAB-9C32A1751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23F9D-D60E-4B0C-8E1A-707E5B31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09606-3226-4090-8411-E1702B418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63A66-67EC-4695-8245-D95D7C69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0C718-19C7-477B-8D98-C2249FF3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30963-5E3A-44EE-B933-C94B067B4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BF6D5-C55D-4825-AA3F-B575AB0C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19667-D7ED-48F5-B135-9310D037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AABE2-2B4F-484B-A844-DBD8EBDC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B75D7E-191A-4C63-A71A-737861E73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645FD-E9BA-47A7-AAB0-DB7764DD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9980-93A4-457D-BF6F-FDF3E5BF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8724-75BB-4F65-8F9A-74BF6058E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5281B-DD6D-42B7-A2C8-039C6244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47F3F-A135-4F8D-BE53-9BC80D7E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203EF-32E4-4302-B1E8-598D883DA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EA180-7C65-4047-89E1-C3C9B03C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02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AAD2-4A36-409D-9ABF-1E6190B3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45B95-CBD5-4E71-B764-4546B9936D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96664-F9C7-4ED8-8BCD-19C2A9BF4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FF7FE-6584-4829-9655-DAB071EF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D6030-C201-480A-AAC0-D9DC5DF3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09871-B23D-450C-BE7E-E16C6D2B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78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2FFF-304C-4E41-A48B-1C347CD3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13103-B4FD-4911-9265-AD29340DE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CAE7F-2778-4D24-AC63-99FC956D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9C494-BFD4-42D2-A411-455E6A6F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A1557-8DFA-456B-9659-7F2FD0AA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2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523C3-537F-46FB-BE2B-2D5F83A83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5A744-C511-45C5-97DC-DA118FD80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C480C-37B4-4F10-9CDE-E0F391830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B5EC-DA09-444B-92E1-9873AFAE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F869D-DD4E-4CC4-B3C8-61288A49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75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E839-0DFC-A197-DB79-E589B21BE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8DECA-6614-18B0-F9A9-E0326BD81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5E502-B071-4BEF-FBE3-466F5C6E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28D-6ECA-1145-9B22-A930A4AED89D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21CF4-9940-8888-BF55-45438EB6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03BFB-6D63-569C-8B02-41931D88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6BA56-E2FF-B142-B041-380E18B7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4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bg1">
                <a:lumMod val="75000"/>
              </a:schemeClr>
            </a:gs>
            <a:gs pos="60000">
              <a:schemeClr val="tx1">
                <a:lumMod val="50000"/>
                <a:lumOff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E9AD4A-1283-40C3-8638-261688890763}"/>
              </a:ext>
            </a:extLst>
          </p:cNvPr>
          <p:cNvCxnSpPr/>
          <p:nvPr userDrawn="1"/>
        </p:nvCxnSpPr>
        <p:spPr>
          <a:xfrm>
            <a:off x="59267" y="840555"/>
            <a:ext cx="12056533" cy="0"/>
          </a:xfrm>
          <a:prstGeom prst="line">
            <a:avLst/>
          </a:prstGeom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3B705D-A84C-45CB-AB8C-0211C2F0B734}"/>
              </a:ext>
            </a:extLst>
          </p:cNvPr>
          <p:cNvSpPr txBox="1">
            <a:spLocks/>
          </p:cNvSpPr>
          <p:nvPr userDrawn="1"/>
        </p:nvSpPr>
        <p:spPr>
          <a:xfrm>
            <a:off x="11585591" y="6507346"/>
            <a:ext cx="51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1A11A9-19A1-4961-AFEF-63745C1A7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DADEB-10A5-7547-837A-65F93468C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F16B34-F373-B141-B6FD-C02D3D496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330386-2144-284E-B8F2-A54C00EF3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39B63-B2A4-C346-A21D-2CE06A0B6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0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0AFF57-A018-8745-94DF-91D9A3FE7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B2496A-D211-9943-B6DE-C60212924D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78264A-5FF2-8F4A-9247-199C3CFF0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A15D9-B2EA-A043-BB24-20E1D0854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8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E839-0DFC-A197-DB79-E589B21BE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8DECA-6614-18B0-F9A9-E0326BD81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5E502-B071-4BEF-FBE3-466F5C6E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28D-6ECA-1145-9B22-A930A4AED89D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21CF4-9940-8888-BF55-45438EB6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03BFB-6D63-569C-8B02-41931D88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6BA56-E2FF-B142-B041-380E18B7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9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109D-1877-45CD-B7DB-8AD5B483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B8F61-88A1-46D2-BE51-27EDF6D59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635B-3302-47CA-8FD5-4816BDA3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0AD4-8663-4C61-BC0C-3FEECAB6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0CF2F-5A5C-4C4D-8B8E-243EA75B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3E7A-1D2D-404F-9AD2-87B6B27C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C82C5-41E8-4B9E-991C-6BD3844D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C51F0-E2E8-46AF-AC3D-358766B5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839D2-879A-42EF-8AF4-A3ACE700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A23F6-0728-4AF5-ABD3-28B0F24B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2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CC8D-D8A4-4554-B533-BCBBD8E4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89FBA-CFE5-4660-893B-1C8D8F459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9F343-D9AB-4875-86C4-B7F42AB0F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EDCD9-D18F-4AB3-AE92-4660098A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4F0E0-C02C-44F7-A117-6650F647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EBED7-C27C-4522-9E03-1DD5A519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41000">
              <a:schemeClr val="tx1">
                <a:lumMod val="64000"/>
                <a:lumOff val="36000"/>
              </a:schemeClr>
            </a:gs>
            <a:gs pos="81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1A6EC-3761-4BD0-8E89-E3EA420E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8457-74E3-4280-96A4-62F3D3D4B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850A-9AFA-4156-A579-69E5D67E5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8F2891-DE43-4504-B1F9-3734C2DC85DE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D86FF-8DB2-42EC-8860-4D39458A4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M. Saffman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D390E-DDAC-403B-9BA7-64A2F5CAB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11A9-19A1-4961-AFEF-63745C1A7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9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41000">
              <a:schemeClr val="tx1">
                <a:lumMod val="64000"/>
                <a:lumOff val="36000"/>
              </a:schemeClr>
            </a:gs>
            <a:gs pos="81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1A6EC-3761-4BD0-8E89-E3EA420E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8457-74E3-4280-96A4-62F3D3D4B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850A-9AFA-4156-A579-69E5D67E5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8F2891-DE43-4504-B1F9-3734C2DC85DE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D86FF-8DB2-42EC-8860-4D39458A4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M. Saffman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D390E-DDAC-403B-9BA7-64A2F5CAB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11A9-19A1-4961-AFEF-63745C1A7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7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70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4E4CF-030A-42D2-BD69-1129C00C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E6727-2F58-4D9F-BAED-00DA946EE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2DAA-FD81-4824-B43F-50B3F4C74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6FB92-3079-4B89-A54E-F9D48A22FE6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92A49-7AC8-40B0-8FD9-433A53D83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3E59E-9A2E-48F9-80B6-93094B4A3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EA42B-BB32-4BDF-A23E-86D315488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2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6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9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1.jpeg"/><Relationship Id="rId16" Type="http://schemas.openxmlformats.org/officeDocument/2006/relationships/image" Target="../media/image24.emf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1.jpeg"/><Relationship Id="rId5" Type="http://schemas.openxmlformats.org/officeDocument/2006/relationships/image" Target="../media/image14.png"/><Relationship Id="rId15" Type="http://schemas.openxmlformats.org/officeDocument/2006/relationships/image" Target="../media/image23.emf"/><Relationship Id="rId23" Type="http://schemas.openxmlformats.org/officeDocument/2006/relationships/hyperlink" Target="https://www.nature.com/" TargetMode="External"/><Relationship Id="rId10" Type="http://schemas.openxmlformats.org/officeDocument/2006/relationships/image" Target="../media/image18.emf"/><Relationship Id="rId19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openxmlformats.org/officeDocument/2006/relationships/image" Target="../media/image17.emf"/><Relationship Id="rId14" Type="http://schemas.openxmlformats.org/officeDocument/2006/relationships/image" Target="../media/image22.emf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gif"/><Relationship Id="rId5" Type="http://schemas.openxmlformats.org/officeDocument/2006/relationships/image" Target="../media/image39.emf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2362200" y="76201"/>
            <a:ext cx="7315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 Light" panose="020B0403020202020204" pitchFamily="34" charset="0"/>
                <a:cs typeface="Calibri" panose="020F0502020204030204" pitchFamily="34" charset="0"/>
              </a:rPr>
              <a:t>Atomic Molecular and Optical Physics</a:t>
            </a:r>
          </a:p>
        </p:txBody>
      </p:sp>
      <p:sp>
        <p:nvSpPr>
          <p:cNvPr id="912387" name="Line 3"/>
          <p:cNvSpPr>
            <a:spLocks noChangeShapeType="1"/>
          </p:cNvSpPr>
          <p:nvPr/>
        </p:nvSpPr>
        <p:spPr bwMode="auto">
          <a:xfrm>
            <a:off x="1524000" y="685800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66FF"/>
              </a:solidFill>
              <a:latin typeface="Microsoft Sans Serif" pitchFamily="34" charset="0"/>
            </a:endParaRPr>
          </a:p>
        </p:txBody>
      </p:sp>
      <p:pic>
        <p:nvPicPr>
          <p:cNvPr id="912388" name="Picture 4" descr="at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7077" y="2871538"/>
            <a:ext cx="1289714" cy="1409499"/>
          </a:xfrm>
          <a:prstGeom prst="rect">
            <a:avLst/>
          </a:prstGeom>
          <a:noFill/>
        </p:spPr>
      </p:pic>
      <p:sp>
        <p:nvSpPr>
          <p:cNvPr id="912395" name="Text Box 11"/>
          <p:cNvSpPr txBox="1">
            <a:spLocks noChangeArrowheads="1"/>
          </p:cNvSpPr>
          <p:nvPr/>
        </p:nvSpPr>
        <p:spPr bwMode="auto">
          <a:xfrm>
            <a:off x="3951232" y="1524001"/>
            <a:ext cx="833883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Sensing</a:t>
            </a:r>
          </a:p>
        </p:txBody>
      </p:sp>
      <p:sp>
        <p:nvSpPr>
          <p:cNvPr id="912396" name="Text Box 12"/>
          <p:cNvSpPr txBox="1">
            <a:spLocks noChangeArrowheads="1"/>
          </p:cNvSpPr>
          <p:nvPr/>
        </p:nvSpPr>
        <p:spPr bwMode="auto">
          <a:xfrm>
            <a:off x="6235196" y="1060208"/>
            <a:ext cx="126829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Laser cooling</a:t>
            </a:r>
          </a:p>
        </p:txBody>
      </p:sp>
      <p:sp>
        <p:nvSpPr>
          <p:cNvPr id="912397" name="Text Box 13"/>
          <p:cNvSpPr txBox="1">
            <a:spLocks noChangeArrowheads="1"/>
          </p:cNvSpPr>
          <p:nvPr/>
        </p:nvSpPr>
        <p:spPr bwMode="auto">
          <a:xfrm>
            <a:off x="3708635" y="5267930"/>
            <a:ext cx="74251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Atomic</a:t>
            </a:r>
          </a:p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clocks</a:t>
            </a:r>
          </a:p>
        </p:txBody>
      </p:sp>
      <p:sp>
        <p:nvSpPr>
          <p:cNvPr id="912399" name="Text Box 15"/>
          <p:cNvSpPr txBox="1">
            <a:spLocks noChangeArrowheads="1"/>
          </p:cNvSpPr>
          <p:nvPr/>
        </p:nvSpPr>
        <p:spPr bwMode="auto">
          <a:xfrm>
            <a:off x="8991600" y="5334000"/>
            <a:ext cx="107273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Quantum</a:t>
            </a:r>
          </a:p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information</a:t>
            </a:r>
          </a:p>
        </p:txBody>
      </p:sp>
      <p:sp>
        <p:nvSpPr>
          <p:cNvPr id="912400" name="Text Box 16"/>
          <p:cNvSpPr txBox="1">
            <a:spLocks noChangeArrowheads="1"/>
          </p:cNvSpPr>
          <p:nvPr/>
        </p:nvSpPr>
        <p:spPr bwMode="auto">
          <a:xfrm>
            <a:off x="8991601" y="1524000"/>
            <a:ext cx="90120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Ultrafast </a:t>
            </a:r>
          </a:p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 Light" panose="020B0403020202020204" pitchFamily="34" charset="0"/>
              </a:rPr>
              <a:t>lasers</a:t>
            </a:r>
          </a:p>
        </p:txBody>
      </p:sp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154" y="3820130"/>
            <a:ext cx="180489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Image result for atomic clock">
            <a:extLst>
              <a:ext uri="{FF2B5EF4-FFF2-40B4-BE49-F238E27FC236}">
                <a16:creationId xmlns:a16="http://schemas.microsoft.com/office/drawing/2014/main" id="{4E13A9D1-6849-45D7-9679-9C98B77B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21" y="3810000"/>
            <a:ext cx="1773588" cy="13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0E49DD-2DBC-0F4A-9747-8792F3A64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160" y="2237930"/>
            <a:ext cx="1727200" cy="1286764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864A46EC-E249-5040-979C-FBAA26B1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25" y="1956103"/>
            <a:ext cx="1821685" cy="16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9B088-307A-64DE-2D2A-866377E86CCD}"/>
              </a:ext>
            </a:extLst>
          </p:cNvPr>
          <p:cNvGrpSpPr/>
          <p:nvPr/>
        </p:nvGrpSpPr>
        <p:grpSpPr>
          <a:xfrm>
            <a:off x="356274" y="952500"/>
            <a:ext cx="1757181" cy="5715000"/>
            <a:chOff x="356274" y="952500"/>
            <a:chExt cx="1757181" cy="5715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2CA238-34F4-D247-A2B6-FAEAE628ACEE}"/>
                </a:ext>
              </a:extLst>
            </p:cNvPr>
            <p:cNvSpPr/>
            <p:nvPr/>
          </p:nvSpPr>
          <p:spPr bwMode="auto">
            <a:xfrm>
              <a:off x="356274" y="952500"/>
              <a:ext cx="1752600" cy="5715000"/>
            </a:xfrm>
            <a:prstGeom prst="rect">
              <a:avLst/>
            </a:prstGeom>
            <a:solidFill>
              <a:schemeClr val="bg1">
                <a:lumMod val="85000"/>
                <a:alpha val="89804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600">
                <a:solidFill>
                  <a:srgbClr val="0066FF"/>
                </a:solidFill>
                <a:latin typeface="Helvetica Light" panose="020B0403020202020204" pitchFamily="34" charset="0"/>
              </a:endParaRPr>
            </a:p>
          </p:txBody>
        </p:sp>
        <p:pic>
          <p:nvPicPr>
            <p:cNvPr id="32" name="Picture 31" descr="dyavuz.jpg">
              <a:extLst>
                <a:ext uri="{FF2B5EF4-FFF2-40B4-BE49-F238E27FC236}">
                  <a16:creationId xmlns:a16="http://schemas.microsoft.com/office/drawing/2014/main" id="{3A005E61-EA1D-A24A-BFD6-E58DEF01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464" y="3247311"/>
              <a:ext cx="794303" cy="1178643"/>
            </a:xfrm>
            <a:prstGeom prst="rect">
              <a:avLst/>
            </a:prstGeom>
          </p:spPr>
        </p:pic>
        <p:sp>
          <p:nvSpPr>
            <p:cNvPr id="35" name="Text Box 11">
              <a:extLst>
                <a:ext uri="{FF2B5EF4-FFF2-40B4-BE49-F238E27FC236}">
                  <a16:creationId xmlns:a16="http://schemas.microsoft.com/office/drawing/2014/main" id="{371F5ABB-E1D1-8847-8C6B-1183D6F6B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160" y="1308558"/>
              <a:ext cx="840295" cy="523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Mark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Saffman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994FD316-3F9C-7F47-9901-AF11A0AF97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866" y="2346829"/>
              <a:ext cx="732893" cy="523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Thad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Walker</a:t>
              </a:r>
            </a:p>
          </p:txBody>
        </p:sp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61B2A87A-8FFA-AA4D-95E5-54D8455B9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866" y="3575022"/>
              <a:ext cx="671979" cy="523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rgbClr val="0000FF"/>
                  </a:solidFill>
                  <a:latin typeface="Helvetica Light" panose="020B0403020202020204" pitchFamily="34" charset="0"/>
                </a:rPr>
                <a:t>Deniz</a:t>
              </a:r>
              <a:endParaRPr lang="en-US" sz="1400" dirty="0">
                <a:solidFill>
                  <a:srgbClr val="0000FF"/>
                </a:solidFill>
                <a:latin typeface="Helvetica Light" panose="020B0403020202020204" pitchFamily="34" charset="0"/>
              </a:endParaRPr>
            </a:p>
            <a:p>
              <a:pPr>
                <a:defRPr/>
              </a:pPr>
              <a:r>
                <a:rPr lang="en-US" sz="1400" dirty="0" err="1">
                  <a:solidFill>
                    <a:srgbClr val="0000FF"/>
                  </a:solidFill>
                  <a:latin typeface="Helvetica Light" panose="020B0403020202020204" pitchFamily="34" charset="0"/>
                </a:rPr>
                <a:t>Yavuz</a:t>
              </a:r>
              <a:endParaRPr lang="en-US" sz="1400" dirty="0">
                <a:solidFill>
                  <a:srgbClr val="0000FF"/>
                </a:solidFill>
                <a:latin typeface="Helvetica Light" panose="020B0403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8EFD382-47E9-C045-836F-3982B3100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90" y="1140686"/>
              <a:ext cx="766098" cy="84686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EC62138-F954-9945-990E-CA5844C1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1967" y="2104836"/>
              <a:ext cx="756575" cy="100488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2446A7-8A7A-4E4D-BAEB-E4EB846050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0301" y="1390302"/>
            <a:ext cx="2215127" cy="1332504"/>
          </a:xfrm>
          <a:prstGeom prst="rect">
            <a:avLst/>
          </a:prstGeom>
        </p:spPr>
      </p:pic>
      <p:pic>
        <p:nvPicPr>
          <p:cNvPr id="28" name="406px-Wisconsin_Badgers_logo.svg.png" descr="406px-Wisconsin_Badgers_logo.svg.png">
            <a:extLst>
              <a:ext uri="{FF2B5EF4-FFF2-40B4-BE49-F238E27FC236}">
                <a16:creationId xmlns:a16="http://schemas.microsoft.com/office/drawing/2014/main" id="{4DE02617-C38E-3740-A7D2-800A280BD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32550" y="76201"/>
            <a:ext cx="751390" cy="714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201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E3E5B6-E6CB-6C85-5101-D6D89922DA7F}"/>
              </a:ext>
            </a:extLst>
          </p:cNvPr>
          <p:cNvSpPr txBox="1">
            <a:spLocks/>
          </p:cNvSpPr>
          <p:nvPr/>
        </p:nvSpPr>
        <p:spPr>
          <a:xfrm>
            <a:off x="138952" y="180709"/>
            <a:ext cx="12766165" cy="907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>
                <a:solidFill>
                  <a:srgbClr val="0070C0"/>
                </a:solidFill>
                <a:latin typeface="Comfortaa" panose="00000500000000000000" pitchFamily="2" charset="0"/>
              </a:rPr>
              <a:t>Light Modulation In Glass Disks</a:t>
            </a: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04FD53B7-48C2-9D6F-783A-E57816784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55105" y="1235310"/>
            <a:ext cx="7142205" cy="5362469"/>
          </a:xfrm>
          <a:prstGeom prst="rect">
            <a:avLst/>
          </a:prstGeom>
        </p:spPr>
      </p:pic>
      <p:sp>
        <p:nvSpPr>
          <p:cNvPr id="32" name="Text Box 15">
            <a:extLst>
              <a:ext uri="{FF2B5EF4-FFF2-40B4-BE49-F238E27FC236}">
                <a16:creationId xmlns:a16="http://schemas.microsoft.com/office/drawing/2014/main" id="{F296D995-373D-7E5A-7BCA-B2A5D3DF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418" y="2362989"/>
            <a:ext cx="11302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FF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THz</a:t>
            </a:r>
          </a:p>
        </p:txBody>
      </p:sp>
      <p:sp>
        <p:nvSpPr>
          <p:cNvPr id="33" name="Text Box 15">
            <a:extLst>
              <a:ext uri="{FF2B5EF4-FFF2-40B4-BE49-F238E27FC236}">
                <a16:creationId xmlns:a16="http://schemas.microsoft.com/office/drawing/2014/main" id="{126EAB77-2C9B-3520-6CB1-5FBA09581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578" y="1372861"/>
            <a:ext cx="1606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F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BB3796C2-BBCB-3F44-403E-C12C19B5D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449" y="1673445"/>
            <a:ext cx="16066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F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  <a:p>
            <a:pPr algn="ctr">
              <a:buClr>
                <a:srgbClr val="0000F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Stokes</a:t>
            </a: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86F5DC7C-BD22-56A1-39D0-1E737F021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988" y="2673867"/>
            <a:ext cx="16066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F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</a:p>
          <a:p>
            <a:pPr algn="ctr">
              <a:buClr>
                <a:srgbClr val="0000FF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Stokes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40FC88F-6F34-14A0-B043-C490DAD9D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4"/>
          <a:stretch/>
        </p:blipFill>
        <p:spPr>
          <a:xfrm>
            <a:off x="278042" y="1434089"/>
            <a:ext cx="4744612" cy="45393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0C9869C-0153-EA6C-C209-1100A9682EB9}"/>
              </a:ext>
            </a:extLst>
          </p:cNvPr>
          <p:cNvSpPr txBox="1"/>
          <p:nvPr/>
        </p:nvSpPr>
        <p:spPr>
          <a:xfrm>
            <a:off x="3740971" y="5262337"/>
            <a:ext cx="100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588E53D-52D2-158C-DA56-02C2AE69A2EB}"/>
              </a:ext>
            </a:extLst>
          </p:cNvPr>
          <p:cNvCxnSpPr>
            <a:cxnSpLocks/>
          </p:cNvCxnSpPr>
          <p:nvPr/>
        </p:nvCxnSpPr>
        <p:spPr>
          <a:xfrm>
            <a:off x="3588732" y="5475158"/>
            <a:ext cx="2735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E574428-7D26-304B-14A8-D7031EDC94FF}"/>
              </a:ext>
            </a:extLst>
          </p:cNvPr>
          <p:cNvCxnSpPr>
            <a:cxnSpLocks/>
          </p:cNvCxnSpPr>
          <p:nvPr/>
        </p:nvCxnSpPr>
        <p:spPr>
          <a:xfrm>
            <a:off x="6886859" y="2763099"/>
            <a:ext cx="2018602" cy="21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15">
            <a:extLst>
              <a:ext uri="{FF2B5EF4-FFF2-40B4-BE49-F238E27FC236}">
                <a16:creationId xmlns:a16="http://schemas.microsoft.com/office/drawing/2014/main" id="{15AB12CC-1A1A-E831-3074-5E8A5B97D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1411" y="3519702"/>
            <a:ext cx="11302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FF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THz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9E6B503-666A-BF2E-422E-F67EF9E5C632}"/>
              </a:ext>
            </a:extLst>
          </p:cNvPr>
          <p:cNvCxnSpPr>
            <a:cxnSpLocks/>
          </p:cNvCxnSpPr>
          <p:nvPr/>
        </p:nvCxnSpPr>
        <p:spPr>
          <a:xfrm>
            <a:off x="9126791" y="3938529"/>
            <a:ext cx="2179539" cy="447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yavuz.jpg">
            <a:extLst>
              <a:ext uri="{FF2B5EF4-FFF2-40B4-BE49-F238E27FC236}">
                <a16:creationId xmlns:a16="http://schemas.microsoft.com/office/drawing/2014/main" id="{575D8AC9-E767-40F8-B0BB-CBACC28632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76482" y="101600"/>
            <a:ext cx="1081632" cy="16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9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26D47C-30F4-E250-0CBB-FFFAF1F2B4B1}"/>
              </a:ext>
            </a:extLst>
          </p:cNvPr>
          <p:cNvSpPr txBox="1">
            <a:spLocks/>
          </p:cNvSpPr>
          <p:nvPr/>
        </p:nvSpPr>
        <p:spPr>
          <a:xfrm>
            <a:off x="69379" y="51502"/>
            <a:ext cx="12766165" cy="907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>
                <a:solidFill>
                  <a:srgbClr val="0070C0"/>
                </a:solidFill>
                <a:latin typeface="Comfortaa" panose="00000500000000000000" pitchFamily="2" charset="0"/>
              </a:rPr>
              <a:t>Axion generation and detection using lasers and fibers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888339-4167-23D1-6084-D4C60E63188A}"/>
              </a:ext>
            </a:extLst>
          </p:cNvPr>
          <p:cNvSpPr/>
          <p:nvPr/>
        </p:nvSpPr>
        <p:spPr>
          <a:xfrm>
            <a:off x="4086596" y="4185829"/>
            <a:ext cx="8134863" cy="1158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0A822-338F-34AA-9E40-195C3A920F94}"/>
              </a:ext>
            </a:extLst>
          </p:cNvPr>
          <p:cNvSpPr txBox="1"/>
          <p:nvPr/>
        </p:nvSpPr>
        <p:spPr>
          <a:xfrm>
            <a:off x="10478190" y="4333476"/>
            <a:ext cx="1842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generation </a:t>
            </a:r>
          </a:p>
          <a:p>
            <a:r>
              <a:rPr lang="en-US" sz="2800" dirty="0"/>
              <a:t>fiber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A4250-A554-179B-E358-61A1D04477B0}"/>
              </a:ext>
            </a:extLst>
          </p:cNvPr>
          <p:cNvSpPr/>
          <p:nvPr/>
        </p:nvSpPr>
        <p:spPr>
          <a:xfrm>
            <a:off x="4086597" y="2237170"/>
            <a:ext cx="8134862" cy="1158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8524F-8EBF-4264-CC64-93993B2445A4}"/>
              </a:ext>
            </a:extLst>
          </p:cNvPr>
          <p:cNvSpPr txBox="1"/>
          <p:nvPr/>
        </p:nvSpPr>
        <p:spPr>
          <a:xfrm>
            <a:off x="10428085" y="2339281"/>
            <a:ext cx="165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detection </a:t>
            </a:r>
          </a:p>
          <a:p>
            <a:r>
              <a:rPr lang="en-US" sz="2800" dirty="0"/>
              <a:t>fiber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73A4A6-C9A0-6374-1326-117FD1A53513}"/>
                  </a:ext>
                </a:extLst>
              </p:cNvPr>
              <p:cNvSpPr txBox="1"/>
              <p:nvPr/>
            </p:nvSpPr>
            <p:spPr>
              <a:xfrm>
                <a:off x="7576005" y="1428425"/>
                <a:ext cx="2114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axion field,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73A4A6-C9A0-6374-1326-117FD1A53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005" y="1428425"/>
                <a:ext cx="2114233" cy="523220"/>
              </a:xfrm>
              <a:prstGeom prst="rect">
                <a:avLst/>
              </a:prstGeom>
              <a:blipFill>
                <a:blip r:embed="rId2"/>
                <a:stretch>
                  <a:fillRect l="-5952" t="-11905" r="-17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7A6538-1F66-D46B-908E-6968A7C53A03}"/>
              </a:ext>
            </a:extLst>
          </p:cNvPr>
          <p:cNvCxnSpPr/>
          <p:nvPr/>
        </p:nvCxnSpPr>
        <p:spPr>
          <a:xfrm>
            <a:off x="4204797" y="5048523"/>
            <a:ext cx="11649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C00F2C-0726-9B57-71ED-7734D8DB9937}"/>
              </a:ext>
            </a:extLst>
          </p:cNvPr>
          <p:cNvSpPr txBox="1"/>
          <p:nvPr/>
        </p:nvSpPr>
        <p:spPr>
          <a:xfrm>
            <a:off x="5402617" y="4745761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pump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5AC1A0-F4EE-ED43-3009-38F0D7465F5B}"/>
              </a:ext>
            </a:extLst>
          </p:cNvPr>
          <p:cNvCxnSpPr/>
          <p:nvPr/>
        </p:nvCxnSpPr>
        <p:spPr>
          <a:xfrm>
            <a:off x="4209475" y="4570867"/>
            <a:ext cx="11649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F17A09-21B2-487E-54E1-FB6BE62218F7}"/>
              </a:ext>
            </a:extLst>
          </p:cNvPr>
          <p:cNvSpPr txBox="1"/>
          <p:nvPr/>
        </p:nvSpPr>
        <p:spPr>
          <a:xfrm>
            <a:off x="5407295" y="4268105"/>
            <a:ext cx="1126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Stokes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B65130-7402-AF0C-2328-8710B3CF9F53}"/>
              </a:ext>
            </a:extLst>
          </p:cNvPr>
          <p:cNvCxnSpPr/>
          <p:nvPr/>
        </p:nvCxnSpPr>
        <p:spPr>
          <a:xfrm>
            <a:off x="4204797" y="3095392"/>
            <a:ext cx="11649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9AE9E6-941E-6C4E-0950-F5A9A6903EB3}"/>
              </a:ext>
            </a:extLst>
          </p:cNvPr>
          <p:cNvSpPr txBox="1"/>
          <p:nvPr/>
        </p:nvSpPr>
        <p:spPr>
          <a:xfrm>
            <a:off x="5402617" y="2792630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mixing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63004F-85B4-6B7A-ECFE-FE84502BAA4F}"/>
              </a:ext>
            </a:extLst>
          </p:cNvPr>
          <p:cNvCxnSpPr/>
          <p:nvPr/>
        </p:nvCxnSpPr>
        <p:spPr>
          <a:xfrm>
            <a:off x="4209475" y="2617736"/>
            <a:ext cx="11649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1BE859-2B16-D419-3EDC-824CB3EAD933}"/>
              </a:ext>
            </a:extLst>
          </p:cNvPr>
          <p:cNvSpPr txBox="1"/>
          <p:nvPr/>
        </p:nvSpPr>
        <p:spPr>
          <a:xfrm>
            <a:off x="5407295" y="2314974"/>
            <a:ext cx="104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521A92-8A92-047B-B1C8-F02BDB76D7F3}"/>
              </a:ext>
            </a:extLst>
          </p:cNvPr>
          <p:cNvCxnSpPr/>
          <p:nvPr/>
        </p:nvCxnSpPr>
        <p:spPr>
          <a:xfrm flipV="1">
            <a:off x="694416" y="2269366"/>
            <a:ext cx="0" cy="30533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9583B4-FA73-5BE2-BDED-FFD323B0EDFA}"/>
              </a:ext>
            </a:extLst>
          </p:cNvPr>
          <p:cNvCxnSpPr/>
          <p:nvPr/>
        </p:nvCxnSpPr>
        <p:spPr>
          <a:xfrm rot="16200000" flipV="1">
            <a:off x="1961152" y="3722466"/>
            <a:ext cx="0" cy="320040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CD4438-A43C-AB13-2E5D-968D311243CF}"/>
              </a:ext>
            </a:extLst>
          </p:cNvPr>
          <p:cNvCxnSpPr/>
          <p:nvPr/>
        </p:nvCxnSpPr>
        <p:spPr>
          <a:xfrm flipH="1">
            <a:off x="369964" y="2269365"/>
            <a:ext cx="1066531" cy="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DFB24D-CC8B-A5D9-DA70-7127FC6A2177}"/>
              </a:ext>
            </a:extLst>
          </p:cNvPr>
          <p:cNvCxnSpPr/>
          <p:nvPr/>
        </p:nvCxnSpPr>
        <p:spPr>
          <a:xfrm>
            <a:off x="1066310" y="4543201"/>
            <a:ext cx="0" cy="77213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9B31462B-B54A-70C9-7F34-E0922EC869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3752" y="3361354"/>
          <a:ext cx="6477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700" imgH="609600" progId="Equation.3">
                  <p:embed/>
                </p:oleObj>
              </mc:Choice>
              <mc:Fallback>
                <p:oleObj name="Equation" r:id="rId3" imgW="647700" imgH="609600" progId="Equation.3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9B31462B-B54A-70C9-7F34-E0922EC869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3752" y="3361354"/>
                        <a:ext cx="6477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BC39CF3-4657-A3E9-2B5B-6349DD6159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2495" y="4636985"/>
          <a:ext cx="254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4000" imgH="431800" progId="Equation.3">
                  <p:embed/>
                </p:oleObj>
              </mc:Choice>
              <mc:Fallback>
                <p:oleObj name="Equation" r:id="rId5" imgW="254000" imgH="431800" progId="Equation.3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BC39CF3-4657-A3E9-2B5B-6349DD6159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2495" y="4636985"/>
                        <a:ext cx="254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604291-6498-2454-97D7-6DB28F5C1CB7}"/>
              </a:ext>
            </a:extLst>
          </p:cNvPr>
          <p:cNvCxnSpPr/>
          <p:nvPr/>
        </p:nvCxnSpPr>
        <p:spPr>
          <a:xfrm>
            <a:off x="1064710" y="2277578"/>
            <a:ext cx="0" cy="2277317"/>
          </a:xfrm>
          <a:prstGeom prst="straightConnector1">
            <a:avLst/>
          </a:prstGeom>
          <a:ln w="38100" cmpd="sng"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3EF55D4D-0510-F141-94C9-C825E90118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6045" y="3194223"/>
          <a:ext cx="6096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09600" imgH="622300" progId="Equation.3">
                  <p:embed/>
                </p:oleObj>
              </mc:Choice>
              <mc:Fallback>
                <p:oleObj name="Equation" r:id="rId7" imgW="609600" imgH="622300" progId="Equation.3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3EF55D4D-0510-F141-94C9-C825E90118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6045" y="3194223"/>
                        <a:ext cx="6096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14E785-AF99-822F-2851-FB1829477132}"/>
              </a:ext>
            </a:extLst>
          </p:cNvPr>
          <p:cNvCxnSpPr/>
          <p:nvPr/>
        </p:nvCxnSpPr>
        <p:spPr>
          <a:xfrm flipV="1">
            <a:off x="2624850" y="4545176"/>
            <a:ext cx="0" cy="77213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402147-A209-2835-D4F1-A4F6676E6CCC}"/>
              </a:ext>
            </a:extLst>
          </p:cNvPr>
          <p:cNvCxnSpPr/>
          <p:nvPr/>
        </p:nvCxnSpPr>
        <p:spPr>
          <a:xfrm flipV="1">
            <a:off x="2624850" y="1787968"/>
            <a:ext cx="0" cy="276692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7270F179-3565-6CD1-27CE-82C64DC4DF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410" y="3017747"/>
          <a:ext cx="749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300" imgH="609600" progId="Equation.3">
                  <p:embed/>
                </p:oleObj>
              </mc:Choice>
              <mc:Fallback>
                <p:oleObj name="Equation" r:id="rId9" imgW="749300" imgH="609600" progId="Equation.3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7270F179-3565-6CD1-27CE-82C64DC4D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95410" y="3017747"/>
                        <a:ext cx="749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BCB6BB-14DC-AC63-1E36-B0B747BEA15A}"/>
              </a:ext>
            </a:extLst>
          </p:cNvPr>
          <p:cNvCxnSpPr/>
          <p:nvPr/>
        </p:nvCxnSpPr>
        <p:spPr>
          <a:xfrm>
            <a:off x="3023062" y="1787968"/>
            <a:ext cx="0" cy="352737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BD25CE-51A5-7AD5-33F1-4708176D07E8}"/>
              </a:ext>
            </a:extLst>
          </p:cNvPr>
          <p:cNvCxnSpPr/>
          <p:nvPr/>
        </p:nvCxnSpPr>
        <p:spPr>
          <a:xfrm flipH="1">
            <a:off x="2276736" y="1776486"/>
            <a:ext cx="1066531" cy="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EBCCD01F-2238-26CB-E9DB-3F8988568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5768" y="4666469"/>
          <a:ext cx="254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4000" imgH="431800" progId="Equation.3">
                  <p:embed/>
                </p:oleObj>
              </mc:Choice>
              <mc:Fallback>
                <p:oleObj name="Equation" r:id="rId11" imgW="254000" imgH="431800" progId="Equation.3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EBCCD01F-2238-26CB-E9DB-3F89885682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5768" y="4666469"/>
                        <a:ext cx="254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50BBAC-E89C-2F2F-6BDE-E5D402358D3E}"/>
                  </a:ext>
                </a:extLst>
              </p:cNvPr>
              <p:cNvSpPr txBox="1"/>
              <p:nvPr/>
            </p:nvSpPr>
            <p:spPr>
              <a:xfrm>
                <a:off x="2986197" y="2918854"/>
                <a:ext cx="99674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50BBAC-E89C-2F2F-6BDE-E5D402358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197" y="2918854"/>
                <a:ext cx="996748" cy="769441"/>
              </a:xfrm>
              <a:prstGeom prst="rect">
                <a:avLst/>
              </a:prstGeom>
              <a:blipFill>
                <a:blip r:embed="rId1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177649E8-4DE9-94DE-81A5-8C3C5737E555}"/>
              </a:ext>
            </a:extLst>
          </p:cNvPr>
          <p:cNvGrpSpPr/>
          <p:nvPr/>
        </p:nvGrpSpPr>
        <p:grpSpPr>
          <a:xfrm rot="5400000">
            <a:off x="3968168" y="4379745"/>
            <a:ext cx="8271176" cy="1055500"/>
            <a:chOff x="2110539" y="3213100"/>
            <a:chExt cx="5509461" cy="2111514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455D324-4B10-5543-09F6-704DFB617D00}"/>
                </a:ext>
              </a:extLst>
            </p:cNvPr>
            <p:cNvSpPr/>
            <p:nvPr/>
          </p:nvSpPr>
          <p:spPr>
            <a:xfrm>
              <a:off x="2110539" y="3213100"/>
              <a:ext cx="2677362" cy="2111514"/>
            </a:xfrm>
            <a:custGeom>
              <a:avLst/>
              <a:gdLst>
                <a:gd name="connsiteX0" fmla="*/ 0 w 2844800"/>
                <a:gd name="connsiteY0" fmla="*/ 2108200 h 2111513"/>
                <a:gd name="connsiteX1" fmla="*/ 825500 w 2844800"/>
                <a:gd name="connsiteY1" fmla="*/ 2070100 h 2111513"/>
                <a:gd name="connsiteX2" fmla="*/ 1384300 w 2844800"/>
                <a:gd name="connsiteY2" fmla="*/ 1816100 h 2111513"/>
                <a:gd name="connsiteX3" fmla="*/ 1968500 w 2844800"/>
                <a:gd name="connsiteY3" fmla="*/ 939800 h 2111513"/>
                <a:gd name="connsiteX4" fmla="*/ 2476500 w 2844800"/>
                <a:gd name="connsiteY4" fmla="*/ 177800 h 2111513"/>
                <a:gd name="connsiteX5" fmla="*/ 2844800 w 2844800"/>
                <a:gd name="connsiteY5" fmla="*/ 0 h 211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4800" h="2111513">
                  <a:moveTo>
                    <a:pt x="0" y="2108200"/>
                  </a:moveTo>
                  <a:cubicBezTo>
                    <a:pt x="297391" y="2113491"/>
                    <a:pt x="594783" y="2118783"/>
                    <a:pt x="825500" y="2070100"/>
                  </a:cubicBezTo>
                  <a:cubicBezTo>
                    <a:pt x="1056217" y="2021417"/>
                    <a:pt x="1193800" y="2004483"/>
                    <a:pt x="1384300" y="1816100"/>
                  </a:cubicBezTo>
                  <a:cubicBezTo>
                    <a:pt x="1574800" y="1627717"/>
                    <a:pt x="1968500" y="939800"/>
                    <a:pt x="1968500" y="939800"/>
                  </a:cubicBezTo>
                  <a:cubicBezTo>
                    <a:pt x="2150533" y="666750"/>
                    <a:pt x="2330450" y="334433"/>
                    <a:pt x="2476500" y="177800"/>
                  </a:cubicBezTo>
                  <a:cubicBezTo>
                    <a:pt x="2622550" y="21167"/>
                    <a:pt x="2844800" y="0"/>
                    <a:pt x="2844800" y="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F8E5C6E-E4A0-E3B1-E8F3-66D361DD4284}"/>
                </a:ext>
              </a:extLst>
            </p:cNvPr>
            <p:cNvSpPr/>
            <p:nvPr/>
          </p:nvSpPr>
          <p:spPr>
            <a:xfrm flipH="1">
              <a:off x="4775200" y="3213100"/>
              <a:ext cx="2844800" cy="2111513"/>
            </a:xfrm>
            <a:custGeom>
              <a:avLst/>
              <a:gdLst>
                <a:gd name="connsiteX0" fmla="*/ 0 w 2844800"/>
                <a:gd name="connsiteY0" fmla="*/ 2108200 h 2111513"/>
                <a:gd name="connsiteX1" fmla="*/ 825500 w 2844800"/>
                <a:gd name="connsiteY1" fmla="*/ 2070100 h 2111513"/>
                <a:gd name="connsiteX2" fmla="*/ 1384300 w 2844800"/>
                <a:gd name="connsiteY2" fmla="*/ 1816100 h 2111513"/>
                <a:gd name="connsiteX3" fmla="*/ 1968500 w 2844800"/>
                <a:gd name="connsiteY3" fmla="*/ 939800 h 2111513"/>
                <a:gd name="connsiteX4" fmla="*/ 2476500 w 2844800"/>
                <a:gd name="connsiteY4" fmla="*/ 177800 h 2111513"/>
                <a:gd name="connsiteX5" fmla="*/ 2844800 w 2844800"/>
                <a:gd name="connsiteY5" fmla="*/ 0 h 211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4800" h="2111513">
                  <a:moveTo>
                    <a:pt x="0" y="2108200"/>
                  </a:moveTo>
                  <a:cubicBezTo>
                    <a:pt x="297391" y="2113491"/>
                    <a:pt x="594783" y="2118783"/>
                    <a:pt x="825500" y="2070100"/>
                  </a:cubicBezTo>
                  <a:cubicBezTo>
                    <a:pt x="1056217" y="2021417"/>
                    <a:pt x="1193800" y="2004483"/>
                    <a:pt x="1384300" y="1816100"/>
                  </a:cubicBezTo>
                  <a:cubicBezTo>
                    <a:pt x="1574800" y="1627717"/>
                    <a:pt x="1968500" y="939800"/>
                    <a:pt x="1968500" y="939800"/>
                  </a:cubicBezTo>
                  <a:cubicBezTo>
                    <a:pt x="2150533" y="666750"/>
                    <a:pt x="2330450" y="334433"/>
                    <a:pt x="2476500" y="177800"/>
                  </a:cubicBezTo>
                  <a:cubicBezTo>
                    <a:pt x="2622550" y="21167"/>
                    <a:pt x="2844800" y="0"/>
                    <a:pt x="2844800" y="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dyavuz.jpg">
            <a:extLst>
              <a:ext uri="{FF2B5EF4-FFF2-40B4-BE49-F238E27FC236}">
                <a16:creationId xmlns:a16="http://schemas.microsoft.com/office/drawing/2014/main" id="{E584BB0F-86EB-A7B6-FF85-62560AE3CE5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849893" y="581113"/>
            <a:ext cx="1081632" cy="16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7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083A-0041-421C-05BE-CAD05CF2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Prospective new AMO hires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600603-5511-C952-E137-931C00EC1675}"/>
              </a:ext>
            </a:extLst>
          </p:cNvPr>
          <p:cNvGrpSpPr/>
          <p:nvPr/>
        </p:nvGrpSpPr>
        <p:grpSpPr>
          <a:xfrm>
            <a:off x="838200" y="3099190"/>
            <a:ext cx="7210234" cy="1546113"/>
            <a:chOff x="838200" y="1379967"/>
            <a:chExt cx="7210234" cy="1546113"/>
          </a:xfrm>
        </p:grpSpPr>
        <p:pic>
          <p:nvPicPr>
            <p:cNvPr id="1026" name="Picture 2" descr="Or KATZ | Doctor of Philosophy | Duke University, North ...">
              <a:extLst>
                <a:ext uri="{FF2B5EF4-FFF2-40B4-BE49-F238E27FC236}">
                  <a16:creationId xmlns:a16="http://schemas.microsoft.com/office/drawing/2014/main" id="{DF113898-41E5-7AF8-E278-D4A828C46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79967"/>
              <a:ext cx="1546113" cy="154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93EF38-AA9B-CAA0-64E1-69C2F52549E6}"/>
                </a:ext>
              </a:extLst>
            </p:cNvPr>
            <p:cNvSpPr txBox="1"/>
            <p:nvPr/>
          </p:nvSpPr>
          <p:spPr>
            <a:xfrm>
              <a:off x="2506532" y="1908274"/>
              <a:ext cx="5541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 Katz—QI with Bosonic Excitation of Ion Strings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91C158-E80E-0663-BEC6-2E5784ECC42E}"/>
              </a:ext>
            </a:extLst>
          </p:cNvPr>
          <p:cNvGrpSpPr/>
          <p:nvPr/>
        </p:nvGrpSpPr>
        <p:grpSpPr>
          <a:xfrm>
            <a:off x="887465" y="1264219"/>
            <a:ext cx="9920186" cy="1496848"/>
            <a:chOff x="887465" y="1264219"/>
            <a:chExt cx="9920186" cy="14968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585E98-2780-1DDE-0E97-38D4200FE0AE}"/>
                </a:ext>
              </a:extLst>
            </p:cNvPr>
            <p:cNvSpPr txBox="1"/>
            <p:nvPr/>
          </p:nvSpPr>
          <p:spPr>
            <a:xfrm>
              <a:off x="2506532" y="1812588"/>
              <a:ext cx="8301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Nancy Aggarwal—Quantum </a:t>
              </a:r>
              <a:r>
                <a:rPr lang="en-US" dirty="0" err="1"/>
                <a:t>Optomechanics</a:t>
              </a:r>
              <a:r>
                <a:rPr lang="en-US" dirty="0"/>
                <a:t> for high frequency GW detection</a:t>
              </a:r>
            </a:p>
          </p:txBody>
        </p:sp>
        <p:pic>
          <p:nvPicPr>
            <p:cNvPr id="1028" name="Picture 4" descr="Nancy 'alien of extraordinary ability' Aggarwal ...">
              <a:extLst>
                <a:ext uri="{FF2B5EF4-FFF2-40B4-BE49-F238E27FC236}">
                  <a16:creationId xmlns:a16="http://schemas.microsoft.com/office/drawing/2014/main" id="{FDCAAEF5-C8D5-DC14-0F6D-B9270FED2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65" y="1264219"/>
              <a:ext cx="1496848" cy="149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F201D-E767-B586-0373-23BD10D14485}"/>
              </a:ext>
            </a:extLst>
          </p:cNvPr>
          <p:cNvGrpSpPr/>
          <p:nvPr/>
        </p:nvGrpSpPr>
        <p:grpSpPr>
          <a:xfrm>
            <a:off x="562046" y="4754503"/>
            <a:ext cx="7046628" cy="2103497"/>
            <a:chOff x="562046" y="4754503"/>
            <a:chExt cx="7046628" cy="2103497"/>
          </a:xfrm>
        </p:grpSpPr>
        <p:pic>
          <p:nvPicPr>
            <p:cNvPr id="1030" name="Picture 6" descr="Matt Otten (left) and Stephen Gray (right) have developed a technique that effectively reduces quantum noise without the need for additional quantum hardware.">
              <a:extLst>
                <a:ext uri="{FF2B5EF4-FFF2-40B4-BE49-F238E27FC236}">
                  <a16:creationId xmlns:a16="http://schemas.microsoft.com/office/drawing/2014/main" id="{963D7FD7-FF55-6383-9D68-C6AE87E975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" t="-277" r="43847"/>
            <a:stretch/>
          </p:blipFill>
          <p:spPr bwMode="auto">
            <a:xfrm>
              <a:off x="562046" y="4754503"/>
              <a:ext cx="2098419" cy="2103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96EDD7-618A-FCB1-A697-B42A814343BF}"/>
                </a:ext>
              </a:extLst>
            </p:cNvPr>
            <p:cNvSpPr txBox="1"/>
            <p:nvPr/>
          </p:nvSpPr>
          <p:spPr>
            <a:xfrm>
              <a:off x="2932201" y="5606196"/>
              <a:ext cx="4676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Matthew Otten—QI Theory and Simulation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92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E112-8AE1-824A-9BDA-2DD5B578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4" y="129599"/>
            <a:ext cx="10515600" cy="1325563"/>
          </a:xfrm>
        </p:spPr>
        <p:txBody>
          <a:bodyPr/>
          <a:lstStyle/>
          <a:p>
            <a:r>
              <a:rPr lang="en-US" dirty="0"/>
              <a:t>Atom Trainers Alumni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57A16A3-DA3F-FE40-B1FD-F8F89838F8AE}"/>
              </a:ext>
            </a:extLst>
          </p:cNvPr>
          <p:cNvGraphicFramePr>
            <a:graphicFrameLocks noGrp="1"/>
          </p:cNvGraphicFramePr>
          <p:nvPr/>
        </p:nvGraphicFramePr>
        <p:xfrm>
          <a:off x="907774" y="1166927"/>
          <a:ext cx="10401852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0926">
                  <a:extLst>
                    <a:ext uri="{9D8B030D-6E8A-4147-A177-3AD203B41FA5}">
                      <a16:colId xmlns:a16="http://schemas.microsoft.com/office/drawing/2014/main" val="2116733714"/>
                    </a:ext>
                  </a:extLst>
                </a:gridCol>
                <a:gridCol w="5200926">
                  <a:extLst>
                    <a:ext uri="{9D8B030D-6E8A-4147-A177-3AD203B41FA5}">
                      <a16:colId xmlns:a16="http://schemas.microsoft.com/office/drawing/2014/main" val="661634988"/>
                    </a:ext>
                  </a:extLst>
                </a:gridCol>
              </a:tblGrid>
              <a:tr h="4172520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</a:rPr>
                        <a:t>Dan Thrasher-Sandia Natl Lab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</a:rPr>
                        <a:t>Elena </a:t>
                      </a:r>
                      <a:r>
                        <a:rPr lang="en-US" sz="1400" b="0" dirty="0" err="1">
                          <a:solidFill>
                            <a:srgbClr val="7030A0"/>
                          </a:solidFill>
                        </a:rPr>
                        <a:t>Zhivun</a:t>
                      </a:r>
                      <a:r>
                        <a:rPr lang="en-US" sz="1400" b="0" dirty="0">
                          <a:solidFill>
                            <a:srgbClr val="7030A0"/>
                          </a:solidFill>
                        </a:rPr>
                        <a:t>-Brookhaven Natl Lab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Matt Ebert- Cold Quanta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Zack Deland- Epic Systems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Ibrahim </a:t>
                      </a:r>
                      <a:r>
                        <a:rPr lang="en-US" sz="1400" b="0" dirty="0" err="1">
                          <a:solidFill>
                            <a:srgbClr val="00B050"/>
                          </a:solidFill>
                        </a:rPr>
                        <a:t>Sulai</a:t>
                      </a: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-Bucknell U.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Anna Korver-New Hope Tutorials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Robert Wyllie-Georgia Tech Research Inst</a:t>
                      </a: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Brian </a:t>
                      </a:r>
                      <a:r>
                        <a:rPr lang="en-US" sz="1400" b="0" dirty="0" err="1">
                          <a:solidFill>
                            <a:srgbClr val="00B050"/>
                          </a:solidFill>
                        </a:rPr>
                        <a:t>Lancor</a:t>
                      </a: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-Edgewood College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Erich Urban- Aurora Oncology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Erik Brekke- St. Norbert College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Jason Day-DOD Basic Research Office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Earl Babcock-</a:t>
                      </a:r>
                      <a:r>
                        <a:rPr lang="en-US" sz="1400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Forshungszentrum</a:t>
                      </a:r>
                      <a:r>
                        <a:rPr lang="en-US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Julich  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Jennifer </a:t>
                      </a:r>
                      <a:r>
                        <a:rPr lang="en-US" sz="1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Sebby</a:t>
                      </a: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</a:t>
                      </a:r>
                      <a:r>
                        <a:rPr lang="en-US" sz="1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Strabley</a:t>
                      </a: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-Honeywell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</a:rPr>
                        <a:t>Ray Newell-Los Alamos Natl Lab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Bien </a:t>
                      </a:r>
                      <a:r>
                        <a:rPr lang="en-US" sz="1400" b="0" dirty="0" err="1">
                          <a:solidFill>
                            <a:srgbClr val="C00000"/>
                          </a:solidFill>
                        </a:rPr>
                        <a:t>Chann</a:t>
                      </a: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-Founder, </a:t>
                      </a:r>
                      <a:r>
                        <a:rPr lang="en-US" sz="1400" b="0" dirty="0" err="1">
                          <a:solidFill>
                            <a:srgbClr val="C00000"/>
                          </a:solidFill>
                        </a:rPr>
                        <a:t>TeraDiode</a:t>
                      </a:r>
                      <a:endParaRPr lang="en-US" sz="1400" b="0" dirty="0">
                        <a:solidFill>
                          <a:srgbClr val="C00000"/>
                        </a:solidFill>
                      </a:endParaRP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Ian Nelson- Columbia St. Mary’s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70C0"/>
                          </a:solidFill>
                        </a:rPr>
                        <a:t>Charles Sukenik-ODU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Renee </a:t>
                      </a:r>
                      <a:r>
                        <a:rPr lang="en-US" sz="1400" b="0" dirty="0" err="1">
                          <a:solidFill>
                            <a:srgbClr val="C00000"/>
                          </a:solidFill>
                        </a:rPr>
                        <a:t>Nesnidal</a:t>
                      </a: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-Science from Scientists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0070C0"/>
                          </a:solidFill>
                        </a:rPr>
                        <a:t>Steve </a:t>
                      </a:r>
                      <a:r>
                        <a:rPr lang="en-US" sz="1400" b="0" dirty="0" err="1">
                          <a:solidFill>
                            <a:srgbClr val="0070C0"/>
                          </a:solidFill>
                        </a:rPr>
                        <a:t>Kadlecek</a:t>
                      </a:r>
                      <a:r>
                        <a:rPr lang="en-US" sz="1400" b="0" dirty="0">
                          <a:solidFill>
                            <a:srgbClr val="0070C0"/>
                          </a:solidFill>
                        </a:rPr>
                        <a:t>-U Penn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70C0"/>
                          </a:solidFill>
                        </a:rPr>
                        <a:t>Samir Bali-Miami U.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Joseph </a:t>
                      </a:r>
                      <a:r>
                        <a:rPr lang="en-US" sz="1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Tobiason-Mitatoyu</a:t>
                      </a: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R&amp;D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Paul Feng-IP, Stryker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Robert Williamson-Daylight Solutions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Dominik Hoffman- SAIC</a:t>
                      </a:r>
                    </a:p>
                    <a:p>
                      <a:endParaRPr lang="en-US" sz="14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Small Companies: 4</a:t>
                      </a:r>
                    </a:p>
                    <a:p>
                      <a:r>
                        <a:rPr lang="en-US" sz="1400" b="0" dirty="0">
                          <a:solidFill>
                            <a:srgbClr val="0070C0"/>
                          </a:solidFill>
                        </a:rPr>
                        <a:t>Research Universities:  3</a:t>
                      </a:r>
                    </a:p>
                    <a:p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Liberal Arts Colleges: 3</a:t>
                      </a:r>
                    </a:p>
                    <a:p>
                      <a:r>
                        <a:rPr lang="en-US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Research Institutes: 3</a:t>
                      </a:r>
                    </a:p>
                    <a:p>
                      <a:r>
                        <a:rPr lang="en-US" sz="1400" b="0" dirty="0">
                          <a:solidFill>
                            <a:srgbClr val="7030A0"/>
                          </a:solidFill>
                        </a:rPr>
                        <a:t>National Labs: 3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Large Corporations: 3</a:t>
                      </a:r>
                    </a:p>
                    <a:p>
                      <a:r>
                        <a:rPr lang="en-US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Medical Physics: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Science outreach: 2</a:t>
                      </a:r>
                    </a:p>
                    <a:p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Gov’t advisor: 1</a:t>
                      </a:r>
                    </a:p>
                    <a:p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Intellectual Property: 1</a:t>
                      </a:r>
                    </a:p>
                    <a:p>
                      <a:endParaRPr lang="en-US" sz="14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43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98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2362200" y="76201"/>
            <a:ext cx="7315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 Light" panose="020B0403020202020204" pitchFamily="34" charset="0"/>
              </a:rPr>
              <a:t>Atomic Molecular and Optical Physics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752126" y="759589"/>
            <a:ext cx="5486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Helvetica Light" panose="020B0403020202020204" pitchFamily="34" charset="0"/>
              </a:rPr>
              <a:t>Why get a PhD in AMO physics?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2362200" y="1225689"/>
            <a:ext cx="8692093" cy="59400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It is an exciting field with many new discoveries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AMO is relatively small (&lt; 10% of APS membership) yet ~5 of the last 20 Physics Nobel prizes in AMO.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You can work on experiment or theory or both.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Tabletop experiments, be your own master.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Quantum mechanics is your sandbox.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Lots of career path opportunities:</a:t>
            </a:r>
          </a:p>
          <a:p>
            <a:pPr>
              <a:defRPr/>
            </a:pPr>
            <a:r>
              <a:rPr lang="en-US" dirty="0">
                <a:latin typeface="Helvetica Light" panose="020B0403020202020204" pitchFamily="34" charset="0"/>
              </a:rPr>
              <a:t>     Academia, government labs, industrial R&amp;D </a:t>
            </a:r>
          </a:p>
          <a:p>
            <a:pPr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UW-Madison recently joined 2 national quantum centers.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 Light" panose="020B0403020202020204" pitchFamily="34" charset="0"/>
              </a:rPr>
              <a:t>&gt;5 new quantum startups based on AMO systems in just the last few years.</a:t>
            </a:r>
          </a:p>
          <a:p>
            <a:pPr>
              <a:defRPr/>
            </a:pPr>
            <a:endParaRPr lang="en-US" dirty="0">
              <a:latin typeface="Microsoft Sans Serif" pitchFamily="34" charset="0"/>
            </a:endParaRPr>
          </a:p>
        </p:txBody>
      </p:sp>
      <p:sp>
        <p:nvSpPr>
          <p:cNvPr id="17" name="Line 3">
            <a:extLst>
              <a:ext uri="{FF2B5EF4-FFF2-40B4-BE49-F238E27FC236}">
                <a16:creationId xmlns:a16="http://schemas.microsoft.com/office/drawing/2014/main" id="{7820FF2D-FFBF-304E-86EB-6E5AF6A44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66FF"/>
              </a:solidFill>
              <a:latin typeface="Microsoft Sans Serif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5698C8-DAE6-6082-A18B-10C6F6B13595}"/>
              </a:ext>
            </a:extLst>
          </p:cNvPr>
          <p:cNvGrpSpPr/>
          <p:nvPr/>
        </p:nvGrpSpPr>
        <p:grpSpPr>
          <a:xfrm>
            <a:off x="356274" y="952500"/>
            <a:ext cx="1757181" cy="5715000"/>
            <a:chOff x="356274" y="952500"/>
            <a:chExt cx="1757181" cy="5715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2D139E-897E-B459-7F6A-89A333CEF41F}"/>
                </a:ext>
              </a:extLst>
            </p:cNvPr>
            <p:cNvSpPr/>
            <p:nvPr/>
          </p:nvSpPr>
          <p:spPr bwMode="auto">
            <a:xfrm>
              <a:off x="356274" y="952500"/>
              <a:ext cx="1752600" cy="5715000"/>
            </a:xfrm>
            <a:prstGeom prst="rect">
              <a:avLst/>
            </a:prstGeom>
            <a:solidFill>
              <a:schemeClr val="bg1">
                <a:lumMod val="85000"/>
                <a:alpha val="89804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600">
                <a:solidFill>
                  <a:srgbClr val="0066FF"/>
                </a:solidFill>
                <a:latin typeface="Helvetica Light" panose="020B0403020202020204" pitchFamily="34" charset="0"/>
              </a:endParaRPr>
            </a:p>
          </p:txBody>
        </p:sp>
        <p:pic>
          <p:nvPicPr>
            <p:cNvPr id="5" name="Picture 4" descr="dyavuz.jpg">
              <a:extLst>
                <a:ext uri="{FF2B5EF4-FFF2-40B4-BE49-F238E27FC236}">
                  <a16:creationId xmlns:a16="http://schemas.microsoft.com/office/drawing/2014/main" id="{22B0ECE7-EBFA-0EFC-D785-60659EF9E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464" y="3247311"/>
              <a:ext cx="794303" cy="1178643"/>
            </a:xfrm>
            <a:prstGeom prst="rect">
              <a:avLst/>
            </a:prstGeom>
          </p:spPr>
        </p:pic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9A5FF33-341D-F297-66F9-88D66FE92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160" y="1308558"/>
              <a:ext cx="840295" cy="523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Mark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Saffman</a:t>
              </a:r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00124018-A873-7936-3A7F-B4881BE25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866" y="2346829"/>
              <a:ext cx="732893" cy="523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Thad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FF"/>
                  </a:solidFill>
                  <a:latin typeface="Helvetica Light" panose="020B0403020202020204" pitchFamily="34" charset="0"/>
                </a:rPr>
                <a:t>Walker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3FDC23B4-A5E3-36F2-48B2-0E0C7F03D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866" y="3575022"/>
              <a:ext cx="671979" cy="523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rgbClr val="0000FF"/>
                  </a:solidFill>
                  <a:latin typeface="Helvetica Light" panose="020B0403020202020204" pitchFamily="34" charset="0"/>
                </a:rPr>
                <a:t>Deniz</a:t>
              </a:r>
              <a:endParaRPr lang="en-US" sz="1400" dirty="0">
                <a:solidFill>
                  <a:srgbClr val="0000FF"/>
                </a:solidFill>
                <a:latin typeface="Helvetica Light" panose="020B0403020202020204" pitchFamily="34" charset="0"/>
              </a:endParaRPr>
            </a:p>
            <a:p>
              <a:pPr>
                <a:defRPr/>
              </a:pPr>
              <a:r>
                <a:rPr lang="en-US" sz="1400" dirty="0" err="1">
                  <a:solidFill>
                    <a:srgbClr val="0000FF"/>
                  </a:solidFill>
                  <a:latin typeface="Helvetica Light" panose="020B0403020202020204" pitchFamily="34" charset="0"/>
                </a:rPr>
                <a:t>Yavuz</a:t>
              </a:r>
              <a:endParaRPr lang="en-US" sz="1400" dirty="0">
                <a:solidFill>
                  <a:srgbClr val="0000FF"/>
                </a:solidFill>
                <a:latin typeface="Helvetica Light" panose="020B0403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79136-E00F-A509-E640-094455DCC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90" y="1140686"/>
              <a:ext cx="766098" cy="8468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4AC517-50F4-7E10-00D2-D012E373F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967" y="2104836"/>
              <a:ext cx="756575" cy="1004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5E71500-019E-40CB-A4F5-97A51B9A1E0B}"/>
              </a:ext>
            </a:extLst>
          </p:cNvPr>
          <p:cNvGrpSpPr/>
          <p:nvPr/>
        </p:nvGrpSpPr>
        <p:grpSpPr>
          <a:xfrm>
            <a:off x="-12032" y="-12043"/>
            <a:ext cx="12204032" cy="914400"/>
            <a:chOff x="0" y="2261937"/>
            <a:chExt cx="12204032" cy="9144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1E2238-7FDD-43BF-BC9B-F5AF19EB2516}"/>
                </a:ext>
              </a:extLst>
            </p:cNvPr>
            <p:cNvSpPr/>
            <p:nvPr/>
          </p:nvSpPr>
          <p:spPr>
            <a:xfrm>
              <a:off x="12032" y="2261937"/>
              <a:ext cx="12192000" cy="9144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806762-7588-44B1-8F6E-DCFFB62E87D5}"/>
                </a:ext>
              </a:extLst>
            </p:cNvPr>
            <p:cNvGrpSpPr/>
            <p:nvPr/>
          </p:nvGrpSpPr>
          <p:grpSpPr>
            <a:xfrm>
              <a:off x="0" y="2323498"/>
              <a:ext cx="10818376" cy="763783"/>
              <a:chOff x="0" y="-46725"/>
              <a:chExt cx="10818376" cy="763783"/>
            </a:xfrm>
          </p:grpSpPr>
          <p:sp>
            <p:nvSpPr>
              <p:cNvPr id="39" name="Rectangle 2">
                <a:extLst>
                  <a:ext uri="{FF2B5EF4-FFF2-40B4-BE49-F238E27FC236}">
                    <a16:creationId xmlns:a16="http://schemas.microsoft.com/office/drawing/2014/main" id="{0050EAC0-0FB8-4FED-A680-B7C5C7E68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46725"/>
                <a:ext cx="6782947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QPAL  Q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21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uantum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21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hysics with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21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toms and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21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ight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32D4B58-6C18-4A35-BF67-4F5B4C19136E}"/>
                  </a:ext>
                </a:extLst>
              </p:cNvPr>
              <p:cNvSpPr/>
              <p:nvPr/>
            </p:nvSpPr>
            <p:spPr>
              <a:xfrm>
                <a:off x="25424" y="350713"/>
                <a:ext cx="20484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hexagon.physics.wisc.edu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22C5C54-DD55-422C-90BA-8EBC5CC39B17}"/>
                  </a:ext>
                </a:extLst>
              </p:cNvPr>
              <p:cNvGrpSpPr/>
              <p:nvPr/>
            </p:nvGrpSpPr>
            <p:grpSpPr>
              <a:xfrm>
                <a:off x="7578338" y="35308"/>
                <a:ext cx="3240038" cy="601806"/>
                <a:chOff x="-592512" y="6023931"/>
                <a:chExt cx="6136105" cy="1139723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75F355AD-E792-4178-A86C-E725C63986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-592512" y="6023931"/>
                  <a:ext cx="616274" cy="616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" descr="Image result for doe logo">
                  <a:extLst>
                    <a:ext uri="{FF2B5EF4-FFF2-40B4-BE49-F238E27FC236}">
                      <a16:creationId xmlns:a16="http://schemas.microsoft.com/office/drawing/2014/main" id="{1B1E0669-5D75-4E79-8B90-04AD96E0E6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734" b="37851"/>
                <a:stretch/>
              </p:blipFill>
              <p:spPr bwMode="auto">
                <a:xfrm>
                  <a:off x="2175922" y="6096431"/>
                  <a:ext cx="1845020" cy="451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Logo&#10;&#10;Description automatically generated">
                  <a:extLst>
                    <a:ext uri="{FF2B5EF4-FFF2-40B4-BE49-F238E27FC236}">
                      <a16:creationId xmlns:a16="http://schemas.microsoft.com/office/drawing/2014/main" id="{B1C3CD4D-93BE-4F73-B731-44A6507BC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5428" y="6737003"/>
                  <a:ext cx="2605524" cy="426651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0F4251C-F858-4146-8BB5-A72E0E1B1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33" y="6096431"/>
                  <a:ext cx="1845020" cy="524676"/>
                </a:xfrm>
                <a:prstGeom prst="rect">
                  <a:avLst/>
                </a:prstGeom>
              </p:spPr>
            </p:pic>
            <p:pic>
              <p:nvPicPr>
                <p:cNvPr id="48" name="Picture 2" descr="Q-NEXT">
                  <a:extLst>
                    <a:ext uri="{FF2B5EF4-FFF2-40B4-BE49-F238E27FC236}">
                      <a16:creationId xmlns:a16="http://schemas.microsoft.com/office/drawing/2014/main" id="{CA5261FC-7E42-4A26-871D-554D79A827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0942" y="6023931"/>
                  <a:ext cx="1522651" cy="5846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3" name="Picture 2" descr="Support — Lipomi Research Group">
                <a:extLst>
                  <a:ext uri="{FF2B5EF4-FFF2-40B4-BE49-F238E27FC236}">
                    <a16:creationId xmlns:a16="http://schemas.microsoft.com/office/drawing/2014/main" id="{7C60F969-CEF2-4877-802F-04AE4E201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5059" y="360715"/>
                <a:ext cx="348177" cy="35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A931C36-20E3-4C3F-9DDB-4050B47A5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05" y="9320"/>
            <a:ext cx="869303" cy="960954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A9DF394A-16F7-46AC-BFB9-C5AB8886B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87" y="1143000"/>
            <a:ext cx="5556125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Atom arrays: atom-light interactions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with Prof. Walker, Prof. Yavuz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25C57AD-1FC1-4E74-816C-7DBD75419880}"/>
              </a:ext>
            </a:extLst>
          </p:cNvPr>
          <p:cNvSpPr/>
          <p:nvPr/>
        </p:nvSpPr>
        <p:spPr>
          <a:xfrm>
            <a:off x="228230" y="2801469"/>
            <a:ext cx="68176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Atom-superconductor </a:t>
            </a:r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quantum interface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with Prof. McDermott</a:t>
            </a:r>
          </a:p>
          <a:p>
            <a:endParaRPr lang="en-US" sz="2400" dirty="0">
              <a:solidFill>
                <a:srgbClr val="FFFF00"/>
              </a:solidFill>
              <a:latin typeface="+mn-lt"/>
            </a:endParaRPr>
          </a:p>
          <a:p>
            <a:endParaRPr lang="en-US" sz="2400" dirty="0">
              <a:solidFill>
                <a:srgbClr val="FFFF00"/>
              </a:solidFill>
              <a:latin typeface="+mn-lt"/>
            </a:endParaRPr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Quantum computing</a:t>
            </a: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2DD33-3BA9-4528-931D-F06928882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6366" y="1201927"/>
            <a:ext cx="2199268" cy="124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4A4A1-9319-4EFC-9DF4-37E4B0497F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248" y="1216690"/>
            <a:ext cx="2273124" cy="124835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C4521823-F4D1-43DA-81A2-3998831A274B}"/>
              </a:ext>
            </a:extLst>
          </p:cNvPr>
          <p:cNvSpPr txBox="1"/>
          <p:nvPr/>
        </p:nvSpPr>
        <p:spPr>
          <a:xfrm>
            <a:off x="7566306" y="2579323"/>
            <a:ext cx="4625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4F81BD"/>
                </a:solidFill>
                <a:effectLst/>
                <a:latin typeface="Proxima Nova"/>
              </a:rPr>
              <a:t>PRX Quantum </a:t>
            </a:r>
            <a:r>
              <a:rPr lang="en-US" b="1" i="0" dirty="0">
                <a:solidFill>
                  <a:srgbClr val="4F81BD"/>
                </a:solidFill>
                <a:effectLst/>
                <a:latin typeface="Proxima Nova"/>
              </a:rPr>
              <a:t>3</a:t>
            </a:r>
            <a:r>
              <a:rPr lang="en-US" b="0" i="0" dirty="0">
                <a:solidFill>
                  <a:srgbClr val="4F81BD"/>
                </a:solidFill>
                <a:effectLst/>
                <a:latin typeface="Proxima Nova"/>
              </a:rPr>
              <a:t>, 010338 </a:t>
            </a:r>
          </a:p>
        </p:txBody>
      </p:sp>
      <p:pic>
        <p:nvPicPr>
          <p:cNvPr id="70" name="Picture 69" descr="Background pattern&#10;&#10;Description automatically generated">
            <a:extLst>
              <a:ext uri="{FF2B5EF4-FFF2-40B4-BE49-F238E27FC236}">
                <a16:creationId xmlns:a16="http://schemas.microsoft.com/office/drawing/2014/main" id="{9F21B590-4F48-4F16-821A-FA2A4B34BF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43" y="1169522"/>
            <a:ext cx="1321029" cy="1323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7904A-23F9-46A6-B1F5-7F5F87D86F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258" t="41739" r="16128" b="35420"/>
          <a:stretch/>
        </p:blipFill>
        <p:spPr>
          <a:xfrm>
            <a:off x="3144240" y="2909348"/>
            <a:ext cx="1733248" cy="1498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49FA0F-1E47-4464-B0A9-6B25CC41E67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378" t="32293" r="40802" b="14898"/>
          <a:stretch/>
        </p:blipFill>
        <p:spPr>
          <a:xfrm>
            <a:off x="5003681" y="2862209"/>
            <a:ext cx="1396861" cy="154551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FA87867-D026-4B5C-8F9E-604175A870E3}"/>
              </a:ext>
            </a:extLst>
          </p:cNvPr>
          <p:cNvSpPr txBox="1"/>
          <p:nvPr/>
        </p:nvSpPr>
        <p:spPr>
          <a:xfrm>
            <a:off x="6526735" y="3071094"/>
            <a:ext cx="37145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Quantum networking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with Prof. Goldsmith(chemistry),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Prof.Kats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(ECE)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1EB106-EF57-4205-AD37-CD9EC15BCFF4}"/>
              </a:ext>
            </a:extLst>
          </p:cNvPr>
          <p:cNvGrpSpPr/>
          <p:nvPr/>
        </p:nvGrpSpPr>
        <p:grpSpPr>
          <a:xfrm>
            <a:off x="7908570" y="4206030"/>
            <a:ext cx="4127847" cy="2371610"/>
            <a:chOff x="4768886" y="2343923"/>
            <a:chExt cx="5854424" cy="336359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24131BE-00DF-4F93-B219-701B8A0DF9B9}"/>
                </a:ext>
              </a:extLst>
            </p:cNvPr>
            <p:cNvGrpSpPr/>
            <p:nvPr/>
          </p:nvGrpSpPr>
          <p:grpSpPr>
            <a:xfrm>
              <a:off x="4768886" y="5028920"/>
              <a:ext cx="5526951" cy="678599"/>
              <a:chOff x="3843258" y="4031177"/>
              <a:chExt cx="5034837" cy="676304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F46A4D86-45E3-4B8C-BD53-1E709D19E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55719" y="4311696"/>
                <a:ext cx="5022376" cy="39578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B601BC78-2223-4614-932E-8747BFB67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5400000">
                <a:off x="4491527" y="3382908"/>
                <a:ext cx="291152" cy="1587690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CBE92B1-015D-4A5F-B655-D7BDEA01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84466" y="2343923"/>
              <a:ext cx="5838844" cy="25191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D2B2D9-81EF-4CBD-BF0A-1DDADA128696}"/>
              </a:ext>
            </a:extLst>
          </p:cNvPr>
          <p:cNvGrpSpPr/>
          <p:nvPr/>
        </p:nvGrpSpPr>
        <p:grpSpPr>
          <a:xfrm>
            <a:off x="3154838" y="4773089"/>
            <a:ext cx="3697686" cy="880356"/>
            <a:chOff x="468129" y="5221492"/>
            <a:chExt cx="7085175" cy="168685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84D708F-FFDA-45EC-9007-CC6EDEFA9194}"/>
                </a:ext>
              </a:extLst>
            </p:cNvPr>
            <p:cNvGrpSpPr/>
            <p:nvPr/>
          </p:nvGrpSpPr>
          <p:grpSpPr>
            <a:xfrm>
              <a:off x="468129" y="5221492"/>
              <a:ext cx="6774630" cy="1170192"/>
              <a:chOff x="-11742814" y="7267575"/>
              <a:chExt cx="31161281" cy="5382534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B68A31C2-D533-4BA8-9254-53BDA9338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1742814" y="7267575"/>
                <a:ext cx="4448419" cy="532447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CED967E-A734-44BB-9128-6EA5105BF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25928" y="7267575"/>
                <a:ext cx="4181475" cy="530542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F1CCDE7E-9B5C-4283-B75D-9BB66F664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6940955" y="7267575"/>
                <a:ext cx="4190757" cy="5382534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9366840A-52FE-4413-83ED-3A2A5B341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2396758" y="7267575"/>
                <a:ext cx="4600575" cy="532447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A30F0A20-27DA-4E96-AF6B-4904A992B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57256" y="7267575"/>
                <a:ext cx="3808918" cy="535129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38D079EE-69EF-4C9E-A697-7FD8E7CB5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669317" y="7267575"/>
                <a:ext cx="3749150" cy="526732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865BF6E5-C51C-4E8F-B9A3-854443E24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56599" y="7267575"/>
                <a:ext cx="4015890" cy="5351295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A3A0A84-C24A-4B83-8D9C-E21D59D147F2}"/>
                </a:ext>
              </a:extLst>
            </p:cNvPr>
            <p:cNvGrpSpPr/>
            <p:nvPr/>
          </p:nvGrpSpPr>
          <p:grpSpPr>
            <a:xfrm>
              <a:off x="6586194" y="6407077"/>
              <a:ext cx="967110" cy="501273"/>
              <a:chOff x="9135307" y="3728878"/>
              <a:chExt cx="1027226" cy="532432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CBBDA81-E895-4349-9A3A-F5C278877795}"/>
                  </a:ext>
                </a:extLst>
              </p:cNvPr>
              <p:cNvGrpSpPr/>
              <p:nvPr/>
            </p:nvGrpSpPr>
            <p:grpSpPr>
              <a:xfrm>
                <a:off x="9172893" y="3744806"/>
                <a:ext cx="624432" cy="273"/>
                <a:chOff x="9172893" y="3744806"/>
                <a:chExt cx="624432" cy="273"/>
              </a:xfrm>
            </p:grpSpPr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4E546BCB-C867-4DDB-99E1-9B4F742A450A}"/>
                    </a:ext>
                  </a:extLst>
                </p:cNvPr>
                <p:cNvCxnSpPr/>
                <p:nvPr/>
              </p:nvCxnSpPr>
              <p:spPr>
                <a:xfrm>
                  <a:off x="9172893" y="3744806"/>
                  <a:ext cx="226864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145AC">
                      <a:lumMod val="40000"/>
                      <a:lumOff val="60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DB14F32C-6BE1-4A62-81BA-AE09DA497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75010" y="3745079"/>
                  <a:ext cx="222315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145AC">
                      <a:lumMod val="40000"/>
                      <a:lumOff val="60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C7FF62C-7801-40BF-AB87-95D78C53A4C7}"/>
                  </a:ext>
                </a:extLst>
              </p:cNvPr>
              <p:cNvSpPr txBox="1"/>
              <p:nvPr/>
            </p:nvSpPr>
            <p:spPr>
              <a:xfrm>
                <a:off x="9135307" y="3728878"/>
                <a:ext cx="1027226" cy="532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45AC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/>
                  </a:rPr>
                  <a:t>3 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45AC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45AC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/>
                  </a:rPr>
                  <a:t>m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145AC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0737E549-FB7F-4E93-8A2B-E9B70CB85255}"/>
              </a:ext>
            </a:extLst>
          </p:cNvPr>
          <p:cNvSpPr txBox="1"/>
          <p:nvPr/>
        </p:nvSpPr>
        <p:spPr>
          <a:xfrm>
            <a:off x="3093012" y="5871208"/>
            <a:ext cx="236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23"/>
              </a:rPr>
              <a:t>Nature</a:t>
            </a:r>
            <a:r>
              <a:rPr lang="en-US" b="0" i="0" dirty="0">
                <a:solidFill>
                  <a:srgbClr val="4F81BD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4F81BD"/>
                </a:solidFill>
                <a:effectLst/>
                <a:latin typeface="-apple-system"/>
              </a:rPr>
              <a:t>604</a:t>
            </a:r>
            <a:r>
              <a:rPr lang="en-US" b="0" i="0" dirty="0">
                <a:solidFill>
                  <a:srgbClr val="4F81BD"/>
                </a:solidFill>
                <a:effectLst/>
                <a:latin typeface="-apple-system"/>
              </a:rPr>
              <a:t>, 457–462 (2022)</a:t>
            </a:r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425F428C-B4F8-4DC1-8E44-D6B020DF068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9" y="5234653"/>
            <a:ext cx="2303913" cy="14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33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67000">
              <a:schemeClr val="tx1">
                <a:lumMod val="50000"/>
                <a:lumOff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74000" y="-72192"/>
            <a:ext cx="904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AQuA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– Atomic Qubit Array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7EE7C0-08AA-4100-B385-72BC9B379B73}"/>
              </a:ext>
            </a:extLst>
          </p:cNvPr>
          <p:cNvSpPr/>
          <p:nvPr/>
        </p:nvSpPr>
        <p:spPr>
          <a:xfrm>
            <a:off x="0" y="879840"/>
            <a:ext cx="8531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Rydberg CNOT gates in a 100 qubit scale array of Cs atoms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DE922-55CF-1B40-B12C-30004C4E2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672" y="7112"/>
            <a:ext cx="1026150" cy="1134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264CE-41B7-4515-B8AB-FB0382583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06" t="22377" r="44908" b="51072"/>
          <a:stretch/>
        </p:blipFill>
        <p:spPr>
          <a:xfrm>
            <a:off x="74000" y="1509038"/>
            <a:ext cx="8805335" cy="516334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6718BA-097C-405A-9BB4-C655C040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8" y="3558012"/>
            <a:ext cx="2226619" cy="167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night, street, outdoor, light&#10;&#10;Description automatically generated">
            <a:extLst>
              <a:ext uri="{FF2B5EF4-FFF2-40B4-BE49-F238E27FC236}">
                <a16:creationId xmlns:a16="http://schemas.microsoft.com/office/drawing/2014/main" id="{69BACAC4-70CC-48B3-9404-CC4ACE547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8" y="1764127"/>
            <a:ext cx="2226618" cy="1669964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AA56E6F7-4E6A-4D9F-BAE4-E45E535AD5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1" y="5280470"/>
            <a:ext cx="1454972" cy="14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sz="3200" dirty="0"/>
              <a:t>Walker Group: Quantum Sensors</a:t>
            </a:r>
            <a:endParaRPr lang="en-US" dirty="0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03111" y="840216"/>
            <a:ext cx="5410200" cy="9848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0">
              <a:buFontTx/>
              <a:buChar char="•"/>
              <a:defRPr/>
            </a:pPr>
            <a:r>
              <a:rPr lang="en-US" sz="4000" dirty="0">
                <a:solidFill>
                  <a:srgbClr val="0066FF"/>
                </a:solidFill>
                <a:latin typeface="Microsoft Sans Serif" pitchFamily="34" charset="0"/>
              </a:rPr>
              <a:t> </a:t>
            </a:r>
            <a:r>
              <a:rPr lang="en-US" dirty="0"/>
              <a:t>Ultrasensitive magnetometry</a:t>
            </a:r>
            <a:br>
              <a:rPr lang="en-US" sz="1800" dirty="0">
                <a:solidFill>
                  <a:srgbClr val="0066FF"/>
                </a:solidFill>
                <a:latin typeface="Microsoft Sans Serif" pitchFamily="34" charset="0"/>
              </a:rPr>
            </a:br>
            <a:r>
              <a:rPr lang="en-US" sz="1800" dirty="0">
                <a:solidFill>
                  <a:srgbClr val="0066FF"/>
                </a:solidFill>
                <a:latin typeface="Microsoft Sans Serif" pitchFamily="34" charset="0"/>
              </a:rPr>
              <a:t> </a:t>
            </a:r>
            <a:r>
              <a:rPr lang="en-US" sz="1800" dirty="0"/>
              <a:t>   </a:t>
            </a:r>
            <a:endParaRPr lang="en-US" sz="2800" dirty="0">
              <a:solidFill>
                <a:srgbClr val="0066FF"/>
              </a:solidFill>
              <a:latin typeface="Microsoft Sans Serif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5AFBC9-B0B7-ED46-A347-B60717E3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9" y="1702055"/>
            <a:ext cx="3361594" cy="450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DD8EF6-7372-8D48-A1CB-283FFEA75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311" y="1710167"/>
            <a:ext cx="5045075" cy="4230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A98F1B-2219-DA4A-816D-62EE414AC432}"/>
              </a:ext>
            </a:extLst>
          </p:cNvPr>
          <p:cNvSpPr txBox="1"/>
          <p:nvPr/>
        </p:nvSpPr>
        <p:spPr>
          <a:xfrm>
            <a:off x="7979317" y="6002869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Fetal heartbeats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888B4A-186D-FD41-B7E1-E3EE3D1A1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520" y="76201"/>
            <a:ext cx="1150447" cy="15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sz="3200" dirty="0"/>
              <a:t>Walker Group: Quantum Sensors</a:t>
            </a:r>
            <a:endParaRPr lang="en-US" dirty="0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28320" y="1362278"/>
            <a:ext cx="5410200" cy="21236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0">
              <a:buFontTx/>
              <a:buChar char="•"/>
              <a:defRPr/>
            </a:pPr>
            <a:r>
              <a:rPr lang="en-US" sz="4000" dirty="0">
                <a:solidFill>
                  <a:srgbClr val="0066FF"/>
                </a:solidFill>
                <a:latin typeface="Microsoft Sans Serif" pitchFamily="34" charset="0"/>
              </a:rPr>
              <a:t> </a:t>
            </a:r>
            <a:r>
              <a:rPr lang="en-US" dirty="0"/>
              <a:t>Ultrasensitive NMR</a:t>
            </a:r>
            <a:br>
              <a:rPr lang="en-US" sz="1800" dirty="0">
                <a:solidFill>
                  <a:srgbClr val="0066FF"/>
                </a:solidFill>
                <a:latin typeface="Microsoft Sans Serif" pitchFamily="34" charset="0"/>
              </a:rPr>
            </a:br>
            <a:r>
              <a:rPr lang="en-US" sz="1800" dirty="0">
                <a:solidFill>
                  <a:srgbClr val="0066FF"/>
                </a:solidFill>
                <a:latin typeface="Microsoft Sans Serif" pitchFamily="34" charset="0"/>
              </a:rPr>
              <a:t> </a:t>
            </a:r>
            <a:r>
              <a:rPr lang="en-US" sz="1800" dirty="0"/>
              <a:t>   </a:t>
            </a:r>
            <a:r>
              <a:rPr lang="en-US" sz="1800" dirty="0">
                <a:solidFill>
                  <a:srgbClr val="800000"/>
                </a:solidFill>
              </a:rPr>
              <a:t>Simultaneous measurement of 2 species to cancel magnetic noise, look for exotic forces</a:t>
            </a:r>
            <a:br>
              <a:rPr lang="en-US" sz="1800" dirty="0">
                <a:solidFill>
                  <a:srgbClr val="800000"/>
                </a:solidFill>
              </a:rPr>
            </a:br>
            <a:endParaRPr lang="en-US" sz="2800" dirty="0">
              <a:solidFill>
                <a:srgbClr val="0066FF"/>
              </a:solidFill>
              <a:latin typeface="Microsoft Sans Serif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0066FF"/>
              </a:solidFill>
              <a:latin typeface="Microsoft Sans Serif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520" y="76201"/>
            <a:ext cx="1150447" cy="1528030"/>
          </a:xfrm>
          <a:prstGeom prst="rect">
            <a:avLst/>
          </a:prstGeom>
        </p:spPr>
      </p:pic>
      <p:pic>
        <p:nvPicPr>
          <p:cNvPr id="12" name="Picture 11" descr="FIDS.jpg">
            <a:extLst>
              <a:ext uri="{FF2B5EF4-FFF2-40B4-BE49-F238E27FC236}">
                <a16:creationId xmlns:a16="http://schemas.microsoft.com/office/drawing/2014/main" id="{6046CF69-4508-134D-ADA8-8157171BA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17" y="1362277"/>
            <a:ext cx="3969359" cy="4390253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0BAF550-6CF3-D848-B390-A336C5842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81" y="5867399"/>
            <a:ext cx="419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008001-8BCB-4AB6-91C5-EC26B8C27304}"/>
              </a:ext>
            </a:extLst>
          </p:cNvPr>
          <p:cNvSpPr txBox="1"/>
          <p:nvPr/>
        </p:nvSpPr>
        <p:spPr>
          <a:xfrm>
            <a:off x="2204393" y="3724457"/>
            <a:ext cx="2715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AXION Searches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CF47A-95E6-2A7B-5281-7560847FC8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56" y="4247677"/>
            <a:ext cx="2629057" cy="28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1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3526553-32CF-A6FE-1178-2DEAC8282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874"/>
            <a:ext cx="7270175" cy="56046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B92B1-6581-FBE5-E915-37E7FD7985BE}"/>
              </a:ext>
            </a:extLst>
          </p:cNvPr>
          <p:cNvSpPr txBox="1">
            <a:spLocks/>
          </p:cNvSpPr>
          <p:nvPr/>
        </p:nvSpPr>
        <p:spPr>
          <a:xfrm>
            <a:off x="-2060317" y="-584224"/>
            <a:ext cx="1169814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>
                <a:solidFill>
                  <a:srgbClr val="0070C0"/>
                </a:solidFill>
                <a:latin typeface="Comfortaa" panose="00000500000000000000" pitchFamily="2" charset="0"/>
              </a:rPr>
              <a:t>Current Projects In Deniz’s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BC490-0EDF-16A6-96D8-50016C643FAE}"/>
              </a:ext>
            </a:extLst>
          </p:cNvPr>
          <p:cNvSpPr txBox="1"/>
          <p:nvPr/>
        </p:nvSpPr>
        <p:spPr>
          <a:xfrm>
            <a:off x="7374998" y="2084238"/>
            <a:ext cx="481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ubik" pitchFamily="2" charset="-79"/>
                <a:cs typeface="Rubik" pitchFamily="2" charset="-79"/>
              </a:rPr>
              <a:t>Collective Spontaneous Emission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7A2F4-6107-882D-4C5D-D02513D183E8}"/>
              </a:ext>
            </a:extLst>
          </p:cNvPr>
          <p:cNvSpPr txBox="1"/>
          <p:nvPr/>
        </p:nvSpPr>
        <p:spPr>
          <a:xfrm>
            <a:off x="7374998" y="3406344"/>
            <a:ext cx="481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ubik" pitchFamily="2" charset="-79"/>
                <a:cs typeface="Rubik" pitchFamily="2" charset="-79"/>
              </a:rPr>
              <a:t>Axion detection using lasers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C06EF-58A7-09A5-530C-72A6C2FA0B58}"/>
              </a:ext>
            </a:extLst>
          </p:cNvPr>
          <p:cNvSpPr txBox="1"/>
          <p:nvPr/>
        </p:nvSpPr>
        <p:spPr>
          <a:xfrm>
            <a:off x="7374998" y="2729342"/>
            <a:ext cx="481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ubik" pitchFamily="2" charset="-79"/>
                <a:cs typeface="Rubik" pitchFamily="2" charset="-79"/>
              </a:rPr>
              <a:t>Ultrafast modulators</a:t>
            </a:r>
          </a:p>
        </p:txBody>
      </p:sp>
      <p:pic>
        <p:nvPicPr>
          <p:cNvPr id="2" name="Picture 1" descr="dyavuz.jpg">
            <a:extLst>
              <a:ext uri="{FF2B5EF4-FFF2-40B4-BE49-F238E27FC236}">
                <a16:creationId xmlns:a16="http://schemas.microsoft.com/office/drawing/2014/main" id="{A067A502-016F-0CC3-0DFB-7DFE53B366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6482" y="101600"/>
            <a:ext cx="1081632" cy="16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AEF293-51FD-E4EE-DD1F-BA2082367F15}"/>
              </a:ext>
            </a:extLst>
          </p:cNvPr>
          <p:cNvCxnSpPr/>
          <p:nvPr/>
        </p:nvCxnSpPr>
        <p:spPr>
          <a:xfrm>
            <a:off x="1591267" y="2517796"/>
            <a:ext cx="989106" cy="525602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66AB40-7AB4-06F9-803A-06FBA8EA633D}"/>
              </a:ext>
            </a:extLst>
          </p:cNvPr>
          <p:cNvCxnSpPr/>
          <p:nvPr/>
        </p:nvCxnSpPr>
        <p:spPr>
          <a:xfrm flipV="1">
            <a:off x="1617070" y="3427148"/>
            <a:ext cx="989106" cy="525602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D478EE1-2149-231D-B90E-67E39B685795}"/>
              </a:ext>
            </a:extLst>
          </p:cNvPr>
          <p:cNvSpPr/>
          <p:nvPr/>
        </p:nvSpPr>
        <p:spPr>
          <a:xfrm flipH="1" flipV="1">
            <a:off x="97127" y="2341914"/>
            <a:ext cx="1828800" cy="1828800"/>
          </a:xfrm>
          <a:prstGeom prst="ellipse">
            <a:avLst/>
          </a:prstGeom>
          <a:noFill/>
          <a:ln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93B63-EF5A-4DB7-3D73-3460EC9F1EE3}"/>
              </a:ext>
            </a:extLst>
          </p:cNvPr>
          <p:cNvCxnSpPr/>
          <p:nvPr/>
        </p:nvCxnSpPr>
        <p:spPr>
          <a:xfrm>
            <a:off x="503525" y="2819175"/>
            <a:ext cx="90593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F66EAE-2DA5-DE57-96E7-FE3A660871C4}"/>
              </a:ext>
            </a:extLst>
          </p:cNvPr>
          <p:cNvCxnSpPr/>
          <p:nvPr/>
        </p:nvCxnSpPr>
        <p:spPr>
          <a:xfrm>
            <a:off x="503525" y="3653898"/>
            <a:ext cx="90593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277F0BB-3781-C31E-5C31-0634133314A9}"/>
              </a:ext>
            </a:extLst>
          </p:cNvPr>
          <p:cNvGrpSpPr/>
          <p:nvPr/>
        </p:nvGrpSpPr>
        <p:grpSpPr>
          <a:xfrm>
            <a:off x="1915730" y="1544007"/>
            <a:ext cx="4609876" cy="4149590"/>
            <a:chOff x="396746" y="951166"/>
            <a:chExt cx="2795488" cy="24082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32DDB1-70F0-7753-92BB-098D3BE7DC05}"/>
                </a:ext>
              </a:extLst>
            </p:cNvPr>
            <p:cNvSpPr/>
            <p:nvPr/>
          </p:nvSpPr>
          <p:spPr>
            <a:xfrm>
              <a:off x="817801" y="1019208"/>
              <a:ext cx="2374433" cy="2340168"/>
            </a:xfrm>
            <a:prstGeom prst="rect">
              <a:avLst/>
            </a:prstGeom>
            <a:solidFill>
              <a:srgbClr val="EEECE1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DFB5E8-002F-8BDE-E3DB-CCAF93C0B375}"/>
                </a:ext>
              </a:extLst>
            </p:cNvPr>
            <p:cNvSpPr/>
            <p:nvPr/>
          </p:nvSpPr>
          <p:spPr>
            <a:xfrm>
              <a:off x="760512" y="95116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F38ADF-2466-03C4-9383-E0BFFFAFCA51}"/>
                </a:ext>
              </a:extLst>
            </p:cNvPr>
            <p:cNvSpPr/>
            <p:nvPr/>
          </p:nvSpPr>
          <p:spPr>
            <a:xfrm>
              <a:off x="1179612" y="95116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4BF4C4-FBED-D4EA-3EAD-D5CC581D13B6}"/>
                </a:ext>
              </a:extLst>
            </p:cNvPr>
            <p:cNvSpPr/>
            <p:nvPr/>
          </p:nvSpPr>
          <p:spPr>
            <a:xfrm>
              <a:off x="1655862" y="95116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B34288-23E8-3AD3-1B08-AC14E9E2EC2D}"/>
                </a:ext>
              </a:extLst>
            </p:cNvPr>
            <p:cNvSpPr/>
            <p:nvPr/>
          </p:nvSpPr>
          <p:spPr>
            <a:xfrm>
              <a:off x="754162" y="141471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AB469A-72A5-8031-32C8-E572CF61B30B}"/>
                </a:ext>
              </a:extLst>
            </p:cNvPr>
            <p:cNvSpPr/>
            <p:nvPr/>
          </p:nvSpPr>
          <p:spPr>
            <a:xfrm>
              <a:off x="754162" y="186556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522802-AE0F-9B3E-CDE8-D9D69A68E972}"/>
                </a:ext>
              </a:extLst>
            </p:cNvPr>
            <p:cNvSpPr txBox="1"/>
            <p:nvPr/>
          </p:nvSpPr>
          <p:spPr>
            <a:xfrm>
              <a:off x="396746" y="1060942"/>
              <a:ext cx="251963" cy="375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9C244C-3D02-3AD9-9D9D-5ACB4C363F01}"/>
                </a:ext>
              </a:extLst>
            </p:cNvPr>
            <p:cNvSpPr txBox="1"/>
            <p:nvPr/>
          </p:nvSpPr>
          <p:spPr>
            <a:xfrm rot="16200000">
              <a:off x="942917" y="2092887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"/>
                  <a:cs typeface="Times"/>
                </a:rPr>
                <a:t>.  .  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608B61-6EA1-0E1C-9B34-DE2BD33E1EF8}"/>
                </a:ext>
              </a:extLst>
            </p:cNvPr>
            <p:cNvSpPr/>
            <p:nvPr/>
          </p:nvSpPr>
          <p:spPr>
            <a:xfrm>
              <a:off x="1179612" y="141471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168CDB-8C77-5DA8-D531-74144341EE03}"/>
                </a:ext>
              </a:extLst>
            </p:cNvPr>
            <p:cNvSpPr/>
            <p:nvPr/>
          </p:nvSpPr>
          <p:spPr>
            <a:xfrm>
              <a:off x="1655862" y="142995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90555F-1B7E-987D-6A0C-FE9CAD4FE646}"/>
                </a:ext>
              </a:extLst>
            </p:cNvPr>
            <p:cNvSpPr/>
            <p:nvPr/>
          </p:nvSpPr>
          <p:spPr>
            <a:xfrm>
              <a:off x="1184692" y="186556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D3D2BB0-0E85-37DA-0AB4-13DE93E47773}"/>
                </a:ext>
              </a:extLst>
            </p:cNvPr>
            <p:cNvSpPr/>
            <p:nvPr/>
          </p:nvSpPr>
          <p:spPr>
            <a:xfrm>
              <a:off x="1655862" y="1865566"/>
              <a:ext cx="137160" cy="13716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376A72-A714-67A5-3686-FC8EA7C49930}"/>
                </a:ext>
              </a:extLst>
            </p:cNvPr>
            <p:cNvSpPr txBox="1"/>
            <p:nvPr/>
          </p:nvSpPr>
          <p:spPr>
            <a:xfrm rot="10800000">
              <a:off x="1893525" y="1284917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"/>
                  <a:cs typeface="Times"/>
                </a:rPr>
                <a:t>.  .  .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5E5DBF-2D47-3EA6-0DC4-25CE92FDF98F}"/>
                </a:ext>
              </a:extLst>
            </p:cNvPr>
            <p:cNvCxnSpPr/>
            <p:nvPr/>
          </p:nvCxnSpPr>
          <p:spPr>
            <a:xfrm>
              <a:off x="681038" y="1036559"/>
              <a:ext cx="0" cy="48116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arrow" w="sm" len="med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E8F9043F-4D4A-224F-9AAD-5C3BBCC262F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0648" y="2928039"/>
            <a:ext cx="420747" cy="229475"/>
          </a:xfrm>
          <a:prstGeom prst="curvedConnector3">
            <a:avLst>
              <a:gd name="adj1" fmla="val 50000"/>
            </a:avLst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6FF261-06A6-403E-B03B-A8EC033B244E}"/>
                  </a:ext>
                </a:extLst>
              </p:cNvPr>
              <p:cNvSpPr txBox="1"/>
              <p:nvPr/>
            </p:nvSpPr>
            <p:spPr>
              <a:xfrm>
                <a:off x="1013882" y="3022317"/>
                <a:ext cx="4251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ubik" pitchFamily="2" charset="-79"/>
                        </a:rPr>
                        <m:t>Γ</m:t>
                      </m:r>
                    </m:oMath>
                  </m:oMathPara>
                </a14:m>
                <a:endParaRPr lang="en-US" sz="2400" dirty="0">
                  <a:latin typeface="Rubik" pitchFamily="2" charset="-79"/>
                  <a:cs typeface="Rubik" pitchFamily="2" charset="-79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6FF261-06A6-403E-B03B-A8EC033B2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882" y="3022317"/>
                <a:ext cx="42511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5C67E3E-2D0B-7584-5BB7-DC527727903B}"/>
              </a:ext>
            </a:extLst>
          </p:cNvPr>
          <p:cNvSpPr txBox="1"/>
          <p:nvPr/>
        </p:nvSpPr>
        <p:spPr>
          <a:xfrm>
            <a:off x="7374998" y="2056528"/>
            <a:ext cx="356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ubik" pitchFamily="2" charset="-79"/>
                <a:cs typeface="Rubik" pitchFamily="2" charset="-79"/>
              </a:rPr>
              <a:t>Superradiance</a:t>
            </a:r>
            <a:endParaRPr lang="en-US" sz="32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A1B553-D33E-AB1E-A619-47FBC736F2BE}"/>
              </a:ext>
            </a:extLst>
          </p:cNvPr>
          <p:cNvSpPr txBox="1"/>
          <p:nvPr/>
        </p:nvSpPr>
        <p:spPr>
          <a:xfrm>
            <a:off x="7388184" y="2622676"/>
            <a:ext cx="356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ubik" pitchFamily="2" charset="-79"/>
                <a:cs typeface="Rubik" pitchFamily="2" charset="-79"/>
              </a:rPr>
              <a:t>Subradiance</a:t>
            </a:r>
            <a:endParaRPr lang="en-US" sz="32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F92074-9295-3E4B-988D-7249628B9A31}"/>
              </a:ext>
            </a:extLst>
          </p:cNvPr>
          <p:cNvSpPr txBox="1"/>
          <p:nvPr/>
        </p:nvSpPr>
        <p:spPr>
          <a:xfrm>
            <a:off x="7370206" y="3244303"/>
            <a:ext cx="356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ubik" pitchFamily="2" charset="-79"/>
                <a:cs typeface="Rubik" pitchFamily="2" charset="-79"/>
              </a:rPr>
              <a:t>Directed emission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2CB183-358B-3654-F816-774B06A8C593}"/>
              </a:ext>
            </a:extLst>
          </p:cNvPr>
          <p:cNvSpPr txBox="1"/>
          <p:nvPr/>
        </p:nvSpPr>
        <p:spPr>
          <a:xfrm>
            <a:off x="187063" y="6151095"/>
            <a:ext cx="2845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ubik" pitchFamily="2" charset="-79"/>
                <a:cs typeface="Rubik" pitchFamily="2" charset="-79"/>
              </a:rPr>
              <a:t>Dicke</a:t>
            </a:r>
            <a:r>
              <a:rPr lang="en-US" sz="3200" dirty="0">
                <a:latin typeface="Rubik" pitchFamily="2" charset="-79"/>
                <a:cs typeface="Rubik" pitchFamily="2" charset="-79"/>
              </a:rPr>
              <a:t> (1954)</a:t>
            </a:r>
          </a:p>
          <a:p>
            <a:endParaRPr lang="en-US" sz="32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8FA91B8-7BDA-B2A1-DE90-3589E948858D}"/>
              </a:ext>
            </a:extLst>
          </p:cNvPr>
          <p:cNvSpPr txBox="1">
            <a:spLocks/>
          </p:cNvSpPr>
          <p:nvPr/>
        </p:nvSpPr>
        <p:spPr>
          <a:xfrm>
            <a:off x="-62928" y="95646"/>
            <a:ext cx="12766165" cy="907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small" dirty="0">
                <a:solidFill>
                  <a:srgbClr val="0070C0"/>
                </a:solidFill>
                <a:latin typeface="Comfortaa" panose="00000500000000000000" pitchFamily="2" charset="0"/>
              </a:rPr>
              <a:t>Collective Spontaneous Emission (With Profs. </a:t>
            </a:r>
            <a:r>
              <a:rPr lang="en-US" sz="3600" cap="small" dirty="0" err="1">
                <a:solidFill>
                  <a:srgbClr val="0070C0"/>
                </a:solidFill>
                <a:latin typeface="Comfortaa" panose="00000500000000000000" pitchFamily="2" charset="0"/>
              </a:rPr>
              <a:t>Saffman</a:t>
            </a:r>
            <a:r>
              <a:rPr lang="en-US" sz="3600" cap="small" dirty="0">
                <a:solidFill>
                  <a:srgbClr val="0070C0"/>
                </a:solidFill>
                <a:latin typeface="Comfortaa" panose="00000500000000000000" pitchFamily="2" charset="0"/>
              </a:rPr>
              <a:t> and Walker)</a:t>
            </a:r>
          </a:p>
        </p:txBody>
      </p:sp>
    </p:spTree>
    <p:extLst>
      <p:ext uri="{BB962C8B-B14F-4D97-AF65-F5344CB8AC3E}">
        <p14:creationId xmlns:p14="http://schemas.microsoft.com/office/powerpoint/2010/main" val="1162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C48BDB-4D69-7FA2-65DC-9CB11EE8DFB0}"/>
              </a:ext>
            </a:extLst>
          </p:cNvPr>
          <p:cNvSpPr txBox="1">
            <a:spLocks/>
          </p:cNvSpPr>
          <p:nvPr/>
        </p:nvSpPr>
        <p:spPr>
          <a:xfrm>
            <a:off x="138953" y="180709"/>
            <a:ext cx="11447622" cy="907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>
                <a:solidFill>
                  <a:srgbClr val="0070C0"/>
                </a:solidFill>
                <a:latin typeface="Comfortaa" panose="00000500000000000000" pitchFamily="2" charset="0"/>
              </a:rPr>
              <a:t>Experiment: Time Domain Investigations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56ECCC-4C7F-EF22-F452-A1616F745FE3}"/>
              </a:ext>
            </a:extLst>
          </p:cNvPr>
          <p:cNvGrpSpPr>
            <a:grpSpLocks noChangeAspect="1"/>
          </p:cNvGrpSpPr>
          <p:nvPr/>
        </p:nvGrpSpPr>
        <p:grpSpPr>
          <a:xfrm>
            <a:off x="1184732" y="680989"/>
            <a:ext cx="10651834" cy="6250312"/>
            <a:chOff x="-106207" y="1712934"/>
            <a:chExt cx="6688183" cy="3924510"/>
          </a:xfrm>
        </p:grpSpPr>
        <p:pic>
          <p:nvPicPr>
            <p:cNvPr id="6" name="Picture 5" descr="october23_super_to_sub_transition_od_scan_plot2.eps">
              <a:extLst>
                <a:ext uri="{FF2B5EF4-FFF2-40B4-BE49-F238E27FC236}">
                  <a16:creationId xmlns:a16="http://schemas.microsoft.com/office/drawing/2014/main" id="{73050390-79C9-6493-8766-47C6CF81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207" y="1712934"/>
              <a:ext cx="6688183" cy="3657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7BD01-1598-AC04-5985-030313D8D262}"/>
                </a:ext>
              </a:extLst>
            </p:cNvPr>
            <p:cNvSpPr txBox="1"/>
            <p:nvPr/>
          </p:nvSpPr>
          <p:spPr>
            <a:xfrm rot="16200000">
              <a:off x="-1037334" y="3235609"/>
              <a:ext cx="2454284" cy="3671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3200" dirty="0"/>
                <a:t>log (fluorescence)</a:t>
              </a:r>
              <a:endParaRPr lang="en-US" sz="3200" dirty="0">
                <a:cs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D853B8-FC40-F5E6-2CB7-D7937D6886BB}"/>
                </a:ext>
              </a:extLst>
            </p:cNvPr>
            <p:cNvSpPr txBox="1"/>
            <p:nvPr/>
          </p:nvSpPr>
          <p:spPr>
            <a:xfrm>
              <a:off x="2361906" y="5270269"/>
              <a:ext cx="1977423" cy="3671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3200" dirty="0"/>
                <a:t>Time/lifetime</a:t>
              </a:r>
              <a:endParaRPr lang="en-US" sz="3200" dirty="0">
                <a:cs typeface="Calibri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5EAB71A-BBAE-FA0C-ED45-D6D9AD7E549E}"/>
                </a:ext>
              </a:extLst>
            </p:cNvPr>
            <p:cNvSpPr/>
            <p:nvPr/>
          </p:nvSpPr>
          <p:spPr>
            <a:xfrm>
              <a:off x="801666" y="1993977"/>
              <a:ext cx="1240077" cy="2978833"/>
            </a:xfrm>
            <a:prstGeom prst="roundRect">
              <a:avLst/>
            </a:prstGeom>
            <a:solidFill>
              <a:srgbClr val="FBE5D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6C5CD2-7DCC-1AE9-8486-06386F3D82D1}"/>
                </a:ext>
              </a:extLst>
            </p:cNvPr>
            <p:cNvSpPr txBox="1"/>
            <p:nvPr/>
          </p:nvSpPr>
          <p:spPr>
            <a:xfrm>
              <a:off x="934322" y="4077872"/>
              <a:ext cx="1068005" cy="6763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3200" dirty="0">
                  <a:cs typeface="Calibri"/>
                </a:rPr>
                <a:t>Super-</a:t>
              </a:r>
            </a:p>
            <a:p>
              <a:r>
                <a:rPr lang="en-US" sz="3200" dirty="0">
                  <a:cs typeface="Calibri"/>
                </a:rPr>
                <a:t>radiant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56294CB-E65E-A33A-F192-DFFA21B46F3E}"/>
                </a:ext>
              </a:extLst>
            </p:cNvPr>
            <p:cNvSpPr/>
            <p:nvPr/>
          </p:nvSpPr>
          <p:spPr>
            <a:xfrm>
              <a:off x="2120266" y="2006503"/>
              <a:ext cx="3712688" cy="2978833"/>
            </a:xfrm>
            <a:prstGeom prst="roundRect">
              <a:avLst/>
            </a:prstGeom>
            <a:solidFill>
              <a:srgbClr val="FBE5D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DD38EB-B5BE-0898-82CA-42795C2021D1}"/>
                </a:ext>
              </a:extLst>
            </p:cNvPr>
            <p:cNvSpPr txBox="1"/>
            <p:nvPr/>
          </p:nvSpPr>
          <p:spPr>
            <a:xfrm>
              <a:off x="2647114" y="4262537"/>
              <a:ext cx="2015001" cy="3671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3200" dirty="0" err="1">
                  <a:cs typeface="Calibri"/>
                </a:rPr>
                <a:t>Subradiant</a:t>
              </a:r>
              <a:endParaRPr lang="en-US" sz="3200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172609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30587</TotalTime>
  <Words>526</Words>
  <Application>Microsoft Macintosh PowerPoint</Application>
  <PresentationFormat>Widescreen</PresentationFormat>
  <Paragraphs>145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-apple-system</vt:lpstr>
      <vt:lpstr>Arial</vt:lpstr>
      <vt:lpstr>Calibri</vt:lpstr>
      <vt:lpstr>Calibri Light</vt:lpstr>
      <vt:lpstr>Cambria Math</vt:lpstr>
      <vt:lpstr>Comfortaa</vt:lpstr>
      <vt:lpstr>Helvetica Light</vt:lpstr>
      <vt:lpstr>Microsoft Sans Serif</vt:lpstr>
      <vt:lpstr>Proxima Nova</vt:lpstr>
      <vt:lpstr>Rubik</vt:lpstr>
      <vt:lpstr>Symbol</vt:lpstr>
      <vt:lpstr>Times</vt:lpstr>
      <vt:lpstr>Times New Roman</vt:lpstr>
      <vt:lpstr>10_Office Theme</vt:lpstr>
      <vt:lpstr>12_Office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Walker Group: Quantum Sensors</vt:lpstr>
      <vt:lpstr>Walker Group: Quantum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Prospective new AMO hires</vt:lpstr>
      <vt:lpstr>Atom Trainers Alumni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Thad G Walker</cp:lastModifiedBy>
  <cp:revision>2124</cp:revision>
  <cp:lastPrinted>2012-05-18T21:49:24Z</cp:lastPrinted>
  <dcterms:created xsi:type="dcterms:W3CDTF">2001-08-03T12:50:33Z</dcterms:created>
  <dcterms:modified xsi:type="dcterms:W3CDTF">2023-03-03T15:20:11Z</dcterms:modified>
</cp:coreProperties>
</file>