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469" r:id="rId3"/>
    <p:sldId id="304" r:id="rId4"/>
    <p:sldId id="470" r:id="rId5"/>
    <p:sldId id="270" r:id="rId6"/>
    <p:sldId id="481" r:id="rId7"/>
    <p:sldId id="472" r:id="rId8"/>
    <p:sldId id="473" r:id="rId9"/>
    <p:sldId id="480" r:id="rId10"/>
    <p:sldId id="476" r:id="rId11"/>
    <p:sldId id="267" r:id="rId12"/>
    <p:sldId id="478" r:id="rId13"/>
    <p:sldId id="479" r:id="rId14"/>
    <p:sldId id="483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8" autoAdjust="0"/>
    <p:restoredTop sz="87042" autoAdjust="0"/>
  </p:normalViewPr>
  <p:slideViewPr>
    <p:cSldViewPr snapToGrid="0">
      <p:cViewPr varScale="1">
        <p:scale>
          <a:sx n="78" d="100"/>
          <a:sy n="78" d="100"/>
        </p:scale>
        <p:origin x="12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F5AA8-702F-4E5C-9BF3-95548B92E08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0D579-6A23-4960-B819-30D927260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00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08037-A56C-1549-8F92-62349A261C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93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E7126-2560-EE4E-A8D5-296EB053CD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9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0D579-6A23-4960-B819-30D927260D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8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0D579-6A23-4960-B819-30D927260D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49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0D579-6A23-4960-B819-30D927260D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82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0D579-6A23-4960-B819-30D927260D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1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A2E-7E98-4428-AC10-31C89DF4AD1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A3F8-2AA7-4A26-A01D-E7446334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78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A2E-7E98-4428-AC10-31C89DF4AD1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A3F8-2AA7-4A26-A01D-E7446334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A2E-7E98-4428-AC10-31C89DF4AD1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A3F8-2AA7-4A26-A01D-E7446334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81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A2E-7E98-4428-AC10-31C89DF4AD1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A3F8-2AA7-4A26-A01D-E7446334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99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A2E-7E98-4428-AC10-31C89DF4AD1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A3F8-2AA7-4A26-A01D-E7446334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0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A2E-7E98-4428-AC10-31C89DF4AD1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A3F8-2AA7-4A26-A01D-E7446334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66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A2E-7E98-4428-AC10-31C89DF4AD1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A3F8-2AA7-4A26-A01D-E7446334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03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A2E-7E98-4428-AC10-31C89DF4AD1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A3F8-2AA7-4A26-A01D-E7446334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1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A2E-7E98-4428-AC10-31C89DF4AD1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A3F8-2AA7-4A26-A01D-E7446334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8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A2E-7E98-4428-AC10-31C89DF4AD1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A3F8-2AA7-4A26-A01D-E7446334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63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A2E-7E98-4428-AC10-31C89DF4AD1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5A3F8-2AA7-4A26-A01D-E7446334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92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E0A2E-7E98-4428-AC10-31C89DF4AD1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5A3F8-2AA7-4A26-A01D-E7446334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hyperlink" Target="mailto:pupa@physics.wisc.edu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jpe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ubergmann@wisc.ed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hyperlink" Target="https://bergmann.physics.wisc.ed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pupa@physics.wisc.edu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jp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1.jpg"/><Relationship Id="rId5" Type="http://schemas.openxmlformats.org/officeDocument/2006/relationships/image" Target="../media/image26.jpg"/><Relationship Id="rId10" Type="http://schemas.openxmlformats.org/officeDocument/2006/relationships/hyperlink" Target="https://bergmann.physics.wisc.edu/" TargetMode="External"/><Relationship Id="rId4" Type="http://schemas.openxmlformats.org/officeDocument/2006/relationships/image" Target="../media/image25.jpg"/><Relationship Id="rId9" Type="http://schemas.openxmlformats.org/officeDocument/2006/relationships/image" Target="../media/image30.png"/><Relationship Id="rId1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5D6ECC7-036F-4A6E-A22D-014E8A88531D}"/>
              </a:ext>
            </a:extLst>
          </p:cNvPr>
          <p:cNvSpPr/>
          <p:nvPr/>
        </p:nvSpPr>
        <p:spPr>
          <a:xfrm>
            <a:off x="0" y="-2"/>
            <a:ext cx="12204836" cy="6838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694141" y="1699847"/>
            <a:ext cx="2491154" cy="51386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7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294" y="3431409"/>
            <a:ext cx="16795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833" y="5093514"/>
            <a:ext cx="2012462" cy="1764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297" y="3231328"/>
            <a:ext cx="2559539" cy="1919655"/>
          </a:xfrm>
          <a:prstGeom prst="rect">
            <a:avLst/>
          </a:prstGeom>
        </p:spPr>
      </p:pic>
      <p:pic>
        <p:nvPicPr>
          <p:cNvPr id="1945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8734" y="4964757"/>
            <a:ext cx="2878137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295" y="0"/>
            <a:ext cx="51181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7188" y="4813687"/>
            <a:ext cx="2737194" cy="205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296" y="2715913"/>
            <a:ext cx="2563813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6694" y="-1"/>
            <a:ext cx="2123998" cy="139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1297" y="0"/>
            <a:ext cx="2123998" cy="139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"/>
          <a:stretch>
            <a:fillRect/>
          </a:stretch>
        </p:blipFill>
        <p:spPr bwMode="auto">
          <a:xfrm>
            <a:off x="3036533" y="4964757"/>
            <a:ext cx="1358901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465" y="2960011"/>
            <a:ext cx="2595563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IMG_0870.jp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41"/>
          <a:stretch/>
        </p:blipFill>
        <p:spPr>
          <a:xfrm>
            <a:off x="9928604" y="-40018"/>
            <a:ext cx="2256692" cy="1749633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409252" y="1579930"/>
            <a:ext cx="15049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G_5516.JPG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35"/>
          <a:stretch/>
        </p:blipFill>
        <p:spPr>
          <a:xfrm>
            <a:off x="8157114" y="1377460"/>
            <a:ext cx="2409746" cy="1641233"/>
          </a:xfrm>
          <a:prstGeom prst="rect">
            <a:avLst/>
          </a:prstGeom>
        </p:spPr>
      </p:pic>
      <p:sp>
        <p:nvSpPr>
          <p:cNvPr id="19461" name="Rectangle 8"/>
          <p:cNvSpPr>
            <a:spLocks/>
          </p:cNvSpPr>
          <p:nvPr/>
        </p:nvSpPr>
        <p:spPr bwMode="auto">
          <a:xfrm>
            <a:off x="3153670" y="778063"/>
            <a:ext cx="5154963" cy="1865316"/>
          </a:xfrm>
          <a:prstGeom prst="rect">
            <a:avLst/>
          </a:prstGeom>
          <a:noFill/>
          <a:ln>
            <a:noFill/>
          </a:ln>
          <a:effectLst>
            <a:outerShdw dist="38100" dir="540000" algn="tl" rotWithShape="0">
              <a:srgbClr val="00000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tabLst>
                <a:tab pos="857250" algn="l"/>
                <a:tab pos="7473950" algn="l"/>
              </a:tabLst>
            </a:pPr>
            <a:r>
              <a:rPr lang="en-US" sz="3600" dirty="0">
                <a:solidFill>
                  <a:srgbClr val="FFF100"/>
                </a:solidFill>
                <a:cs typeface="Optima" charset="0"/>
                <a:sym typeface="Optima" charset="0"/>
              </a:rPr>
              <a:t>Biominerals</a:t>
            </a:r>
          </a:p>
          <a:p>
            <a:pPr algn="ctr">
              <a:tabLst>
                <a:tab pos="857250" algn="l"/>
                <a:tab pos="7473950" algn="l"/>
              </a:tabLst>
            </a:pPr>
            <a:r>
              <a:rPr lang="en-US" sz="3600" dirty="0">
                <a:solidFill>
                  <a:srgbClr val="FFF100"/>
                </a:solidFill>
                <a:cs typeface="Optima" charset="0"/>
                <a:sym typeface="Optima" charset="0"/>
              </a:rPr>
              <a:t>Pupa Gilbert</a:t>
            </a:r>
          </a:p>
          <a:p>
            <a:pPr algn="ctr">
              <a:tabLst>
                <a:tab pos="857250" algn="l"/>
                <a:tab pos="7473950" algn="l"/>
              </a:tabLst>
            </a:pPr>
            <a:r>
              <a:rPr lang="en-US" sz="3600" dirty="0">
                <a:solidFill>
                  <a:srgbClr val="FFF100"/>
                </a:solidFill>
                <a:cs typeface="Optima" charset="0"/>
                <a:sym typeface="Optima" charset="0"/>
              </a:rPr>
              <a:t>UW-Physics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3C17C2-7832-8947-9B4D-CD41589AAE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11295" y="1270000"/>
            <a:ext cx="63500" cy="76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84B8FB-B156-4F33-A4C0-E5C7059E16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5" y="14424"/>
            <a:ext cx="3023455" cy="31028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73DD63-297B-4F41-A7BE-875A989E05A6}"/>
              </a:ext>
            </a:extLst>
          </p:cNvPr>
          <p:cNvSpPr/>
          <p:nvPr/>
        </p:nvSpPr>
        <p:spPr>
          <a:xfrm>
            <a:off x="496637" y="3228378"/>
            <a:ext cx="208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Pupa Gilbert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8F7AE9-4B59-4196-A849-86C5852BC8DD}"/>
              </a:ext>
            </a:extLst>
          </p:cNvPr>
          <p:cNvSpPr txBox="1"/>
          <p:nvPr/>
        </p:nvSpPr>
        <p:spPr>
          <a:xfrm>
            <a:off x="-24083" y="3812229"/>
            <a:ext cx="31809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960120" algn="l"/>
              </a:tabLst>
              <a:defRPr/>
            </a:pPr>
            <a:r>
              <a:rPr lang="en-US" dirty="0">
                <a:solidFill>
                  <a:schemeClr val="bg1"/>
                </a:solidFill>
                <a:ea typeface="Optima" pitchFamily="-110" charset="0"/>
                <a:cs typeface="Optima" pitchFamily="-110" charset="0"/>
                <a:sym typeface="Optima" pitchFamily="-110" charset="0"/>
              </a:rPr>
              <a:t>E</a:t>
            </a:r>
            <a:r>
              <a:rPr lang="en-US" sz="1800" dirty="0">
                <a:solidFill>
                  <a:schemeClr val="bg1"/>
                </a:solidFill>
                <a:ea typeface="Optima" pitchFamily="-110" charset="0"/>
                <a:cs typeface="Optima" pitchFamily="-110" charset="0"/>
                <a:sym typeface="Optima" pitchFamily="-110" charset="0"/>
              </a:rPr>
              <a:t>-mail: </a:t>
            </a: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ea typeface="Optima" pitchFamily="-110" charset="0"/>
                <a:cs typeface="Optima" pitchFamily="-110" charset="0"/>
                <a:sym typeface="Optima" pitchFamily="-110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pupa@physics.wisc.edu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  <a:ea typeface="Optima" pitchFamily="-110" charset="0"/>
              <a:cs typeface="Optima" pitchFamily="-110" charset="0"/>
              <a:sym typeface="Optima" pitchFamily="-110" charset="0"/>
            </a:endParaRPr>
          </a:p>
          <a:p>
            <a:pPr>
              <a:tabLst>
                <a:tab pos="960120" algn="l"/>
              </a:tabLst>
              <a:defRPr/>
            </a:pPr>
            <a:r>
              <a:rPr lang="en-US" sz="1800" dirty="0">
                <a:solidFill>
                  <a:schemeClr val="bg1"/>
                </a:solidFill>
                <a:ea typeface="Optima" pitchFamily="-110" charset="0"/>
                <a:cs typeface="Optima" pitchFamily="-110" charset="0"/>
                <a:sym typeface="Optima" pitchFamily="-110" charset="0"/>
              </a:rPr>
              <a:t>You can also meet with </a:t>
            </a:r>
            <a:r>
              <a:rPr lang="en-US" dirty="0">
                <a:solidFill>
                  <a:schemeClr val="bg1"/>
                </a:solidFill>
                <a:ea typeface="Optima" pitchFamily="-110" charset="0"/>
                <a:cs typeface="Optima" pitchFamily="-110" charset="0"/>
                <a:sym typeface="Optima" pitchFamily="-110" charset="0"/>
              </a:rPr>
              <a:t>Pupa’s</a:t>
            </a:r>
            <a:r>
              <a:rPr lang="en-US" sz="1800" dirty="0">
                <a:solidFill>
                  <a:schemeClr val="bg1"/>
                </a:solidFill>
                <a:ea typeface="Optima" pitchFamily="-110" charset="0"/>
                <a:cs typeface="Optima" pitchFamily="-110" charset="0"/>
                <a:sym typeface="Optima" pitchFamily="-110" charset="0"/>
              </a:rPr>
              <a:t> students and visit her lab </a:t>
            </a:r>
          </a:p>
          <a:p>
            <a:pPr>
              <a:tabLst>
                <a:tab pos="960120" algn="l"/>
              </a:tabLst>
              <a:defRPr/>
            </a:pPr>
            <a:r>
              <a:rPr lang="en-US" sz="1800" dirty="0">
                <a:solidFill>
                  <a:schemeClr val="bg1"/>
                </a:solidFill>
                <a:ea typeface="Optima" pitchFamily="-110" charset="0"/>
                <a:cs typeface="Optima" pitchFamily="-110" charset="0"/>
                <a:sym typeface="Optima" pitchFamily="-110" charset="0"/>
              </a:rPr>
              <a:t>in Chamberlin Hall!</a:t>
            </a:r>
          </a:p>
        </p:txBody>
      </p:sp>
    </p:spTree>
    <p:extLst>
      <p:ext uri="{BB962C8B-B14F-4D97-AF65-F5344CB8AC3E}">
        <p14:creationId xmlns:p14="http://schemas.microsoft.com/office/powerpoint/2010/main" val="3323034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asted-image.pdf">
            <a:extLst>
              <a:ext uri="{FF2B5EF4-FFF2-40B4-BE49-F238E27FC236}">
                <a16:creationId xmlns:a16="http://schemas.microsoft.com/office/drawing/2014/main" id="{CF200B39-D85E-4C27-9A38-96C615236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13" t="37327" r="48188" b="11166"/>
          <a:stretch/>
        </p:blipFill>
        <p:spPr>
          <a:xfrm>
            <a:off x="2943414" y="699780"/>
            <a:ext cx="6340341" cy="563067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4F347F-3E80-4292-8989-C1CCE24ACE7F}"/>
              </a:ext>
            </a:extLst>
          </p:cNvPr>
          <p:cNvSpPr txBox="1"/>
          <p:nvPr/>
        </p:nvSpPr>
        <p:spPr>
          <a:xfrm>
            <a:off x="689218" y="172919"/>
            <a:ext cx="10822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 make real-time movies of the molecules that plants use to split water</a:t>
            </a:r>
          </a:p>
        </p:txBody>
      </p:sp>
    </p:spTree>
    <p:extLst>
      <p:ext uri="{BB962C8B-B14F-4D97-AF65-F5344CB8AC3E}">
        <p14:creationId xmlns:p14="http://schemas.microsoft.com/office/powerpoint/2010/main" val="671499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drop on deman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576" y="494942"/>
            <a:ext cx="9161895" cy="51535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298"/>
          <p:cNvSpPr/>
          <p:nvPr/>
        </p:nvSpPr>
        <p:spPr>
          <a:xfrm>
            <a:off x="4226481" y="6237991"/>
            <a:ext cx="5583260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Fuller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sz="1600" dirty="0">
                <a:solidFill>
                  <a:schemeClr val="bg1"/>
                </a:solidFill>
              </a:rPr>
              <a:t>et al., </a:t>
            </a:r>
            <a:r>
              <a:rPr sz="1600" i="1" dirty="0">
                <a:solidFill>
                  <a:schemeClr val="bg1"/>
                </a:solidFill>
              </a:rPr>
              <a:t>Nature Methods</a:t>
            </a:r>
            <a:r>
              <a:rPr sz="1600" dirty="0">
                <a:solidFill>
                  <a:schemeClr val="bg1"/>
                </a:solidFill>
              </a:rPr>
              <a:t> (2017) doi:10.1038/nmeth.4195</a:t>
            </a:r>
          </a:p>
        </p:txBody>
      </p:sp>
      <p:sp>
        <p:nvSpPr>
          <p:cNvPr id="4" name="Shape 299"/>
          <p:cNvSpPr/>
          <p:nvPr/>
        </p:nvSpPr>
        <p:spPr>
          <a:xfrm>
            <a:off x="793983" y="6237991"/>
            <a:ext cx="214231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rPr sz="2400">
                <a:solidFill>
                  <a:schemeClr val="bg1"/>
                </a:solidFill>
              </a:rPr>
              <a:t>courtesy of SLAC</a:t>
            </a:r>
          </a:p>
        </p:txBody>
      </p:sp>
    </p:spTree>
    <p:extLst>
      <p:ext uri="{BB962C8B-B14F-4D97-AF65-F5344CB8AC3E}">
        <p14:creationId xmlns:p14="http://schemas.microsoft.com/office/powerpoint/2010/main" val="323406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47" y="1204091"/>
            <a:ext cx="7139035" cy="5224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92" y="1204091"/>
            <a:ext cx="7120745" cy="5224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19" y="1214254"/>
            <a:ext cx="7218290" cy="5203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19" y="1204091"/>
            <a:ext cx="7041490" cy="52241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3037" y="367660"/>
            <a:ext cx="9533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Manganese Cluster in Photosystem II at work</a:t>
            </a:r>
          </a:p>
        </p:txBody>
      </p:sp>
    </p:spTree>
    <p:extLst>
      <p:ext uri="{BB962C8B-B14F-4D97-AF65-F5344CB8AC3E}">
        <p14:creationId xmlns:p14="http://schemas.microsoft.com/office/powerpoint/2010/main" val="190793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xfs_animation_archimed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925" y="1516238"/>
            <a:ext cx="6927275" cy="46181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094ED3-843D-4809-B517-51FA293A9EFC}"/>
              </a:ext>
            </a:extLst>
          </p:cNvPr>
          <p:cNvSpPr txBox="1"/>
          <p:nvPr/>
        </p:nvSpPr>
        <p:spPr>
          <a:xfrm>
            <a:off x="409605" y="591527"/>
            <a:ext cx="6916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We use X-ray fluorescence to uncover hidden writings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 ancient books and trace elements in fossils</a:t>
            </a:r>
          </a:p>
        </p:txBody>
      </p:sp>
      <p:pic>
        <p:nvPicPr>
          <p:cNvPr id="5" name="Picture 3" descr="f057recto_matted">
            <a:extLst>
              <a:ext uri="{FF2B5EF4-FFF2-40B4-BE49-F238E27FC236}">
                <a16:creationId xmlns:a16="http://schemas.microsoft.com/office/drawing/2014/main" id="{C5758AD7-3077-4C8A-8E45-69C542305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6129" r="5602" b="8580"/>
          <a:stretch>
            <a:fillRect/>
          </a:stretch>
        </p:blipFill>
        <p:spPr bwMode="auto">
          <a:xfrm>
            <a:off x="7663797" y="104532"/>
            <a:ext cx="4088424" cy="30712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057v-xrf-high">
            <a:extLst>
              <a:ext uri="{FF2B5EF4-FFF2-40B4-BE49-F238E27FC236}">
                <a16:creationId xmlns:a16="http://schemas.microsoft.com/office/drawing/2014/main" id="{6E771B98-9EBA-4007-8938-1F5750476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6469" y="3359402"/>
            <a:ext cx="4085751" cy="31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63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3B26B7-CFF0-476C-9F16-FF1BCC89E3EF}"/>
              </a:ext>
            </a:extLst>
          </p:cNvPr>
          <p:cNvSpPr txBox="1"/>
          <p:nvPr/>
        </p:nvSpPr>
        <p:spPr>
          <a:xfrm>
            <a:off x="373626" y="6103000"/>
            <a:ext cx="11454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We use our new </a:t>
            </a:r>
            <a:r>
              <a:rPr lang="en-US" sz="3200" i="1" dirty="0">
                <a:solidFill>
                  <a:schemeClr val="bg1"/>
                </a:solidFill>
              </a:rPr>
              <a:t>X-FAST</a:t>
            </a:r>
            <a:r>
              <a:rPr lang="en-US" sz="3200" dirty="0">
                <a:solidFill>
                  <a:schemeClr val="bg1"/>
                </a:solidFill>
              </a:rPr>
              <a:t> instrument at Chamberlin Hall</a:t>
            </a:r>
          </a:p>
        </p:txBody>
      </p:sp>
      <p:pic>
        <p:nvPicPr>
          <p:cNvPr id="4" name="Picture 3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55B47A1F-9506-7AC1-8F35-E1ECE9C4E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33" y="1596092"/>
            <a:ext cx="4572000" cy="4572000"/>
          </a:xfrm>
          <a:prstGeom prst="rect">
            <a:avLst/>
          </a:prstGeom>
        </p:spPr>
      </p:pic>
      <p:pic>
        <p:nvPicPr>
          <p:cNvPr id="8" name="Picture 7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E0A37A97-0246-3F8A-740A-C90CC834F6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/>
        </p:blipFill>
        <p:spPr>
          <a:xfrm>
            <a:off x="441274" y="1504595"/>
            <a:ext cx="5363595" cy="4572000"/>
          </a:xfrm>
          <a:prstGeom prst="rect">
            <a:avLst/>
          </a:prstGeom>
        </p:spPr>
      </p:pic>
      <p:pic>
        <p:nvPicPr>
          <p:cNvPr id="9" name="Picture 8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A4C0E22C-5C39-75D2-BF1D-F7AC40E6F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86" y="145469"/>
            <a:ext cx="3694184" cy="1261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7F274B-45E0-0AA4-B755-CF77363EA30D}"/>
              </a:ext>
            </a:extLst>
          </p:cNvPr>
          <p:cNvSpPr txBox="1"/>
          <p:nvPr/>
        </p:nvSpPr>
        <p:spPr>
          <a:xfrm>
            <a:off x="160630" y="382965"/>
            <a:ext cx="7916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CCC"/>
                </a:solidFill>
              </a:rPr>
              <a:t>X</a:t>
            </a:r>
            <a:r>
              <a:rPr lang="en-US" sz="2800" dirty="0">
                <a:solidFill>
                  <a:schemeClr val="bg1"/>
                </a:solidFill>
              </a:rPr>
              <a:t>UV </a:t>
            </a:r>
            <a:r>
              <a:rPr lang="en-US" sz="2800" b="1" dirty="0">
                <a:solidFill>
                  <a:srgbClr val="FFCCCC"/>
                </a:solidFill>
              </a:rPr>
              <a:t>F</a:t>
            </a:r>
            <a:r>
              <a:rPr lang="en-US" sz="2800" dirty="0">
                <a:solidFill>
                  <a:schemeClr val="bg1"/>
                </a:solidFill>
              </a:rPr>
              <a:t>emtosecond </a:t>
            </a:r>
            <a:r>
              <a:rPr lang="en-US" sz="2800" b="1" dirty="0">
                <a:solidFill>
                  <a:srgbClr val="FFCCCC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bsorption </a:t>
            </a:r>
            <a:r>
              <a:rPr lang="en-US" sz="2800" b="1" dirty="0">
                <a:solidFill>
                  <a:srgbClr val="FFCCCC"/>
                </a:solidFill>
              </a:rPr>
              <a:t>S</a:t>
            </a:r>
            <a:r>
              <a:rPr lang="en-US" sz="2800" dirty="0">
                <a:solidFill>
                  <a:schemeClr val="bg1"/>
                </a:solidFill>
              </a:rPr>
              <a:t>pectroscopy </a:t>
            </a:r>
            <a:r>
              <a:rPr lang="en-US" sz="2800" b="1" dirty="0">
                <a:solidFill>
                  <a:srgbClr val="FFCCCC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abletop</a:t>
            </a:r>
          </a:p>
        </p:txBody>
      </p:sp>
    </p:spTree>
    <p:extLst>
      <p:ext uri="{BB962C8B-B14F-4D97-AF65-F5344CB8AC3E}">
        <p14:creationId xmlns:p14="http://schemas.microsoft.com/office/powerpoint/2010/main" val="2812704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0B4674-3B62-4CA6-A73C-9414A833AB96}"/>
              </a:ext>
            </a:extLst>
          </p:cNvPr>
          <p:cNvSpPr/>
          <p:nvPr/>
        </p:nvSpPr>
        <p:spPr>
          <a:xfrm>
            <a:off x="0" y="-53009"/>
            <a:ext cx="12192000" cy="6911009"/>
          </a:xfrm>
          <a:prstGeom prst="rect">
            <a:avLst/>
          </a:prstGeom>
          <a:solidFill>
            <a:srgbClr val="C5050C"/>
          </a:solidFill>
          <a:ln>
            <a:solidFill>
              <a:srgbClr val="C505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542565-1587-4F41-87CB-4D26A9382E09}"/>
              </a:ext>
            </a:extLst>
          </p:cNvPr>
          <p:cNvSpPr txBox="1"/>
          <p:nvPr/>
        </p:nvSpPr>
        <p:spPr>
          <a:xfrm>
            <a:off x="765097" y="451979"/>
            <a:ext cx="8848459" cy="61863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Meet our group and visit our lab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at 1306, 1322, 1324, 1326 Chamberlin Hall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Contact us at: 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ubergmann@wisc.edu</a:t>
            </a:r>
            <a:endParaRPr lang="en-US" sz="4400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Check out our website at:</a:t>
            </a:r>
            <a:endParaRPr lang="en-US" sz="4400" dirty="0">
              <a:solidFill>
                <a:srgbClr val="0563C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defRPr/>
            </a:pPr>
            <a:r>
              <a:rPr lang="en-US" sz="4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https://bergmann.physics.wisc.edu</a:t>
            </a:r>
            <a:r>
              <a:rPr lang="en-US" sz="4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9EF843C-E245-4F57-9B11-880EF34C20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77" y="1387830"/>
            <a:ext cx="3076082" cy="39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8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F523F0-7682-4696-879E-B5ED6AEFAB25}"/>
              </a:ext>
            </a:extLst>
          </p:cNvPr>
          <p:cNvSpPr/>
          <p:nvPr/>
        </p:nvSpPr>
        <p:spPr>
          <a:xfrm>
            <a:off x="0" y="-2"/>
            <a:ext cx="12204836" cy="6838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61895" y="6396336"/>
            <a:ext cx="5948947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endParaRPr lang="en-US" sz="24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1" y="1"/>
            <a:ext cx="9237579" cy="310854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cs typeface="Calibri"/>
              </a:rPr>
              <a:t>Great Barrier Reef, Australia, 2006</a:t>
            </a:r>
          </a:p>
          <a:p>
            <a:pPr algn="ctr"/>
            <a:endParaRPr 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endParaRPr 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Calibri"/>
              <a:cs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cs typeface="Calibri"/>
              </a:rPr>
              <a:t>How corals form their skeletons matters for their survival in a changing climate </a:t>
            </a:r>
          </a:p>
          <a:p>
            <a:pPr marL="342900" indent="-342900" algn="ctr">
              <a:buFont typeface="Arial"/>
              <a:buChar char="•"/>
            </a:pPr>
            <a:r>
              <a:rPr 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cs typeface="Calibri"/>
              </a:rPr>
              <a:t>We revealed that corals deposit their skeletons one nanoparticle at a time, and eventually build entire reefs</a:t>
            </a:r>
            <a:endParaRPr 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5584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727B34-D900-4FFA-8E91-C42998366F07}"/>
              </a:ext>
            </a:extLst>
          </p:cNvPr>
          <p:cNvSpPr/>
          <p:nvPr/>
        </p:nvSpPr>
        <p:spPr>
          <a:xfrm>
            <a:off x="0" y="-2"/>
            <a:ext cx="12204836" cy="6838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CC1D61-3100-7046-A6DB-669240D7C2A1}"/>
              </a:ext>
            </a:extLst>
          </p:cNvPr>
          <p:cNvSpPr txBox="1"/>
          <p:nvPr/>
        </p:nvSpPr>
        <p:spPr>
          <a:xfrm>
            <a:off x="1524000" y="404987"/>
            <a:ext cx="91439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My group and I develop cutting-edge, high-resolution methods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to understand how biominerals grow:</a:t>
            </a:r>
          </a:p>
          <a:p>
            <a:pPr algn="ctr"/>
            <a:r>
              <a:rPr lang="en-US" sz="2000" b="1" dirty="0">
                <a:solidFill>
                  <a:srgbClr val="00B0F0"/>
                </a:solidFill>
              </a:rPr>
              <a:t>Amorphous phases and phase transitions &amp; Crystal orientations</a:t>
            </a:r>
          </a:p>
          <a:p>
            <a:pPr algn="ctr"/>
            <a:r>
              <a:rPr lang="en-US" sz="2000" b="1" dirty="0">
                <a:solidFill>
                  <a:srgbClr val="00B0F0"/>
                </a:solidFill>
              </a:rPr>
              <a:t>(Component mapping &amp; PIC mapping)</a:t>
            </a:r>
          </a:p>
          <a:p>
            <a:pPr algn="ctr"/>
            <a:r>
              <a:rPr lang="en-US" sz="2000" b="1" dirty="0"/>
              <a:t>  </a:t>
            </a:r>
            <a:endParaRPr lang="en-US" b="1" dirty="0"/>
          </a:p>
        </p:txBody>
      </p:sp>
      <p:pic>
        <p:nvPicPr>
          <p:cNvPr id="10" name="Picture 2" descr="Image result for als berkeley">
            <a:extLst>
              <a:ext uri="{FF2B5EF4-FFF2-40B4-BE49-F238E27FC236}">
                <a16:creationId xmlns:a16="http://schemas.microsoft.com/office/drawing/2014/main" id="{36F32C2D-88A4-ED4A-9846-E8D6AA641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8403"/>
            <a:ext cx="9144000" cy="34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EE22A4-42C9-FB4A-A27A-99A9C4E6A5D0}"/>
              </a:ext>
            </a:extLst>
          </p:cNvPr>
          <p:cNvSpPr txBox="1"/>
          <p:nvPr/>
        </p:nvSpPr>
        <p:spPr>
          <a:xfrm>
            <a:off x="4066231" y="5648835"/>
            <a:ext cx="4072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Advanced Light Source, Berkeley, CA</a:t>
            </a:r>
          </a:p>
        </p:txBody>
      </p:sp>
    </p:spTree>
    <p:extLst>
      <p:ext uri="{BB962C8B-B14F-4D97-AF65-F5344CB8AC3E}">
        <p14:creationId xmlns:p14="http://schemas.microsoft.com/office/powerpoint/2010/main" val="1112645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FD8934-6359-4148-9E32-1940FEC4D45A}"/>
              </a:ext>
            </a:extLst>
          </p:cNvPr>
          <p:cNvSpPr/>
          <p:nvPr/>
        </p:nvSpPr>
        <p:spPr>
          <a:xfrm>
            <a:off x="0" y="-2"/>
            <a:ext cx="12204836" cy="6838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25FA6F-F8B1-47B6-97DB-0675E52E2A48}"/>
              </a:ext>
            </a:extLst>
          </p:cNvPr>
          <p:cNvSpPr/>
          <p:nvPr/>
        </p:nvSpPr>
        <p:spPr>
          <a:xfrm>
            <a:off x="1524000" y="11721"/>
            <a:ext cx="9144000" cy="6838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E23365-E027-E14C-B431-94FC54D65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240"/>
          <a:stretch/>
        </p:blipFill>
        <p:spPr>
          <a:xfrm>
            <a:off x="1524000" y="16014"/>
            <a:ext cx="9144000" cy="1882361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1BC4D46-5A41-9749-957D-5763D28DB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702679"/>
            <a:ext cx="4243566" cy="5065869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648543C-DB53-304E-9F0A-1CE4920E4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548" y="4509280"/>
            <a:ext cx="4063018" cy="23487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8093B8-DC78-A54F-B94C-52D06CA1E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566" y="1898375"/>
            <a:ext cx="4848824" cy="261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5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F5AA6E-6FF2-4CF0-BA72-CDC0FEB7DD0E}"/>
              </a:ext>
            </a:extLst>
          </p:cNvPr>
          <p:cNvSpPr/>
          <p:nvPr/>
        </p:nvSpPr>
        <p:spPr>
          <a:xfrm>
            <a:off x="0" y="-2"/>
            <a:ext cx="12204836" cy="6838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-1"/>
            <a:ext cx="9147296" cy="6920078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1524001" y="5501333"/>
            <a:ext cx="2602801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960120" algn="l"/>
              </a:tabLst>
              <a:defRPr/>
            </a:pPr>
            <a:r>
              <a:rPr lang="en-US" sz="22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1000">
                      <a:srgbClr val="FF0000"/>
                    </a:gs>
                    <a:gs pos="100000">
                      <a:srgbClr val="FF6600"/>
                    </a:gs>
                  </a:gsLst>
                  <a:lin ang="16200000" scaled="0"/>
                  <a:tileRect/>
                </a:gradFill>
                <a:ea typeface="Optima" pitchFamily="-110" charset="0"/>
                <a:cs typeface="Optima" pitchFamily="-110" charset="0"/>
                <a:sym typeface="Optima" pitchFamily="-110" charset="0"/>
              </a:rPr>
              <a:t>work supported by </a:t>
            </a:r>
          </a:p>
          <a:p>
            <a:pPr>
              <a:tabLst>
                <a:tab pos="960120" algn="l"/>
              </a:tabLst>
              <a:defRPr/>
            </a:pPr>
            <a:r>
              <a:rPr lang="en-US" sz="22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1000">
                      <a:srgbClr val="FF0000"/>
                    </a:gs>
                    <a:gs pos="100000">
                      <a:srgbClr val="FF6600"/>
                    </a:gs>
                  </a:gsLst>
                  <a:lin ang="16200000" scaled="0"/>
                  <a:tileRect/>
                </a:gradFill>
                <a:ea typeface="Optima" pitchFamily="-110" charset="0"/>
                <a:cs typeface="Optima" pitchFamily="-110" charset="0"/>
                <a:sym typeface="Optima" pitchFamily="-110" charset="0"/>
              </a:rPr>
              <a:t>DOE: BES-Geosciences</a:t>
            </a:r>
          </a:p>
          <a:p>
            <a:pPr>
              <a:tabLst>
                <a:tab pos="960120" algn="l"/>
              </a:tabLst>
              <a:defRPr/>
            </a:pPr>
            <a:r>
              <a:rPr lang="en-US" sz="22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1000">
                      <a:srgbClr val="FF0000"/>
                    </a:gs>
                    <a:gs pos="100000">
                      <a:srgbClr val="FF6600"/>
                    </a:gs>
                  </a:gsLst>
                  <a:lin ang="16200000" scaled="0"/>
                  <a:tileRect/>
                </a:gradFill>
                <a:ea typeface="Optima" pitchFamily="-110" charset="0"/>
                <a:cs typeface="Optima" pitchFamily="-110" charset="0"/>
                <a:sym typeface="Optima" pitchFamily="-110" charset="0"/>
              </a:rPr>
              <a:t>NSF: DMR-BMAT</a:t>
            </a:r>
          </a:p>
          <a:p>
            <a:pPr>
              <a:tabLst>
                <a:tab pos="960120" algn="l"/>
              </a:tabLst>
              <a:defRPr/>
            </a:pPr>
            <a:r>
              <a:rPr lang="en-US" sz="2200" b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1000">
                      <a:srgbClr val="FF0000"/>
                    </a:gs>
                    <a:gs pos="100000">
                      <a:srgbClr val="FF6600"/>
                    </a:gs>
                  </a:gsLst>
                  <a:lin ang="16200000" scaled="0"/>
                  <a:tileRect/>
                </a:gradFill>
                <a:ea typeface="Optima" pitchFamily="-110" charset="0"/>
                <a:cs typeface="Optima" pitchFamily="-110" charset="0"/>
                <a:sym typeface="Optima" pitchFamily="-110" charset="0"/>
              </a:rPr>
              <a:t>BSF, Radcliffe IAS</a:t>
            </a: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1619168" y="108409"/>
            <a:ext cx="895367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tabLst>
                <a:tab pos="960120" algn="l"/>
              </a:tabLst>
              <a:defRPr/>
            </a:pPr>
            <a:r>
              <a:rPr lang="en-US" sz="3200" b="1" dirty="0">
                <a:ln>
                  <a:solidFill>
                    <a:srgbClr val="000000"/>
                  </a:solidFill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16200000" scaled="0"/>
                  <a:tileRect/>
                </a:gradFill>
                <a:ea typeface="Optima" pitchFamily="-110" charset="0"/>
                <a:cs typeface="Optima" pitchFamily="-110" charset="0"/>
                <a:sym typeface="Optima" pitchFamily="-110" charset="0"/>
              </a:rPr>
              <a:t>Thank you for your attention</a:t>
            </a:r>
          </a:p>
          <a:p>
            <a:pPr algn="ctr">
              <a:tabLst>
                <a:tab pos="960120" algn="l"/>
              </a:tabLst>
              <a:defRPr/>
            </a:pPr>
            <a:endParaRPr lang="en-US" sz="3200" b="1" dirty="0">
              <a:ln>
                <a:solidFill>
                  <a:srgbClr val="000000"/>
                </a:solidFill>
              </a:ln>
              <a:gradFill flip="none" rotWithShape="1">
                <a:gsLst>
                  <a:gs pos="0">
                    <a:srgbClr val="FF0000"/>
                  </a:gs>
                  <a:gs pos="100000">
                    <a:srgbClr val="FF6600"/>
                  </a:gs>
                </a:gsLst>
                <a:lin ang="16200000" scaled="0"/>
                <a:tileRect/>
              </a:gradFill>
              <a:ea typeface="Optima" pitchFamily="-110" charset="0"/>
              <a:cs typeface="Optima" pitchFamily="-110" charset="0"/>
              <a:sym typeface="Optima" pitchFamily="-110" charset="0"/>
            </a:endParaRPr>
          </a:p>
          <a:p>
            <a:pPr algn="ctr">
              <a:tabLst>
                <a:tab pos="960120" algn="l"/>
              </a:tabLst>
              <a:defRPr/>
            </a:pPr>
            <a:r>
              <a:rPr lang="en-US" sz="3200" b="1" dirty="0">
                <a:ln>
                  <a:solidFill>
                    <a:srgbClr val="000000"/>
                  </a:solidFill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16200000" scaled="0"/>
                  <a:tileRect/>
                </a:gradFill>
                <a:ea typeface="Optima" pitchFamily="-110" charset="0"/>
                <a:cs typeface="Optima" pitchFamily="-110" charset="0"/>
                <a:sym typeface="Optima" pitchFamily="-110" charset="0"/>
              </a:rPr>
              <a:t>Questions? </a:t>
            </a:r>
          </a:p>
          <a:p>
            <a:pPr algn="ctr">
              <a:tabLst>
                <a:tab pos="960120" algn="l"/>
              </a:tabLst>
              <a:defRPr/>
            </a:pPr>
            <a:r>
              <a:rPr lang="en-US" sz="3200" b="1" dirty="0">
                <a:ln>
                  <a:solidFill>
                    <a:srgbClr val="000000"/>
                  </a:solidFill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16200000" scaled="0"/>
                  <a:tileRect/>
                </a:gradFill>
                <a:ea typeface="Optima" pitchFamily="-110" charset="0"/>
                <a:cs typeface="Optima" pitchFamily="-110" charset="0"/>
                <a:sym typeface="Optima" pitchFamily="-110" charset="0"/>
              </a:rPr>
              <a:t>e-mail me at </a:t>
            </a:r>
            <a:r>
              <a:rPr lang="en-US" sz="3200" b="1" dirty="0">
                <a:ln>
                  <a:solidFill>
                    <a:srgbClr val="000000"/>
                  </a:solidFill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16200000" scaled="0"/>
                  <a:tileRect/>
                </a:gradFill>
                <a:ea typeface="Optima" pitchFamily="-110" charset="0"/>
                <a:cs typeface="Optima" pitchFamily="-110" charset="0"/>
                <a:sym typeface="Optima" pitchFamily="-110" charset="0"/>
                <a:hlinkClick r:id="rId3"/>
              </a:rPr>
              <a:t>pupa@physics.wisc.edu</a:t>
            </a:r>
            <a:endParaRPr lang="en-US" sz="3200" b="1" dirty="0">
              <a:ln>
                <a:solidFill>
                  <a:srgbClr val="000000"/>
                </a:solidFill>
              </a:ln>
              <a:gradFill flip="none" rotWithShape="1">
                <a:gsLst>
                  <a:gs pos="0">
                    <a:srgbClr val="FF0000"/>
                  </a:gs>
                  <a:gs pos="100000">
                    <a:srgbClr val="FF6600"/>
                  </a:gs>
                </a:gsLst>
                <a:lin ang="16200000" scaled="0"/>
                <a:tileRect/>
              </a:gradFill>
              <a:ea typeface="Optima" pitchFamily="-110" charset="0"/>
              <a:cs typeface="Optima" pitchFamily="-110" charset="0"/>
              <a:sym typeface="Optima" pitchFamily="-110" charset="0"/>
            </a:endParaRPr>
          </a:p>
          <a:p>
            <a:pPr algn="ctr">
              <a:tabLst>
                <a:tab pos="960120" algn="l"/>
              </a:tabLst>
              <a:defRPr/>
            </a:pPr>
            <a:r>
              <a:rPr lang="en-US" sz="3200" b="1" dirty="0">
                <a:ln>
                  <a:solidFill>
                    <a:srgbClr val="000000"/>
                  </a:solidFill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16200000" scaled="0"/>
                  <a:tileRect/>
                </a:gradFill>
                <a:ea typeface="Optima" pitchFamily="-110" charset="0"/>
                <a:cs typeface="Optima" pitchFamily="-110" charset="0"/>
                <a:sym typeface="Optima" pitchFamily="-110" charset="0"/>
              </a:rPr>
              <a:t>You can also meet with my students and visit my lab </a:t>
            </a:r>
          </a:p>
          <a:p>
            <a:pPr algn="ctr">
              <a:tabLst>
                <a:tab pos="960120" algn="l"/>
              </a:tabLst>
              <a:defRPr/>
            </a:pPr>
            <a:r>
              <a:rPr lang="en-US" sz="3200" b="1" dirty="0">
                <a:ln>
                  <a:solidFill>
                    <a:srgbClr val="000000"/>
                  </a:solidFill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16200000" scaled="0"/>
                  <a:tileRect/>
                </a:gradFill>
                <a:ea typeface="Optima" pitchFamily="-110" charset="0"/>
                <a:cs typeface="Optima" pitchFamily="-110" charset="0"/>
                <a:sym typeface="Optima" pitchFamily="-110" charset="0"/>
              </a:rPr>
              <a:t>in Chamberlin Hall!</a:t>
            </a:r>
          </a:p>
        </p:txBody>
      </p:sp>
    </p:spTree>
    <p:extLst>
      <p:ext uri="{BB962C8B-B14F-4D97-AF65-F5344CB8AC3E}">
        <p14:creationId xmlns:p14="http://schemas.microsoft.com/office/powerpoint/2010/main" val="265172818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FD5966-2E08-40A3-8DE8-5F27D1972E1C}"/>
              </a:ext>
            </a:extLst>
          </p:cNvPr>
          <p:cNvSpPr/>
          <p:nvPr/>
        </p:nvSpPr>
        <p:spPr>
          <a:xfrm>
            <a:off x="8" y="-53009"/>
            <a:ext cx="12192000" cy="6911009"/>
          </a:xfrm>
          <a:prstGeom prst="rect">
            <a:avLst/>
          </a:prstGeom>
          <a:solidFill>
            <a:srgbClr val="C5050C"/>
          </a:solidFill>
          <a:ln>
            <a:solidFill>
              <a:srgbClr val="C505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881" y="192732"/>
            <a:ext cx="9432952" cy="719357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Exploring the World with X-ray Vision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554" y="1453575"/>
            <a:ext cx="9921636" cy="2065337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We Harness the Power of X-rays to: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Investigate Nonlinear Phenomena and Develop New Methods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Follow Chemical Reactions and Structural Changes in Real Time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Uncover Secrets of Our Natural History and Cultural Heritage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7D5E54A2-CE1C-45EA-B7B7-37A9107F46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31293"/>
          <a:stretch/>
        </p:blipFill>
        <p:spPr>
          <a:xfrm>
            <a:off x="11037530" y="3745951"/>
            <a:ext cx="1113649" cy="1828800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5454BAC-856A-44A2-80CA-6562D760A7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r="7358"/>
          <a:stretch/>
        </p:blipFill>
        <p:spPr>
          <a:xfrm>
            <a:off x="3737876" y="3745951"/>
            <a:ext cx="1073536" cy="1828800"/>
          </a:xfrm>
          <a:prstGeom prst="rect">
            <a:avLst/>
          </a:prstGeom>
        </p:spPr>
      </p:pic>
      <p:pic>
        <p:nvPicPr>
          <p:cNvPr id="15" name="Picture 1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CCA30AD7-E6CF-4EC5-BF67-9FA4F2B471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5" r="13714"/>
          <a:stretch/>
        </p:blipFill>
        <p:spPr>
          <a:xfrm>
            <a:off x="4862026" y="3745951"/>
            <a:ext cx="1152949" cy="1828800"/>
          </a:xfrm>
          <a:prstGeom prst="rect">
            <a:avLst/>
          </a:prstGeom>
        </p:spPr>
      </p:pic>
      <p:pic>
        <p:nvPicPr>
          <p:cNvPr id="17" name="Picture 16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0D2B4BA9-FFBE-4EF3-A4B9-7196706FBF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r="19161"/>
          <a:stretch/>
        </p:blipFill>
        <p:spPr>
          <a:xfrm>
            <a:off x="58244" y="3745951"/>
            <a:ext cx="1301092" cy="1828800"/>
          </a:xfrm>
          <a:prstGeom prst="rect">
            <a:avLst/>
          </a:prstGeom>
        </p:spPr>
      </p:pic>
      <p:pic>
        <p:nvPicPr>
          <p:cNvPr id="19" name="Picture 18" descr="A person with curly hair&#10;&#10;Description automatically generated with medium confidence">
            <a:extLst>
              <a:ext uri="{FF2B5EF4-FFF2-40B4-BE49-F238E27FC236}">
                <a16:creationId xmlns:a16="http://schemas.microsoft.com/office/drawing/2014/main" id="{B4277623-0501-49D6-BB64-0B511446C9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1" r="18171"/>
          <a:stretch/>
        </p:blipFill>
        <p:spPr>
          <a:xfrm>
            <a:off x="1409950" y="3745951"/>
            <a:ext cx="1132073" cy="1828800"/>
          </a:xfrm>
          <a:prstGeom prst="rect">
            <a:avLst/>
          </a:prstGeom>
        </p:spPr>
      </p:pic>
      <p:pic>
        <p:nvPicPr>
          <p:cNvPr id="21" name="Picture 20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CE2D2D72-93FA-45BD-ADE9-B4072827A4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3" r="24642"/>
          <a:stretch/>
        </p:blipFill>
        <p:spPr>
          <a:xfrm>
            <a:off x="2592637" y="3745951"/>
            <a:ext cx="1094625" cy="1828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242F24-1A9A-46C2-B641-6F5C36EBB614}"/>
              </a:ext>
            </a:extLst>
          </p:cNvPr>
          <p:cNvSpPr txBox="1"/>
          <p:nvPr/>
        </p:nvSpPr>
        <p:spPr>
          <a:xfrm>
            <a:off x="4813431" y="5544899"/>
            <a:ext cx="1235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Noah </a:t>
            </a:r>
            <a:r>
              <a:rPr lang="en-US" sz="1600" dirty="0" err="1">
                <a:solidFill>
                  <a:schemeClr val="bg1"/>
                </a:solidFill>
              </a:rPr>
              <a:t>Welke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77167F-8BAF-4C95-AC62-C8CF9C8E558D}"/>
              </a:ext>
            </a:extLst>
          </p:cNvPr>
          <p:cNvSpPr txBox="1"/>
          <p:nvPr/>
        </p:nvSpPr>
        <p:spPr>
          <a:xfrm>
            <a:off x="10851063" y="5544899"/>
            <a:ext cx="1556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Masoud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Lazemi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(Utrecht)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922898-8199-4CAC-AF96-B3CF12EFF79C}"/>
              </a:ext>
            </a:extLst>
          </p:cNvPr>
          <p:cNvSpPr txBox="1"/>
          <p:nvPr/>
        </p:nvSpPr>
        <p:spPr>
          <a:xfrm>
            <a:off x="194115" y="5544899"/>
            <a:ext cx="1006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Ryan Ash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801A44-BFBD-4CA1-B6FD-CAF831A83042}"/>
              </a:ext>
            </a:extLst>
          </p:cNvPr>
          <p:cNvSpPr txBox="1"/>
          <p:nvPr/>
        </p:nvSpPr>
        <p:spPr>
          <a:xfrm>
            <a:off x="1410823" y="5544899"/>
            <a:ext cx="1132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Zain Abhari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0E5C78-60B4-493F-A038-D27B90E0DE00}"/>
              </a:ext>
            </a:extLst>
          </p:cNvPr>
          <p:cNvSpPr txBox="1"/>
          <p:nvPr/>
        </p:nvSpPr>
        <p:spPr>
          <a:xfrm>
            <a:off x="2613768" y="5544899"/>
            <a:ext cx="1062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Roberta Candela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4AFBCC-C7EC-4C78-B930-97ADF4507989}"/>
              </a:ext>
            </a:extLst>
          </p:cNvPr>
          <p:cNvSpPr txBox="1"/>
          <p:nvPr/>
        </p:nvSpPr>
        <p:spPr>
          <a:xfrm>
            <a:off x="3752012" y="5544899"/>
            <a:ext cx="104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Minhal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Gardezi</a:t>
            </a:r>
          </a:p>
        </p:txBody>
      </p:sp>
      <p:pic>
        <p:nvPicPr>
          <p:cNvPr id="28" name="Picture 3" descr="bergmann_slide">
            <a:extLst>
              <a:ext uri="{FF2B5EF4-FFF2-40B4-BE49-F238E27FC236}">
                <a16:creationId xmlns:a16="http://schemas.microsoft.com/office/drawing/2014/main" id="{C541252A-5580-4E47-9DCA-B2CCF2FB8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34711" r="26290"/>
          <a:stretch/>
        </p:blipFill>
        <p:spPr bwMode="auto">
          <a:xfrm>
            <a:off x="10180155" y="-53010"/>
            <a:ext cx="2017547" cy="271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5F8D115-EBD3-4B03-9605-4EC535AA780D}"/>
              </a:ext>
            </a:extLst>
          </p:cNvPr>
          <p:cNvSpPr txBox="1"/>
          <p:nvPr/>
        </p:nvSpPr>
        <p:spPr>
          <a:xfrm>
            <a:off x="3026854" y="6205798"/>
            <a:ext cx="6105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https://bergmann.physics.wisc.edu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55A83D3-EA5E-6EE4-ED6A-AC29FB24DDD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r="10042"/>
          <a:stretch/>
        </p:blipFill>
        <p:spPr>
          <a:xfrm>
            <a:off x="7290038" y="3764746"/>
            <a:ext cx="1152949" cy="1828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D30715-B3D5-4EFE-846B-9B252FEF467C}"/>
              </a:ext>
            </a:extLst>
          </p:cNvPr>
          <p:cNvSpPr txBox="1"/>
          <p:nvPr/>
        </p:nvSpPr>
        <p:spPr>
          <a:xfrm>
            <a:off x="7295285" y="5544899"/>
            <a:ext cx="115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Sophie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Vogelsang</a:t>
            </a:r>
          </a:p>
        </p:txBody>
      </p:sp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0F0C07F-6F2F-0872-BEE2-248E46B160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r="19116"/>
          <a:stretch/>
        </p:blipFill>
        <p:spPr>
          <a:xfrm>
            <a:off x="6065589" y="3788678"/>
            <a:ext cx="1173835" cy="1828800"/>
          </a:xfrm>
          <a:prstGeom prst="rect">
            <a:avLst/>
          </a:prstGeom>
        </p:spPr>
      </p:pic>
      <p:pic>
        <p:nvPicPr>
          <p:cNvPr id="12" name="Picture 11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8A0075A7-3234-9BCB-0523-C4375C95454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15647"/>
          <a:stretch/>
        </p:blipFill>
        <p:spPr>
          <a:xfrm>
            <a:off x="9764947" y="3764717"/>
            <a:ext cx="1221973" cy="18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FA27DB-1DD7-BA12-BA6C-CCDC5C349862}"/>
              </a:ext>
            </a:extLst>
          </p:cNvPr>
          <p:cNvSpPr txBox="1"/>
          <p:nvPr/>
        </p:nvSpPr>
        <p:spPr>
          <a:xfrm>
            <a:off x="8525876" y="5544899"/>
            <a:ext cx="115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Caleb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Robinson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EEA515-462F-9B15-046C-5A47C861DDBA}"/>
              </a:ext>
            </a:extLst>
          </p:cNvPr>
          <p:cNvSpPr txBox="1"/>
          <p:nvPr/>
        </p:nvSpPr>
        <p:spPr>
          <a:xfrm>
            <a:off x="9814014" y="5544899"/>
            <a:ext cx="115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Rafaella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Georgiou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6E8FF4-40A6-5A34-4400-DE5BB902396D}"/>
              </a:ext>
            </a:extLst>
          </p:cNvPr>
          <p:cNvSpPr txBox="1"/>
          <p:nvPr/>
        </p:nvSpPr>
        <p:spPr>
          <a:xfrm>
            <a:off x="6035778" y="5544899"/>
            <a:ext cx="1235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Muneeza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Munawar</a:t>
            </a:r>
          </a:p>
        </p:txBody>
      </p:sp>
      <p:pic>
        <p:nvPicPr>
          <p:cNvPr id="8" name="Picture 7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74453388-2DF6-3650-9E58-D9993764BA8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0" r="29874" b="42920"/>
          <a:stretch/>
        </p:blipFill>
        <p:spPr>
          <a:xfrm>
            <a:off x="8487915" y="3777829"/>
            <a:ext cx="122319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62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0" b="28996"/>
          <a:stretch/>
        </p:blipFill>
        <p:spPr>
          <a:xfrm>
            <a:off x="456872" y="176264"/>
            <a:ext cx="6850967" cy="21575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8" b="7999"/>
          <a:stretch/>
        </p:blipFill>
        <p:spPr>
          <a:xfrm>
            <a:off x="7421579" y="194605"/>
            <a:ext cx="4571638" cy="24186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2" b="8875"/>
          <a:stretch/>
        </p:blipFill>
        <p:spPr>
          <a:xfrm>
            <a:off x="7421580" y="2984142"/>
            <a:ext cx="4571638" cy="2542456"/>
          </a:xfrm>
          <a:prstGeom prst="rect">
            <a:avLst/>
          </a:prstGeom>
        </p:spPr>
      </p:pic>
      <p:pic>
        <p:nvPicPr>
          <p:cNvPr id="15" name="Google Shape;139;p20">
            <a:extLst>
              <a:ext uri="{FF2B5EF4-FFF2-40B4-BE49-F238E27FC236}">
                <a16:creationId xmlns:a16="http://schemas.microsoft.com/office/drawing/2014/main" id="{BE74CC9F-0F60-2A4D-B853-CDA7B00BB9D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379"/>
          <a:stretch/>
        </p:blipFill>
        <p:spPr>
          <a:xfrm>
            <a:off x="296290" y="3544534"/>
            <a:ext cx="2887486" cy="284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indoor, building, luggage, train&#10;&#10;Description automatically generated">
            <a:extLst>
              <a:ext uri="{FF2B5EF4-FFF2-40B4-BE49-F238E27FC236}">
                <a16:creationId xmlns:a16="http://schemas.microsoft.com/office/drawing/2014/main" id="{25873D0C-C7DF-9740-9AAA-593C7050CB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885" b="4826"/>
          <a:stretch/>
        </p:blipFill>
        <p:spPr>
          <a:xfrm>
            <a:off x="3984300" y="4380807"/>
            <a:ext cx="4013783" cy="2477193"/>
          </a:xfrm>
          <a:prstGeom prst="rect">
            <a:avLst/>
          </a:prstGeom>
        </p:spPr>
      </p:pic>
      <p:pic>
        <p:nvPicPr>
          <p:cNvPr id="12" name="Picture 11" descr="A train traveling down a dirt road&#10;&#10;Description automatically generated">
            <a:extLst>
              <a:ext uri="{FF2B5EF4-FFF2-40B4-BE49-F238E27FC236}">
                <a16:creationId xmlns:a16="http://schemas.microsoft.com/office/drawing/2014/main" id="{9363C68B-1F70-4D49-BED6-1236105322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541" r="10449"/>
          <a:stretch/>
        </p:blipFill>
        <p:spPr>
          <a:xfrm>
            <a:off x="3350125" y="2496878"/>
            <a:ext cx="3173087" cy="23711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B96615-0F84-4240-9A10-B22DE311341F}"/>
              </a:ext>
            </a:extLst>
          </p:cNvPr>
          <p:cNvSpPr txBox="1"/>
          <p:nvPr/>
        </p:nvSpPr>
        <p:spPr>
          <a:xfrm>
            <a:off x="301107" y="2385782"/>
            <a:ext cx="3049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We use X-ray Lasers</a:t>
            </a:r>
          </a:p>
        </p:txBody>
      </p:sp>
    </p:spTree>
    <p:extLst>
      <p:ext uri="{BB962C8B-B14F-4D97-AF65-F5344CB8AC3E}">
        <p14:creationId xmlns:p14="http://schemas.microsoft.com/office/powerpoint/2010/main" val="150505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968" y="1101436"/>
            <a:ext cx="11860005" cy="466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4A2042-C41E-462C-8DA1-719E21C28442}"/>
              </a:ext>
            </a:extLst>
          </p:cNvPr>
          <p:cNvSpPr txBox="1"/>
          <p:nvPr/>
        </p:nvSpPr>
        <p:spPr>
          <a:xfrm>
            <a:off x="3306501" y="5969025"/>
            <a:ext cx="5578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We use Synchrotron Facilities</a:t>
            </a:r>
          </a:p>
        </p:txBody>
      </p:sp>
    </p:spTree>
    <p:extLst>
      <p:ext uri="{BB962C8B-B14F-4D97-AF65-F5344CB8AC3E}">
        <p14:creationId xmlns:p14="http://schemas.microsoft.com/office/powerpoint/2010/main" val="1542301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23265" y="6304918"/>
            <a:ext cx="4755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Animation: Greg Stewart, SLAC </a:t>
            </a:r>
            <a:r>
              <a:rPr lang="en-US" dirty="0" err="1">
                <a:solidFill>
                  <a:schemeClr val="bg1"/>
                </a:solidFill>
              </a:rPr>
              <a:t>Infomedia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EC2E7059-1FAA-4687-8BA7-03AD071AA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57" y="57875"/>
            <a:ext cx="7601085" cy="610937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22B3D2-27C1-41FD-8752-8461931EB8D1}"/>
              </a:ext>
            </a:extLst>
          </p:cNvPr>
          <p:cNvCxnSpPr>
            <a:cxnSpLocks/>
          </p:cNvCxnSpPr>
          <p:nvPr/>
        </p:nvCxnSpPr>
        <p:spPr>
          <a:xfrm flipV="1">
            <a:off x="4438185" y="5462397"/>
            <a:ext cx="1382753" cy="625319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827AA4-681A-414C-AB87-6BADA8E69E2B}"/>
              </a:ext>
            </a:extLst>
          </p:cNvPr>
          <p:cNvCxnSpPr>
            <a:cxnSpLocks/>
          </p:cNvCxnSpPr>
          <p:nvPr/>
        </p:nvCxnSpPr>
        <p:spPr>
          <a:xfrm flipV="1">
            <a:off x="6311589" y="4835067"/>
            <a:ext cx="854924" cy="394854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949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14825</TotalTime>
  <Words>354</Words>
  <Application>Microsoft Office PowerPoint</Application>
  <PresentationFormat>Widescreen</PresentationFormat>
  <Paragraphs>76</Paragraphs>
  <Slides>15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Exploring the World with X-ray Vision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Bergmann Lab – Exploring the World with X-ray Vision</dc:title>
  <dc:creator>Bergmann, Uwe</dc:creator>
  <cp:lastModifiedBy>UWE BERGMANN</cp:lastModifiedBy>
  <cp:revision>75</cp:revision>
  <dcterms:created xsi:type="dcterms:W3CDTF">2020-11-17T02:16:01Z</dcterms:created>
  <dcterms:modified xsi:type="dcterms:W3CDTF">2023-03-03T01:34:56Z</dcterms:modified>
</cp:coreProperties>
</file>