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42" r:id="rId2"/>
    <p:sldId id="417" r:id="rId3"/>
    <p:sldId id="275" r:id="rId4"/>
    <p:sldId id="336" r:id="rId5"/>
    <p:sldId id="406" r:id="rId6"/>
    <p:sldId id="346" r:id="rId7"/>
    <p:sldId id="407" r:id="rId8"/>
    <p:sldId id="398" r:id="rId9"/>
    <p:sldId id="408" r:id="rId10"/>
    <p:sldId id="343" r:id="rId11"/>
    <p:sldId id="338" r:id="rId12"/>
    <p:sldId id="416" r:id="rId13"/>
    <p:sldId id="409" r:id="rId14"/>
    <p:sldId id="415" r:id="rId15"/>
    <p:sldId id="412" r:id="rId16"/>
    <p:sldId id="411" r:id="rId17"/>
    <p:sldId id="413" r:id="rId18"/>
    <p:sldId id="414" r:id="rId19"/>
    <p:sldId id="420" r:id="rId20"/>
    <p:sldId id="421" r:id="rId21"/>
    <p:sldId id="394" r:id="rId22"/>
    <p:sldId id="395" r:id="rId23"/>
    <p:sldId id="402" r:id="rId24"/>
    <p:sldId id="403" r:id="rId25"/>
    <p:sldId id="405" r:id="rId26"/>
    <p:sldId id="40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8000"/>
    <a:srgbClr val="FF00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2"/>
    <p:restoredTop sz="94510"/>
  </p:normalViewPr>
  <p:slideViewPr>
    <p:cSldViewPr snapToObjects="1">
      <p:cViewPr varScale="1">
        <p:scale>
          <a:sx n="112" d="100"/>
          <a:sy n="112" d="100"/>
        </p:scale>
        <p:origin x="13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8D751-B2AD-AE44-A5A5-0B9ACFFB4458}" type="datetimeFigureOut">
              <a:rPr lang="en-US" smtClean="0"/>
              <a:pPr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813B-5219-DF41-8567-4943F0E5F6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77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This slide only works on PC. It uses a </a:t>
            </a:r>
            <a:r>
              <a:rPr lang="ja-JP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flash</a:t>
            </a:r>
            <a:r>
              <a:rPr lang="ja-JP" altLang="en-US">
                <a:ea typeface="ＭＳ Ｐゴシック" charset="-128"/>
              </a:rPr>
              <a:t>”</a:t>
            </a:r>
            <a:r>
              <a:rPr lang="en-US" altLang="ja-JP">
                <a:ea typeface="ＭＳ Ｐゴシック" charset="-128"/>
              </a:rPr>
              <a:t> animation with a plug-in that can be found at:  http://members.fortunecity.com/birbilis/QT4Delphi</a:t>
            </a:r>
          </a:p>
          <a:p>
            <a:pPr eaLnBrk="1" hangingPunct="1"/>
            <a:r>
              <a:rPr lang="en-US" altLang="en-US">
                <a:ea typeface="ＭＳ Ｐゴシック" charset="-128"/>
              </a:rPr>
              <a:t>When this is displayed yo</a:t>
            </a:r>
          </a:p>
          <a:p>
            <a:pPr marL="0" lvl="1" eaLnBrk="1" hangingPunct="1"/>
            <a:r>
              <a:rPr lang="en-US" altLang="en-US" sz="2000">
                <a:latin typeface="Comic Sans MS" charset="0"/>
                <a:ea typeface="ＭＳ Ｐゴシック" charset="-128"/>
              </a:rPr>
              <a:t>Equal to 40 large airplanes</a:t>
            </a:r>
          </a:p>
          <a:p>
            <a:pPr eaLnBrk="1" hangingPunct="1"/>
            <a:r>
              <a:rPr lang="en-US" altLang="en-US">
                <a:ea typeface="ＭＳ Ｐゴシック" charset="-128"/>
              </a:rPr>
              <a:t>u can put the mouse on the image and drag it around. The younger audiences in particular love this!</a:t>
            </a:r>
          </a:p>
        </p:txBody>
      </p:sp>
      <p:sp>
        <p:nvSpPr>
          <p:cNvPr id="58371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charset="2"/>
              <a:buNone/>
            </a:pPr>
            <a:fld id="{6F86978C-A082-5145-9E6B-42942E13C60D}" type="slidenum">
              <a:rPr lang="en-US" altLang="en-US">
                <a:latin typeface="Arial" charset="0"/>
              </a:rPr>
              <a:pPr algn="r" eaLnBrk="1" hangingPunct="1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2"/>
                <a:buNone/>
              </a:pPr>
              <a:t>5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4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This slide only works on PC. It uses a </a:t>
            </a:r>
            <a:r>
              <a:rPr lang="ja-JP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flash</a:t>
            </a:r>
            <a:r>
              <a:rPr lang="ja-JP" altLang="en-US">
                <a:ea typeface="ＭＳ Ｐゴシック" charset="-128"/>
              </a:rPr>
              <a:t>”</a:t>
            </a:r>
            <a:r>
              <a:rPr lang="en-US" altLang="ja-JP">
                <a:ea typeface="ＭＳ Ｐゴシック" charset="-128"/>
              </a:rPr>
              <a:t> animation with a plug-in that can be found at:  http://members.fortunecity.com/birbilis/QT4Delphi</a:t>
            </a:r>
          </a:p>
          <a:p>
            <a:pPr eaLnBrk="1" hangingPunct="1"/>
            <a:r>
              <a:rPr lang="en-US" altLang="en-US">
                <a:ea typeface="ＭＳ Ｐゴシック" charset="-128"/>
              </a:rPr>
              <a:t>When this is displayed yo</a:t>
            </a:r>
          </a:p>
          <a:p>
            <a:pPr marL="0" lvl="1" eaLnBrk="1" hangingPunct="1"/>
            <a:r>
              <a:rPr lang="en-US" altLang="en-US" sz="2000">
                <a:latin typeface="Comic Sans MS" charset="0"/>
                <a:ea typeface="ＭＳ Ｐゴシック" charset="-128"/>
              </a:rPr>
              <a:t>Equal to 40 large airplanes</a:t>
            </a:r>
          </a:p>
          <a:p>
            <a:pPr eaLnBrk="1" hangingPunct="1"/>
            <a:r>
              <a:rPr lang="en-US" altLang="en-US">
                <a:ea typeface="ＭＳ Ｐゴシック" charset="-128"/>
              </a:rPr>
              <a:t>u can put the mouse on the image and drag it around. The younger audiences in particular love this!</a:t>
            </a:r>
          </a:p>
        </p:txBody>
      </p:sp>
      <p:sp>
        <p:nvSpPr>
          <p:cNvPr id="58371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charset="2"/>
              <a:buNone/>
            </a:pPr>
            <a:fld id="{6F86978C-A082-5145-9E6B-42942E13C60D}" type="slidenum">
              <a:rPr lang="en-US" altLang="en-US">
                <a:latin typeface="Arial" charset="0"/>
              </a:rPr>
              <a:pPr algn="r" eaLnBrk="1" hangingPunct="1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2"/>
                <a:buNone/>
              </a:pPr>
              <a:t>7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1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18DAC-688F-974E-9496-53030B9F5AA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5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6CA11-53A0-4BD0-B41C-C67E1747790B}" type="slidenum">
              <a:rPr lang="en-US"/>
              <a:pPr/>
              <a:t>16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6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90D823-58EA-7F40-B2A7-52BFDB4B68D1}" type="slidenum">
              <a:rPr lang="en-US"/>
              <a:pPr/>
              <a:t>17</a:t>
            </a:fld>
            <a:endParaRPr lang="en-US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38C62D5-A281-B843-9143-049818D8208C}" type="slidenum">
              <a:rPr lang="en-US" sz="1200">
                <a:ea typeface="Arial"/>
                <a:cs typeface="Arial"/>
              </a:rPr>
              <a:pPr algn="r"/>
              <a:t>17</a:t>
            </a:fld>
            <a:endParaRPr lang="en-US" sz="1200" dirty="0">
              <a:ea typeface="Arial"/>
              <a:cs typeface="Arial"/>
            </a:endParaRPr>
          </a:p>
        </p:txBody>
      </p:sp>
      <p:sp>
        <p:nvSpPr>
          <p:cNvPr id="2253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16F4E59-BC9D-E645-82DC-550F75D826C8}" type="slidenum">
              <a:rPr lang="en-US" sz="1200">
                <a:ea typeface="Arial"/>
                <a:cs typeface="Arial"/>
              </a:rPr>
              <a:pPr algn="r"/>
              <a:t>17</a:t>
            </a:fld>
            <a:endParaRPr lang="en-US" sz="1200" dirty="0">
              <a:ea typeface="Arial"/>
              <a:cs typeface="Arial"/>
            </a:endParaRPr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319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90D823-58EA-7F40-B2A7-52BFDB4B68D1}" type="slidenum">
              <a:rPr lang="en-US"/>
              <a:pPr/>
              <a:t>18</a:t>
            </a:fld>
            <a:endParaRPr lang="en-US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38C62D5-A281-B843-9143-049818D8208C}" type="slidenum">
              <a:rPr lang="en-US" sz="1200">
                <a:ea typeface="Arial"/>
                <a:cs typeface="Arial"/>
              </a:rPr>
              <a:pPr algn="r"/>
              <a:t>18</a:t>
            </a:fld>
            <a:endParaRPr lang="en-US" sz="1200" dirty="0">
              <a:ea typeface="Arial"/>
              <a:cs typeface="Arial"/>
            </a:endParaRPr>
          </a:p>
        </p:txBody>
      </p:sp>
      <p:sp>
        <p:nvSpPr>
          <p:cNvPr id="2253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16F4E59-BC9D-E645-82DC-550F75D826C8}" type="slidenum">
              <a:rPr lang="en-US" sz="1200">
                <a:ea typeface="Arial"/>
                <a:cs typeface="Arial"/>
              </a:rPr>
              <a:pPr algn="r"/>
              <a:t>18</a:t>
            </a:fld>
            <a:endParaRPr lang="en-US" sz="1200" dirty="0">
              <a:ea typeface="Arial"/>
              <a:cs typeface="Arial"/>
            </a:endParaRPr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81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86E33-395D-4A7A-A02C-708423DF2E7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83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641F5-C1AF-4D55-BB3F-7EB07CFE4CFA}" type="slidenum">
              <a:rPr lang="en-US"/>
              <a:pPr/>
              <a:t>25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7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86E33-395D-4A7A-A02C-708423DF2E7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9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3B57-EAB7-D24D-9DE3-B02C1103027A}" type="datetime5">
              <a:rPr lang="en-US" smtClean="0"/>
              <a:t>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0774-CECF-4244-B7A6-E31D546492DC}" type="datetime5">
              <a:rPr lang="en-US" smtClean="0"/>
              <a:t>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BF93-C5E4-7B40-BCA5-1DEA73E242F7}" type="datetime5">
              <a:rPr lang="en-US" smtClean="0"/>
              <a:t>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CC77-258D-5C40-A323-3ED035577431}" type="datetime5">
              <a:rPr lang="en-US" smtClean="0"/>
              <a:t>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EB2-4402-3847-80BC-1CE66AF297C1}" type="datetime5">
              <a:rPr lang="en-US" smtClean="0"/>
              <a:t>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4330-2D14-F941-93B4-B43B51D1BF80}" type="datetime5">
              <a:rPr lang="en-US" smtClean="0"/>
              <a:t>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1EBB-97FA-E849-93A0-A47437890307}" type="datetime5">
              <a:rPr lang="en-US" smtClean="0"/>
              <a:t>2-Mar-23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F73D-89A7-2243-BB53-A7F2E8E34A1D}" type="datetime5">
              <a:rPr lang="en-US" smtClean="0"/>
              <a:t>2-Mar-23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183B-88CE-CC47-A824-7B81F3382B3B}" type="datetime5">
              <a:rPr lang="en-US" smtClean="0"/>
              <a:t>2-Mar-23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6298-7F61-3E4C-9E00-DD8D891029BE}" type="datetime5">
              <a:rPr lang="en-US" smtClean="0"/>
              <a:t>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9965D-0225-2141-AB2D-471157721DD5}" type="datetime5">
              <a:rPr lang="en-US" smtClean="0"/>
              <a:t>2-Mar-23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(Wisconsin)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145F-A024-8F4B-8565-A586A04014FA}" type="datetime5">
              <a:rPr lang="en-US" smtClean="0"/>
              <a:t>2-Mar-23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66FDF-7ED8-944C-9118-D060AB7A8E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8000">
    <p:fade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physics.wisc.edu/2022/11/10/department-of-energy-grant-to-train-students-at-the-interface-of-high-energy-physics-and-computer-science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ccready/08082002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472838" y="457200"/>
            <a:ext cx="6198325" cy="5943600"/>
            <a:chOff x="1981200" y="838200"/>
            <a:chExt cx="5562600" cy="5334000"/>
          </a:xfrm>
        </p:grpSpPr>
        <p:sp>
          <p:nvSpPr>
            <p:cNvPr id="5" name="Oval 4"/>
            <p:cNvSpPr/>
            <p:nvPr/>
          </p:nvSpPr>
          <p:spPr>
            <a:xfrm>
              <a:off x="1981200" y="838200"/>
              <a:ext cx="5562600" cy="5334000"/>
            </a:xfrm>
            <a:prstGeom prst="ellipse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/>
            <p:cNvSpPr/>
            <p:nvPr/>
          </p:nvSpPr>
          <p:spPr>
            <a:xfrm>
              <a:off x="3200400" y="838200"/>
              <a:ext cx="685800" cy="609600"/>
            </a:xfrm>
            <a:prstGeom prst="hexagon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/>
            <p:cNvSpPr/>
            <p:nvPr/>
          </p:nvSpPr>
          <p:spPr>
            <a:xfrm>
              <a:off x="6324600" y="4648200"/>
              <a:ext cx="1219200" cy="1066800"/>
            </a:xfrm>
            <a:prstGeom prst="hexagon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8500" y="9133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65900" y="49911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33600" y="1873985"/>
            <a:ext cx="48768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UW-Madison</a:t>
            </a:r>
            <a:br>
              <a:rPr lang="en-US" sz="4000" dirty="0"/>
            </a:br>
            <a:r>
              <a:rPr lang="en-US" sz="4000" dirty="0"/>
              <a:t>High Energy Physics</a:t>
            </a:r>
          </a:p>
        </p:txBody>
      </p:sp>
      <p:pic>
        <p:nvPicPr>
          <p:cNvPr id="13" name="Picture 21" descr="hea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3886200"/>
            <a:ext cx="189536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771059"/>
      </p:ext>
    </p:extLst>
  </p:cSld>
  <p:clrMapOvr>
    <a:masterClrMapping/>
  </p:clrMapOvr>
  <p:transition spd="med" advTm="585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UW Upgraded Trigger Electronics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5029200"/>
            <a:ext cx="4222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 </a:t>
            </a:r>
            <a:r>
              <a:rPr lang="en-US" dirty="0" err="1"/>
              <a:t>Gorski</a:t>
            </a:r>
            <a:r>
              <a:rPr lang="en-US" dirty="0"/>
              <a:t>, Pam </a:t>
            </a:r>
            <a:r>
              <a:rPr lang="en-US" dirty="0" err="1"/>
              <a:t>Klabbers</a:t>
            </a:r>
            <a:r>
              <a:rPr lang="en-US" dirty="0"/>
              <a:t>, Ales </a:t>
            </a:r>
            <a:r>
              <a:rPr lang="en-US" dirty="0" err="1"/>
              <a:t>Svetek</a:t>
            </a:r>
            <a:endParaRPr lang="en-US" dirty="0"/>
          </a:p>
          <a:p>
            <a:r>
              <a:rPr lang="en-US" dirty="0"/>
              <a:t>Marcelo Vicente, </a:t>
            </a:r>
            <a:r>
              <a:rPr lang="en-US" dirty="0" err="1"/>
              <a:t>Jes</a:t>
            </a:r>
            <a:r>
              <a:rPr lang="en-US" dirty="0"/>
              <a:t> </a:t>
            </a:r>
            <a:r>
              <a:rPr lang="en-US" dirty="0" err="1"/>
              <a:t>Tikalsky</a:t>
            </a:r>
            <a:r>
              <a:rPr lang="en-US" dirty="0"/>
              <a:t>, Bob </a:t>
            </a:r>
            <a:r>
              <a:rPr lang="en-US" dirty="0" err="1"/>
              <a:t>Fobes</a:t>
            </a:r>
            <a:br>
              <a:rPr lang="en-US" dirty="0"/>
            </a:br>
            <a:r>
              <a:rPr lang="en-US" dirty="0"/>
              <a:t>Bhawna </a:t>
            </a:r>
            <a:r>
              <a:rPr lang="en-US" dirty="0" err="1"/>
              <a:t>Gomber</a:t>
            </a:r>
            <a:r>
              <a:rPr lang="en-US" dirty="0"/>
              <a:t>, Isobel </a:t>
            </a:r>
            <a:r>
              <a:rPr lang="en-US" dirty="0" err="1"/>
              <a:t>Ojalvo</a:t>
            </a:r>
            <a:r>
              <a:rPr lang="en-US" dirty="0"/>
              <a:t>, Varun Sharma, </a:t>
            </a:r>
            <a:r>
              <a:rPr lang="en-US" dirty="0" err="1"/>
              <a:t>Abhishikth</a:t>
            </a:r>
            <a:r>
              <a:rPr lang="en-US" dirty="0"/>
              <a:t> </a:t>
            </a:r>
            <a:r>
              <a:rPr lang="en-US" dirty="0" err="1"/>
              <a:t>Mallampalli</a:t>
            </a:r>
            <a:r>
              <a:rPr lang="en-US" dirty="0"/>
              <a:t> … </a:t>
            </a:r>
          </a:p>
          <a:p>
            <a:r>
              <a:rPr lang="en-US" dirty="0"/>
              <a:t>24 Graduate Students and counting!</a:t>
            </a:r>
          </a:p>
          <a:p>
            <a:r>
              <a:rPr lang="en-US" dirty="0">
                <a:solidFill>
                  <a:srgbClr val="FFFF00"/>
                </a:solidFill>
              </a:rPr>
              <a:t>PI: </a:t>
            </a:r>
            <a:r>
              <a:rPr lang="en-US" dirty="0" err="1">
                <a:solidFill>
                  <a:srgbClr val="FFFF00"/>
                </a:solidFill>
              </a:rPr>
              <a:t>Sridhara</a:t>
            </a:r>
            <a:r>
              <a:rPr lang="en-US" dirty="0">
                <a:solidFill>
                  <a:srgbClr val="FFFF00"/>
                </a:solidFill>
              </a:rPr>
              <a:t> Dasu</a:t>
            </a:r>
          </a:p>
        </p:txBody>
      </p:sp>
      <p:pic>
        <p:nvPicPr>
          <p:cNvPr id="8" name="Picture 13" descr="2016_Laye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88" y="1312333"/>
            <a:ext cx="33960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9600" y="1524000"/>
            <a:ext cx="4214813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709729"/>
      </p:ext>
    </p:extLst>
  </p:cSld>
  <p:clrMapOvr>
    <a:masterClrMapping/>
  </p:clrMapOvr>
  <p:transition spd="med" advTm="675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381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DAB5B0-12D6-F54C-B9A1-8941310A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World-wide LHC Computing Grid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494932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LHC experiments produce 90 </a:t>
            </a:r>
            <a:r>
              <a:rPr lang="en-US"/>
              <a:t>peta of data </a:t>
            </a:r>
            <a:r>
              <a:rPr lang="en-US" dirty="0"/>
              <a:t>per years, should have an </a:t>
            </a:r>
            <a:r>
              <a:rPr lang="en-US" dirty="0" err="1"/>
              <a:t>exa</a:t>
            </a:r>
            <a:r>
              <a:rPr lang="en-US" dirty="0"/>
              <a:t> byte soon!</a:t>
            </a:r>
          </a:p>
          <a:p>
            <a:r>
              <a:rPr lang="en-US" dirty="0"/>
              <a:t>Dan Bradley, </a:t>
            </a:r>
            <a:r>
              <a:rPr lang="en-US" dirty="0" err="1"/>
              <a:t>Ajit</a:t>
            </a:r>
            <a:r>
              <a:rPr lang="en-US" dirty="0"/>
              <a:t> Mohapatra, Carl </a:t>
            </a:r>
            <a:r>
              <a:rPr lang="en-US" dirty="0" err="1"/>
              <a:t>Vuosalo</a:t>
            </a:r>
            <a:r>
              <a:rPr lang="en-US" dirty="0"/>
              <a:t>, Tapas Sarangi, Will </a:t>
            </a:r>
            <a:r>
              <a:rPr lang="en-US" dirty="0" err="1"/>
              <a:t>Maeir</a:t>
            </a:r>
            <a:r>
              <a:rPr lang="en-US" dirty="0"/>
              <a:t>, Chad </a:t>
            </a:r>
            <a:r>
              <a:rPr lang="en-US" dirty="0" err="1"/>
              <a:t>Seys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PI: Sridhara Dasu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90800" y="1600200"/>
            <a:ext cx="6400800" cy="3835063"/>
            <a:chOff x="2590800" y="1600200"/>
            <a:chExt cx="6400800" cy="3835063"/>
          </a:xfrm>
        </p:grpSpPr>
        <p:pic>
          <p:nvPicPr>
            <p:cNvPr id="6" name="Picture 5" descr="t2.jpe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1500" y="1600200"/>
              <a:ext cx="4381500" cy="379730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2590800" y="2438400"/>
              <a:ext cx="1981200" cy="0"/>
            </a:xfrm>
            <a:prstGeom prst="line">
              <a:avLst/>
            </a:prstGeom>
            <a:ln w="50800">
              <a:solidFill>
                <a:srgbClr val="FF0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500395" y="4419600"/>
              <a:ext cx="14912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UW Tier-2 Computing Center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742153"/>
      </p:ext>
    </p:extLst>
  </p:cSld>
  <p:clrMapOvr>
    <a:masterClrMapping/>
  </p:clrMapOvr>
  <p:transition spd="med" advTm="49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DAB5B0-12D6-F54C-B9A1-8941310A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41148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GPU Based Computing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826675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Offloading significant parts of trigger and offline reconstruction to Graphics Processing Units (GPUs) to increase the efficiency and total computing power available for CMS data processing.</a:t>
            </a:r>
          </a:p>
          <a:p>
            <a:r>
              <a:rPr lang="en-US" dirty="0"/>
              <a:t>We provide opportunities to students to join the </a:t>
            </a:r>
            <a:r>
              <a:rPr lang="en-US" dirty="0">
                <a:hlinkClick r:id="rId2"/>
              </a:rPr>
              <a:t>TAC-HEP: Training to Advance Computational HEP in the Exascale Era</a:t>
            </a:r>
            <a:r>
              <a:rPr lang="en-US" dirty="0"/>
              <a:t> program and participate in cutting-edge R&amp;D with Fermilab and other partners.</a:t>
            </a:r>
          </a:p>
          <a:p>
            <a:r>
              <a:rPr lang="en-US" dirty="0">
                <a:solidFill>
                  <a:srgbClr val="FFFF00"/>
                </a:solidFill>
              </a:rPr>
              <a:t>PI: </a:t>
            </a:r>
            <a:r>
              <a:rPr lang="en-US" dirty="0" err="1">
                <a:solidFill>
                  <a:srgbClr val="FFFF00"/>
                </a:solidFill>
              </a:rPr>
              <a:t>Tulika</a:t>
            </a:r>
            <a:r>
              <a:rPr lang="en-US" dirty="0">
                <a:solidFill>
                  <a:srgbClr val="FFFF00"/>
                </a:solidFill>
              </a:rPr>
              <a:t> Bose, </a:t>
            </a:r>
            <a:r>
              <a:rPr lang="en-US" dirty="0"/>
              <a:t>Charis </a:t>
            </a:r>
            <a:r>
              <a:rPr lang="en-US" dirty="0" err="1"/>
              <a:t>Kleio</a:t>
            </a:r>
            <a:r>
              <a:rPr lang="en-US" dirty="0"/>
              <a:t> </a:t>
            </a:r>
            <a:r>
              <a:rPr lang="en-US" dirty="0" err="1"/>
              <a:t>Koraka</a:t>
            </a:r>
            <a:r>
              <a:rPr lang="en-US" dirty="0"/>
              <a:t> +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33A00-AE75-761E-C989-85A48C25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09" y="1428142"/>
            <a:ext cx="5120791" cy="3296257"/>
          </a:xfrm>
          <a:prstGeom prst="rect">
            <a:avLst/>
          </a:prstGeom>
        </p:spPr>
      </p:pic>
      <p:pic>
        <p:nvPicPr>
          <p:cNvPr id="6" name="Picture 5" descr="A person standing next to a server&#10;&#10;Description automatically generated with medium confidence">
            <a:extLst>
              <a:ext uri="{FF2B5EF4-FFF2-40B4-BE49-F238E27FC236}">
                <a16:creationId xmlns:a16="http://schemas.microsoft.com/office/drawing/2014/main" id="{2DF75E54-29AC-F23F-9439-B67979CE2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350" y="76200"/>
            <a:ext cx="3600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92369"/>
      </p:ext>
    </p:extLst>
  </p:cSld>
  <p:clrMapOvr>
    <a:masterClrMapping/>
  </p:clrMapOvr>
  <p:transition spd="med" advTm="4966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7847F75B-5923-ED49-9558-361E3DB4C75D}" type="slidenum">
              <a:rPr lang="en-US" altLang="en-US">
                <a:solidFill>
                  <a:srgbClr val="898989"/>
                </a:solidFill>
              </a:rPr>
              <a:pPr/>
              <a:t>13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657475" y="1905000"/>
            <a:ext cx="3743325" cy="3657600"/>
            <a:chOff x="2658140" y="1905000"/>
            <a:chExt cx="3742660" cy="36576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ED6387-0463-904B-A269-0B2E83E66F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58140" y="1905000"/>
              <a:ext cx="3742660" cy="3657600"/>
            </a:xfrm>
            <a:prstGeom prst="ellipse">
              <a:avLst/>
            </a:prstGeom>
            <a:solidFill>
              <a:srgbClr val="4F81BD">
                <a:lumMod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prstClr val="black"/>
                </a:solidFill>
                <a:latin typeface="Arial" charset="0"/>
                <a:ea typeface="Arial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CA1870-9B3B-2646-9A77-4BCEE73F0107}"/>
                </a:ext>
              </a:extLst>
            </p:cNvPr>
            <p:cNvSpPr txBox="1"/>
            <p:nvPr/>
          </p:nvSpPr>
          <p:spPr>
            <a:xfrm>
              <a:off x="2896223" y="2743200"/>
              <a:ext cx="3276018" cy="175418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Calibri"/>
                  <a:ea typeface="Arial"/>
                  <a:cs typeface="Arial"/>
                </a:rPr>
                <a:t>Elusive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Calibri"/>
                  <a:ea typeface="Arial"/>
                  <a:cs typeface="Arial"/>
                </a:rPr>
                <a:t>Higgs Boson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Calibri"/>
                  <a:ea typeface="Arial"/>
                  <a:cs typeface="Arial"/>
                </a:rPr>
                <a:t>Holds the Key</a:t>
              </a:r>
            </a:p>
          </p:txBody>
        </p:sp>
      </p:grpSp>
      <p:sp>
        <p:nvSpPr>
          <p:cNvPr id="110595" name="Title 1"/>
          <p:cNvSpPr txBox="1">
            <a:spLocks noChangeArrowheads="1"/>
          </p:cNvSpPr>
          <p:nvPr/>
        </p:nvSpPr>
        <p:spPr bwMode="auto">
          <a:xfrm>
            <a:off x="1331913" y="111125"/>
            <a:ext cx="6821487" cy="698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D50001"/>
                </a:solidFill>
                <a:latin typeface="Arial" charset="0"/>
              </a:rPr>
              <a:t>Wisconsin CMS Physics Analysis</a:t>
            </a:r>
          </a:p>
        </p:txBody>
      </p:sp>
      <p:grpSp>
        <p:nvGrpSpPr>
          <p:cNvPr id="110596" name="Group 17"/>
          <p:cNvGrpSpPr>
            <a:grpSpLocks/>
          </p:cNvGrpSpPr>
          <p:nvPr/>
        </p:nvGrpSpPr>
        <p:grpSpPr bwMode="auto">
          <a:xfrm>
            <a:off x="228600" y="1143000"/>
            <a:ext cx="8686800" cy="5181600"/>
            <a:chOff x="228600" y="1143000"/>
            <a:chExt cx="8686800" cy="5181600"/>
          </a:xfrm>
        </p:grpSpPr>
        <p:sp>
          <p:nvSpPr>
            <p:cNvPr id="110597" name="TextBox 18"/>
            <p:cNvSpPr txBox="1">
              <a:spLocks noChangeArrowheads="1"/>
            </p:cNvSpPr>
            <p:nvPr/>
          </p:nvSpPr>
          <p:spPr bwMode="auto">
            <a:xfrm>
              <a:off x="228600" y="1143000"/>
              <a:ext cx="3429000" cy="1569660"/>
            </a:xfrm>
            <a:prstGeom prst="rect">
              <a:avLst/>
            </a:prstGeom>
            <a:solidFill>
              <a:srgbClr val="248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dirty="0">
                  <a:solidFill>
                    <a:srgbClr val="FFFFFF"/>
                  </a:solidFill>
                </a:rPr>
                <a:t>Electro-Weak Symmetry Breaking</a:t>
              </a:r>
            </a:p>
            <a:p>
              <a:pPr algn="ctr" eaLnBrk="1" hangingPunct="1"/>
              <a:endParaRPr lang="en-US" altLang="x-none" dirty="0">
                <a:solidFill>
                  <a:srgbClr val="FFFFFF"/>
                </a:solidFill>
              </a:endParaRPr>
            </a:p>
            <a:p>
              <a:pPr algn="ctr" eaLnBrk="1" hangingPunct="1"/>
              <a:r>
                <a:rPr lang="en-US" altLang="x-none" dirty="0">
                  <a:solidFill>
                    <a:srgbClr val="FFFFFF"/>
                  </a:solidFill>
                </a:rPr>
                <a:t>Higgs Mechanism</a:t>
              </a:r>
            </a:p>
          </p:txBody>
        </p:sp>
        <p:sp>
          <p:nvSpPr>
            <p:cNvPr id="110598" name="TextBox 19"/>
            <p:cNvSpPr txBox="1">
              <a:spLocks noChangeArrowheads="1"/>
            </p:cNvSpPr>
            <p:nvPr/>
          </p:nvSpPr>
          <p:spPr bwMode="auto">
            <a:xfrm>
              <a:off x="5486400" y="1189166"/>
              <a:ext cx="3429000" cy="1477328"/>
            </a:xfrm>
            <a:prstGeom prst="rect">
              <a:avLst/>
            </a:prstGeom>
            <a:solidFill>
              <a:srgbClr val="248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dirty="0">
                  <a:solidFill>
                    <a:srgbClr val="FFFFFF"/>
                  </a:solidFill>
                </a:rPr>
                <a:t>Flavor Sector</a:t>
              </a:r>
            </a:p>
            <a:p>
              <a:pPr algn="ctr" eaLnBrk="1" hangingPunct="1"/>
              <a:endParaRPr lang="en-US" altLang="x-none" dirty="0">
                <a:solidFill>
                  <a:srgbClr val="FFFFFF"/>
                </a:solidFill>
              </a:endParaRPr>
            </a:p>
            <a:p>
              <a:pPr algn="ctr" eaLnBrk="1" hangingPunct="1"/>
              <a:r>
                <a:rPr lang="en-US" altLang="x-none" dirty="0">
                  <a:solidFill>
                    <a:srgbClr val="FFFFFF"/>
                  </a:solidFill>
                </a:rPr>
                <a:t>B and Top</a:t>
              </a:r>
            </a:p>
            <a:p>
              <a:pPr algn="ctr" eaLnBrk="1" hangingPunct="1"/>
              <a:r>
                <a:rPr lang="en-US" altLang="x-none" dirty="0">
                  <a:solidFill>
                    <a:srgbClr val="FFFFFF"/>
                  </a:solidFill>
                </a:rPr>
                <a:t>Fermion Masses</a:t>
              </a:r>
            </a:p>
            <a:p>
              <a:pPr algn="ctr" eaLnBrk="1" hangingPunct="1"/>
              <a:r>
                <a:rPr lang="en-US" altLang="x-none" dirty="0">
                  <a:solidFill>
                    <a:srgbClr val="FFFFFF"/>
                  </a:solidFill>
                </a:rPr>
                <a:t>and Mixing</a:t>
              </a:r>
            </a:p>
          </p:txBody>
        </p:sp>
        <p:sp>
          <p:nvSpPr>
            <p:cNvPr id="110599" name="TextBox 20"/>
            <p:cNvSpPr txBox="1">
              <a:spLocks noChangeArrowheads="1"/>
            </p:cNvSpPr>
            <p:nvPr/>
          </p:nvSpPr>
          <p:spPr bwMode="auto">
            <a:xfrm>
              <a:off x="228600" y="4754940"/>
              <a:ext cx="3429000" cy="1569660"/>
            </a:xfrm>
            <a:prstGeom prst="rect">
              <a:avLst/>
            </a:prstGeom>
            <a:solidFill>
              <a:srgbClr val="248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>
                  <a:solidFill>
                    <a:srgbClr val="FFFFFF"/>
                  </a:solidFill>
                </a:rPr>
                <a:t>Cosmological</a:t>
              </a:r>
            </a:p>
            <a:p>
              <a:pPr algn="ctr" eaLnBrk="1" hangingPunct="1"/>
              <a:r>
                <a:rPr lang="en-US" altLang="x-none">
                  <a:solidFill>
                    <a:srgbClr val="FFFFFF"/>
                  </a:solidFill>
                </a:rPr>
                <a:t>Connections</a:t>
              </a:r>
            </a:p>
            <a:p>
              <a:pPr algn="ctr" eaLnBrk="1" hangingPunct="1"/>
              <a:endParaRPr lang="en-US" altLang="x-none">
                <a:solidFill>
                  <a:srgbClr val="FFFFFF"/>
                </a:solidFill>
              </a:endParaRPr>
            </a:p>
            <a:p>
              <a:pPr algn="ctr" eaLnBrk="1" hangingPunct="1"/>
              <a:r>
                <a:rPr lang="en-US" altLang="x-none">
                  <a:solidFill>
                    <a:srgbClr val="FFFFFF"/>
                  </a:solidFill>
                </a:rPr>
                <a:t>Dark Matter</a:t>
              </a:r>
            </a:p>
          </p:txBody>
        </p:sp>
        <p:sp>
          <p:nvSpPr>
            <p:cNvPr id="110600" name="TextBox 21"/>
            <p:cNvSpPr txBox="1">
              <a:spLocks noChangeArrowheads="1"/>
            </p:cNvSpPr>
            <p:nvPr/>
          </p:nvSpPr>
          <p:spPr bwMode="auto">
            <a:xfrm>
              <a:off x="5486400" y="4754940"/>
              <a:ext cx="3429000" cy="1569660"/>
            </a:xfrm>
            <a:prstGeom prst="rect">
              <a:avLst/>
            </a:prstGeom>
            <a:solidFill>
              <a:srgbClr val="2489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>
                  <a:solidFill>
                    <a:srgbClr val="FFFFFF"/>
                  </a:solidFill>
                </a:rPr>
                <a:t>Electro-Weak Physics</a:t>
              </a:r>
            </a:p>
            <a:p>
              <a:pPr algn="ctr" eaLnBrk="1" hangingPunct="1"/>
              <a:r>
                <a:rPr lang="en-US" altLang="x-none">
                  <a:solidFill>
                    <a:srgbClr val="FFFFFF"/>
                  </a:solidFill>
                </a:rPr>
                <a:t>at High Energy</a:t>
              </a:r>
            </a:p>
            <a:p>
              <a:pPr algn="ctr" eaLnBrk="1" hangingPunct="1"/>
              <a:endParaRPr lang="en-US" altLang="x-none">
                <a:solidFill>
                  <a:srgbClr val="FFFFFF"/>
                </a:solidFill>
              </a:endParaRPr>
            </a:p>
            <a:p>
              <a:pPr algn="ctr" eaLnBrk="1" hangingPunct="1"/>
              <a:r>
                <a:rPr lang="en-US" altLang="x-none">
                  <a:solidFill>
                    <a:srgbClr val="FFFFFF"/>
                  </a:solidFill>
                </a:rPr>
                <a:t>Diboson 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38852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6B8D5DEF-35A3-3D54-AD01-8296B0210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2" y="581603"/>
            <a:ext cx="7964808" cy="6188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868"/>
            <a:ext cx="8229600" cy="521732"/>
          </a:xfrm>
        </p:spPr>
        <p:txBody>
          <a:bodyPr>
            <a:noAutofit/>
          </a:bodyPr>
          <a:lstStyle/>
          <a:p>
            <a:r>
              <a:rPr lang="en-US" sz="2400" dirty="0"/>
              <a:t>UW CMS Physics – 20 PhDs …Standard Model Measurements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385" y="533400"/>
            <a:ext cx="658221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Full CMS Experiment Physics Program.  Managed by </a:t>
            </a:r>
            <a:r>
              <a:rPr lang="en-US" sz="2400" dirty="0" err="1">
                <a:solidFill>
                  <a:srgbClr val="FF0000"/>
                </a:solidFill>
              </a:rPr>
              <a:t>Tulika</a:t>
            </a:r>
            <a:r>
              <a:rPr lang="en-US" sz="2400" dirty="0">
                <a:solidFill>
                  <a:srgbClr val="FF0000"/>
                </a:solidFill>
              </a:rPr>
              <a:t> Bose in 2018-2019!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FD198D-E3A0-DA46-972F-6431A86E949D}"/>
              </a:ext>
            </a:extLst>
          </p:cNvPr>
          <p:cNvSpPr/>
          <p:nvPr/>
        </p:nvSpPr>
        <p:spPr>
          <a:xfrm>
            <a:off x="4978709" y="3119291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UW</a:t>
            </a:r>
            <a:endParaRPr lang="en-US" sz="12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28FEEE-9276-DA44-AE83-F0F66909E93B}"/>
              </a:ext>
            </a:extLst>
          </p:cNvPr>
          <p:cNvSpPr/>
          <p:nvPr/>
        </p:nvSpPr>
        <p:spPr>
          <a:xfrm>
            <a:off x="5715000" y="2971800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UW</a:t>
            </a:r>
            <a:endParaRPr lang="en-US" sz="12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548AC9-0B41-6545-8D8A-8EBB8D46B37B}"/>
              </a:ext>
            </a:extLst>
          </p:cNvPr>
          <p:cNvSpPr/>
          <p:nvPr/>
        </p:nvSpPr>
        <p:spPr>
          <a:xfrm>
            <a:off x="5912695" y="2029599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UW</a:t>
            </a:r>
            <a:endParaRPr lang="en-US" sz="12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9947C5-51E5-4946-BFCB-BDF9F316FE74}"/>
              </a:ext>
            </a:extLst>
          </p:cNvPr>
          <p:cNvSpPr/>
          <p:nvPr/>
        </p:nvSpPr>
        <p:spPr>
          <a:xfrm>
            <a:off x="3505200" y="3886200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UW</a:t>
            </a:r>
            <a:endParaRPr lang="en-US" sz="12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4054" y="3962400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UW</a:t>
            </a:r>
            <a:endParaRPr lang="en-US" sz="12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115AD-B7EB-D846-9489-1AB62189AF6B}"/>
              </a:ext>
            </a:extLst>
          </p:cNvPr>
          <p:cNvSpPr/>
          <p:nvPr/>
        </p:nvSpPr>
        <p:spPr>
          <a:xfrm>
            <a:off x="6535135" y="1371600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UW</a:t>
            </a:r>
            <a:endParaRPr lang="en-US" sz="12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03FF63-A767-3441-8875-42EB14BB90F0}"/>
              </a:ext>
            </a:extLst>
          </p:cNvPr>
          <p:cNvSpPr/>
          <p:nvPr/>
        </p:nvSpPr>
        <p:spPr>
          <a:xfrm>
            <a:off x="6156146" y="1783895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UW</a:t>
            </a:r>
            <a:endParaRPr lang="en-US" sz="12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262F93-1A9D-254D-A0C4-7A2311C28C39}"/>
              </a:ext>
            </a:extLst>
          </p:cNvPr>
          <p:cNvSpPr/>
          <p:nvPr/>
        </p:nvSpPr>
        <p:spPr>
          <a:xfrm>
            <a:off x="5791200" y="5867400"/>
            <a:ext cx="220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8000"/>
                </a:solidFill>
                <a:latin typeface="Arial"/>
                <a:ea typeface="Arial"/>
                <a:cs typeface="Arial"/>
              </a:rPr>
              <a:t>UW H(ZZ), H(</a:t>
            </a:r>
            <a:r>
              <a:rPr lang="en-US" sz="1400" dirty="0" err="1">
                <a:solidFill>
                  <a:srgbClr val="008000"/>
                </a:solidFill>
                <a:latin typeface="Symbol" charset="2"/>
                <a:ea typeface="Arial"/>
                <a:cs typeface="Symbol" charset="2"/>
              </a:rPr>
              <a:t>tt</a:t>
            </a:r>
            <a:r>
              <a:rPr lang="en-US" sz="1400" dirty="0">
                <a:solidFill>
                  <a:srgbClr val="008000"/>
                </a:solidFill>
                <a:latin typeface="Symbol" charset="2"/>
                <a:ea typeface="Arial"/>
                <a:cs typeface="Symbol" charset="2"/>
              </a:rPr>
              <a:t>)</a:t>
            </a:r>
            <a:endParaRPr lang="en-US" sz="1400" dirty="0">
              <a:solidFill>
                <a:srgbClr val="008000"/>
              </a:solidFill>
              <a:ea typeface="Arial"/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C2EEF1-BBF3-2A4F-9704-5B2F263F77CA}"/>
              </a:ext>
            </a:extLst>
          </p:cNvPr>
          <p:cNvSpPr/>
          <p:nvPr/>
        </p:nvSpPr>
        <p:spPr>
          <a:xfrm>
            <a:off x="8053246" y="1087398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UW</a:t>
            </a:r>
            <a:endParaRPr lang="en-US" sz="1200" dirty="0"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7AA55-D6EF-A5F4-93AC-5B26F0F432B4}"/>
              </a:ext>
            </a:extLst>
          </p:cNvPr>
          <p:cNvSpPr/>
          <p:nvPr/>
        </p:nvSpPr>
        <p:spPr>
          <a:xfrm>
            <a:off x="6595281" y="4201180"/>
            <a:ext cx="1481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First 13.6 </a:t>
            </a:r>
            <a:r>
              <a:rPr lang="en-US" sz="1400" dirty="0" err="1">
                <a:solidFill>
                  <a:srgbClr val="002060"/>
                </a:solidFill>
                <a:latin typeface="Arial"/>
                <a:ea typeface="Arial"/>
                <a:cs typeface="Arial"/>
              </a:rPr>
              <a:t>TeV</a:t>
            </a:r>
            <a:r>
              <a:rPr lang="en-US" sz="14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 Result!</a:t>
            </a:r>
            <a:endParaRPr lang="en-US" sz="1400" dirty="0">
              <a:solidFill>
                <a:srgbClr val="002060"/>
              </a:solidFill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12532"/>
      </p:ext>
    </p:extLst>
  </p:cSld>
  <p:clrMapOvr>
    <a:masterClrMapping/>
  </p:clrMapOvr>
  <p:transition spd="med" advTm="8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35E9C6-B3A7-C540-9977-678593BC4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39" y="0"/>
            <a:ext cx="4096241" cy="6172200"/>
          </a:xfrm>
          <a:prstGeom prst="rect">
            <a:avLst/>
          </a:prstGeom>
        </p:spPr>
      </p:pic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F0ED9EA7-2B14-F642-9187-8C1B0DE9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488" y="0"/>
            <a:ext cx="4015513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B8EE5F0-0F31-D145-B13D-8E1FC7996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42"/>
          <a:stretch/>
        </p:blipFill>
        <p:spPr>
          <a:xfrm rot="16200000">
            <a:off x="-2703983" y="3161186"/>
            <a:ext cx="6400800" cy="9928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F360A4-DC62-8F46-8A6E-FC0032A05397}"/>
              </a:ext>
            </a:extLst>
          </p:cNvPr>
          <p:cNvSpPr txBox="1">
            <a:spLocks/>
          </p:cNvSpPr>
          <p:nvPr/>
        </p:nvSpPr>
        <p:spPr>
          <a:xfrm>
            <a:off x="5657190" y="2669656"/>
            <a:ext cx="3486810" cy="228334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They wrote the text books you use to learn particle physics</a:t>
            </a:r>
            <a:r>
              <a:rPr lang="en-US" sz="3600" dirty="0"/>
              <a:t>.  More in backup slides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60A4-DC62-8F46-8A6E-FC0032A05397}"/>
              </a:ext>
            </a:extLst>
          </p:cNvPr>
          <p:cNvSpPr txBox="1">
            <a:spLocks/>
          </p:cNvSpPr>
          <p:nvPr/>
        </p:nvSpPr>
        <p:spPr>
          <a:xfrm>
            <a:off x="1981200" y="533400"/>
            <a:ext cx="2438400" cy="6858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HEP Theory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1254C-A260-1798-0CE3-AA5549A68D9E}"/>
              </a:ext>
            </a:extLst>
          </p:cNvPr>
          <p:cNvSpPr txBox="1"/>
          <p:nvPr/>
        </p:nvSpPr>
        <p:spPr>
          <a:xfrm>
            <a:off x="1039470" y="6172200"/>
            <a:ext cx="4069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Phenomenology and Theory: Bai, Barger, Everett, Chung, Hashimoto, </a:t>
            </a:r>
            <a:r>
              <a:rPr lang="en-US" dirty="0" err="1"/>
              <a:t>Shiu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04323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A3F5D25-5F1F-4D36-80DD-8FE6BD93C5B7}" type="slidenum">
              <a:rPr lang="en-US"/>
              <a:pPr/>
              <a:t>16</a:t>
            </a:fld>
            <a:endParaRPr lang="en-US"/>
          </a:p>
        </p:txBody>
      </p:sp>
      <p:sp>
        <p:nvSpPr>
          <p:cNvPr id="6144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>
              <a:tabLst>
                <a:tab pos="90488" algn="l"/>
                <a:tab pos="1004888" algn="l"/>
                <a:tab pos="1919288" algn="l"/>
                <a:tab pos="2833688" algn="l"/>
                <a:tab pos="3748088" algn="l"/>
                <a:tab pos="4662488" algn="l"/>
                <a:tab pos="5576888" algn="l"/>
              </a:tabLst>
            </a:pPr>
            <a:r>
              <a:rPr lang="en-US"/>
              <a:t>Summary</a:t>
            </a: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>
            <a:off x="4800600" y="4267200"/>
            <a:ext cx="1593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114800" y="3948366"/>
            <a:ext cx="4419600" cy="100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6988">
              <a:lnSpc>
                <a:spcPct val="102000"/>
              </a:lnSpc>
              <a:tabLst>
                <a:tab pos="90488" algn="l"/>
                <a:tab pos="1004888" algn="l"/>
                <a:tab pos="1919288" algn="l"/>
                <a:tab pos="2833688" algn="l"/>
                <a:tab pos="3748088" algn="l"/>
                <a:tab pos="4662488" algn="l"/>
                <a:tab pos="5576888" algn="l"/>
              </a:tabLst>
            </a:pPr>
            <a:r>
              <a:rPr lang="en-US" sz="3200">
                <a:solidFill>
                  <a:srgbClr val="266223"/>
                </a:solidFill>
                <a:latin typeface="Arial"/>
                <a:ea typeface="Arial"/>
                <a:cs typeface="Arial"/>
                <a:sym typeface="Comic Sans MS" pitchFamily="66" charset="0"/>
              </a:rPr>
              <a:t>- a fun and </a:t>
            </a:r>
            <a:r>
              <a:rPr lang="en-US" sz="3200" dirty="0">
                <a:solidFill>
                  <a:srgbClr val="266223"/>
                </a:solidFill>
                <a:latin typeface="Arial"/>
                <a:ea typeface="Arial"/>
                <a:cs typeface="Arial"/>
                <a:sym typeface="Comic Sans MS" pitchFamily="66" charset="0"/>
              </a:rPr>
              <a:t>rewarding education</a:t>
            </a:r>
          </a:p>
        </p:txBody>
      </p:sp>
      <p:sp>
        <p:nvSpPr>
          <p:cNvPr id="61446" name="Rectangle 4"/>
          <p:cNvSpPr>
            <a:spLocks noChangeArrowheads="1"/>
          </p:cNvSpPr>
          <p:nvPr/>
        </p:nvSpPr>
        <p:spPr bwMode="auto">
          <a:xfrm>
            <a:off x="1295400" y="5486400"/>
            <a:ext cx="7543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308100" y="5486400"/>
            <a:ext cx="75184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6988">
              <a:lnSpc>
                <a:spcPct val="99000"/>
              </a:lnSpc>
              <a:tabLst>
                <a:tab pos="90488" algn="l"/>
                <a:tab pos="1004888" algn="l"/>
                <a:tab pos="1919288" algn="l"/>
                <a:tab pos="2833688" algn="l"/>
                <a:tab pos="3748088" algn="l"/>
                <a:tab pos="4662488" algn="l"/>
                <a:tab pos="5576888" algn="l"/>
                <a:tab pos="6491288" algn="l"/>
                <a:tab pos="7405688" algn="l"/>
                <a:tab pos="7543800" algn="l"/>
              </a:tabLst>
            </a:pPr>
            <a:r>
              <a:rPr lang="en-US" sz="4000" b="1" dirty="0">
                <a:solidFill>
                  <a:srgbClr val="800080"/>
                </a:solidFill>
                <a:latin typeface="Arial"/>
                <a:ea typeface="Arial"/>
                <a:cs typeface="Arial"/>
                <a:sym typeface="Comic Sans MS" pitchFamily="66" charset="0"/>
              </a:rPr>
              <a:t>Welcome to the adventure!</a:t>
            </a:r>
          </a:p>
        </p:txBody>
      </p:sp>
      <p:sp>
        <p:nvSpPr>
          <p:cNvPr id="61448" name="Rectangle 6"/>
          <p:cNvSpPr>
            <a:spLocks noChangeArrowheads="1"/>
          </p:cNvSpPr>
          <p:nvPr/>
        </p:nvSpPr>
        <p:spPr bwMode="auto">
          <a:xfrm>
            <a:off x="2383130" y="1611312"/>
            <a:ext cx="39862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1268373"/>
            <a:ext cx="5052146" cy="147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6988">
              <a:lnSpc>
                <a:spcPct val="102000"/>
              </a:lnSpc>
              <a:tabLst>
                <a:tab pos="90488" algn="l"/>
                <a:tab pos="1004888" algn="l"/>
                <a:tab pos="1919288" algn="l"/>
                <a:tab pos="2833688" algn="l"/>
                <a:tab pos="3748088" algn="l"/>
              </a:tabLst>
            </a:pPr>
            <a:r>
              <a:rPr lang="en-US" sz="3200" b="1" dirty="0">
                <a:solidFill>
                  <a:srgbClr val="333399"/>
                </a:solidFill>
                <a:latin typeface="Arial"/>
                <a:ea typeface="Arial"/>
                <a:cs typeface="Arial"/>
                <a:sym typeface="Comic Sans MS" pitchFamily="66" charset="0"/>
              </a:rPr>
              <a:t>Study the fundamental physics and mysteries of </a:t>
            </a:r>
            <a:r>
              <a:rPr lang="en-US" sz="3200" b="1">
                <a:solidFill>
                  <a:srgbClr val="333399"/>
                </a:solidFill>
                <a:latin typeface="Arial"/>
                <a:ea typeface="Arial"/>
                <a:cs typeface="Arial"/>
                <a:sym typeface="Comic Sans MS" pitchFamily="66" charset="0"/>
              </a:rPr>
              <a:t>the universe</a:t>
            </a:r>
            <a:endParaRPr lang="en-US" sz="3200" b="1" dirty="0">
              <a:solidFill>
                <a:srgbClr val="333399"/>
              </a:solidFill>
              <a:latin typeface="Arial"/>
              <a:ea typeface="Arial"/>
              <a:cs typeface="Arial"/>
              <a:sym typeface="Comic Sans MS" pitchFamily="66" charset="0"/>
            </a:endParaRPr>
          </a:p>
        </p:txBody>
      </p:sp>
      <p:sp>
        <p:nvSpPr>
          <p:cNvPr id="61450" name="Rectangle 8"/>
          <p:cNvSpPr>
            <a:spLocks noChangeArrowheads="1"/>
          </p:cNvSpPr>
          <p:nvPr/>
        </p:nvSpPr>
        <p:spPr bwMode="auto">
          <a:xfrm>
            <a:off x="1676400" y="2286000"/>
            <a:ext cx="23955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61451" name="Rectangle 9"/>
          <p:cNvSpPr>
            <a:spLocks noChangeArrowheads="1"/>
          </p:cNvSpPr>
          <p:nvPr/>
        </p:nvSpPr>
        <p:spPr bwMode="auto">
          <a:xfrm>
            <a:off x="3124200" y="3352800"/>
            <a:ext cx="3544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61452" name="Rectangle 10"/>
          <p:cNvSpPr>
            <a:spLocks noChangeArrowheads="1"/>
          </p:cNvSpPr>
          <p:nvPr/>
        </p:nvSpPr>
        <p:spPr bwMode="auto">
          <a:xfrm>
            <a:off x="4038600" y="3810000"/>
            <a:ext cx="2768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61458" name="Rectangle 13"/>
          <p:cNvSpPr>
            <a:spLocks noChangeArrowheads="1"/>
          </p:cNvSpPr>
          <p:nvPr/>
        </p:nvSpPr>
        <p:spPr bwMode="auto">
          <a:xfrm>
            <a:off x="505284" y="2051050"/>
            <a:ext cx="2848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26988">
              <a:lnSpc>
                <a:spcPct val="102000"/>
              </a:lnSpc>
              <a:tabLst>
                <a:tab pos="90488" algn="l"/>
                <a:tab pos="1004888" algn="l"/>
                <a:tab pos="1919288" algn="l"/>
              </a:tabLst>
            </a:pPr>
            <a:endParaRPr lang="en-US" sz="2400" dirty="0">
              <a:solidFill>
                <a:srgbClr val="A30000"/>
              </a:solidFill>
              <a:latin typeface="Arial"/>
              <a:ea typeface="Arial"/>
              <a:cs typeface="Arial"/>
              <a:sym typeface="Comic Sans MS" pitchFamily="66" charset="0"/>
            </a:endParaRPr>
          </a:p>
        </p:txBody>
      </p:sp>
      <p:grpSp>
        <p:nvGrpSpPr>
          <p:cNvPr id="61454" name="Group 17"/>
          <p:cNvGrpSpPr>
            <a:grpSpLocks/>
          </p:cNvGrpSpPr>
          <p:nvPr/>
        </p:nvGrpSpPr>
        <p:grpSpPr bwMode="auto">
          <a:xfrm>
            <a:off x="5435600" y="-101600"/>
            <a:ext cx="184150" cy="469900"/>
            <a:chOff x="3424" y="-64"/>
            <a:chExt cx="116" cy="296"/>
          </a:xfrm>
        </p:grpSpPr>
        <p:sp>
          <p:nvSpPr>
            <p:cNvPr id="61455" name="Rectangle 18"/>
            <p:cNvSpPr>
              <a:spLocks noChangeArrowheads="1"/>
            </p:cNvSpPr>
            <p:nvPr/>
          </p:nvSpPr>
          <p:spPr bwMode="auto">
            <a:xfrm>
              <a:off x="3424" y="-5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61456" name="Rectangle 19"/>
            <p:cNvSpPr>
              <a:spLocks noChangeArrowheads="1"/>
            </p:cNvSpPr>
            <p:nvPr/>
          </p:nvSpPr>
          <p:spPr bwMode="auto">
            <a:xfrm>
              <a:off x="3432" y="-64"/>
              <a:ext cx="5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346" y="1285056"/>
            <a:ext cx="3536704" cy="23656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931319"/>
            <a:ext cx="3429000" cy="24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6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  <p:bldP spid="21509" grpId="0" autoUpdateAnimBg="0"/>
      <p:bldP spid="2151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324600" cy="914400"/>
          </a:xfrm>
        </p:spPr>
        <p:txBody>
          <a:bodyPr>
            <a:normAutofit/>
          </a:bodyPr>
          <a:lstStyle/>
          <a:p>
            <a:r>
              <a:rPr lang="en-US" dirty="0"/>
              <a:t>Phenomenology</a:t>
            </a:r>
          </a:p>
        </p:txBody>
      </p:sp>
      <p:sp>
        <p:nvSpPr>
          <p:cNvPr id="21508" name="Rectangle 8"/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75200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Mission</a:t>
            </a:r>
          </a:p>
          <a:p>
            <a:pPr lvl="1"/>
            <a:r>
              <a:rPr lang="en-US" dirty="0"/>
              <a:t>High energy particle physics research at the interface of theory and experiment</a:t>
            </a:r>
          </a:p>
          <a:p>
            <a:endParaRPr lang="en-US" dirty="0"/>
          </a:p>
          <a:p>
            <a:r>
              <a:rPr lang="en-US" dirty="0"/>
              <a:t>Yang Bai</a:t>
            </a:r>
          </a:p>
          <a:p>
            <a:pPr lvl="1"/>
            <a:r>
              <a:rPr lang="en-US" dirty="0"/>
              <a:t>Origin(s) and methods to search for dark matter</a:t>
            </a:r>
          </a:p>
          <a:p>
            <a:pPr lvl="1"/>
            <a:r>
              <a:rPr lang="en-US" dirty="0"/>
              <a:t>Physics beyond the standard model using colliders</a:t>
            </a:r>
          </a:p>
          <a:p>
            <a:pPr lvl="1"/>
            <a:r>
              <a:rPr lang="en-US" dirty="0"/>
              <a:t>Origin(s) of cosmic rays and new physics interpretation</a:t>
            </a:r>
          </a:p>
          <a:p>
            <a:r>
              <a:rPr lang="en-US" dirty="0"/>
              <a:t>Vernon Barger</a:t>
            </a:r>
          </a:p>
          <a:p>
            <a:pPr lvl="1"/>
            <a:r>
              <a:rPr lang="en-US" dirty="0"/>
              <a:t>Supersymmetry at colliders</a:t>
            </a:r>
          </a:p>
          <a:p>
            <a:pPr lvl="1"/>
            <a:r>
              <a:rPr lang="en-US" dirty="0"/>
              <a:t>Lepton flavor violation at HEP experiments</a:t>
            </a:r>
          </a:p>
          <a:p>
            <a:pPr lvl="1"/>
            <a:r>
              <a:rPr lang="en-US" dirty="0"/>
              <a:t>Dark matter, cosmology, neutrino physics – places to look for new physics!</a:t>
            </a:r>
          </a:p>
          <a:p>
            <a:r>
              <a:rPr lang="en-US" dirty="0"/>
              <a:t>Lisa Everett</a:t>
            </a:r>
          </a:p>
          <a:p>
            <a:pPr lvl="1"/>
            <a:r>
              <a:rPr lang="en-US" dirty="0"/>
              <a:t>Models of physics beyond the standard model</a:t>
            </a:r>
          </a:p>
          <a:p>
            <a:pPr lvl="1"/>
            <a:r>
              <a:rPr lang="en-US" dirty="0"/>
              <a:t>Origin of EWSB and/or supersymmetry breaking</a:t>
            </a:r>
          </a:p>
          <a:p>
            <a:pPr lvl="1"/>
            <a:r>
              <a:rPr lang="en-US" dirty="0"/>
              <a:t>Quark flavor puzzles, neutrino masses, lepton flavor violation – places to look for new physics!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85950"/>
            <a:ext cx="2450697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4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alabi-y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1" y="0"/>
            <a:ext cx="1905000" cy="151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324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String Theory</a:t>
            </a:r>
            <a:br>
              <a:rPr lang="en-US" dirty="0"/>
            </a:br>
            <a:r>
              <a:rPr lang="en-US" dirty="0"/>
              <a:t>Theoretical Cosmology </a:t>
            </a:r>
          </a:p>
        </p:txBody>
      </p:sp>
      <p:sp>
        <p:nvSpPr>
          <p:cNvPr id="21508" name="Rectangle 8"/>
          <p:cNvSpPr>
            <a:spLocks noGrp="1" noChangeArrowheads="1"/>
          </p:cNvSpPr>
          <p:nvPr>
            <p:ph idx="1"/>
          </p:nvPr>
        </p:nvSpPr>
        <p:spPr>
          <a:xfrm>
            <a:off x="0" y="1376855"/>
            <a:ext cx="9144000" cy="54419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Daniel Chung</a:t>
            </a:r>
          </a:p>
          <a:p>
            <a:pPr lvl="1"/>
            <a:r>
              <a:rPr lang="en-US" dirty="0"/>
              <a:t>Theoretical Cosmology</a:t>
            </a:r>
          </a:p>
          <a:p>
            <a:pPr lvl="2"/>
            <a:r>
              <a:rPr lang="en-US" dirty="0"/>
              <a:t>Interface of high energy theory and cosmology</a:t>
            </a:r>
          </a:p>
          <a:p>
            <a:pPr lvl="2"/>
            <a:r>
              <a:rPr lang="en-US" dirty="0"/>
              <a:t>Implications of </a:t>
            </a:r>
            <a:r>
              <a:rPr lang="en-US" dirty="0" err="1"/>
              <a:t>axions</a:t>
            </a:r>
            <a:r>
              <a:rPr lang="en-US" dirty="0"/>
              <a:t> for cosmology</a:t>
            </a:r>
          </a:p>
          <a:p>
            <a:pPr lvl="2"/>
            <a:r>
              <a:rPr lang="en-US" dirty="0"/>
              <a:t>Inflationary cosmology, dark matter, and dark energy</a:t>
            </a:r>
          </a:p>
          <a:p>
            <a:r>
              <a:rPr lang="en-US" dirty="0" err="1"/>
              <a:t>Akikazu</a:t>
            </a:r>
            <a:r>
              <a:rPr lang="en-US" dirty="0"/>
              <a:t> Hashimoto</a:t>
            </a:r>
          </a:p>
          <a:p>
            <a:pPr lvl="1"/>
            <a:r>
              <a:rPr lang="en-US" dirty="0" err="1"/>
              <a:t>Formulational</a:t>
            </a:r>
            <a:r>
              <a:rPr lang="en-US" dirty="0"/>
              <a:t> &amp; formal aspects of string theory</a:t>
            </a:r>
          </a:p>
          <a:p>
            <a:pPr lvl="2"/>
            <a:r>
              <a:rPr lang="en-US" dirty="0"/>
              <a:t>Gauge theory, QCD, </a:t>
            </a:r>
            <a:r>
              <a:rPr lang="en-US" dirty="0" err="1"/>
              <a:t>Supergravity</a:t>
            </a:r>
            <a:r>
              <a:rPr lang="en-US" dirty="0"/>
              <a:t>, </a:t>
            </a:r>
            <a:r>
              <a:rPr lang="en-US" dirty="0" err="1"/>
              <a:t>AdS</a:t>
            </a:r>
            <a:r>
              <a:rPr lang="en-US" dirty="0"/>
              <a:t>/CFT </a:t>
            </a:r>
            <a:r>
              <a:rPr lang="en-US" dirty="0" err="1"/>
              <a:t>corresondence</a:t>
            </a:r>
            <a:endParaRPr lang="en-US" dirty="0"/>
          </a:p>
          <a:p>
            <a:pPr lvl="2"/>
            <a:r>
              <a:rPr lang="en-US" dirty="0"/>
              <a:t>Recent Focus: Strange matter in condensed matter systems, </a:t>
            </a:r>
            <a:r>
              <a:rPr lang="en-US" dirty="0" err="1"/>
              <a:t>supersymmetric</a:t>
            </a:r>
            <a:r>
              <a:rPr lang="en-US" dirty="0"/>
              <a:t> boundary conditions, dynamical SUSY breaking </a:t>
            </a:r>
          </a:p>
          <a:p>
            <a:r>
              <a:rPr lang="en-US" dirty="0"/>
              <a:t>Gary </a:t>
            </a:r>
            <a:r>
              <a:rPr lang="en-US" dirty="0" err="1"/>
              <a:t>Shiu</a:t>
            </a:r>
            <a:endParaRPr lang="en-US" dirty="0"/>
          </a:p>
          <a:p>
            <a:pPr lvl="1"/>
            <a:r>
              <a:rPr lang="en-US" dirty="0"/>
              <a:t>String phenomenology &amp; string cosmology</a:t>
            </a:r>
          </a:p>
          <a:p>
            <a:pPr lvl="2"/>
            <a:r>
              <a:rPr lang="en-US" dirty="0"/>
              <a:t>Connect fundamental physics to particle phenomenology &amp; cosmology</a:t>
            </a:r>
          </a:p>
          <a:p>
            <a:pPr lvl="2"/>
            <a:r>
              <a:rPr lang="en-US" dirty="0"/>
              <a:t>Beyond the Standard Model Physics from String Theory &amp; their experimental signatures.</a:t>
            </a:r>
          </a:p>
          <a:p>
            <a:pPr lvl="2"/>
            <a:r>
              <a:rPr lang="en-US" dirty="0"/>
              <a:t>Inflation, Dark Energy, and Dark Matter from String Theory; CMB signatures of high scale physics, e.g., non-</a:t>
            </a:r>
            <a:r>
              <a:rPr lang="en-US" dirty="0" err="1"/>
              <a:t>Gaussianity</a:t>
            </a:r>
            <a:r>
              <a:rPr lang="en-US" dirty="0"/>
              <a:t>, gravity waves</a:t>
            </a:r>
          </a:p>
          <a:p>
            <a:pPr lvl="2"/>
            <a:r>
              <a:rPr lang="en-US" dirty="0"/>
              <a:t>String </a:t>
            </a:r>
            <a:r>
              <a:rPr lang="en-US" dirty="0" err="1"/>
              <a:t>Compactifications</a:t>
            </a:r>
            <a:r>
              <a:rPr lang="en-US" dirty="0"/>
              <a:t> &amp; their Low Energy Effective Action</a:t>
            </a:r>
          </a:p>
        </p:txBody>
      </p:sp>
      <p:pic>
        <p:nvPicPr>
          <p:cNvPr id="21509" name="Picture 5" descr="CMB ma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447800"/>
            <a:ext cx="1905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927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02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Moved last year from NYU. Also Director of UW’s Data Science Institute.</a:t>
            </a:r>
          </a:p>
          <a:p>
            <a:pPr lvl="1"/>
            <a:r>
              <a:rPr lang="en-US" sz="2000" dirty="0"/>
              <a:t>Cranmer is a member of P5 (along with </a:t>
            </a:r>
            <a:r>
              <a:rPr lang="en-US" sz="2000" dirty="0" err="1"/>
              <a:t>Tulika</a:t>
            </a:r>
            <a:r>
              <a:rPr lang="en-US" sz="2000" dirty="0"/>
              <a:t> Bose)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ATLAS Group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2 postdocs @ UW + 1 postdoc @ NYU + 4 students finishing @ NYU</a:t>
            </a:r>
          </a:p>
          <a:p>
            <a:pPr lvl="1"/>
            <a:r>
              <a:rPr lang="en-US" sz="2000" dirty="0"/>
              <a:t>Long history of contributions to</a:t>
            </a:r>
            <a:r>
              <a:rPr lang="en-US" sz="2000" dirty="0">
                <a:solidFill>
                  <a:srgbClr val="FF0000"/>
                </a:solidFill>
              </a:rPr>
              <a:t> statistical tools and techniques, </a:t>
            </a:r>
            <a:r>
              <a:rPr lang="en-US" sz="2000" dirty="0"/>
              <a:t>analysis tools, and AI/ML. </a:t>
            </a:r>
          </a:p>
          <a:p>
            <a:pPr lvl="2"/>
            <a:r>
              <a:rPr lang="en-US" sz="1600" dirty="0"/>
              <a:t>Developed statistical tools used by ATLAS &amp; CMS for Higgs discovery</a:t>
            </a:r>
          </a:p>
          <a:p>
            <a:pPr lvl="1"/>
            <a:r>
              <a:rPr lang="en-US" sz="2000" dirty="0"/>
              <a:t>Physics focus on testing new physics through precision measurements of </a:t>
            </a:r>
            <a:r>
              <a:rPr lang="en-US" sz="2000" dirty="0">
                <a:solidFill>
                  <a:srgbClr val="FF0000"/>
                </a:solidFill>
              </a:rPr>
              <a:t>Effective Field Theory</a:t>
            </a:r>
            <a:r>
              <a:rPr lang="en-US" sz="2000" dirty="0"/>
              <a:t> (mainly Higgs EFT, but not only)</a:t>
            </a:r>
          </a:p>
          <a:p>
            <a:pPr lvl="2"/>
            <a:r>
              <a:rPr lang="en-US" sz="1600" dirty="0"/>
              <a:t>Developed </a:t>
            </a:r>
            <a:r>
              <a:rPr lang="en-US" sz="1600" dirty="0" err="1"/>
              <a:t>MadMiner</a:t>
            </a:r>
            <a:r>
              <a:rPr lang="en-US" sz="1600" dirty="0"/>
              <a:t> tool for AI/ML enhanced precision measurements using simulation-based inference</a:t>
            </a:r>
          </a:p>
          <a:p>
            <a:pPr lvl="1"/>
            <a:r>
              <a:rPr lang="en-US" sz="2000" dirty="0"/>
              <a:t>Physics focus on </a:t>
            </a:r>
            <a:r>
              <a:rPr lang="en-US" sz="2000" dirty="0">
                <a:solidFill>
                  <a:srgbClr val="FF0000"/>
                </a:solidFill>
              </a:rPr>
              <a:t>analysis reinterpretation</a:t>
            </a:r>
            <a:r>
              <a:rPr lang="en-US" sz="2000" dirty="0"/>
              <a:t> or “</a:t>
            </a:r>
            <a:r>
              <a:rPr lang="en-US" sz="2000" dirty="0" err="1"/>
              <a:t>RECASTing</a:t>
            </a:r>
            <a:r>
              <a:rPr lang="en-US" sz="2000" dirty="0"/>
              <a:t>” &amp; analysis preservation, reproducibility, publishing statistical models, etc. 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IRIS-HEP</a:t>
            </a:r>
          </a:p>
          <a:p>
            <a:pPr lvl="1"/>
            <a:r>
              <a:rPr lang="en-US" altLang="zh-TW" sz="2000" dirty="0"/>
              <a:t>This is a large NSF institute developing the software </a:t>
            </a:r>
            <a:br>
              <a:rPr lang="en-US" altLang="zh-TW" sz="2000" dirty="0"/>
            </a:br>
            <a:r>
              <a:rPr lang="en-US" altLang="zh-TW" sz="2000" dirty="0"/>
              <a:t>and computing infrastructure for analyzing HL-LHC data</a:t>
            </a:r>
          </a:p>
          <a:p>
            <a:pPr lvl="1"/>
            <a:r>
              <a:rPr lang="en-US" altLang="zh-TW" sz="2000" dirty="0"/>
              <a:t>Also funds exploratory AI/ML research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380C8-D937-4CF6-9C95-3C4A9989C6A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990600"/>
          </a:xfrm>
        </p:spPr>
        <p:txBody>
          <a:bodyPr/>
          <a:lstStyle/>
          <a:p>
            <a:r>
              <a:rPr lang="en-US" sz="3200" dirty="0"/>
              <a:t>Cranmer’s HEP group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609DF2-7E10-6B3C-EE94-7487FA6C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591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33600" y="1566208"/>
            <a:ext cx="48768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CERN</a:t>
            </a:r>
          </a:p>
          <a:p>
            <a:pPr algn="ctr"/>
            <a:r>
              <a:rPr lang="en-US" sz="4000" dirty="0"/>
              <a:t>Large </a:t>
            </a:r>
            <a:r>
              <a:rPr lang="en-US" sz="4000" dirty="0" err="1"/>
              <a:t>Hadron</a:t>
            </a:r>
            <a:r>
              <a:rPr lang="en-US" sz="4000" dirty="0"/>
              <a:t> Collider</a:t>
            </a:r>
          </a:p>
          <a:p>
            <a:pPr algn="ctr"/>
            <a:r>
              <a:rPr lang="en-US" sz="4000" dirty="0"/>
              <a:t>Geneva, Switzerland</a:t>
            </a:r>
          </a:p>
        </p:txBody>
      </p:sp>
      <p:pic>
        <p:nvPicPr>
          <p:cNvPr id="13" name="Picture 21" descr="hea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3886200"/>
            <a:ext cx="189536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360A4-DC62-8F46-8A6E-FC0032A0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Measuring Details of High Energy Physics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F360A4-DC62-8F46-8A6E-FC0032A05397}"/>
              </a:ext>
            </a:extLst>
          </p:cNvPr>
          <p:cNvSpPr txBox="1">
            <a:spLocks/>
          </p:cNvSpPr>
          <p:nvPr/>
        </p:nvSpPr>
        <p:spPr>
          <a:xfrm>
            <a:off x="462516" y="6019800"/>
            <a:ext cx="8229600" cy="909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Exploring the Fundamental Theories that Explain the Universe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20CFD-DADE-1F7C-3713-15E26250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848" y="609600"/>
            <a:ext cx="5406469" cy="54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3766"/>
      </p:ext>
    </p:extLst>
  </p:cSld>
  <p:clrMapOvr>
    <a:masterClrMapping/>
  </p:clrMapOvr>
  <p:transition spd="med" advTm="585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0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In addition to ATLAS: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Lattice Field Theory</a:t>
            </a:r>
          </a:p>
          <a:p>
            <a:pPr lvl="1"/>
            <a:r>
              <a:rPr lang="en-US" sz="2000" dirty="0"/>
              <a:t>Collaborating with </a:t>
            </a:r>
            <a:r>
              <a:rPr lang="en-US" sz="2000" dirty="0">
                <a:solidFill>
                  <a:srgbClr val="FF0000"/>
                </a:solidFill>
              </a:rPr>
              <a:t>MIT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DeepMind</a:t>
            </a:r>
            <a:r>
              <a:rPr lang="en-US" sz="2000" dirty="0"/>
              <a:t> on use of AI/ML techniques to accelerate calculations of lattice field theory (e.g. Lattice QCD) 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1 students finishing @ NYU</a:t>
            </a:r>
          </a:p>
          <a:p>
            <a:pPr lvl="1"/>
            <a:r>
              <a:rPr lang="en-US" sz="2000" dirty="0"/>
              <a:t>11 papers published in top physics journals and AI/ML conferences 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Scattering Amplitudes</a:t>
            </a:r>
          </a:p>
          <a:p>
            <a:pPr lvl="1"/>
            <a:r>
              <a:rPr lang="en-US" altLang="zh-TW" sz="2000" dirty="0"/>
              <a:t>Grant from DOE to explore use of AI/ML (transformers) to help bootstrap the solution for scattering amplitudes in </a:t>
            </a:r>
            <a:r>
              <a:rPr lang="en-US" altLang="zh-TW" sz="2000" i="1" dirty="0">
                <a:solidFill>
                  <a:srgbClr val="FF0000"/>
                </a:solidFill>
              </a:rPr>
              <a:t>N</a:t>
            </a:r>
            <a:r>
              <a:rPr lang="en-US" altLang="zh-TW" sz="2000" dirty="0">
                <a:solidFill>
                  <a:srgbClr val="FF0000"/>
                </a:solidFill>
              </a:rPr>
              <a:t>=4 Super Yang-Mills </a:t>
            </a:r>
          </a:p>
          <a:p>
            <a:pPr lvl="1"/>
            <a:r>
              <a:rPr lang="en-US" altLang="zh-TW" sz="2000" dirty="0"/>
              <a:t>In collaboration with </a:t>
            </a:r>
            <a:r>
              <a:rPr lang="en-US" altLang="zh-TW" sz="2000" dirty="0">
                <a:solidFill>
                  <a:srgbClr val="FF0000"/>
                </a:solidFill>
              </a:rPr>
              <a:t>Lance Dixon</a:t>
            </a:r>
            <a:r>
              <a:rPr lang="en-US" altLang="zh-TW" sz="2000" dirty="0"/>
              <a:t> (SLAC), François </a:t>
            </a:r>
            <a:r>
              <a:rPr lang="en-US" altLang="zh-TW" sz="2000" dirty="0" err="1"/>
              <a:t>Charton</a:t>
            </a:r>
            <a:r>
              <a:rPr lang="en-US" altLang="zh-TW" sz="2000" dirty="0"/>
              <a:t> at </a:t>
            </a:r>
            <a:r>
              <a:rPr lang="en-US" altLang="zh-TW" sz="2000" dirty="0">
                <a:solidFill>
                  <a:srgbClr val="FF0000"/>
                </a:solidFill>
              </a:rPr>
              <a:t>Meta AI </a:t>
            </a:r>
            <a:r>
              <a:rPr lang="en-US" altLang="zh-TW" sz="2000" dirty="0"/>
              <a:t>in Paris, and Matthias Wilhelm at the Niels Bohr Institute in Copenhagen.</a:t>
            </a:r>
          </a:p>
          <a:p>
            <a:pPr lvl="1"/>
            <a:r>
              <a:rPr lang="en-US" altLang="zh-TW" sz="2000" dirty="0">
                <a:solidFill>
                  <a:schemeClr val="accent6"/>
                </a:solidFill>
              </a:rPr>
              <a:t>Recently hired a postdoc to focus on this topic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Astroparticle</a:t>
            </a:r>
            <a:r>
              <a:rPr lang="en-US" sz="2400" dirty="0">
                <a:solidFill>
                  <a:srgbClr val="FF0000"/>
                </a:solidFill>
              </a:rPr>
              <a:t> physics</a:t>
            </a:r>
          </a:p>
          <a:p>
            <a:pPr lvl="1"/>
            <a:r>
              <a:rPr lang="en-US" sz="2000" dirty="0"/>
              <a:t>Miscellaneous projects focusing on advanced statistical analysis for dark matter indirect detection and substructure including simulation-based inference.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380C8-D937-4CF6-9C95-3C4A9989C6A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990600"/>
          </a:xfrm>
        </p:spPr>
        <p:txBody>
          <a:bodyPr/>
          <a:lstStyle/>
          <a:p>
            <a:r>
              <a:rPr lang="en-US" sz="3200"/>
              <a:t>Cranmer’s HEP group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776249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22B241D8-2C57-8B4B-B87E-463917C6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0"/>
            <a:ext cx="5105400" cy="340823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C39329-F4B4-7340-9CAF-D61D6F0EE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0387"/>
            <a:ext cx="9144000" cy="351761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A2FE6B5-7903-DB48-820F-83A0277C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0"/>
            <a:ext cx="4267200" cy="3276600"/>
          </a:xfrm>
        </p:spPr>
        <p:txBody>
          <a:bodyPr>
            <a:normAutofit/>
          </a:bodyPr>
          <a:lstStyle/>
          <a:p>
            <a:r>
              <a:rPr lang="en-US" sz="4000" dirty="0"/>
              <a:t>Prof. Sau Lan Wu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Charm, Gluon &amp; Higgs</a:t>
            </a:r>
            <a:br>
              <a:rPr lang="en-US" dirty="0"/>
            </a:br>
            <a:r>
              <a:rPr lang="en-US" sz="2400" dirty="0"/>
              <a:t>UW TASSO, ALEPH, ATLAS</a:t>
            </a:r>
          </a:p>
        </p:txBody>
      </p:sp>
    </p:spTree>
    <p:extLst>
      <p:ext uri="{BB962C8B-B14F-4D97-AF65-F5344CB8AC3E}">
        <p14:creationId xmlns:p14="http://schemas.microsoft.com/office/powerpoint/2010/main" val="1099355156"/>
      </p:ext>
    </p:extLst>
  </p:cSld>
  <p:clrMapOvr>
    <a:masterClrMapping/>
  </p:clrMapOvr>
  <p:transition spd="med" advTm="8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2BA1-A85C-5B47-90A8-752D3CA2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/>
              <a:t>Discovery of Higgs</a:t>
            </a: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67F6805-50C2-5A45-83E0-186EC26E7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666"/>
            <a:ext cx="9144000" cy="5348534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461081-27C9-DB46-A065-2F882A179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8102"/>
            <a:ext cx="9144000" cy="92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46159"/>
      </p:ext>
    </p:extLst>
  </p:cSld>
  <p:clrMapOvr>
    <a:masterClrMapping/>
  </p:clrMapOvr>
  <p:transition spd="med" advTm="8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524000"/>
                <a:ext cx="8686800" cy="4648200"/>
              </a:xfrm>
            </p:spPr>
            <p:txBody>
              <a:bodyPr/>
              <a:lstStyle/>
              <a:p>
                <a:r>
                  <a:rPr lang="en-US" sz="2400" dirty="0"/>
                  <a:t>Discovery ~125 </a:t>
                </a:r>
                <a:r>
                  <a:rPr lang="en-US" sz="2400" dirty="0" err="1"/>
                  <a:t>GeV</a:t>
                </a:r>
                <a:r>
                  <a:rPr lang="en-US" sz="2400" dirty="0"/>
                  <a:t>! significance: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7.0σ</a:t>
                </a:r>
                <a:r>
                  <a:rPr lang="en-US" sz="2400" dirty="0"/>
                  <a:t> (December 2012) </a:t>
                </a:r>
              </a:p>
              <a:p>
                <a:r>
                  <a:rPr lang="en-US" sz="2400" dirty="0"/>
                  <a:t>Wisconsin critically involved in the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main channels used (H</a:t>
                </a:r>
                <a:r>
                  <a:rPr lang="is-IS" altLang="zh-TW" sz="2400" dirty="0">
                    <a:solidFill>
                      <a:srgbClr val="FF0000"/>
                    </a:solidFill>
                  </a:rPr>
                  <a:t>→γγ, H→4 leptons)</a:t>
                </a:r>
                <a:r>
                  <a:rPr lang="en-US" sz="2400" dirty="0"/>
                  <a:t>,  the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combination</a:t>
                </a:r>
                <a:r>
                  <a:rPr lang="en-US" sz="2400" dirty="0"/>
                  <a:t> of all Higgs channels, and the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first measurements of its properties</a:t>
                </a:r>
                <a:r>
                  <a:rPr lang="en-US" sz="2400" dirty="0"/>
                  <a:t> (mass, spin and coupling strengths)</a:t>
                </a:r>
              </a:p>
              <a:p>
                <a:r>
                  <a:rPr lang="en-US" sz="2400" dirty="0"/>
                  <a:t>Run 2 (13 </a:t>
                </a:r>
                <a:r>
                  <a:rPr lang="en-US" sz="2400" dirty="0" err="1"/>
                  <a:t>TeV</a:t>
                </a:r>
                <a:r>
                  <a:rPr lang="en-US" sz="2400" dirty="0"/>
                  <a:t>) - more exciting physics!!</a:t>
                </a:r>
              </a:p>
              <a:p>
                <a:r>
                  <a:rPr lang="en-US" altLang="zh-TW" sz="2400" dirty="0"/>
                  <a:t>Applying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advanced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machine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learning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technique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to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high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profile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data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analysis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to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establish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Higgs-top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Yukawa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coupling (with </a:t>
                </a:r>
                <a:r>
                  <a:rPr lang="en-US" altLang="zh-TW" sz="2400" dirty="0" err="1"/>
                  <a:t>ttH</a:t>
                </a:r>
                <a:r>
                  <a:rPr lang="en-US" altLang="zh-TW" sz="2400" dirty="0"/>
                  <a:t> production) and Higgs self-coupling (with di-Higgs production)</a:t>
                </a:r>
              </a:p>
              <a:p>
                <a:r>
                  <a:rPr lang="en-US" altLang="zh-TW" sz="2400" dirty="0"/>
                  <a:t>Observation of </a:t>
                </a:r>
                <a:r>
                  <a:rPr lang="en-US" altLang="zh-TW" sz="2400" dirty="0" err="1"/>
                  <a:t>ttH</a:t>
                </a:r>
                <a:r>
                  <a:rPr lang="en-US" altLang="zh-TW" sz="2400" dirty="0"/>
                  <a:t> production at ATLAS with a significance of </a:t>
                </a:r>
                <a14:m>
                  <m:oMath xmlns:m="http://schemas.openxmlformats.org/officeDocument/2006/math">
                    <m:r>
                      <a:rPr lang="en-US" altLang="zh-TW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zh-TW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zh-TW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US" altLang="zh-TW" sz="2400" b="1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524000"/>
                <a:ext cx="8686800" cy="4648200"/>
              </a:xfrm>
              <a:blipFill rotWithShape="0">
                <a:blip r:embed="rId2"/>
                <a:stretch>
                  <a:fillRect l="-982" t="-1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380C8-D937-4CF6-9C95-3C4A9989C6A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990600"/>
          </a:xfrm>
        </p:spPr>
        <p:txBody>
          <a:bodyPr/>
          <a:lstStyle/>
          <a:p>
            <a:r>
              <a:rPr lang="en-US" sz="3200" dirty="0"/>
              <a:t>UW-ATLAS Higgs physics</a:t>
            </a:r>
          </a:p>
        </p:txBody>
      </p:sp>
    </p:spTree>
    <p:extLst>
      <p:ext uri="{BB962C8B-B14F-4D97-AF65-F5344CB8AC3E}">
        <p14:creationId xmlns:p14="http://schemas.microsoft.com/office/powerpoint/2010/main" val="309609938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800600" y="1676400"/>
            <a:ext cx="4198620" cy="3733800"/>
            <a:chOff x="0" y="0"/>
            <a:chExt cx="3632200" cy="273240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632200" cy="2438400"/>
            </a:xfrm>
            <a:prstGeom prst="rect">
              <a:avLst/>
            </a:prstGeom>
          </p:spPr>
        </p:pic>
        <p:sp>
          <p:nvSpPr>
            <p:cNvPr id="20" name="Text Box 8"/>
            <p:cNvSpPr txBox="1"/>
            <p:nvPr/>
          </p:nvSpPr>
          <p:spPr>
            <a:xfrm>
              <a:off x="0" y="2495550"/>
              <a:ext cx="3632200" cy="23685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600"/>
                </a:spcAft>
              </a:pPr>
              <a:r>
                <a:rPr lang="en-GB" sz="1100" b="1">
                  <a:solidFill>
                    <a:srgbClr val="000000"/>
                  </a:solidFill>
                  <a:effectLst/>
                  <a:latin typeface="Times New Roman"/>
                  <a:ea typeface="ＭＳ 明朝"/>
                  <a:cs typeface="Times New Roman"/>
                </a:rPr>
                <a:t>Figure 1: ATLAS Dark Matter summary for ICHEP 2016</a:t>
              </a:r>
              <a:endParaRPr lang="en-US" sz="900" b="1">
                <a:solidFill>
                  <a:srgbClr val="4F81BD"/>
                </a:solidFill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990600"/>
          </a:xfrm>
        </p:spPr>
        <p:txBody>
          <a:bodyPr/>
          <a:lstStyle/>
          <a:p>
            <a:r>
              <a:rPr lang="en-US" sz="3200" dirty="0"/>
              <a:t>UW-ATLAS Dark Matter Searches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380C8-D937-4CF6-9C95-3C4A9989C6A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219200"/>
            <a:ext cx="5105400" cy="4953000"/>
          </a:xfrm>
        </p:spPr>
        <p:txBody>
          <a:bodyPr>
            <a:normAutofit lnSpcReduction="10000"/>
          </a:bodyPr>
          <a:lstStyle/>
          <a:p>
            <a:r>
              <a:rPr lang="en-AU" sz="2400" dirty="0"/>
              <a:t>Finding Dark Matter is one of the principal goals of Run 2</a:t>
            </a:r>
            <a:endParaRPr lang="en-US" sz="2200" b="1" dirty="0">
              <a:solidFill>
                <a:schemeClr val="tx1"/>
              </a:solidFill>
            </a:endParaRPr>
          </a:p>
          <a:p>
            <a:pPr>
              <a:spcBef>
                <a:spcPts val="2100"/>
              </a:spcBef>
            </a:pPr>
            <a:r>
              <a:rPr lang="en-US" sz="2200" dirty="0">
                <a:solidFill>
                  <a:srgbClr val="008000"/>
                </a:solidFill>
              </a:rPr>
              <a:t>Strong UW efforts: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solidFill>
                  <a:srgbClr val="008000"/>
                </a:solidFill>
              </a:rPr>
              <a:t>DM Search Models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solidFill>
                  <a:srgbClr val="008000"/>
                </a:solidFill>
              </a:rPr>
              <a:t>MET + Mono-Jet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solidFill>
                  <a:srgbClr val="008000"/>
                </a:solidFill>
              </a:rPr>
              <a:t>MET + Mono-Photon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solidFill>
                  <a:srgbClr val="008000"/>
                </a:solidFill>
              </a:rPr>
              <a:t>MET + Mono-Higgs </a:t>
            </a:r>
          </a:p>
          <a:p>
            <a:pPr lvl="2">
              <a:buFont typeface="Courier New"/>
              <a:buChar char="o"/>
            </a:pPr>
            <a:r>
              <a:rPr lang="en-US" sz="1600" dirty="0">
                <a:solidFill>
                  <a:srgbClr val="008000"/>
                </a:solidFill>
              </a:rPr>
              <a:t>H </a:t>
            </a:r>
            <a:r>
              <a:rPr lang="en-US" sz="1600" dirty="0">
                <a:solidFill>
                  <a:srgbClr val="008000"/>
                </a:solidFill>
                <a:sym typeface="Symbol"/>
              </a:rPr>
              <a:t></a:t>
            </a:r>
            <a:r>
              <a:rPr lang="en-US" sz="1600" dirty="0">
                <a:solidFill>
                  <a:srgbClr val="008000"/>
                </a:solidFill>
              </a:rPr>
              <a:t> bb bb (with the improvement of 200% using machine learning techniques)</a:t>
            </a:r>
          </a:p>
          <a:p>
            <a:pPr lvl="2">
              <a:buFont typeface="Courier New"/>
              <a:buChar char="o"/>
            </a:pPr>
            <a:r>
              <a:rPr lang="en-US" sz="1600" dirty="0">
                <a:solidFill>
                  <a:srgbClr val="008000"/>
                </a:solidFill>
              </a:rPr>
              <a:t>H </a:t>
            </a:r>
            <a:r>
              <a:rPr lang="en-US" sz="1600" dirty="0">
                <a:solidFill>
                  <a:srgbClr val="008000"/>
                </a:solidFill>
                <a:sym typeface="Symbol"/>
              </a:rPr>
              <a:t></a:t>
            </a:r>
            <a:r>
              <a:rPr lang="en-US" sz="1600" dirty="0">
                <a:solidFill>
                  <a:srgbClr val="008000"/>
                </a:solidFill>
              </a:rPr>
              <a:t> 2 photons</a:t>
            </a:r>
          </a:p>
          <a:p>
            <a:pPr lvl="2">
              <a:buFont typeface="Courier New"/>
              <a:buChar char="o"/>
            </a:pPr>
            <a:r>
              <a:rPr lang="en-US" sz="1600" dirty="0">
                <a:solidFill>
                  <a:srgbClr val="008000"/>
                </a:solidFill>
              </a:rPr>
              <a:t>H </a:t>
            </a:r>
            <a:r>
              <a:rPr lang="en-US" sz="1600" dirty="0">
                <a:solidFill>
                  <a:srgbClr val="008000"/>
                </a:solidFill>
                <a:sym typeface="Symbol"/>
              </a:rPr>
              <a:t></a:t>
            </a:r>
            <a:r>
              <a:rPr lang="en-US" sz="1600" dirty="0">
                <a:solidFill>
                  <a:srgbClr val="008000"/>
                </a:solidFill>
              </a:rPr>
              <a:t> ZZ </a:t>
            </a:r>
            <a:r>
              <a:rPr lang="en-US" sz="1600" dirty="0">
                <a:solidFill>
                  <a:srgbClr val="008000"/>
                </a:solidFill>
                <a:sym typeface="Symbol"/>
              </a:rPr>
              <a:t> </a:t>
            </a:r>
            <a:r>
              <a:rPr lang="en-US" sz="1600" dirty="0">
                <a:solidFill>
                  <a:srgbClr val="008000"/>
                </a:solidFill>
              </a:rPr>
              <a:t>4 leptons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solidFill>
                  <a:srgbClr val="008000"/>
                </a:solidFill>
              </a:rPr>
              <a:t>Di-jet + ISR Photon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solidFill>
                  <a:srgbClr val="008000"/>
                </a:solidFill>
              </a:rPr>
              <a:t>DM Search Combination</a:t>
            </a:r>
            <a:endParaRPr lang="en-US" sz="2200" dirty="0">
              <a:solidFill>
                <a:srgbClr val="00800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91825812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marL="26988">
              <a:tabLst>
                <a:tab pos="90488" algn="l"/>
                <a:tab pos="1004888" algn="l"/>
              </a:tabLst>
            </a:pPr>
            <a:fld id="{4D4AE77B-2D1F-4232-B573-177634679736}" type="slidenum">
              <a:rPr lang="en-US"/>
              <a:pPr marL="26988">
                <a:tabLst>
                  <a:tab pos="90488" algn="l"/>
                  <a:tab pos="1004888" algn="l"/>
                </a:tabLst>
              </a:pPr>
              <a:t>25</a:t>
            </a:fld>
            <a:endParaRPr lang="en-US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6858000" cy="2289288"/>
          </a:xfrm>
        </p:spPr>
        <p:txBody>
          <a:bodyPr>
            <a:noAutofit/>
          </a:bodyPr>
          <a:lstStyle/>
          <a:p>
            <a:pPr>
              <a:lnSpc>
                <a:spcPct val="91000"/>
              </a:lnSpc>
              <a:spcBef>
                <a:spcPts val="300"/>
              </a:spcBef>
              <a:spcAft>
                <a:spcPts val="300"/>
              </a:spcAft>
              <a:tabLst>
                <a:tab pos="230188" algn="l"/>
                <a:tab pos="1144588" algn="l"/>
                <a:tab pos="2058988" algn="l"/>
                <a:tab pos="2973388" algn="l"/>
                <a:tab pos="3887788" algn="l"/>
                <a:tab pos="4802188" algn="l"/>
                <a:tab pos="5716588" algn="l"/>
                <a:tab pos="6630988" algn="l"/>
                <a:tab pos="7545388" algn="l"/>
              </a:tabLst>
            </a:pPr>
            <a:r>
              <a:rPr lang="en-GB" sz="2000" dirty="0"/>
              <a:t>ATLAS Pixel HL-LHC upgrade and operation - In collaboration with Berkeley (LBNL): </a:t>
            </a:r>
          </a:p>
          <a:p>
            <a:pPr eaLnBrk="1" hangingPunct="1">
              <a:lnSpc>
                <a:spcPct val="91000"/>
              </a:lnSpc>
              <a:spcBef>
                <a:spcPts val="300"/>
              </a:spcBef>
              <a:spcAft>
                <a:spcPts val="300"/>
              </a:spcAft>
              <a:tabLst>
                <a:tab pos="230188" algn="l"/>
                <a:tab pos="1144588" algn="l"/>
                <a:tab pos="2058988" algn="l"/>
                <a:tab pos="2973388" algn="l"/>
                <a:tab pos="3887788" algn="l"/>
                <a:tab pos="4802188" algn="l"/>
                <a:tab pos="5716588" algn="l"/>
                <a:tab pos="6630988" algn="l"/>
                <a:tab pos="7545388" algn="l"/>
              </a:tabLst>
            </a:pPr>
            <a:r>
              <a:rPr lang="en-GB" sz="2000" dirty="0"/>
              <a:t>UW pixel contributions: </a:t>
            </a:r>
          </a:p>
          <a:p>
            <a:pPr lvl="1" eaLnBrk="1" hangingPunct="1">
              <a:lnSpc>
                <a:spcPct val="91000"/>
              </a:lnSpc>
              <a:spcBef>
                <a:spcPts val="300"/>
              </a:spcBef>
              <a:spcAft>
                <a:spcPts val="300"/>
              </a:spcAft>
              <a:tabLst>
                <a:tab pos="230188" algn="l"/>
                <a:tab pos="1144588" algn="l"/>
                <a:tab pos="2058988" algn="l"/>
                <a:tab pos="2973388" algn="l"/>
                <a:tab pos="3887788" algn="l"/>
                <a:tab pos="4802188" algn="l"/>
                <a:tab pos="5716588" algn="l"/>
                <a:tab pos="6630988" algn="l"/>
                <a:tab pos="7545388" algn="l"/>
              </a:tabLst>
            </a:pPr>
            <a:r>
              <a:rPr lang="en-GB" sz="2000" dirty="0">
                <a:solidFill>
                  <a:srgbClr val="008000"/>
                </a:solidFill>
              </a:rPr>
              <a:t>pixel detector design, wafer probing, chip testing, pixel module prototype development</a:t>
            </a:r>
            <a:r>
              <a:rPr lang="en-US" sz="2000" dirty="0">
                <a:solidFill>
                  <a:srgbClr val="008000"/>
                </a:solidFill>
              </a:rPr>
              <a:t>, </a:t>
            </a:r>
            <a:r>
              <a:rPr lang="en-GB" sz="2000" dirty="0">
                <a:solidFill>
                  <a:srgbClr val="008000"/>
                </a:solidFill>
              </a:rPr>
              <a:t>pixel multi-module prototype characterization, pixel module assembly, and </a:t>
            </a:r>
            <a:r>
              <a:rPr lang="en-US" sz="2000" dirty="0">
                <a:solidFill>
                  <a:srgbClr val="008000"/>
                </a:solidFill>
              </a:rPr>
              <a:t>pixel detector operation at CERN</a:t>
            </a:r>
            <a:endParaRPr lang="en-GB" sz="2000" dirty="0">
              <a:solidFill>
                <a:srgbClr val="008000"/>
              </a:solidFill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eaLnBrk="1" hangingPunct="1">
              <a:tabLst>
                <a:tab pos="90488" algn="l"/>
                <a:tab pos="1004888" algn="l"/>
                <a:tab pos="1919288" algn="l"/>
                <a:tab pos="2833688" algn="l"/>
                <a:tab pos="3748088" algn="l"/>
                <a:tab pos="4662488" algn="l"/>
                <a:tab pos="5576888" algn="l"/>
              </a:tabLst>
            </a:pPr>
            <a:r>
              <a:rPr lang="en-US" dirty="0"/>
              <a:t>UW-ATLAS Pixel detector, Computing, Trigger and DAQ </a:t>
            </a:r>
          </a:p>
        </p:txBody>
      </p:sp>
      <p:pic>
        <p:nvPicPr>
          <p:cNvPr id="7" name="圖片 6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71865"/>
            <a:ext cx="1752600" cy="1943264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190500" y="3581400"/>
            <a:ext cx="8953500" cy="2355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ATLAS computing development and operation – in </a:t>
            </a:r>
            <a:r>
              <a:rPr lang="en-US" sz="2000" dirty="0" err="1"/>
              <a:t>collaborationwith</a:t>
            </a:r>
            <a:r>
              <a:rPr lang="en-US" sz="2000" dirty="0"/>
              <a:t> BNL</a:t>
            </a:r>
          </a:p>
          <a:p>
            <a:r>
              <a:rPr lang="en-US" sz="2000" dirty="0">
                <a:solidFill>
                  <a:srgbClr val="008000"/>
                </a:solidFill>
              </a:rPr>
              <a:t>UW-ATLAS computing contributions:</a:t>
            </a:r>
          </a:p>
          <a:p>
            <a:pPr lvl="1">
              <a:buFont typeface="Courier New"/>
              <a:buChar char="o"/>
            </a:pPr>
            <a:r>
              <a:rPr lang="en-US" sz="2000" dirty="0">
                <a:solidFill>
                  <a:srgbClr val="008000"/>
                </a:solidFill>
              </a:rPr>
              <a:t>ATLAS event service and ATLAS Distributed Data Management</a:t>
            </a:r>
          </a:p>
          <a:p>
            <a:pPr lvl="1">
              <a:buFont typeface="Courier New"/>
              <a:buChar char="o"/>
            </a:pPr>
            <a:r>
              <a:rPr lang="en-US" sz="2000" dirty="0">
                <a:solidFill>
                  <a:srgbClr val="008000"/>
                </a:solidFill>
              </a:rPr>
              <a:t>ATLAS Central Services of </a:t>
            </a:r>
            <a:r>
              <a:rPr lang="en-US" sz="2000" dirty="0" err="1">
                <a:solidFill>
                  <a:srgbClr val="008000"/>
                </a:solidFill>
              </a:rPr>
              <a:t>PanDA</a:t>
            </a:r>
            <a:r>
              <a:rPr lang="en-US" sz="2000" dirty="0">
                <a:solidFill>
                  <a:srgbClr val="008000"/>
                </a:solidFill>
              </a:rPr>
              <a:t> (production and distribution analysis) system</a:t>
            </a:r>
          </a:p>
          <a:p>
            <a:pPr lvl="1">
              <a:buFont typeface="Courier New"/>
              <a:buChar char="o"/>
            </a:pPr>
            <a:r>
              <a:rPr lang="en-US" sz="2000" dirty="0">
                <a:solidFill>
                  <a:srgbClr val="008000"/>
                </a:solidFill>
              </a:rPr>
              <a:t>Development and operation of ATLAS cloud computing</a:t>
            </a:r>
          </a:p>
          <a:p>
            <a:r>
              <a:rPr lang="en-US" sz="2000" dirty="0"/>
              <a:t>ATLAS High Level Trigger (HLT) and Data Acquisition (DAQ) system: received “ATLAS Outstanding achievement award”</a:t>
            </a:r>
            <a:endParaRPr lang="en-US" sz="2000" b="1" dirty="0"/>
          </a:p>
          <a:p>
            <a:r>
              <a:rPr lang="en-US" sz="2000" dirty="0">
                <a:solidFill>
                  <a:srgbClr val="008000"/>
                </a:solidFill>
              </a:rPr>
              <a:t>UW-ATLAS trigger/DAQ contributions:</a:t>
            </a:r>
          </a:p>
          <a:p>
            <a:pPr lvl="1">
              <a:buFont typeface="Courier New"/>
              <a:buChar char="o"/>
            </a:pPr>
            <a:r>
              <a:rPr lang="en-US" sz="2000" dirty="0">
                <a:solidFill>
                  <a:srgbClr val="008000"/>
                </a:solidFill>
              </a:rPr>
              <a:t>HLT Core Software, Trigger/DAQ Configuration Software, HLT selection</a:t>
            </a:r>
          </a:p>
        </p:txBody>
      </p:sp>
    </p:spTree>
    <p:extLst>
      <p:ext uri="{BB962C8B-B14F-4D97-AF65-F5344CB8AC3E}">
        <p14:creationId xmlns:p14="http://schemas.microsoft.com/office/powerpoint/2010/main" val="2049647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990600"/>
          </a:xfrm>
        </p:spPr>
        <p:txBody>
          <a:bodyPr/>
          <a:lstStyle/>
          <a:p>
            <a:r>
              <a:rPr lang="en-US" sz="3200" dirty="0"/>
              <a:t>Quantum Computing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380C8-D937-4CF6-9C95-3C4A9989C6A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953000"/>
          </a:xfrm>
        </p:spPr>
        <p:txBody>
          <a:bodyPr/>
          <a:lstStyle/>
          <a:p>
            <a:pPr marL="531316" indent="-531316" defTabSz="496570">
              <a:spcBef>
                <a:spcPts val="1200"/>
              </a:spcBef>
              <a:buSzPct val="75000"/>
              <a:defRPr sz="3825"/>
            </a:pPr>
            <a:r>
              <a:rPr lang="en-US" sz="2400" dirty="0">
                <a:solidFill>
                  <a:srgbClr val="008000"/>
                </a:solidFill>
              </a:rPr>
              <a:t>We are working to apply quantum computing to LHC physics analysis in collaboration with </a:t>
            </a:r>
            <a:r>
              <a:rPr lang="en-US" sz="2400" b="1" dirty="0">
                <a:solidFill>
                  <a:srgbClr val="FF0000"/>
                </a:solidFill>
              </a:rPr>
              <a:t>IBM</a:t>
            </a:r>
            <a:r>
              <a:rPr lang="en-US" sz="2400" dirty="0">
                <a:solidFill>
                  <a:srgbClr val="008000"/>
                </a:solidFill>
              </a:rPr>
              <a:t> and </a:t>
            </a:r>
            <a:r>
              <a:rPr lang="en-US" sz="2400" b="1" dirty="0">
                <a:solidFill>
                  <a:srgbClr val="FF0000"/>
                </a:solidFill>
              </a:rPr>
              <a:t>CERN </a:t>
            </a:r>
            <a:r>
              <a:rPr lang="en-US" sz="2400" b="1" dirty="0" err="1">
                <a:solidFill>
                  <a:srgbClr val="FF0000"/>
                </a:solidFill>
              </a:rPr>
              <a:t>Openlab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marL="531316" indent="-531316" defTabSz="496570">
              <a:spcBef>
                <a:spcPts val="1200"/>
              </a:spcBef>
              <a:buSzPct val="75000"/>
              <a:defRPr sz="3825"/>
            </a:pPr>
            <a:r>
              <a:rPr lang="en-US" sz="2400" dirty="0">
                <a:solidFill>
                  <a:srgbClr val="008000"/>
                </a:solidFill>
              </a:rPr>
              <a:t>Using IBM </a:t>
            </a:r>
            <a:r>
              <a:rPr lang="en-US" sz="2400" dirty="0" err="1">
                <a:solidFill>
                  <a:srgbClr val="008000"/>
                </a:solidFill>
              </a:rPr>
              <a:t>Qiskit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quantum computing simulator</a:t>
            </a:r>
            <a:r>
              <a:rPr lang="en-US" sz="2400" dirty="0">
                <a:solidFill>
                  <a:srgbClr val="008000"/>
                </a:solidFill>
              </a:rPr>
              <a:t>, we have successfully employed Quantum Support Vector Machine method for </a:t>
            </a:r>
            <a:r>
              <a:rPr lang="en-US" sz="2400" dirty="0" err="1">
                <a:solidFill>
                  <a:srgbClr val="008000"/>
                </a:solidFill>
              </a:rPr>
              <a:t>ttH</a:t>
            </a:r>
            <a:r>
              <a:rPr lang="en-US" sz="2400" dirty="0">
                <a:solidFill>
                  <a:srgbClr val="008000"/>
                </a:solidFill>
              </a:rPr>
              <a:t> (Higgs coupling to two top quarks) analysis</a:t>
            </a:r>
          </a:p>
          <a:p>
            <a:pPr marL="531316" indent="-531316" defTabSz="496570">
              <a:spcBef>
                <a:spcPts val="1200"/>
              </a:spcBef>
              <a:buSzPct val="75000"/>
              <a:defRPr sz="3825"/>
            </a:pPr>
            <a:r>
              <a:rPr lang="en-US" sz="2400" dirty="0">
                <a:solidFill>
                  <a:srgbClr val="008000"/>
                </a:solidFill>
              </a:rPr>
              <a:t>With </a:t>
            </a:r>
            <a:r>
              <a:rPr lang="en-US" sz="2400" b="1" dirty="0">
                <a:solidFill>
                  <a:srgbClr val="FF0000"/>
                </a:solidFill>
              </a:rPr>
              <a:t>5 qubits</a:t>
            </a:r>
            <a:r>
              <a:rPr lang="en-US" sz="2400" dirty="0">
                <a:solidFill>
                  <a:srgbClr val="008000"/>
                </a:solidFill>
              </a:rPr>
              <a:t>, we reached similar performance compared with the classical machine learning method (BDT). Now investigating performance with </a:t>
            </a:r>
            <a:r>
              <a:rPr lang="en-US" sz="2400" b="1" dirty="0">
                <a:solidFill>
                  <a:srgbClr val="FF0000"/>
                </a:solidFill>
              </a:rPr>
              <a:t>20 qubits</a:t>
            </a:r>
          </a:p>
          <a:p>
            <a:pPr marL="531316" indent="-531316" defTabSz="496570">
              <a:spcBef>
                <a:spcPts val="1200"/>
              </a:spcBef>
              <a:buSzPct val="75000"/>
              <a:defRPr sz="3825"/>
            </a:pPr>
            <a:r>
              <a:rPr lang="en-US" sz="2400" dirty="0">
                <a:solidFill>
                  <a:srgbClr val="008000"/>
                </a:solidFill>
              </a:rPr>
              <a:t>Using IBM Q Experience </a:t>
            </a:r>
            <a:r>
              <a:rPr lang="en-US" sz="2400" b="1" dirty="0">
                <a:solidFill>
                  <a:srgbClr val="FF0000"/>
                </a:solidFill>
              </a:rPr>
              <a:t>quantum computing hardware</a:t>
            </a:r>
            <a:r>
              <a:rPr lang="en-US" sz="2400" dirty="0">
                <a:solidFill>
                  <a:srgbClr val="008000"/>
                </a:solidFill>
              </a:rPr>
              <a:t>, we have also successfully applied Quantum Support Vector Machine method to </a:t>
            </a:r>
            <a:r>
              <a:rPr lang="en-US" sz="2400" dirty="0" err="1">
                <a:solidFill>
                  <a:srgbClr val="008000"/>
                </a:solidFill>
              </a:rPr>
              <a:t>ttH</a:t>
            </a:r>
            <a:r>
              <a:rPr lang="en-US" sz="2400" dirty="0">
                <a:solidFill>
                  <a:srgbClr val="008000"/>
                </a:solidFill>
              </a:rPr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359847017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95" y="694182"/>
            <a:ext cx="6480810" cy="6087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139434" y="31300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our resident Leonardo – Sergio </a:t>
            </a:r>
            <a:r>
              <a:rPr lang="en-US" dirty="0" err="1"/>
              <a:t>Cittolin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A80052-FD9B-8043-956D-2D536720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Opening Doors to New Exotic Physics</a:t>
            </a:r>
          </a:p>
        </p:txBody>
      </p:sp>
    </p:spTree>
  </p:cSld>
  <p:clrMapOvr>
    <a:masterClrMapping/>
  </p:clrMapOvr>
  <p:transition spd="med" advTm="6216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N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8" y="5659"/>
            <a:ext cx="8686524" cy="6842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5C381-0194-D24C-804D-EE798E00F299}"/>
              </a:ext>
            </a:extLst>
          </p:cNvPr>
          <p:cNvSpPr txBox="1"/>
          <p:nvPr/>
        </p:nvSpPr>
        <p:spPr>
          <a:xfrm rot="16200000">
            <a:off x="-302568" y="5255568"/>
            <a:ext cx="155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6EA81-7E92-D44B-BCC6-E0E481D4ACD4}"/>
              </a:ext>
            </a:extLst>
          </p:cNvPr>
          <p:cNvSpPr txBox="1"/>
          <p:nvPr/>
        </p:nvSpPr>
        <p:spPr>
          <a:xfrm rot="5400000" flipH="1">
            <a:off x="7927032" y="5484168"/>
            <a:ext cx="155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ATLAS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/>
          <a:stretch/>
        </p:blipFill>
        <p:spPr>
          <a:xfrm>
            <a:off x="76200" y="12916"/>
            <a:ext cx="8915262" cy="47876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F360A4-DC62-8F46-8A6E-FC0032A05397}"/>
              </a:ext>
            </a:extLst>
          </p:cNvPr>
          <p:cNvSpPr txBox="1">
            <a:spLocks/>
          </p:cNvSpPr>
          <p:nvPr/>
        </p:nvSpPr>
        <p:spPr>
          <a:xfrm>
            <a:off x="5181600" y="152400"/>
            <a:ext cx="3581400" cy="7620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HEP Experiment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0" y="76200"/>
            <a:ext cx="2362201" cy="3741203"/>
            <a:chOff x="76200" y="76200"/>
            <a:chExt cx="2362201" cy="37412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6200"/>
              <a:ext cx="2125545" cy="19150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57" y="2145226"/>
              <a:ext cx="2329544" cy="1672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693436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5"/>
          <p:cNvSpPr>
            <a:spLocks noGrp="1"/>
          </p:cNvSpPr>
          <p:nvPr>
            <p:ph type="title"/>
          </p:nvPr>
        </p:nvSpPr>
        <p:spPr>
          <a:xfrm>
            <a:off x="682625" y="-85725"/>
            <a:ext cx="8080375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  <a:ea typeface="ＭＳ Ｐゴシック" charset="-128"/>
              </a:rPr>
              <a:t>The CMS detector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052513"/>
            <a:ext cx="2627313" cy="57292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charset="-128"/>
              </a:rPr>
              <a:t>Took ~2000 scientists and engineers more than 20 years to design and build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charset="-128"/>
              </a:rPr>
              <a:t>Is about 15 </a:t>
            </a:r>
            <a:r>
              <a:rPr lang="en-US" altLang="en-US" sz="2400" dirty="0" err="1">
                <a:ea typeface="ＭＳ Ｐゴシック" charset="-128"/>
              </a:rPr>
              <a:t>metres</a:t>
            </a:r>
            <a:r>
              <a:rPr lang="en-US" altLang="en-US" sz="2400" dirty="0">
                <a:ea typeface="ＭＳ Ｐゴシック" charset="-128"/>
              </a:rPr>
              <a:t> wide and 21.5 </a:t>
            </a:r>
            <a:r>
              <a:rPr lang="en-US" altLang="en-US" sz="2400" dirty="0" err="1">
                <a:ea typeface="ＭＳ Ｐゴシック" charset="-128"/>
              </a:rPr>
              <a:t>metres</a:t>
            </a:r>
            <a:r>
              <a:rPr lang="en-US" altLang="en-US" sz="2400" dirty="0">
                <a:ea typeface="ＭＳ Ｐゴシック" charset="-128"/>
              </a:rPr>
              <a:t> long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charset="-128"/>
              </a:rPr>
              <a:t>Weighs twice as much as the Eiffel Tower – about 14000t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charset="-128"/>
              </a:rPr>
              <a:t>Uses the largest, most powerful magnet of its kind ever made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charset="-128"/>
              </a:rPr>
              <a:t>100 meters underground</a:t>
            </a:r>
          </a:p>
        </p:txBody>
      </p:sp>
      <p:pic>
        <p:nvPicPr>
          <p:cNvPr id="57347" name="Picture 4" descr="image_0016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600200"/>
            <a:ext cx="65484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855415"/>
      </p:ext>
    </p:extLst>
  </p:cSld>
  <p:clrMapOvr>
    <a:masterClrMapping/>
  </p:clrMapOvr>
  <p:transition spd="med" advTm="8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2514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UW LHC Groups</a:t>
            </a:r>
          </a:p>
        </p:txBody>
      </p:sp>
      <p:pic>
        <p:nvPicPr>
          <p:cNvPr id="4" name="Picture 21" descr="hea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4867" y="1447800"/>
            <a:ext cx="189536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D72912-8659-564F-927C-A1B7F1A6C992}"/>
              </a:ext>
            </a:extLst>
          </p:cNvPr>
          <p:cNvSpPr txBox="1">
            <a:spLocks/>
          </p:cNvSpPr>
          <p:nvPr/>
        </p:nvSpPr>
        <p:spPr>
          <a:xfrm>
            <a:off x="0" y="3352800"/>
            <a:ext cx="2514600" cy="3348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Wu Group: ATLAS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Cranmer Group: ATLAS + data science </a:t>
            </a:r>
          </a:p>
          <a:p>
            <a:endParaRPr lang="en-US" sz="1600" dirty="0"/>
          </a:p>
          <a:p>
            <a:r>
              <a:rPr lang="en-US" sz="1600" dirty="0"/>
              <a:t>See backup for full details</a:t>
            </a:r>
          </a:p>
          <a:p>
            <a:endParaRPr lang="en-US" sz="1600" dirty="0"/>
          </a:p>
          <a:p>
            <a:r>
              <a:rPr lang="en-US" sz="1600" dirty="0"/>
              <a:t>Leading the field of </a:t>
            </a:r>
            <a:r>
              <a:rPr lang="en-US" sz="1600"/>
              <a:t>Particle Physics!</a:t>
            </a:r>
            <a:endParaRPr lang="en-US" sz="1600" dirty="0"/>
          </a:p>
          <a:p>
            <a:r>
              <a:rPr lang="en-US" sz="1600" dirty="0"/>
              <a:t>Bose and Cranmer: members of P5 The Particle Physics Projects Prioritization Panel  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A772AD7-61F2-76BD-38BD-27A9127C8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310" y="524392"/>
            <a:ext cx="6497181" cy="6076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69657-AEC8-BC5B-53F0-7726DE2D3AA9}"/>
              </a:ext>
            </a:extLst>
          </p:cNvPr>
          <p:cNvSpPr txBox="1"/>
          <p:nvPr/>
        </p:nvSpPr>
        <p:spPr>
          <a:xfrm>
            <a:off x="2590800" y="89972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CMS Bose, Black, </a:t>
            </a:r>
            <a:r>
              <a:rPr lang="en-US" dirty="0" err="1">
                <a:solidFill>
                  <a:srgbClr val="FFFFFF"/>
                </a:solidFill>
              </a:rPr>
              <a:t>Dasu</a:t>
            </a:r>
            <a:r>
              <a:rPr lang="en-US" dirty="0">
                <a:solidFill>
                  <a:srgbClr val="FFFFFF"/>
                </a:solidFill>
              </a:rPr>
              <a:t>, Herndon Group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3833"/>
      </p:ext>
    </p:extLst>
  </p:cSld>
  <p:clrMapOvr>
    <a:masterClrMapping/>
  </p:clrMapOvr>
  <p:transition spd="med" advTm="8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5"/>
          <p:cNvSpPr>
            <a:spLocks noGrp="1"/>
          </p:cNvSpPr>
          <p:nvPr>
            <p:ph type="title"/>
          </p:nvPr>
        </p:nvSpPr>
        <p:spPr>
          <a:xfrm>
            <a:off x="682625" y="-85725"/>
            <a:ext cx="8080375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  <a:ea typeface="ＭＳ Ｐゴシック" charset="-128"/>
              </a:rPr>
              <a:t>The CMS detector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sz="half" idx="4294967295"/>
          </p:nvPr>
        </p:nvSpPr>
        <p:spPr>
          <a:xfrm>
            <a:off x="1" y="1052513"/>
            <a:ext cx="2209800" cy="55451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charset="-128"/>
              </a:rPr>
              <a:t>That’s big and heavy!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charset="-128"/>
              </a:rPr>
              <a:t>Though compact compared to  ATLAS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ea typeface="ＭＳ Ｐゴシック" charset="-128"/>
              </a:rPr>
              <a:t>How did it get down there?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52400" y="3124200"/>
            <a:ext cx="1796903" cy="1981200"/>
            <a:chOff x="2170462" y="3173412"/>
            <a:chExt cx="2349796" cy="2590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462" y="3173412"/>
              <a:ext cx="2349796" cy="2590800"/>
            </a:xfrm>
            <a:prstGeom prst="rect">
              <a:avLst/>
            </a:prstGeom>
          </p:spPr>
        </p:pic>
        <p:pic>
          <p:nvPicPr>
            <p:cNvPr id="5" name="Picture 8" descr="Crossnc_trans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470" y="4191000"/>
              <a:ext cx="1544330" cy="157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133600" y="990600"/>
            <a:ext cx="6792905" cy="5029200"/>
            <a:chOff x="2133600" y="990600"/>
            <a:chExt cx="6792905" cy="5029200"/>
          </a:xfrm>
        </p:grpSpPr>
        <p:pic>
          <p:nvPicPr>
            <p:cNvPr id="8" name="Picture 7" descr="PictorialHistory_Page_11.jpg"/>
            <p:cNvPicPr>
              <a:picLocks noChangeAspect="1"/>
            </p:cNvPicPr>
            <p:nvPr/>
          </p:nvPicPr>
          <p:blipFill rotWithShape="1">
            <a:blip r:embed="rId5"/>
            <a:srcRect l="6666" t="17007" r="8333" b="7580"/>
            <a:stretch/>
          </p:blipFill>
          <p:spPr>
            <a:xfrm>
              <a:off x="5587323" y="1029027"/>
              <a:ext cx="3339182" cy="2095173"/>
            </a:xfrm>
            <a:prstGeom prst="rect">
              <a:avLst/>
            </a:prstGeom>
          </p:spPr>
        </p:pic>
        <p:pic>
          <p:nvPicPr>
            <p:cNvPr id="9" name="Picture 8" descr="PictorialHistory_Page_12.jpg"/>
            <p:cNvPicPr>
              <a:picLocks noChangeAspect="1"/>
            </p:cNvPicPr>
            <p:nvPr/>
          </p:nvPicPr>
          <p:blipFill rotWithShape="1">
            <a:blip r:embed="rId6"/>
            <a:srcRect l="8333" t="18169" r="43334" b="4024"/>
            <a:stretch/>
          </p:blipFill>
          <p:spPr>
            <a:xfrm>
              <a:off x="2133600" y="990600"/>
              <a:ext cx="3308252" cy="3764563"/>
            </a:xfrm>
            <a:prstGeom prst="rect">
              <a:avLst/>
            </a:prstGeom>
          </p:spPr>
        </p:pic>
        <p:pic>
          <p:nvPicPr>
            <p:cNvPr id="10" name="Picture 9" descr="PictorialHistory_Page_13.jpg"/>
            <p:cNvPicPr>
              <a:picLocks noChangeAspect="1"/>
            </p:cNvPicPr>
            <p:nvPr/>
          </p:nvPicPr>
          <p:blipFill rotWithShape="1">
            <a:blip r:embed="rId7"/>
            <a:srcRect l="6666" t="18170" r="8333" b="5202"/>
            <a:stretch/>
          </p:blipFill>
          <p:spPr>
            <a:xfrm>
              <a:off x="5578392" y="3429000"/>
              <a:ext cx="3348111" cy="2133600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2286000" y="5303838"/>
              <a:ext cx="2743200" cy="715962"/>
            </a:xfrm>
            <a:prstGeom prst="rect">
              <a:avLst/>
            </a:prstGeom>
          </p:spPr>
          <p:txBody>
            <a:bodyPr>
              <a:normAutofit fontScale="97500" lnSpcReduction="1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UW did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411838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CSC Muon Detectors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8650" y="1847850"/>
            <a:ext cx="5600700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79" y="3505200"/>
            <a:ext cx="4800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889337"/>
            <a:ext cx="46109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PI: Matthew Herndon</a:t>
            </a:r>
            <a:endParaRPr lang="en-US" dirty="0"/>
          </a:p>
          <a:p>
            <a:r>
              <a:rPr lang="en-US" dirty="0"/>
              <a:t>Isa De </a:t>
            </a:r>
            <a:r>
              <a:rPr lang="en-US" dirty="0" err="1"/>
              <a:t>Bruyn</a:t>
            </a:r>
            <a:endParaRPr lang="en-US" dirty="0"/>
          </a:p>
          <a:p>
            <a:r>
              <a:rPr lang="en-US" dirty="0"/>
              <a:t>5 Grad students and counting</a:t>
            </a:r>
          </a:p>
          <a:p>
            <a:r>
              <a:rPr lang="en-US" dirty="0">
                <a:solidFill>
                  <a:srgbClr val="FFFF00"/>
                </a:solidFill>
              </a:rPr>
              <a:t>Construction, Installation, testing, commissioning, monitoring, management</a:t>
            </a:r>
          </a:p>
          <a:p>
            <a:r>
              <a:rPr lang="en-US" dirty="0">
                <a:solidFill>
                  <a:srgbClr val="FFFF00"/>
                </a:solidFill>
              </a:rPr>
              <a:t>	Installation of electronics upgrade for 8</a:t>
            </a:r>
          </a:p>
          <a:p>
            <a:r>
              <a:rPr lang="en-US" dirty="0">
                <a:solidFill>
                  <a:srgbClr val="FFFF00"/>
                </a:solidFill>
              </a:rPr>
              <a:t>		CSC rings: 2019-2021</a:t>
            </a:r>
          </a:p>
          <a:p>
            <a:r>
              <a:rPr lang="en-US" dirty="0">
                <a:solidFill>
                  <a:srgbClr val="FFFF00"/>
                </a:solidFill>
              </a:rPr>
              <a:t>	ME4/2 construction and installation: 2014</a:t>
            </a:r>
          </a:p>
          <a:p>
            <a:r>
              <a:rPr lang="en-US" dirty="0">
                <a:solidFill>
                  <a:srgbClr val="FFFF00"/>
                </a:solidFill>
              </a:rPr>
              <a:t>		Installation fixture by PSL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962400" y="2514600"/>
            <a:ext cx="685800" cy="304800"/>
          </a:xfrm>
          <a:prstGeom prst="line">
            <a:avLst/>
          </a:prstGeom>
          <a:ln w="508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76800" y="3276600"/>
            <a:ext cx="381000" cy="457200"/>
          </a:xfrm>
          <a:prstGeom prst="line">
            <a:avLst/>
          </a:prstGeom>
          <a:ln w="508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935897"/>
      </p:ext>
    </p:extLst>
  </p:cSld>
  <p:clrMapOvr>
    <a:masterClrMapping/>
  </p:clrMapOvr>
  <p:transition spd="med" advTm="6483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GEM Muon Detectors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889337"/>
            <a:ext cx="419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PI: Kevin Black</a:t>
            </a:r>
            <a:endParaRPr lang="en-US" dirty="0"/>
          </a:p>
          <a:p>
            <a:r>
              <a:rPr lang="en-US" dirty="0"/>
              <a:t>Camilla </a:t>
            </a:r>
            <a:r>
              <a:rPr lang="en-US" dirty="0" err="1"/>
              <a:t>Galloni</a:t>
            </a:r>
            <a:r>
              <a:rPr lang="en-US" dirty="0"/>
              <a:t>, P. </a:t>
            </a:r>
            <a:r>
              <a:rPr lang="en-US" dirty="0" err="1"/>
              <a:t>Everaerts</a:t>
            </a:r>
            <a:endParaRPr lang="en-US" dirty="0"/>
          </a:p>
          <a:p>
            <a:r>
              <a:rPr lang="en-US" dirty="0"/>
              <a:t>3 Grad students and counting</a:t>
            </a:r>
          </a:p>
          <a:p>
            <a:r>
              <a:rPr lang="en-US" dirty="0">
                <a:solidFill>
                  <a:srgbClr val="FFFF00"/>
                </a:solidFill>
              </a:rPr>
              <a:t>Backend electronics and data acquisition, related software, electronics project management</a:t>
            </a:r>
          </a:p>
          <a:p>
            <a:r>
              <a:rPr lang="en-US" dirty="0">
                <a:solidFill>
                  <a:srgbClr val="FFFF00"/>
                </a:solidFill>
              </a:rPr>
              <a:t>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89337"/>
            <a:ext cx="4267200" cy="330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891" y="3505200"/>
            <a:ext cx="4812909" cy="3200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8400" y="2683063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First station of Gem chambers installed!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AD3941-590F-1947-95A1-814D104FC8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4648199"/>
            <a:ext cx="3841750" cy="163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577751"/>
      </p:ext>
    </p:extLst>
  </p:cSld>
  <p:clrMapOvr>
    <a:masterClrMapping/>
  </p:clrMapOvr>
  <p:transition spd="med" advTm="6483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10169</TotalTime>
  <Words>1677</Words>
  <Application>Microsoft Macintosh PowerPoint</Application>
  <PresentationFormat>On-screen Show (4:3)</PresentationFormat>
  <Paragraphs>234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Cambria</vt:lpstr>
      <vt:lpstr>Cambria Math</vt:lpstr>
      <vt:lpstr>Comic Sans MS</vt:lpstr>
      <vt:lpstr>Courier New</vt:lpstr>
      <vt:lpstr>Symbol</vt:lpstr>
      <vt:lpstr>Times New Roman</vt:lpstr>
      <vt:lpstr>Wingdings</vt:lpstr>
      <vt:lpstr>Office Theme</vt:lpstr>
      <vt:lpstr>PowerPoint Presentation</vt:lpstr>
      <vt:lpstr>Measuring Details of High Energy Physics</vt:lpstr>
      <vt:lpstr>Opening Doors to New Exotic Physics</vt:lpstr>
      <vt:lpstr>PowerPoint Presentation</vt:lpstr>
      <vt:lpstr>The CMS detector</vt:lpstr>
      <vt:lpstr>UW LHC Groups</vt:lpstr>
      <vt:lpstr>The CMS detector</vt:lpstr>
      <vt:lpstr>PowerPoint Presentation</vt:lpstr>
      <vt:lpstr>PowerPoint Presentation</vt:lpstr>
      <vt:lpstr>UW Upgraded Trigger Electronics</vt:lpstr>
      <vt:lpstr>World-wide LHC Computing Grid</vt:lpstr>
      <vt:lpstr>GPU Based Computing</vt:lpstr>
      <vt:lpstr>PowerPoint Presentation</vt:lpstr>
      <vt:lpstr>UW CMS Physics – 20 PhDs …Standard Model Measurements</vt:lpstr>
      <vt:lpstr>PowerPoint Presentation</vt:lpstr>
      <vt:lpstr>Summary</vt:lpstr>
      <vt:lpstr>Phenomenology</vt:lpstr>
      <vt:lpstr>String Theory Theoretical Cosmology </vt:lpstr>
      <vt:lpstr>Cranmer’s HEP group</vt:lpstr>
      <vt:lpstr>Cranmer’s HEP group</vt:lpstr>
      <vt:lpstr>Prof. Sau Lan Wu  Charm, Gluon &amp; Higgs UW TASSO, ALEPH, ATLAS</vt:lpstr>
      <vt:lpstr>Discovery of Higgs</vt:lpstr>
      <vt:lpstr>UW-ATLAS Higgs physics</vt:lpstr>
      <vt:lpstr>UW-ATLAS Dark Matter Searches</vt:lpstr>
      <vt:lpstr>UW-ATLAS Pixel detector, Computing, Trigger and DAQ </vt:lpstr>
      <vt:lpstr>Quantum Computing</vt:lpstr>
    </vt:vector>
  </TitlesOfParts>
  <Manager/>
  <Company>University of Wisconsin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LHC CMS + Wisconsin Highlights</dc:title>
  <dc:subject/>
  <dc:creator>Sridhara Dasu</dc:creator>
  <cp:keywords/>
  <dc:description/>
  <cp:lastModifiedBy>Matthew Herndon</cp:lastModifiedBy>
  <cp:revision>78</cp:revision>
  <cp:lastPrinted>2008-09-08T18:15:26Z</cp:lastPrinted>
  <dcterms:created xsi:type="dcterms:W3CDTF">2011-12-15T08:34:39Z</dcterms:created>
  <dcterms:modified xsi:type="dcterms:W3CDTF">2023-03-03T13:50:40Z</dcterms:modified>
  <cp:category/>
</cp:coreProperties>
</file>