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5" r:id="rId2"/>
    <p:sldId id="257" r:id="rId3"/>
    <p:sldId id="258" r:id="rId4"/>
    <p:sldId id="259" r:id="rId5"/>
    <p:sldId id="268" r:id="rId6"/>
    <p:sldId id="263" r:id="rId7"/>
    <p:sldId id="264" r:id="rId8"/>
    <p:sldId id="260" r:id="rId9"/>
    <p:sldId id="267" r:id="rId10"/>
    <p:sldId id="261" r:id="rId11"/>
    <p:sldId id="262" r:id="rId12"/>
  </p:sldIdLst>
  <p:sldSz cx="24384000" cy="13716000"/>
  <p:notesSz cx="6858000" cy="9144000"/>
  <p:defaultTextStyle>
    <a:defPPr marL="0" marR="0" indent="0" algn="l" defTabSz="914334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4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584" algn="ctr" defTabSz="8214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167" algn="ctr" defTabSz="8214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751" algn="ctr" defTabSz="8214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334" algn="ctr" defTabSz="8214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2918" algn="ctr" defTabSz="8214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502" algn="ctr" defTabSz="8214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085" algn="ctr" defTabSz="8214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669" algn="ctr" defTabSz="8214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3C3C3"/>
    <a:srgbClr val="E7E7E7"/>
    <a:srgbClr val="011893"/>
    <a:srgbClr val="0432FF"/>
    <a:srgbClr val="DA0002"/>
    <a:srgbClr val="B42A31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0187D7-06DA-0E4E-8770-74112F3E4716}" v="57" dt="2023-03-02T22:22:51.90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2"/>
    <p:restoredTop sz="94687"/>
  </p:normalViewPr>
  <p:slideViewPr>
    <p:cSldViewPr snapToGrid="0" snapToObjects="1">
      <p:cViewPr varScale="1">
        <p:scale>
          <a:sx n="78" d="100"/>
          <a:sy n="78" d="100"/>
        </p:scale>
        <p:origin x="10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167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584" defTabSz="457167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167" defTabSz="457167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751" defTabSz="457167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334" defTabSz="457167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2918" defTabSz="457167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502" defTabSz="457167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085" defTabSz="457167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669" defTabSz="457167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2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46" y="2303863"/>
            <a:ext cx="14716125" cy="464343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46" y="7072316"/>
            <a:ext cx="14716125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6" algn="ctr">
              <a:spcBef>
                <a:spcPts val="0"/>
              </a:spcBef>
              <a:buSzTx/>
              <a:buNone/>
              <a:defRPr sz="4400"/>
            </a:lvl2pPr>
            <a:lvl3pPr marL="0" indent="457211" algn="ctr">
              <a:spcBef>
                <a:spcPts val="0"/>
              </a:spcBef>
              <a:buSzTx/>
              <a:buNone/>
              <a:defRPr sz="4400"/>
            </a:lvl3pPr>
            <a:lvl4pPr marL="0" indent="685817" algn="ctr">
              <a:spcBef>
                <a:spcPts val="0"/>
              </a:spcBef>
              <a:buSzTx/>
              <a:buNone/>
              <a:defRPr sz="4400"/>
            </a:lvl4pPr>
            <a:lvl5pPr marL="0" indent="914422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4833946" y="8947551"/>
            <a:ext cx="14716125" cy="63671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4833946" y="6010719"/>
            <a:ext cx="14716125" cy="9444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1905007" y="4"/>
            <a:ext cx="21420093" cy="1428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419600" y="3689351"/>
            <a:ext cx="15544800" cy="4083053"/>
          </a:xfrm>
          <a:prstGeom prst="rect">
            <a:avLst/>
          </a:prstGeom>
        </p:spPr>
        <p:txBody>
          <a:bodyPr lIns="91439" tIns="91439" rIns="91439" bIns="91439"/>
          <a:lstStyle>
            <a:lvl1pPr defTabSz="642952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642952">
              <a:spcBef>
                <a:spcPts val="1000"/>
              </a:spcBef>
              <a:buSzTx/>
              <a:buNone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11" algn="ctr" defTabSz="642952">
              <a:spcBef>
                <a:spcPts val="1000"/>
              </a:spcBef>
              <a:buSzTx/>
              <a:buNone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22" algn="ctr" defTabSz="642952">
              <a:spcBef>
                <a:spcPts val="1000"/>
              </a:spcBef>
              <a:buSzTx/>
              <a:buNone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33" algn="ctr" defTabSz="642952">
              <a:spcBef>
                <a:spcPts val="1000"/>
              </a:spcBef>
              <a:buSzTx/>
              <a:buNone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47" algn="ctr" defTabSz="642952">
              <a:spcBef>
                <a:spcPts val="1000"/>
              </a:spcBef>
              <a:buSzTx/>
              <a:buNone/>
              <a:defRPr sz="6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52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4423171" y="767959"/>
            <a:ext cx="15537659" cy="3196829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defTabSz="1821703">
              <a:defRPr sz="8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4423171" y="3964784"/>
            <a:ext cx="15537659" cy="975122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t">
            <a:noAutofit/>
          </a:bodyPr>
          <a:lstStyle>
            <a:lvl1pPr marL="467601" indent="-467601" defTabSz="1821703">
              <a:spcBef>
                <a:spcPts val="1501"/>
              </a:spcBef>
              <a:buClr>
                <a:srgbClr val="000000"/>
              </a:buClr>
              <a:buSzPct val="100000"/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48248" indent="-391037" defTabSz="1821703">
              <a:spcBef>
                <a:spcPts val="1301"/>
              </a:spcBef>
              <a:buClr>
                <a:srgbClr val="000000"/>
              </a:buClr>
              <a:buSzPct val="100000"/>
              <a:buChar char="–"/>
              <a:defRPr sz="5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23714" indent="-309292" defTabSz="1821703">
              <a:spcBef>
                <a:spcPts val="1101"/>
              </a:spcBef>
              <a:buClr>
                <a:srgbClr val="000000"/>
              </a:buClr>
              <a:buSzPct val="100000"/>
              <a:defRPr sz="4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81885" indent="-310252" defTabSz="1821703">
              <a:spcBef>
                <a:spcPts val="901"/>
              </a:spcBef>
              <a:buClr>
                <a:srgbClr val="000000"/>
              </a:buClr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39096" indent="-310252" defTabSz="1821703">
              <a:spcBef>
                <a:spcPts val="901"/>
              </a:spcBef>
              <a:buClr>
                <a:srgbClr val="000000"/>
              </a:buClr>
              <a:buSzPct val="100000"/>
              <a:buChar char="»"/>
              <a:defRPr sz="3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493561" y="12948045"/>
            <a:ext cx="467275" cy="477534"/>
          </a:xfrm>
          <a:prstGeom prst="rect">
            <a:avLst/>
          </a:prstGeom>
          <a:ln>
            <a:round/>
          </a:ln>
        </p:spPr>
        <p:txBody>
          <a:bodyPr lIns="53578" tIns="53578" rIns="53578" bIns="53578"/>
          <a:lstStyle>
            <a:lvl1pPr algn="r" defTabSz="1821703"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46" y="1785943"/>
            <a:ext cx="14716125" cy="10144125"/>
          </a:xfrm>
          <a:prstGeom prst="rect">
            <a:avLst/>
          </a:prstGeom>
        </p:spPr>
        <p:txBody>
          <a:bodyPr>
            <a:noAutofit/>
          </a:bodyPr>
          <a:lstStyle>
            <a:lvl1pPr marL="1106742" indent="-789234">
              <a:spcBef>
                <a:spcPts val="6701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51251" indent="-789234">
              <a:spcBef>
                <a:spcPts val="6701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66" indent="-789234">
              <a:spcBef>
                <a:spcPts val="6701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76" indent="-789234">
              <a:spcBef>
                <a:spcPts val="6701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88" indent="-789234">
              <a:spcBef>
                <a:spcPts val="6701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4989" y="13019487"/>
            <a:ext cx="516166" cy="51360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419600" y="762000"/>
            <a:ext cx="15544800" cy="3200400"/>
          </a:xfrm>
          <a:prstGeom prst="rect">
            <a:avLst/>
          </a:prstGeom>
        </p:spPr>
        <p:txBody>
          <a:bodyPr lIns="91439" tIns="91439" rIns="91439" bIns="91439">
            <a:noAutofit/>
          </a:bodyPr>
          <a:lstStyle>
            <a:lvl1pPr defTabSz="1285907">
              <a:defRPr sz="8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xfrm>
            <a:off x="4419600" y="3962400"/>
            <a:ext cx="15544800" cy="9753600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>
            <a:lvl1pPr marL="642952" indent="-642952" defTabSz="1285907">
              <a:spcBef>
                <a:spcPts val="1000"/>
              </a:spcBef>
              <a:buSzPct val="100000"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069547" indent="-612336" defTabSz="1285907">
              <a:spcBef>
                <a:spcPts val="1000"/>
              </a:spcBef>
              <a:buSzPct val="100000"/>
              <a:buChar char="–"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485939" indent="-571516" defTabSz="1285907">
              <a:spcBef>
                <a:spcPts val="1000"/>
              </a:spcBef>
              <a:buSzPct val="100000"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057452" indent="-685817" defTabSz="1285907">
              <a:spcBef>
                <a:spcPts val="1000"/>
              </a:spcBef>
              <a:buSzPct val="100000"/>
              <a:buChar char="–"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514663" indent="-685817" defTabSz="1285907">
              <a:spcBef>
                <a:spcPts val="1000"/>
              </a:spcBef>
              <a:buSzPct val="100000"/>
              <a:buChar char="»"/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496804"/>
            <a:ext cx="3810000" cy="553996"/>
          </a:xfrm>
          <a:prstGeom prst="rect">
            <a:avLst/>
          </a:prstGeom>
        </p:spPr>
        <p:txBody>
          <a:bodyPr wrap="square" lIns="91439" tIns="91439" rIns="91439" bIns="91439"/>
          <a:lstStyle>
            <a:lvl1pPr algn="r" defTabSz="1285907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3962400" y="190508"/>
            <a:ext cx="16459200" cy="3009901"/>
          </a:xfrm>
          <a:prstGeom prst="rect">
            <a:avLst/>
          </a:prstGeom>
        </p:spPr>
        <p:txBody>
          <a:bodyPr lIns="91439" tIns="91439" rIns="91439" bIns="91439">
            <a:noAutofit/>
          </a:bodyPr>
          <a:lstStyle>
            <a:lvl1pPr defTabSz="1285907">
              <a:lnSpc>
                <a:spcPts val="10301"/>
              </a:lnSpc>
              <a:tabLst>
                <a:tab pos="1816148" algn="l"/>
                <a:tab pos="3657691" algn="l"/>
                <a:tab pos="5473839" algn="l"/>
                <a:tab pos="7315382" algn="l"/>
                <a:tab pos="9144229" algn="l"/>
                <a:tab pos="10960374" algn="l"/>
                <a:tab pos="12801920" algn="l"/>
                <a:tab pos="14618068" algn="l"/>
                <a:tab pos="16459611" algn="l"/>
              </a:tabLst>
              <a:defRPr sz="8600" b="1" spc="-429">
                <a:solidFill>
                  <a:srgbClr val="FFFFFF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496804"/>
            <a:ext cx="4267200" cy="461663"/>
          </a:xfrm>
          <a:prstGeom prst="rect">
            <a:avLst/>
          </a:prstGeom>
        </p:spPr>
        <p:txBody>
          <a:bodyPr wrap="square" lIns="91439" tIns="91439" rIns="91439" bIns="91439"/>
          <a:lstStyle>
            <a:lvl1pPr algn="r" defTabSz="1285907">
              <a:defRPr sz="1800"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4423171" y="767959"/>
            <a:ext cx="15537659" cy="3196829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defTabSz="1821703">
              <a:defRPr sz="8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4423171" y="3964784"/>
            <a:ext cx="15537659" cy="975122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t">
            <a:noAutofit/>
          </a:bodyPr>
          <a:lstStyle>
            <a:lvl1pPr marL="467601" indent="-467601" defTabSz="1821703">
              <a:spcBef>
                <a:spcPts val="1501"/>
              </a:spcBef>
              <a:buClr>
                <a:srgbClr val="000000"/>
              </a:buClr>
              <a:buSzPct val="100000"/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48248" indent="-391037" defTabSz="1821703">
              <a:spcBef>
                <a:spcPts val="1301"/>
              </a:spcBef>
              <a:buClr>
                <a:srgbClr val="000000"/>
              </a:buClr>
              <a:buSzPct val="100000"/>
              <a:buChar char="–"/>
              <a:defRPr sz="5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23714" indent="-309292" defTabSz="1821703">
              <a:spcBef>
                <a:spcPts val="1101"/>
              </a:spcBef>
              <a:buClr>
                <a:srgbClr val="000000"/>
              </a:buClr>
              <a:buSzPct val="100000"/>
              <a:defRPr sz="4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81885" indent="-310252" defTabSz="1821703">
              <a:spcBef>
                <a:spcPts val="901"/>
              </a:spcBef>
              <a:buClr>
                <a:srgbClr val="000000"/>
              </a:buClr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39096" indent="-310252" defTabSz="1821703">
              <a:spcBef>
                <a:spcPts val="901"/>
              </a:spcBef>
              <a:buClr>
                <a:srgbClr val="000000"/>
              </a:buClr>
              <a:buSzPct val="100000"/>
              <a:buChar char="»"/>
              <a:defRPr sz="3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493561" y="12948045"/>
            <a:ext cx="467275" cy="477534"/>
          </a:xfrm>
          <a:prstGeom prst="rect">
            <a:avLst/>
          </a:prstGeom>
          <a:ln>
            <a:round/>
          </a:ln>
        </p:spPr>
        <p:txBody>
          <a:bodyPr lIns="53578" tIns="53578" rIns="53578" bIns="53578"/>
          <a:lstStyle>
            <a:lvl1pPr algn="r" defTabSz="1821703"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52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52">
              <a:defRPr sz="2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5307217" y="892972"/>
            <a:ext cx="13751720" cy="91725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46" y="9447612"/>
            <a:ext cx="14716125" cy="2000253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46" y="11519300"/>
            <a:ext cx="14716125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6" algn="ctr">
              <a:spcBef>
                <a:spcPts val="0"/>
              </a:spcBef>
              <a:buSzTx/>
              <a:buNone/>
              <a:defRPr sz="4400"/>
            </a:lvl2pPr>
            <a:lvl3pPr marL="0" indent="457211" algn="ctr">
              <a:spcBef>
                <a:spcPts val="0"/>
              </a:spcBef>
              <a:buSzTx/>
              <a:buNone/>
              <a:defRPr sz="4400"/>
            </a:lvl3pPr>
            <a:lvl4pPr marL="0" indent="685817" algn="ctr">
              <a:spcBef>
                <a:spcPts val="0"/>
              </a:spcBef>
              <a:buSzTx/>
              <a:buNone/>
              <a:defRPr sz="4400"/>
            </a:lvl4pPr>
            <a:lvl5pPr marL="0" indent="914422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4956" y="13001631"/>
            <a:ext cx="556242" cy="513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3962400" y="184156"/>
            <a:ext cx="16459200" cy="3016248"/>
          </a:xfrm>
          <a:prstGeom prst="rect">
            <a:avLst/>
          </a:prstGeom>
        </p:spPr>
        <p:txBody>
          <a:bodyPr lIns="91439" tIns="91439" rIns="91439" bIns="91439"/>
          <a:lstStyle>
            <a:lvl1pPr defTabSz="1285907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42952" indent="-642952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47" indent="-612336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39" indent="-571516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52" indent="-685817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63" indent="-685817" defTabSz="1285907">
              <a:spcBef>
                <a:spcPts val="1000"/>
              </a:spcBef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907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52">
              <a:defRPr sz="220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52">
              <a:defRPr sz="220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642952">
              <a:defRPr sz="220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xfrm>
            <a:off x="3962400" y="184156"/>
            <a:ext cx="16459200" cy="3016248"/>
          </a:xfrm>
          <a:prstGeom prst="rect">
            <a:avLst/>
          </a:prstGeom>
        </p:spPr>
        <p:txBody>
          <a:bodyPr lIns="91439" tIns="91439" rIns="91439" bIns="91439"/>
          <a:lstStyle>
            <a:lvl1pPr defTabSz="1285907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42952" indent="-642952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47" indent="-612336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39" indent="-571516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52" indent="-685817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63" indent="-685817" defTabSz="1285907">
              <a:spcBef>
                <a:spcPts val="1000"/>
              </a:spcBef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907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3962400" y="184156"/>
            <a:ext cx="16459200" cy="3016248"/>
          </a:xfrm>
          <a:prstGeom prst="rect">
            <a:avLst/>
          </a:prstGeom>
        </p:spPr>
        <p:txBody>
          <a:bodyPr lIns="91439" tIns="91439" rIns="91439" bIns="91439"/>
          <a:lstStyle>
            <a:lvl1pPr defTabSz="1285907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3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42952" indent="-642952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47" indent="-612336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39" indent="-571516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52" indent="-685817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63" indent="-685817" defTabSz="1285907">
              <a:spcBef>
                <a:spcPts val="1000"/>
              </a:spcBef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907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Text"/>
          <p:cNvSpPr txBox="1">
            <a:spLocks noGrp="1"/>
          </p:cNvSpPr>
          <p:nvPr>
            <p:ph type="title"/>
          </p:nvPr>
        </p:nvSpPr>
        <p:spPr>
          <a:xfrm>
            <a:off x="3962400" y="184156"/>
            <a:ext cx="16459200" cy="3016248"/>
          </a:xfrm>
          <a:prstGeom prst="rect">
            <a:avLst/>
          </a:prstGeom>
        </p:spPr>
        <p:txBody>
          <a:bodyPr lIns="91439" tIns="91439" rIns="91439" bIns="91439"/>
          <a:lstStyle>
            <a:lvl1pPr defTabSz="1285907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2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42952" indent="-642952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47" indent="-612336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39" indent="-571516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52" indent="-685817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63" indent="-685817" defTabSz="1285907">
              <a:spcBef>
                <a:spcPts val="1000"/>
              </a:spcBef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907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3962400" y="184156"/>
            <a:ext cx="16459200" cy="3016248"/>
          </a:xfrm>
          <a:prstGeom prst="rect">
            <a:avLst/>
          </a:prstGeom>
        </p:spPr>
        <p:txBody>
          <a:bodyPr lIns="91439" tIns="91439" rIns="91439" bIns="91439"/>
          <a:lstStyle>
            <a:lvl1pPr defTabSz="1285907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42952" indent="-642952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47" indent="-612336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39" indent="-571516" defTabSz="1285907">
              <a:spcBef>
                <a:spcPts val="1000"/>
              </a:spcBef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52" indent="-685817" defTabSz="128590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63" indent="-685817" defTabSz="1285907">
              <a:spcBef>
                <a:spcPts val="1000"/>
              </a:spcBef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16220"/>
            <a:ext cx="4267200" cy="523218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907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"/>
          <p:cNvSpPr/>
          <p:nvPr/>
        </p:nvSpPr>
        <p:spPr>
          <a:xfrm>
            <a:off x="-153591" y="17860"/>
            <a:ext cx="24691181" cy="6832600"/>
          </a:xfrm>
          <a:prstGeom prst="rect">
            <a:avLst/>
          </a:prstGeom>
          <a:solidFill>
            <a:srgbClr val="92130B"/>
          </a:solidFill>
          <a:ln w="25400">
            <a:solidFill>
              <a:srgbClr val="B51A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9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endParaRPr sz="9800"/>
          </a:p>
        </p:txBody>
      </p:sp>
      <p:sp>
        <p:nvSpPr>
          <p:cNvPr id="250" name="Line"/>
          <p:cNvSpPr/>
          <p:nvPr/>
        </p:nvSpPr>
        <p:spPr>
          <a:xfrm flipV="1">
            <a:off x="3050304" y="6848443"/>
            <a:ext cx="18285696" cy="533"/>
          </a:xfrm>
          <a:prstGeom prst="line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l" defTabSz="642952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pic>
        <p:nvPicPr>
          <p:cNvPr id="251" name="DipoleBucky.pdf" descr="DipoleBuck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05" y="6832600"/>
            <a:ext cx="745695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Cary Forest…"/>
          <p:cNvSpPr txBox="1"/>
          <p:nvPr/>
        </p:nvSpPr>
        <p:spPr>
          <a:xfrm>
            <a:off x="14679435" y="8193877"/>
            <a:ext cx="8090299" cy="165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6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6600"/>
              <a:t>Cary Forest</a:t>
            </a:r>
          </a:p>
          <a:p>
            <a:pPr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/>
              <a:t>University of Wisconsin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4989" y="13019487"/>
            <a:ext cx="516166" cy="51360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c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 Text"/>
          <p:cNvSpPr txBox="1">
            <a:spLocks noGrp="1"/>
          </p:cNvSpPr>
          <p:nvPr>
            <p:ph type="title"/>
          </p:nvPr>
        </p:nvSpPr>
        <p:spPr>
          <a:xfrm>
            <a:off x="1954120" y="76932"/>
            <a:ext cx="19998304" cy="2028157"/>
          </a:xfrm>
          <a:prstGeom prst="rect">
            <a:avLst/>
          </a:prstGeom>
        </p:spPr>
        <p:txBody>
          <a:bodyPr anchor="b"/>
          <a:lstStyle>
            <a:lvl1pPr algn="l"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939662" y="13137559"/>
            <a:ext cx="2418853" cy="513601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4" name="Line"/>
          <p:cNvSpPr/>
          <p:nvPr/>
        </p:nvSpPr>
        <p:spPr>
          <a:xfrm>
            <a:off x="635000" y="2286000"/>
            <a:ext cx="21527771" cy="0"/>
          </a:xfrm>
          <a:prstGeom prst="line">
            <a:avLst/>
          </a:prstGeom>
          <a:ln w="76200">
            <a:solidFill>
              <a:srgbClr val="DA000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 sz="320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83C80EF-4A9B-6A42-88FD-76806559B7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62778" y="688069"/>
            <a:ext cx="2253885" cy="177624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46" y="4536287"/>
            <a:ext cx="14716125" cy="464343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6869907" y="892972"/>
            <a:ext cx="17377173" cy="115847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71"/>
            <a:ext cx="7500939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7"/>
            <a:ext cx="7500939" cy="57685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6" algn="ctr">
              <a:spcBef>
                <a:spcPts val="0"/>
              </a:spcBef>
              <a:buSzTx/>
              <a:buNone/>
              <a:defRPr sz="4400"/>
            </a:lvl2pPr>
            <a:lvl3pPr marL="0" indent="457211" algn="ctr">
              <a:spcBef>
                <a:spcPts val="0"/>
              </a:spcBef>
              <a:buSzTx/>
              <a:buNone/>
              <a:defRPr sz="4400"/>
            </a:lvl3pPr>
            <a:lvl4pPr marL="0" indent="685817" algn="ctr">
              <a:spcBef>
                <a:spcPts val="0"/>
              </a:spcBef>
              <a:buSzTx/>
              <a:buNone/>
              <a:defRPr sz="4400"/>
            </a:lvl4pPr>
            <a:lvl5pPr marL="0" indent="914422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9423797" y="3661175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5"/>
            <a:ext cx="7500939" cy="8840392"/>
          </a:xfrm>
          <a:prstGeom prst="rect">
            <a:avLst/>
          </a:prstGeom>
        </p:spPr>
        <p:txBody>
          <a:bodyPr/>
          <a:lstStyle>
            <a:lvl1pPr marL="465376" indent="-465376">
              <a:spcBef>
                <a:spcPts val="4501"/>
              </a:spcBef>
              <a:defRPr sz="3800"/>
            </a:lvl1pPr>
            <a:lvl2pPr marL="808285" indent="-465376">
              <a:spcBef>
                <a:spcPts val="4501"/>
              </a:spcBef>
              <a:defRPr sz="3800"/>
            </a:lvl2pPr>
            <a:lvl3pPr marL="1151196" indent="-465376">
              <a:spcBef>
                <a:spcPts val="4501"/>
              </a:spcBef>
              <a:defRPr sz="3800"/>
            </a:lvl3pPr>
            <a:lvl4pPr marL="1494101" indent="-465376">
              <a:spcBef>
                <a:spcPts val="4501"/>
              </a:spcBef>
              <a:defRPr sz="3800"/>
            </a:lvl4pPr>
            <a:lvl5pPr marL="1837012" indent="-465376">
              <a:spcBef>
                <a:spcPts val="4501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4" y="1785943"/>
            <a:ext cx="15609093" cy="101441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2442032" y="7069144"/>
            <a:ext cx="8518923" cy="56822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2192001" y="1246989"/>
            <a:ext cx="8251032" cy="5500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91704" y="1250153"/>
            <a:ext cx="16841392" cy="112275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4" y="625084"/>
            <a:ext cx="15609093" cy="303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4" y="3661175"/>
            <a:ext cx="15609093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4956" y="13010559"/>
            <a:ext cx="556242" cy="51360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ransition spd="med"/>
  <p:txStyles>
    <p:titleStyle>
      <a:lvl1pPr marL="0" marR="0" indent="0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6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11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17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22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28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33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41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47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76" marR="0" indent="-617376" algn="l" defTabSz="821552" rtl="0" latinLnBrk="0">
        <a:lnSpc>
          <a:spcPct val="100000"/>
        </a:lnSpc>
        <a:spcBef>
          <a:spcPts val="5901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88" marR="0" indent="-617376" algn="l" defTabSz="821552" rtl="0" latinLnBrk="0">
        <a:lnSpc>
          <a:spcPct val="100000"/>
        </a:lnSpc>
        <a:spcBef>
          <a:spcPts val="5901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97" marR="0" indent="-617376" algn="l" defTabSz="821552" rtl="0" latinLnBrk="0">
        <a:lnSpc>
          <a:spcPct val="100000"/>
        </a:lnSpc>
        <a:spcBef>
          <a:spcPts val="5901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910" marR="0" indent="-617376" algn="l" defTabSz="821552" rtl="0" latinLnBrk="0">
        <a:lnSpc>
          <a:spcPct val="100000"/>
        </a:lnSpc>
        <a:spcBef>
          <a:spcPts val="5901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419" marR="0" indent="-617376" algn="l" defTabSz="821552" rtl="0" latinLnBrk="0">
        <a:lnSpc>
          <a:spcPct val="100000"/>
        </a:lnSpc>
        <a:spcBef>
          <a:spcPts val="5901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931" marR="0" indent="-617376" algn="l" defTabSz="821552" rtl="0" latinLnBrk="0">
        <a:lnSpc>
          <a:spcPct val="100000"/>
        </a:lnSpc>
        <a:spcBef>
          <a:spcPts val="5901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441" marR="0" indent="-617376" algn="l" defTabSz="821552" rtl="0" latinLnBrk="0">
        <a:lnSpc>
          <a:spcPct val="100000"/>
        </a:lnSpc>
        <a:spcBef>
          <a:spcPts val="5901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956" marR="0" indent="-617376" algn="l" defTabSz="821552" rtl="0" latinLnBrk="0">
        <a:lnSpc>
          <a:spcPct val="100000"/>
        </a:lnSpc>
        <a:spcBef>
          <a:spcPts val="5901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466" marR="0" indent="-617376" algn="l" defTabSz="821552" rtl="0" latinLnBrk="0">
        <a:lnSpc>
          <a:spcPct val="100000"/>
        </a:lnSpc>
        <a:spcBef>
          <a:spcPts val="5901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6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11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17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22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28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33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41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47" algn="ctr" defTabSz="821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up, food&#10;&#10;Description automatically generated">
            <a:extLst>
              <a:ext uri="{FF2B5EF4-FFF2-40B4-BE49-F238E27FC236}">
                <a16:creationId xmlns:a16="http://schemas.microsoft.com/office/drawing/2014/main" id="{26C5BCAD-1230-3618-D228-6883721E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353" y="0"/>
            <a:ext cx="26407353" cy="14299660"/>
          </a:xfrm>
          <a:prstGeom prst="rect">
            <a:avLst/>
          </a:prstGeom>
        </p:spPr>
      </p:pic>
      <p:pic>
        <p:nvPicPr>
          <p:cNvPr id="18" name="Picture 3" descr="Picture 3">
            <a:extLst>
              <a:ext uri="{FF2B5EF4-FFF2-40B4-BE49-F238E27FC236}">
                <a16:creationId xmlns:a16="http://schemas.microsoft.com/office/drawing/2014/main" id="{CEBBC475-9BF0-8744-A5EF-879EE4CC7D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198264" y="8811443"/>
            <a:ext cx="4733499" cy="473349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C3E089E4-48B1-2D4D-A3CC-98DE279A8FD9}"/>
              </a:ext>
            </a:extLst>
          </p:cNvPr>
          <p:cNvSpPr txBox="1"/>
          <p:nvPr/>
        </p:nvSpPr>
        <p:spPr>
          <a:xfrm>
            <a:off x="4950870" y="8146844"/>
            <a:ext cx="1351652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ITER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60715992-B2D2-834D-B381-53E4CDD13D3E}"/>
              </a:ext>
            </a:extLst>
          </p:cNvPr>
          <p:cNvSpPr txBox="1"/>
          <p:nvPr/>
        </p:nvSpPr>
        <p:spPr>
          <a:xfrm>
            <a:off x="176019" y="2732800"/>
            <a:ext cx="554510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Madison Symmetric Torus</a:t>
            </a:r>
          </a:p>
        </p:txBody>
      </p:sp>
      <p:pic>
        <p:nvPicPr>
          <p:cNvPr id="24" name="Picture 8" descr="Picture 8">
            <a:extLst>
              <a:ext uri="{FF2B5EF4-FFF2-40B4-BE49-F238E27FC236}">
                <a16:creationId xmlns:a16="http://schemas.microsoft.com/office/drawing/2014/main" id="{879C59CB-A89F-844C-869B-059443DD1C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55035" y="3505011"/>
            <a:ext cx="4187077" cy="4515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13" descr="Picture 13">
            <a:extLst>
              <a:ext uri="{FF2B5EF4-FFF2-40B4-BE49-F238E27FC236}">
                <a16:creationId xmlns:a16="http://schemas.microsoft.com/office/drawing/2014/main" id="{916E7ACA-7821-6E4E-859C-81365521F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419" y="6584203"/>
            <a:ext cx="443312" cy="1439899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Box 13">
            <a:extLst>
              <a:ext uri="{FF2B5EF4-FFF2-40B4-BE49-F238E27FC236}">
                <a16:creationId xmlns:a16="http://schemas.microsoft.com/office/drawing/2014/main" id="{E1A7A40D-822A-9E48-8BAD-FD78369EA67C}"/>
              </a:ext>
            </a:extLst>
          </p:cNvPr>
          <p:cNvSpPr txBox="1"/>
          <p:nvPr/>
        </p:nvSpPr>
        <p:spPr>
          <a:xfrm>
            <a:off x="18473572" y="8768813"/>
            <a:ext cx="410881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Parker Solar Probe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9" name="Picture 10" descr="Picture 10">
            <a:extLst>
              <a:ext uri="{FF2B5EF4-FFF2-40B4-BE49-F238E27FC236}">
                <a16:creationId xmlns:a16="http://schemas.microsoft.com/office/drawing/2014/main" id="{2D2E9310-E783-C34B-96A1-086C1AD032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19208411" y="3427795"/>
            <a:ext cx="4999573" cy="479001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14">
            <a:extLst>
              <a:ext uri="{FF2B5EF4-FFF2-40B4-BE49-F238E27FC236}">
                <a16:creationId xmlns:a16="http://schemas.microsoft.com/office/drawing/2014/main" id="{8F0F96EB-C69B-AB4B-BE52-32B0A57A0C3A}"/>
              </a:ext>
            </a:extLst>
          </p:cNvPr>
          <p:cNvSpPr txBox="1"/>
          <p:nvPr/>
        </p:nvSpPr>
        <p:spPr>
          <a:xfrm>
            <a:off x="20401945" y="2709341"/>
            <a:ext cx="272382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Big Red Ball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7E8165-521A-F64E-8F43-1AF2BF0A13CD}"/>
              </a:ext>
            </a:extLst>
          </p:cNvPr>
          <p:cNvSpPr/>
          <p:nvPr/>
        </p:nvSpPr>
        <p:spPr>
          <a:xfrm>
            <a:off x="0" y="273623"/>
            <a:ext cx="2438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1" dirty="0">
                <a:solidFill>
                  <a:srgbClr val="FFFF00"/>
                </a:solidFill>
                <a:latin typeface="Lucida Sans" panose="020B0602030504020204" pitchFamily="34" charset="77"/>
              </a:rPr>
              <a:t>The Fourth State of Matter: Understanding the Magnetized Plasma Universe to Fusion Energy on Earth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0C7340-DCBE-164A-90FA-A2A9C9B65A2F}"/>
              </a:ext>
            </a:extLst>
          </p:cNvPr>
          <p:cNvSpPr txBox="1"/>
          <p:nvPr/>
        </p:nvSpPr>
        <p:spPr>
          <a:xfrm>
            <a:off x="9643920" y="9047958"/>
            <a:ext cx="5822106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sz="4000" b="1" dirty="0"/>
              <a:t>Theory and Computation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8523E171-4462-764E-B03D-B094677AFFC0}"/>
              </a:ext>
            </a:extLst>
          </p:cNvPr>
          <p:cNvSpPr txBox="1"/>
          <p:nvPr/>
        </p:nvSpPr>
        <p:spPr>
          <a:xfrm>
            <a:off x="8419177" y="3003997"/>
            <a:ext cx="754565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Wisconsin HTS Axisymmetric Mirror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7" name="Picture 1" descr="Picture 1">
            <a:extLst>
              <a:ext uri="{FF2B5EF4-FFF2-40B4-BE49-F238E27FC236}">
                <a16:creationId xmlns:a16="http://schemas.microsoft.com/office/drawing/2014/main" id="{C7B51442-5F35-9047-9EE4-E654CE21F08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9584632" y="9778379"/>
            <a:ext cx="6037307" cy="3454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WHAM V1 12-3-2020 all 3 Phases.PNG" descr="WHAM V1 12-3-2020 all 3 Phases.PNG">
            <a:extLst>
              <a:ext uri="{FF2B5EF4-FFF2-40B4-BE49-F238E27FC236}">
                <a16:creationId xmlns:a16="http://schemas.microsoft.com/office/drawing/2014/main" id="{FC694337-B9E2-104C-B438-F8F10A568A8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0000"/>
          </a:blip>
          <a:srcRect l="15216" t="13228" r="1304" b="6400"/>
          <a:stretch>
            <a:fillRect/>
          </a:stretch>
        </p:blipFill>
        <p:spPr>
          <a:xfrm>
            <a:off x="9053576" y="3711577"/>
            <a:ext cx="6447381" cy="479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6DA098F3-6B5F-723B-23AF-9C6AD96AC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300" y="9486944"/>
            <a:ext cx="5818387" cy="4009136"/>
          </a:xfrm>
          <a:prstGeom prst="rect">
            <a:avLst/>
          </a:prstGeom>
        </p:spPr>
      </p:pic>
      <p:pic>
        <p:nvPicPr>
          <p:cNvPr id="28" name="Picture 6" descr="Picture 6">
            <a:extLst>
              <a:ext uri="{FF2B5EF4-FFF2-40B4-BE49-F238E27FC236}">
                <a16:creationId xmlns:a16="http://schemas.microsoft.com/office/drawing/2014/main" id="{22EC2F14-5F46-5946-A28C-39E4DD83A6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77611" y="12522265"/>
            <a:ext cx="964816" cy="799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969101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92" y="3140305"/>
            <a:ext cx="8779181" cy="3806904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Title 1"/>
          <p:cNvSpPr txBox="1">
            <a:spLocks noGrp="1"/>
          </p:cNvSpPr>
          <p:nvPr>
            <p:ph type="title"/>
          </p:nvPr>
        </p:nvSpPr>
        <p:spPr>
          <a:xfrm>
            <a:off x="1979519" y="-110542"/>
            <a:ext cx="19998303" cy="2028156"/>
          </a:xfrm>
          <a:prstGeom prst="rect">
            <a:avLst/>
          </a:prstGeom>
        </p:spPr>
        <p:txBody>
          <a:bodyPr/>
          <a:lstStyle>
            <a:lvl1pPr defTabSz="607933">
              <a:defRPr sz="8288"/>
            </a:lvl1pPr>
          </a:lstStyle>
          <a:p>
            <a:r>
              <a:rPr lang="en-US" dirty="0"/>
              <a:t>Large p</a:t>
            </a:r>
            <a:r>
              <a:rPr dirty="0"/>
              <a:t>lasma physics community at UW</a:t>
            </a:r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51" name="TextBox 12"/>
          <p:cNvSpPr txBox="1"/>
          <p:nvPr/>
        </p:nvSpPr>
        <p:spPr>
          <a:xfrm>
            <a:off x="14976879" y="8047576"/>
            <a:ext cx="633538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Pegasus Spherical Tokamak (EP)</a:t>
            </a:r>
          </a:p>
        </p:txBody>
      </p:sp>
      <p:sp>
        <p:nvSpPr>
          <p:cNvPr id="352" name="TextBox 13"/>
          <p:cNvSpPr txBox="1"/>
          <p:nvPr/>
        </p:nvSpPr>
        <p:spPr>
          <a:xfrm>
            <a:off x="14610368" y="2438920"/>
            <a:ext cx="6974986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Helically Symmetric Stellarator (E</a:t>
            </a:r>
            <a:r>
              <a:rPr lang="en-US" dirty="0"/>
              <a:t>C</a:t>
            </a:r>
            <a:r>
              <a:rPr dirty="0"/>
              <a:t>E)</a:t>
            </a:r>
          </a:p>
        </p:txBody>
      </p:sp>
      <p:sp>
        <p:nvSpPr>
          <p:cNvPr id="353" name="TextBox 15"/>
          <p:cNvSpPr txBox="1"/>
          <p:nvPr/>
        </p:nvSpPr>
        <p:spPr>
          <a:xfrm>
            <a:off x="3566652" y="2493848"/>
            <a:ext cx="747352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Advanced Computational Modeling (EP)</a:t>
            </a:r>
          </a:p>
        </p:txBody>
      </p:sp>
      <p:sp>
        <p:nvSpPr>
          <p:cNvPr id="354" name="TextBox 16"/>
          <p:cNvSpPr txBox="1"/>
          <p:nvPr/>
        </p:nvSpPr>
        <p:spPr>
          <a:xfrm>
            <a:off x="3441751" y="8260376"/>
            <a:ext cx="225734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Astronomy </a:t>
            </a:r>
          </a:p>
        </p:txBody>
      </p:sp>
      <p:pic>
        <p:nvPicPr>
          <p:cNvPr id="35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769" y="7529192"/>
            <a:ext cx="4513320" cy="611954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extBox 17"/>
          <p:cNvSpPr txBox="1"/>
          <p:nvPr/>
        </p:nvSpPr>
        <p:spPr>
          <a:xfrm>
            <a:off x="9574043" y="7028560"/>
            <a:ext cx="458010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Fusion Technology (EP)</a:t>
            </a:r>
          </a:p>
        </p:txBody>
      </p:sp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01274C1-855F-4255-B6C8-F6F07E839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" y="9048183"/>
            <a:ext cx="8939157" cy="3055032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179EB477-57FA-B5F4-B914-9AE8B9B73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312" y="3087357"/>
            <a:ext cx="6096000" cy="4572000"/>
          </a:xfrm>
          <a:prstGeom prst="rect">
            <a:avLst/>
          </a:prstGeom>
        </p:spPr>
      </p:pic>
      <p:pic>
        <p:nvPicPr>
          <p:cNvPr id="8" name="Picture 7" descr="People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87A7EEA5-1084-4FDC-82F0-B0FA4DBAE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024" y="873512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91502">
              <a:defRPr sz="8064"/>
            </a:lvl1pPr>
          </a:lstStyle>
          <a:p>
            <a:r>
              <a:t>Highly developed plasma course curriculum</a:t>
            </a:r>
          </a:p>
        </p:txBody>
      </p:sp>
      <p:sp>
        <p:nvSpPr>
          <p:cNvPr id="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60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2198608" y="2754881"/>
            <a:ext cx="20950485" cy="10638264"/>
          </a:xfrm>
          <a:prstGeom prst="rect">
            <a:avLst/>
          </a:prstGeom>
        </p:spPr>
        <p:txBody>
          <a:bodyPr lIns="45709" tIns="45709" rIns="45709" bIns="45709" anchor="t">
            <a:normAutofit/>
          </a:bodyPr>
          <a:lstStyle/>
          <a:p>
            <a:pPr marL="342908" indent="-342908" defTabSz="914422">
              <a:spcBef>
                <a:spcPts val="400"/>
              </a:spcBef>
              <a:buSzPct val="100000"/>
              <a:buFont typeface="Times Roman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/>
              <a:t>Instruction</a:t>
            </a:r>
            <a:r>
              <a:rPr sz="4800" dirty="0"/>
              <a:t> shared by Physics, Engineering Physics, Elect</a:t>
            </a:r>
            <a:r>
              <a:rPr lang="en-US" sz="4800" dirty="0"/>
              <a:t>. and Comp. Eng.</a:t>
            </a:r>
            <a:endParaRPr sz="4800" dirty="0"/>
          </a:p>
          <a:p>
            <a:pPr marL="742969" lvl="1" indent="-285756" defTabSz="914422">
              <a:spcBef>
                <a:spcPts val="1000"/>
              </a:spcBef>
              <a:buSzPct val="100000"/>
              <a:buChar char="–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/>
              <a:t> </a:t>
            </a:r>
            <a:r>
              <a:rPr sz="4800" dirty="0">
                <a:solidFill>
                  <a:srgbClr val="0070C0"/>
                </a:solidFill>
              </a:rPr>
              <a:t>525 Introduction to Plasma Physics</a:t>
            </a:r>
          </a:p>
          <a:p>
            <a:pPr marL="742969" lvl="1" indent="-285756" defTabSz="914422">
              <a:spcBef>
                <a:spcPts val="1000"/>
              </a:spcBef>
              <a:buSzPct val="100000"/>
              <a:buChar char="–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/>
              <a:t> </a:t>
            </a:r>
            <a:r>
              <a:rPr sz="4800" dirty="0"/>
              <a:t>526 Plasma Lab</a:t>
            </a:r>
            <a:r>
              <a:rPr lang="en-US" sz="4800" dirty="0"/>
              <a:t>oratory</a:t>
            </a:r>
          </a:p>
          <a:p>
            <a:pPr marL="742969" lvl="1" indent="-285756" defTabSz="914422">
              <a:spcBef>
                <a:spcPts val="1000"/>
              </a:spcBef>
              <a:buSzPct val="100000"/>
              <a:buChar char="–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/>
              <a:t> 527 Plasma Confinement and Heating</a:t>
            </a:r>
          </a:p>
          <a:p>
            <a:pPr marL="742969" lvl="1" indent="-285756" defTabSz="914422">
              <a:spcBef>
                <a:spcPts val="1000"/>
              </a:spcBef>
              <a:buSzPct val="100000"/>
              <a:buChar char="–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/>
              <a:t> </a:t>
            </a:r>
            <a:r>
              <a:rPr sz="4800" dirty="0"/>
              <a:t>528 Plasma Processing</a:t>
            </a:r>
          </a:p>
          <a:p>
            <a:pPr marL="742969" lvl="1" indent="-285756" defTabSz="914422">
              <a:spcBef>
                <a:spcPts val="1000"/>
              </a:spcBef>
              <a:buSzPct val="100000"/>
              <a:buChar char="–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/>
              <a:t> </a:t>
            </a:r>
            <a:r>
              <a:rPr sz="4800" dirty="0">
                <a:solidFill>
                  <a:srgbClr val="0070C0"/>
                </a:solidFill>
              </a:rPr>
              <a:t>724 Waves &amp; Instabilities in Plasmas</a:t>
            </a:r>
          </a:p>
          <a:p>
            <a:pPr marL="742969" lvl="1" indent="-285756" defTabSz="914422">
              <a:spcBef>
                <a:spcPts val="1000"/>
              </a:spcBef>
              <a:buSzPct val="100000"/>
              <a:buChar char="–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sz="4800" dirty="0">
                <a:solidFill>
                  <a:srgbClr val="0070C0"/>
                </a:solidFill>
              </a:rPr>
              <a:t>725 Plasma Kinetic Theory</a:t>
            </a:r>
          </a:p>
          <a:p>
            <a:pPr marL="742969" lvl="1" indent="-285756" defTabSz="914422">
              <a:spcBef>
                <a:spcPts val="1000"/>
              </a:spcBef>
              <a:buSzPct val="100000"/>
              <a:buChar char="–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sz="4800" dirty="0">
                <a:solidFill>
                  <a:srgbClr val="0070C0"/>
                </a:solidFill>
              </a:rPr>
              <a:t>726 Magnetohydrodynamics (MHD)</a:t>
            </a:r>
          </a:p>
          <a:p>
            <a:pPr marL="742969" lvl="1" indent="-285756" defTabSz="914422">
              <a:spcBef>
                <a:spcPts val="1000"/>
              </a:spcBef>
              <a:buSzPct val="100000"/>
              <a:buChar char="–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sz="4800" dirty="0">
                <a:solidFill>
                  <a:schemeClr val="tx1"/>
                </a:solidFill>
              </a:rPr>
              <a:t>Special topics courses, e.g., turbulence, chaos, nonlinear MHD</a:t>
            </a:r>
          </a:p>
          <a:p>
            <a:pPr marL="742969" lvl="1" indent="-285756" defTabSz="914422">
              <a:spcBef>
                <a:spcPts val="400"/>
              </a:spcBef>
              <a:buSzPct val="100000"/>
              <a:buChar char="–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endParaRPr sz="4800" dirty="0"/>
          </a:p>
          <a:p>
            <a:pPr marL="342908" indent="-342908" defTabSz="914422">
              <a:spcBef>
                <a:spcPts val="400"/>
              </a:spcBef>
              <a:buSzPct val="100000"/>
              <a:buFont typeface="Times Roman"/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Plasma Seminar: 12:05 Mondays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6148">
              <a:defRPr sz="8400"/>
            </a:lvl1pPr>
          </a:lstStyle>
          <a:p>
            <a:r>
              <a:rPr dirty="0"/>
              <a:t>Plasma faculty in the Physics Department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300" name="TextBox 9"/>
          <p:cNvSpPr txBox="1"/>
          <p:nvPr/>
        </p:nvSpPr>
        <p:spPr>
          <a:xfrm>
            <a:off x="3057630" y="7864479"/>
            <a:ext cx="1980029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40" bIns="91440">
            <a:spAutoFit/>
          </a:bodyPr>
          <a:lstStyle/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Stas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Boldyrev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(Theory)</a:t>
            </a:r>
          </a:p>
        </p:txBody>
      </p:sp>
      <p:sp>
        <p:nvSpPr>
          <p:cNvPr id="301" name="TextBox 10"/>
          <p:cNvSpPr txBox="1"/>
          <p:nvPr/>
        </p:nvSpPr>
        <p:spPr>
          <a:xfrm>
            <a:off x="6277412" y="7823204"/>
            <a:ext cx="1620957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40" bIns="91440">
            <a:spAutoFit/>
          </a:bodyPr>
          <a:lstStyle/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/>
              <a:t>Jan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/>
              <a:t>Egedal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/>
              <a:t>(Expt)</a:t>
            </a:r>
          </a:p>
        </p:txBody>
      </p:sp>
      <p:sp>
        <p:nvSpPr>
          <p:cNvPr id="302" name="TextBox 11"/>
          <p:cNvSpPr txBox="1"/>
          <p:nvPr/>
        </p:nvSpPr>
        <p:spPr>
          <a:xfrm>
            <a:off x="12781530" y="7813681"/>
            <a:ext cx="1415772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40" bIns="91440">
            <a:spAutoFit/>
          </a:bodyPr>
          <a:lstStyle/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John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 err="1"/>
              <a:t>Sarff</a:t>
            </a:r>
            <a:endParaRPr sz="3600" dirty="0"/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(</a:t>
            </a:r>
            <a:r>
              <a:rPr sz="3600" dirty="0" err="1"/>
              <a:t>Expt</a:t>
            </a:r>
            <a:r>
              <a:rPr sz="3600" dirty="0"/>
              <a:t>)</a:t>
            </a:r>
          </a:p>
        </p:txBody>
      </p:sp>
      <p:sp>
        <p:nvSpPr>
          <p:cNvPr id="303" name="TextBox 12"/>
          <p:cNvSpPr txBox="1"/>
          <p:nvPr/>
        </p:nvSpPr>
        <p:spPr>
          <a:xfrm>
            <a:off x="15830303" y="7848607"/>
            <a:ext cx="192873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40" bIns="91440">
            <a:spAutoFit/>
          </a:bodyPr>
          <a:lstStyle/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Paul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Terry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(Theory)</a:t>
            </a:r>
          </a:p>
        </p:txBody>
      </p:sp>
      <p:sp>
        <p:nvSpPr>
          <p:cNvPr id="304" name="TextBox 13"/>
          <p:cNvSpPr txBox="1"/>
          <p:nvPr/>
        </p:nvSpPr>
        <p:spPr>
          <a:xfrm>
            <a:off x="18471837" y="7823201"/>
            <a:ext cx="3108543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t">
            <a:spAutoFit/>
          </a:bodyPr>
          <a:lstStyle/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Ellen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Zweibel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(Theory)</a:t>
            </a:r>
            <a:br>
              <a:rPr sz="3600" dirty="0"/>
            </a:br>
            <a:r>
              <a:rPr sz="3600" dirty="0"/>
              <a:t>(</a:t>
            </a:r>
            <a:r>
              <a:rPr lang="en-US" sz="3600" dirty="0"/>
              <a:t>Astrophysics</a:t>
            </a:r>
            <a:r>
              <a:rPr sz="3600" dirty="0"/>
              <a:t>)</a:t>
            </a:r>
          </a:p>
        </p:txBody>
      </p:sp>
      <p:sp>
        <p:nvSpPr>
          <p:cNvPr id="305" name="TextBox 14"/>
          <p:cNvSpPr txBox="1"/>
          <p:nvPr/>
        </p:nvSpPr>
        <p:spPr>
          <a:xfrm>
            <a:off x="4149639" y="10284825"/>
            <a:ext cx="10783571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40" bIns="91440">
            <a:spAutoFit/>
          </a:bodyPr>
          <a:lstStyle/>
          <a:p>
            <a:pPr algn="l"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Affiliated Professors:</a:t>
            </a:r>
          </a:p>
          <a:p>
            <a:pPr algn="l"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600" dirty="0"/>
              <a:t>  </a:t>
            </a:r>
            <a:r>
              <a:rPr sz="3600" dirty="0"/>
              <a:t>Chris Hegna, Eng. Physics (theory)</a:t>
            </a:r>
          </a:p>
          <a:p>
            <a:pPr algn="l"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  Carl </a:t>
            </a:r>
            <a:r>
              <a:rPr sz="3600" dirty="0" err="1"/>
              <a:t>Sovinec</a:t>
            </a:r>
            <a:r>
              <a:rPr sz="3600" dirty="0"/>
              <a:t>, Eng. Physics (theory &amp; computation)</a:t>
            </a:r>
          </a:p>
          <a:p>
            <a:pPr algn="l"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  Oliver Schmitz, Eng. Physics (</a:t>
            </a:r>
            <a:r>
              <a:rPr sz="3600" dirty="0" err="1"/>
              <a:t>expt</a:t>
            </a:r>
            <a:r>
              <a:rPr sz="3600" dirty="0"/>
              <a:t>)</a:t>
            </a:r>
          </a:p>
        </p:txBody>
      </p:sp>
      <p:sp>
        <p:nvSpPr>
          <p:cNvPr id="306" name="TextBox 10"/>
          <p:cNvSpPr txBox="1"/>
          <p:nvPr/>
        </p:nvSpPr>
        <p:spPr>
          <a:xfrm>
            <a:off x="9462980" y="7823207"/>
            <a:ext cx="1492716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40" bIns="91440">
            <a:spAutoFit/>
          </a:bodyPr>
          <a:lstStyle/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Cary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Forest</a:t>
            </a:r>
          </a:p>
          <a:p>
            <a:pPr defTabSz="1828847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(</a:t>
            </a:r>
            <a:r>
              <a:rPr sz="3600" dirty="0" err="1"/>
              <a:t>Expt</a:t>
            </a:r>
            <a:r>
              <a:rPr sz="3600" dirty="0"/>
              <a:t>)</a:t>
            </a:r>
          </a:p>
        </p:txBody>
      </p:sp>
      <p:pic>
        <p:nvPicPr>
          <p:cNvPr id="30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219" y="10623056"/>
            <a:ext cx="1132053" cy="170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931" y="11455816"/>
            <a:ext cx="1268405" cy="1693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4183" y="11047603"/>
            <a:ext cx="1263832" cy="1685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209" y="4433371"/>
            <a:ext cx="2539256" cy="3428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8328" y="4410077"/>
            <a:ext cx="2755872" cy="348259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Content Placeholder 15"/>
          <p:cNvSpPr txBox="1">
            <a:spLocks noGrp="1"/>
          </p:cNvSpPr>
          <p:nvPr>
            <p:ph type="body" sz="quarter" idx="4294967295"/>
          </p:nvPr>
        </p:nvSpPr>
        <p:spPr>
          <a:xfrm>
            <a:off x="2180154" y="2406288"/>
            <a:ext cx="19998301" cy="1524784"/>
          </a:xfrm>
          <a:prstGeom prst="rect">
            <a:avLst/>
          </a:prstGeom>
        </p:spPr>
        <p:txBody>
          <a:bodyPr lIns="45709" tIns="45709" rIns="45709" bIns="45709" anchor="t">
            <a:normAutofit/>
          </a:bodyPr>
          <a:lstStyle/>
          <a:p>
            <a:pPr marL="0" indent="0" algn="ctr" defTabSz="805122">
              <a:spcBef>
                <a:spcPts val="0"/>
              </a:spcBef>
              <a:buSzTx/>
              <a:buNone/>
              <a:defRPr sz="4312"/>
            </a:pPr>
            <a:r>
              <a:rPr>
                <a:latin typeface="Helvetica" pitchFamily="2" charset="0"/>
              </a:rPr>
              <a:t>Large group, with full-time scientists, engineering support, postdocs, undergrads</a:t>
            </a:r>
            <a:br>
              <a:rPr>
                <a:latin typeface="Helvetica" pitchFamily="2" charset="0"/>
              </a:rPr>
            </a:br>
            <a:r>
              <a:rPr>
                <a:latin typeface="Helvetica" pitchFamily="2" charset="0"/>
              </a:rPr>
              <a:t>… and of course graduate students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668A9-CC06-7C42-AAB3-4BC2C06E9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634" y="4432903"/>
            <a:ext cx="2501901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0F1F0E-1703-C64B-97A8-4C5F054BF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4344" y="4487366"/>
            <a:ext cx="2679701" cy="3390901"/>
          </a:xfrm>
          <a:prstGeom prst="rect">
            <a:avLst/>
          </a:prstGeom>
        </p:spPr>
      </p:pic>
      <p:pic>
        <p:nvPicPr>
          <p:cNvPr id="1026" name="Picture 2" descr="Ellen Zweibel to Receive the Maxwell Prize in Plasma Physics : Women In ...">
            <a:extLst>
              <a:ext uri="{FF2B5EF4-FFF2-40B4-BE49-F238E27FC236}">
                <a16:creationId xmlns:a16="http://schemas.microsoft.com/office/drawing/2014/main" id="{64F4F8F1-5897-10D4-85DA-B5B5A908C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r="15089"/>
          <a:stretch/>
        </p:blipFill>
        <p:spPr bwMode="auto">
          <a:xfrm>
            <a:off x="18656126" y="4532799"/>
            <a:ext cx="2679701" cy="332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10141-E191-1A1A-1AB6-6431D50528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356" r="18274"/>
          <a:stretch/>
        </p:blipFill>
        <p:spPr>
          <a:xfrm>
            <a:off x="2910118" y="4399571"/>
            <a:ext cx="2304837" cy="344902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2210">
              <a:defRPr sz="7392"/>
            </a:lvl1pPr>
          </a:lstStyle>
          <a:p>
            <a:r>
              <a:t>Wisconsin Plasma Physics Laboratory (WiPPL)</a:t>
            </a:r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319" name="TextBox 1"/>
          <p:cNvSpPr txBox="1"/>
          <p:nvPr/>
        </p:nvSpPr>
        <p:spPr>
          <a:xfrm>
            <a:off x="5308578" y="5240204"/>
            <a:ext cx="3005951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0" dirty="0"/>
              <a:t>Big Red Ball</a:t>
            </a:r>
          </a:p>
        </p:txBody>
      </p:sp>
      <p:sp>
        <p:nvSpPr>
          <p:cNvPr id="320" name="TextBox 4"/>
          <p:cNvSpPr txBox="1"/>
          <p:nvPr/>
        </p:nvSpPr>
        <p:spPr>
          <a:xfrm>
            <a:off x="14193175" y="5239332"/>
            <a:ext cx="6144631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0" dirty="0"/>
              <a:t>Madison Symmetric Torus</a:t>
            </a:r>
          </a:p>
        </p:txBody>
      </p:sp>
      <p:sp>
        <p:nvSpPr>
          <p:cNvPr id="321" name="Content Placeholder 8"/>
          <p:cNvSpPr txBox="1">
            <a:spLocks noGrp="1"/>
          </p:cNvSpPr>
          <p:nvPr>
            <p:ph type="body" sz="quarter" idx="4294967295"/>
          </p:nvPr>
        </p:nvSpPr>
        <p:spPr>
          <a:xfrm>
            <a:off x="2407831" y="2492410"/>
            <a:ext cx="19090888" cy="2765933"/>
          </a:xfrm>
          <a:prstGeom prst="rect">
            <a:avLst/>
          </a:prstGeom>
        </p:spPr>
        <p:txBody>
          <a:bodyPr lIns="45709" tIns="45709" rIns="45709" bIns="45709" anchor="t">
            <a:normAutofit/>
          </a:bodyPr>
          <a:lstStyle/>
          <a:p>
            <a:pPr marL="342911" indent="-342911" defTabSz="914422">
              <a:spcBef>
                <a:spcPts val="400"/>
              </a:spcBef>
              <a:buSzPct val="100000"/>
              <a:buFont typeface="Times Roman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Medium-scale user facility funded by U.S. DoE (</a:t>
            </a:r>
            <a:r>
              <a:rPr sz="3600" dirty="0" err="1"/>
              <a:t>Egedal</a:t>
            </a:r>
            <a:r>
              <a:rPr sz="3600" dirty="0"/>
              <a:t>, Forest, Sarff et al)</a:t>
            </a:r>
          </a:p>
          <a:p>
            <a:pPr marL="342911" indent="-342911" defTabSz="914422">
              <a:spcBef>
                <a:spcPts val="400"/>
              </a:spcBef>
              <a:buSzPct val="100000"/>
              <a:buFont typeface="Times Roman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Dedicated to understanding energy flows between fields and particles in a plasma</a:t>
            </a:r>
          </a:p>
          <a:p>
            <a:pPr marL="342911" indent="-342911" defTabSz="914422">
              <a:spcBef>
                <a:spcPts val="400"/>
              </a:spcBef>
              <a:buSzPct val="100000"/>
              <a:buFont typeface="Times Roman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Fusion topics in tokamak and RFP plasmas</a:t>
            </a:r>
          </a:p>
          <a:p>
            <a:pPr marL="342911" indent="-342911" defTabSz="914422">
              <a:spcBef>
                <a:spcPts val="400"/>
              </a:spcBef>
              <a:buSzPct val="100000"/>
              <a:buFont typeface="Times Roman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External users and UW home program</a:t>
            </a:r>
            <a:endParaRPr sz="3200" dirty="0"/>
          </a:p>
        </p:txBody>
      </p:sp>
      <p:pic>
        <p:nvPicPr>
          <p:cNvPr id="8" name="Picture 7" descr="A picture containing indoor, cluttered, engine&#10;&#10;Description automatically generated">
            <a:extLst>
              <a:ext uri="{FF2B5EF4-FFF2-40B4-BE49-F238E27FC236}">
                <a16:creationId xmlns:a16="http://schemas.microsoft.com/office/drawing/2014/main" id="{481E77FE-956B-19F9-FD58-4AA97E48C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6146800"/>
            <a:ext cx="9149104" cy="6485440"/>
          </a:xfrm>
          <a:prstGeom prst="rect">
            <a:avLst/>
          </a:prstGeom>
        </p:spPr>
      </p:pic>
      <p:pic>
        <p:nvPicPr>
          <p:cNvPr id="3" name="Picture 2" descr="A picture containing indoor, lobster&#10;&#10;Description automatically generated">
            <a:extLst>
              <a:ext uri="{FF2B5EF4-FFF2-40B4-BE49-F238E27FC236}">
                <a16:creationId xmlns:a16="http://schemas.microsoft.com/office/drawing/2014/main" id="{21177246-26A7-865E-592B-EFC3C9AE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53" y="6017634"/>
            <a:ext cx="7772400" cy="66146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60057">
              <a:defRPr sz="6272"/>
            </a:lvl1pPr>
          </a:lstStyle>
          <a:p>
            <a:r>
              <a:t>Magnetic reconnection studies in the Terrestrial Reconnection Experiment (TREX)</a:t>
            </a:r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325" name="TextBox 4"/>
          <p:cNvSpPr txBox="1"/>
          <p:nvPr/>
        </p:nvSpPr>
        <p:spPr>
          <a:xfrm>
            <a:off x="1443567" y="2940936"/>
            <a:ext cx="6085320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40" bIns="91440">
            <a:spAutoFit/>
          </a:bodyPr>
          <a:lstStyle>
            <a:lvl1pPr defTabSz="18288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Magnetic Reconnection</a:t>
            </a:r>
          </a:p>
        </p:txBody>
      </p:sp>
      <p:sp>
        <p:nvSpPr>
          <p:cNvPr id="330" name="TextBox 18"/>
          <p:cNvSpPr txBox="1"/>
          <p:nvPr/>
        </p:nvSpPr>
        <p:spPr>
          <a:xfrm>
            <a:off x="9899816" y="3000484"/>
            <a:ext cx="12780571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40" bIns="91440">
            <a:spAutoFit/>
          </a:bodyPr>
          <a:lstStyle>
            <a:lvl1pPr algn="l" defTabSz="18288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400" dirty="0"/>
              <a:t>Magnetic reconnection drive coils installed in BRB</a:t>
            </a:r>
          </a:p>
        </p:txBody>
      </p:sp>
      <p:pic>
        <p:nvPicPr>
          <p:cNvPr id="331" name="Picture 4" descr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1574" y="3862253"/>
            <a:ext cx="8152661" cy="4585872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Rectangle 9"/>
          <p:cNvSpPr txBox="1"/>
          <p:nvPr/>
        </p:nvSpPr>
        <p:spPr>
          <a:xfrm>
            <a:off x="3453671" y="9540240"/>
            <a:ext cx="421161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40" bIns="91440">
            <a:spAutoFit/>
          </a:bodyPr>
          <a:lstStyle>
            <a:lvl1pPr algn="l" defTabSz="1828800"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Credits: NASA/Goddard/Conceptual Image Lab</a:t>
            </a:r>
          </a:p>
        </p:txBody>
      </p:sp>
      <p:pic>
        <p:nvPicPr>
          <p:cNvPr id="333" name="Picture 6" descr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7993" y="8603431"/>
            <a:ext cx="8129048" cy="4576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DB355-6565-6339-20A7-A987701A7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3901" y="4241885"/>
            <a:ext cx="7772400" cy="7874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F9596184-2534-FE07-344A-B2F9A17B4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" y="3032388"/>
            <a:ext cx="8967373" cy="6178931"/>
          </a:xfrm>
          <a:prstGeom prst="rect">
            <a:avLst/>
          </a:prstGeom>
        </p:spPr>
      </p:pic>
      <p:sp>
        <p:nvSpPr>
          <p:cNvPr id="3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60057">
              <a:defRPr sz="6272"/>
            </a:lvl1pPr>
          </a:lstStyle>
          <a:p>
            <a:r>
              <a:rPr lang="en-US" dirty="0"/>
              <a:t>Space-based measurements of plasma processes</a:t>
            </a:r>
            <a:endParaRPr dirty="0"/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54667-0D68-87C8-7C59-E288CBBAF072}"/>
              </a:ext>
            </a:extLst>
          </p:cNvPr>
          <p:cNvSpPr txBox="1"/>
          <p:nvPr/>
        </p:nvSpPr>
        <p:spPr>
          <a:xfrm>
            <a:off x="1303607" y="3139669"/>
            <a:ext cx="8015014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Helvetica" pitchFamily="2" charset="0"/>
              </a:rPr>
              <a:t>Solar Parker Probe (NASA)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449871-95FF-62BE-93CF-C713098DD741}"/>
                  </a:ext>
                </a:extLst>
              </p:cNvPr>
              <p:cNvSpPr txBox="1"/>
              <p:nvPr/>
            </p:nvSpPr>
            <p:spPr>
              <a:xfrm>
                <a:off x="11236509" y="2853991"/>
                <a:ext cx="12180193" cy="8984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71437" tIns="71437" rIns="71437" bIns="71437" numCol="1" spcCol="38100" rtlCol="0" anchor="ctr">
                <a:spAutoFit/>
              </a:bodyPr>
              <a:lstStyle/>
              <a:p>
                <a:r>
                  <a:rPr lang="en-US" sz="4800" dirty="0">
                    <a:latin typeface="Helvetica" pitchFamily="2" charset="0"/>
                  </a:rPr>
                  <a:t>Only 9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4800" dirty="0">
                    <a:latin typeface="Helvetica" pitchFamily="2" charset="0"/>
                  </a:rPr>
                  <a:t> (9 solar radii) on closest approach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449871-95FF-62BE-93CF-C713098DD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509" y="2853991"/>
                <a:ext cx="12180193" cy="898450"/>
              </a:xfrm>
              <a:prstGeom prst="rect">
                <a:avLst/>
              </a:prstGeom>
              <a:blipFill>
                <a:blip r:embed="rId6"/>
                <a:stretch>
                  <a:fillRect l="-1979" t="-9722" r="-1979" b="-3194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ADD66CC-6FC0-BABC-7D46-6D884C3C58A4}"/>
              </a:ext>
            </a:extLst>
          </p:cNvPr>
          <p:cNvSpPr txBox="1"/>
          <p:nvPr/>
        </p:nvSpPr>
        <p:spPr>
          <a:xfrm>
            <a:off x="577003" y="9896256"/>
            <a:ext cx="23571179" cy="3837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  <a:latin typeface="OpenSans-Regular"/>
              </a:rPr>
              <a:t>Science objectives</a:t>
            </a:r>
          </a:p>
          <a:p>
            <a:pPr marL="685817" indent="-685817" algn="l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  <a:latin typeface="OpenSans-Regular"/>
              </a:rPr>
              <a:t>Trace the flow of energy that heats and accelerates the solar corona and solar wind</a:t>
            </a:r>
          </a:p>
          <a:p>
            <a:pPr marL="685817" indent="-685817" algn="l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  <a:latin typeface="OpenSans-Regular"/>
              </a:rPr>
              <a:t>Determine the structure and dynamics of the plasma and magnetic fields at the sources of the solar wind</a:t>
            </a:r>
          </a:p>
          <a:p>
            <a:pPr marL="685817" indent="-685817" algn="l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  <a:latin typeface="OpenSans-Regular"/>
              </a:rPr>
              <a:t>Explore mechanisms that accelerate and transport energetic particles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001E9-A416-0141-954E-97BB002CFFF2}"/>
              </a:ext>
            </a:extLst>
          </p:cNvPr>
          <p:cNvSpPr txBox="1"/>
          <p:nvPr/>
        </p:nvSpPr>
        <p:spPr>
          <a:xfrm>
            <a:off x="1572201" y="8272045"/>
            <a:ext cx="7304883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Helvetica" pitchFamily="2" charset="0"/>
              </a:rPr>
              <a:t>“Mission to touch the Sun”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973F6D0-9A0E-C34C-2BDD-97C1E604D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983567"/>
            <a:ext cx="10085614" cy="56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81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60057">
              <a:defRPr sz="6272"/>
            </a:lvl1pPr>
          </a:lstStyle>
          <a:p>
            <a:r>
              <a:rPr lang="en-US" dirty="0"/>
              <a:t>Wisconsin HTS Axisymmetric Mirror</a:t>
            </a:r>
            <a:endParaRPr dirty="0"/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68A3D39-509D-3741-9063-30C408E54A1B}"/>
              </a:ext>
            </a:extLst>
          </p:cNvPr>
          <p:cNvSpPr txBox="1">
            <a:spLocks/>
          </p:cNvSpPr>
          <p:nvPr/>
        </p:nvSpPr>
        <p:spPr>
          <a:xfrm>
            <a:off x="546850" y="3193450"/>
            <a:ext cx="9679997" cy="9944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9" tIns="45709" rIns="45709" bIns="45709" anchor="t">
            <a:normAutofit/>
          </a:bodyPr>
          <a:lstStyle>
            <a:lvl1pPr marL="617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en-US" altLang="en-US" sz="4800" dirty="0">
                <a:latin typeface="Helvetica" pitchFamily="2" charset="0"/>
              </a:rPr>
              <a:t>New project funded by DOE ARPA-E:</a:t>
            </a:r>
          </a:p>
          <a:p>
            <a:pPr lvl="1">
              <a:spcBef>
                <a:spcPts val="1200"/>
              </a:spcBef>
              <a:buSzPct val="120000"/>
            </a:pPr>
            <a:r>
              <a:rPr lang="en-US" altLang="en-US" sz="4800" dirty="0">
                <a:latin typeface="Helvetica" pitchFamily="2" charset="0"/>
              </a:rPr>
              <a:t>Develop the axisymmetric mirror for use as a fusion neutron source</a:t>
            </a:r>
          </a:p>
          <a:p>
            <a:pPr lvl="1">
              <a:spcBef>
                <a:spcPts val="1200"/>
              </a:spcBef>
              <a:buSzPct val="120000"/>
            </a:pPr>
            <a:r>
              <a:rPr lang="en-US" altLang="x-none" sz="4800" dirty="0">
                <a:latin typeface="Helvetica" pitchFamily="2" charset="0"/>
              </a:rPr>
              <a:t>Leverage new high temperature superconducting technology (HTS) to confine a fusion-producing plasma</a:t>
            </a:r>
          </a:p>
          <a:p>
            <a:pPr lvl="1">
              <a:spcBef>
                <a:spcPts val="1200"/>
              </a:spcBef>
              <a:buSzPct val="120000"/>
            </a:pPr>
            <a:r>
              <a:rPr lang="en-US" altLang="x-none" sz="4800" dirty="0">
                <a:latin typeface="Helvetica" pitchFamily="2" charset="0"/>
              </a:rPr>
              <a:t>Employ novel plasma heating methods</a:t>
            </a:r>
          </a:p>
          <a:p>
            <a:pPr marL="342911" indent="-342911" defTabSz="914422" hangingPunct="1">
              <a:spcBef>
                <a:spcPts val="400"/>
              </a:spcBef>
              <a:buSzPct val="100000"/>
              <a:buFont typeface="Times Roman"/>
              <a:buChar char="•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endParaRPr lang="en-US" sz="901"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700A98-E51F-EA40-B606-C1B73D89AC8A}"/>
              </a:ext>
            </a:extLst>
          </p:cNvPr>
          <p:cNvSpPr txBox="1"/>
          <p:nvPr/>
        </p:nvSpPr>
        <p:spPr>
          <a:xfrm>
            <a:off x="18589221" y="9476151"/>
            <a:ext cx="5250608" cy="1498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4400" dirty="0">
                <a:latin typeface="Helvetica" pitchFamily="2" charset="0"/>
              </a:rPr>
              <a:t>New laboratory under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8D31A-1AA6-3FC6-E109-7BB369E7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90" y="2780900"/>
            <a:ext cx="11993709" cy="5159373"/>
          </a:xfrm>
          <a:prstGeom prst="rect">
            <a:avLst/>
          </a:prstGeom>
        </p:spPr>
      </p:pic>
      <p:pic>
        <p:nvPicPr>
          <p:cNvPr id="5" name="Picture 4" descr="A picture containing indoor, area&#10;&#10;Description automatically generated">
            <a:extLst>
              <a:ext uri="{FF2B5EF4-FFF2-40B4-BE49-F238E27FC236}">
                <a16:creationId xmlns:a16="http://schemas.microsoft.com/office/drawing/2014/main" id="{B35977FE-6014-9353-930D-CEB50557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214" y="8087234"/>
            <a:ext cx="7278007" cy="546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4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60057">
              <a:defRPr sz="6272"/>
            </a:lvl1pPr>
          </a:lstStyle>
          <a:p>
            <a:r>
              <a:rPr lang="en-US" dirty="0"/>
              <a:t>Research collaborations on large fusion facilities</a:t>
            </a:r>
            <a:endParaRPr dirty="0"/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F35640A-D348-C74B-95BD-482DD086BB39}"/>
              </a:ext>
            </a:extLst>
          </p:cNvPr>
          <p:cNvSpPr txBox="1">
            <a:spLocks/>
          </p:cNvSpPr>
          <p:nvPr/>
        </p:nvSpPr>
        <p:spPr>
          <a:xfrm>
            <a:off x="1954124" y="2492406"/>
            <a:ext cx="19544595" cy="397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9" tIns="45709" rIns="45709" bIns="45709" anchor="t">
            <a:normAutofit/>
          </a:bodyPr>
          <a:lstStyle>
            <a:lvl1pPr marL="617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061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506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950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395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en-US" altLang="en-US" sz="4400" dirty="0">
                <a:latin typeface="Helvetica" pitchFamily="2" charset="0"/>
              </a:rPr>
              <a:t>Current activities:</a:t>
            </a:r>
          </a:p>
          <a:p>
            <a:pPr lvl="1">
              <a:spcBef>
                <a:spcPts val="1200"/>
              </a:spcBef>
              <a:buSzPct val="120000"/>
            </a:pPr>
            <a:r>
              <a:rPr lang="en-US" altLang="en-US" sz="4400" dirty="0">
                <a:latin typeface="Helvetica" pitchFamily="2" charset="0"/>
              </a:rPr>
              <a:t>Physics of disruptions and self-generated plasma current on DIII-D</a:t>
            </a:r>
          </a:p>
          <a:p>
            <a:pPr lvl="1">
              <a:spcBef>
                <a:spcPts val="1200"/>
              </a:spcBef>
              <a:buSzPct val="120000"/>
            </a:pPr>
            <a:r>
              <a:rPr lang="en-US" altLang="x-none" sz="4400" dirty="0">
                <a:latin typeface="Helvetica" pitchFamily="2" charset="0"/>
              </a:rPr>
              <a:t>Energy-resolving x-ray camera for measurement of electron temperature</a:t>
            </a:r>
          </a:p>
          <a:p>
            <a:pPr marL="342911" indent="-342911" defTabSz="914422" hangingPunct="1">
              <a:spcBef>
                <a:spcPts val="400"/>
              </a:spcBef>
              <a:buSzPct val="100000"/>
              <a:buFont typeface="Times Roman"/>
              <a:buChar char="•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endParaRPr lang="en-US" sz="800"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D9E14AD-9FDC-3A44-8631-CB825BB84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11" y="5653416"/>
            <a:ext cx="57203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3600" dirty="0"/>
              <a:t>DIII-D at General Atomics,</a:t>
            </a:r>
          </a:p>
          <a:p>
            <a:pPr algn="ctr"/>
            <a:r>
              <a:rPr lang="en-US" altLang="x-none" sz="3600" dirty="0"/>
              <a:t> San Diego CA</a:t>
            </a:r>
          </a:p>
        </p:txBody>
      </p:sp>
      <p:pic>
        <p:nvPicPr>
          <p:cNvPr id="8" name="Content Placeholder 14">
            <a:extLst>
              <a:ext uri="{FF2B5EF4-FFF2-40B4-BE49-F238E27FC236}">
                <a16:creationId xmlns:a16="http://schemas.microsoft.com/office/drawing/2014/main" id="{4C2514E6-FED2-A641-A557-FA04F0D71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283" y="6701625"/>
            <a:ext cx="4868987" cy="66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FA4E9C-BC80-4147-B9A3-9D5B252EDFEF}"/>
              </a:ext>
            </a:extLst>
          </p:cNvPr>
          <p:cNvSpPr txBox="1"/>
          <p:nvPr/>
        </p:nvSpPr>
        <p:spPr>
          <a:xfrm>
            <a:off x="20198140" y="9045784"/>
            <a:ext cx="3483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Helvetica" pitchFamily="2" charset="0"/>
              </a:rPr>
              <a:t>Z = +13.5 cm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  <a:latin typeface="Helvetica" pitchFamily="2" charset="0"/>
              </a:rPr>
              <a:t>Z = 0 cm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  <a:latin typeface="Helvetica" pitchFamily="2" charset="0"/>
              </a:rPr>
              <a:t>Z = -13.5 cm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064124-7119-9547-9564-1D9EF54CFAF0}"/>
              </a:ext>
            </a:extLst>
          </p:cNvPr>
          <p:cNvSpPr txBox="1"/>
          <p:nvPr/>
        </p:nvSpPr>
        <p:spPr>
          <a:xfrm>
            <a:off x="14077764" y="5438729"/>
            <a:ext cx="6782029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Laser-based measurement of density and magnetic field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66E3A2-0726-E0AD-B959-CEBE79BC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123" y="5760964"/>
            <a:ext cx="7057877" cy="723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7180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91" y="4788350"/>
            <a:ext cx="10806709" cy="618322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itle 1"/>
          <p:cNvSpPr txBox="1">
            <a:spLocks noGrp="1"/>
          </p:cNvSpPr>
          <p:nvPr>
            <p:ph type="title"/>
          </p:nvPr>
        </p:nvSpPr>
        <p:spPr>
          <a:xfrm>
            <a:off x="722683" y="205432"/>
            <a:ext cx="21536816" cy="2126304"/>
          </a:xfrm>
          <a:prstGeom prst="rect">
            <a:avLst/>
          </a:prstGeom>
        </p:spPr>
        <p:txBody>
          <a:bodyPr>
            <a:noAutofit/>
          </a:bodyPr>
          <a:lstStyle>
            <a:lvl1pPr defTabSz="558641">
              <a:defRPr sz="7616"/>
            </a:lvl1pPr>
          </a:lstStyle>
          <a:p>
            <a:r>
              <a:rPr sz="7000" dirty="0"/>
              <a:t>Theoretical and computational plasma physics</a:t>
            </a:r>
            <a:r>
              <a:rPr lang="en-US" sz="7000" dirty="0"/>
              <a:t>:</a:t>
            </a:r>
            <a:br>
              <a:rPr lang="en-US" sz="7000" dirty="0"/>
            </a:br>
            <a:r>
              <a:rPr lang="en-US" sz="7000" dirty="0"/>
              <a:t>Fusion</a:t>
            </a:r>
            <a:endParaRPr sz="7000" dirty="0"/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339" name="Content Placeholder 8"/>
          <p:cNvSpPr txBox="1"/>
          <p:nvPr/>
        </p:nvSpPr>
        <p:spPr>
          <a:xfrm>
            <a:off x="914109" y="2700233"/>
            <a:ext cx="21536816" cy="263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1" tIns="91421" rIns="91421" bIns="91421">
            <a:spAutoFit/>
          </a:bodyPr>
          <a:lstStyle/>
          <a:p>
            <a:pPr marL="685817" indent="-685817" algn="l" defTabSz="1828847">
              <a:spcBef>
                <a:spcPts val="800"/>
              </a:spcBef>
              <a:buSzPct val="100000"/>
              <a:buFont typeface="Times Roman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Turbulence and transport in magnetic fusion plasmas (Terry et al)</a:t>
            </a:r>
            <a:endParaRPr sz="3600" dirty="0"/>
          </a:p>
          <a:p>
            <a:pPr marL="685817" indent="-685817" algn="l" defTabSz="1828847">
              <a:spcBef>
                <a:spcPts val="600"/>
              </a:spcBef>
              <a:buSzPct val="100000"/>
              <a:buFont typeface="Times Roman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sz="3600" dirty="0"/>
          </a:p>
          <a:p>
            <a:pPr marL="685817" indent="-685817" algn="l" defTabSz="1828847">
              <a:spcBef>
                <a:spcPts val="600"/>
              </a:spcBef>
              <a:buSzPct val="100000"/>
              <a:buFont typeface="Times Roman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 sz="2400" dirty="0"/>
          </a:p>
          <a:p>
            <a:pPr marL="685817" indent="-685817" algn="l" defTabSz="1828847">
              <a:spcBef>
                <a:spcPts val="600"/>
              </a:spcBef>
              <a:buSzPct val="100000"/>
              <a:buFont typeface="Times Roman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sz="3600" dirty="0"/>
          </a:p>
        </p:txBody>
      </p:sp>
      <p:sp>
        <p:nvSpPr>
          <p:cNvPr id="340" name="TextBox 10"/>
          <p:cNvSpPr txBox="1"/>
          <p:nvPr/>
        </p:nvSpPr>
        <p:spPr>
          <a:xfrm>
            <a:off x="4963953" y="9543938"/>
            <a:ext cx="365189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40" bIns="91440">
            <a:spAutoFit/>
          </a:bodyPr>
          <a:lstStyle>
            <a:lvl1pPr algn="l" defTabSz="1828800"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J. Candy &amp; R. Waltz</a:t>
            </a:r>
          </a:p>
        </p:txBody>
      </p:sp>
      <p:sp>
        <p:nvSpPr>
          <p:cNvPr id="342" name="TextBox 13"/>
          <p:cNvSpPr txBox="1"/>
          <p:nvPr/>
        </p:nvSpPr>
        <p:spPr>
          <a:xfrm>
            <a:off x="5765169" y="9729036"/>
            <a:ext cx="2058577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Solar Wind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A3325-924B-C549-9659-2B3050520C8F}"/>
              </a:ext>
            </a:extLst>
          </p:cNvPr>
          <p:cNvSpPr txBox="1"/>
          <p:nvPr/>
        </p:nvSpPr>
        <p:spPr>
          <a:xfrm>
            <a:off x="12332091" y="4250217"/>
            <a:ext cx="11351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Helvetica" pitchFamily="2" charset="0"/>
              </a:rPr>
              <a:t>Zonal Flow in Fusion Plasma Turbulence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219656-77AE-DA4E-A7E1-FFA55345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985" y="5143885"/>
            <a:ext cx="10750520" cy="6466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5DB028-78F0-AD40-8D3D-4255083A5D99}"/>
              </a:ext>
            </a:extLst>
          </p:cNvPr>
          <p:cNvSpPr txBox="1"/>
          <p:nvPr/>
        </p:nvSpPr>
        <p:spPr>
          <a:xfrm>
            <a:off x="19488789" y="9129372"/>
            <a:ext cx="3086144" cy="1754326"/>
          </a:xfrm>
          <a:prstGeom prst="rect">
            <a:avLst/>
          </a:prstGeom>
          <a:solidFill>
            <a:srgbClr val="FFFFFF">
              <a:alpha val="4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With imposed magnetic island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7165B8-CBF8-0C45-828F-46EE12A7210B}"/>
              </a:ext>
            </a:extLst>
          </p:cNvPr>
          <p:cNvSpPr txBox="1"/>
          <p:nvPr/>
        </p:nvSpPr>
        <p:spPr>
          <a:xfrm>
            <a:off x="13862557" y="9386235"/>
            <a:ext cx="3086144" cy="1200329"/>
          </a:xfrm>
          <a:prstGeom prst="rect">
            <a:avLst/>
          </a:prstGeom>
          <a:solidFill>
            <a:srgbClr val="FFFFFF">
              <a:alpha val="4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Self-regulated turbulence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icture 2" descr="Picture 2"/>
          <p:cNvPicPr>
            <a:picLocks noChangeAspect="1"/>
          </p:cNvPicPr>
          <p:nvPr/>
        </p:nvPicPr>
        <p:blipFill rotWithShape="1">
          <a:blip r:embed="rId2"/>
          <a:srcRect r="52942"/>
          <a:stretch/>
        </p:blipFill>
        <p:spPr>
          <a:xfrm>
            <a:off x="1713794" y="4025424"/>
            <a:ext cx="8949757" cy="401785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Content Placeholder 8"/>
          <p:cNvSpPr txBox="1"/>
          <p:nvPr/>
        </p:nvSpPr>
        <p:spPr>
          <a:xfrm>
            <a:off x="939252" y="2587413"/>
            <a:ext cx="21102605" cy="1292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1" tIns="91421" rIns="91421" bIns="91421" anchor="t">
            <a:spAutoFit/>
          </a:bodyPr>
          <a:lstStyle/>
          <a:p>
            <a:pPr marL="685817" indent="-685817" algn="l" defTabSz="1828847">
              <a:spcBef>
                <a:spcPts val="800"/>
              </a:spcBef>
              <a:buSzPct val="100000"/>
              <a:buFont typeface="Times Roman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600" dirty="0"/>
              <a:t>Solar wind, </a:t>
            </a:r>
            <a:r>
              <a:rPr sz="3600" dirty="0"/>
              <a:t>MHD turbulence, dynamos, reconnection, particle heating and acceleration in astrophysical plasmas</a:t>
            </a:r>
            <a:r>
              <a:rPr lang="en-US" sz="3600" dirty="0"/>
              <a:t>, cosmic rays</a:t>
            </a:r>
            <a:r>
              <a:rPr sz="3600" dirty="0"/>
              <a:t> (Boldyrev</a:t>
            </a:r>
            <a:r>
              <a:rPr lang="en-US" sz="3600" dirty="0"/>
              <a:t>, </a:t>
            </a:r>
            <a:r>
              <a:rPr sz="3600" dirty="0"/>
              <a:t>Terry</a:t>
            </a:r>
            <a:r>
              <a:rPr lang="en-US" sz="3600" dirty="0"/>
              <a:t>,</a:t>
            </a:r>
            <a:r>
              <a:rPr sz="3600" dirty="0"/>
              <a:t> Zweibel, et al.)</a:t>
            </a:r>
          </a:p>
        </p:txBody>
      </p:sp>
      <p:sp>
        <p:nvSpPr>
          <p:cNvPr id="341" name="TextBox 11"/>
          <p:cNvSpPr txBox="1"/>
          <p:nvPr/>
        </p:nvSpPr>
        <p:spPr>
          <a:xfrm>
            <a:off x="4182354" y="7746512"/>
            <a:ext cx="401263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40" bIns="91440">
            <a:spAutoFit/>
          </a:bodyPr>
          <a:lstStyle>
            <a:lvl1pPr algn="l" defTabSz="1828800"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200" dirty="0"/>
              <a:t>J. Perez, S. Boldyrev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F2A9C1B-848E-4B1A-A5A2-C1C53FAABEB2}"/>
              </a:ext>
            </a:extLst>
          </p:cNvPr>
          <p:cNvSpPr txBox="1">
            <a:spLocks/>
          </p:cNvSpPr>
          <p:nvPr/>
        </p:nvSpPr>
        <p:spPr>
          <a:xfrm>
            <a:off x="722683" y="205432"/>
            <a:ext cx="21536816" cy="2126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noAutofit/>
          </a:bodyPr>
          <a:lstStyle>
            <a:lvl1pPr marL="0" marR="0" indent="0" algn="l" defTabSz="55864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616" b="0" i="0" u="none" strike="noStrike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7000" dirty="0"/>
              <a:t>Theoretical and computational plasma physics:</a:t>
            </a:r>
            <a:br>
              <a:rPr lang="en-US" sz="7000" dirty="0"/>
            </a:br>
            <a:r>
              <a:rPr lang="en-US" sz="7000" dirty="0"/>
              <a:t>Astrophysical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4C25D-2352-4A43-9EB3-B3E9EDAB6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37" y="4369472"/>
            <a:ext cx="6434027" cy="6629845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9F1A72B-936C-5843-AC57-C3C5865C0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4"/>
          <a:stretch/>
        </p:blipFill>
        <p:spPr bwMode="auto">
          <a:xfrm>
            <a:off x="13499432" y="11396652"/>
            <a:ext cx="6812133" cy="168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5544B-98D2-6740-AFDF-C06D4C39D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9779" y="11015775"/>
            <a:ext cx="2336800" cy="231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48CE62-7B9B-114D-93A8-E7FC30A3B2F6}"/>
              </a:ext>
            </a:extLst>
          </p:cNvPr>
          <p:cNvSpPr txBox="1"/>
          <p:nvPr/>
        </p:nvSpPr>
        <p:spPr>
          <a:xfrm>
            <a:off x="19525695" y="4727919"/>
            <a:ext cx="4012637" cy="1990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571516" indent="-571516">
              <a:buFont typeface="Arial" panose="020B0604020202020204" pitchFamily="34" charset="0"/>
              <a:buChar char="•"/>
            </a:pPr>
            <a:r>
              <a:rPr lang="en-US" sz="4000" dirty="0">
                <a:latin typeface="Helvetica" pitchFamily="2" charset="0"/>
              </a:rPr>
              <a:t>Sheared-flow instability and turbulence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A060-0E76-0544-ABF3-586E645BC515}"/>
              </a:ext>
            </a:extLst>
          </p:cNvPr>
          <p:cNvSpPr txBox="1"/>
          <p:nvPr/>
        </p:nvSpPr>
        <p:spPr>
          <a:xfrm>
            <a:off x="19727997" y="7009545"/>
            <a:ext cx="3810337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r>
              <a:rPr lang="en-US" sz="3200" dirty="0">
                <a:latin typeface="Helvetica"/>
              </a:rPr>
              <a:t>B. Tripathi, P. Terry,</a:t>
            </a:r>
            <a:endParaRPr lang="en-US" sz="1875" dirty="0"/>
          </a:p>
          <a:p>
            <a:r>
              <a:rPr lang="en-US" sz="3200" dirty="0">
                <a:latin typeface="Helvetica"/>
              </a:rPr>
              <a:t>E. Zweibel </a:t>
            </a:r>
            <a:r>
              <a:rPr lang="en-US" sz="3200" i="1" dirty="0">
                <a:latin typeface="Helvetica"/>
              </a:rPr>
              <a:t>et al</a:t>
            </a:r>
            <a:endParaRPr lang="en-US" sz="1875" i="1" dirty="0"/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0F83F4C2-4B2F-6346-6E3F-A400AC972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/>
          <a:stretch/>
        </p:blipFill>
        <p:spPr>
          <a:xfrm>
            <a:off x="6188669" y="8772712"/>
            <a:ext cx="6434027" cy="4453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AC4D90-FFDC-9CF7-5F97-5C4A40CDBED5}"/>
              </a:ext>
            </a:extLst>
          </p:cNvPr>
          <p:cNvSpPr txBox="1"/>
          <p:nvPr/>
        </p:nvSpPr>
        <p:spPr>
          <a:xfrm>
            <a:off x="1107425" y="13172228"/>
            <a:ext cx="1072819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ui.adsabs.harvard.edu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/abs/2022arXiv220900019L/abstract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D2EA3548-A696-5CDA-DCC0-E3E60E1024D7}"/>
              </a:ext>
            </a:extLst>
          </p:cNvPr>
          <p:cNvSpPr txBox="1"/>
          <p:nvPr/>
        </p:nvSpPr>
        <p:spPr>
          <a:xfrm>
            <a:off x="0" y="9632661"/>
            <a:ext cx="6343130" cy="1846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1" tIns="91421" rIns="91421" bIns="91421" anchor="t">
            <a:spAutoFit/>
          </a:bodyPr>
          <a:lstStyle/>
          <a:p>
            <a:pPr marL="685817" indent="-685817" algn="l" defTabSz="1828847">
              <a:spcBef>
                <a:spcPts val="800"/>
              </a:spcBef>
              <a:buSzPct val="100000"/>
              <a:buFont typeface="Times Roman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600" dirty="0"/>
              <a:t>Heating of the </a:t>
            </a:r>
            <a:r>
              <a:rPr lang="en-US" sz="3600" dirty="0" err="1"/>
              <a:t>intracluster</a:t>
            </a:r>
            <a:r>
              <a:rPr lang="en-US" sz="3600" dirty="0"/>
              <a:t> medium by magnetic pumping</a:t>
            </a:r>
            <a:endParaRPr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223E7-2155-F583-C9EC-10419BE1C91A}"/>
              </a:ext>
            </a:extLst>
          </p:cNvPr>
          <p:cNvSpPr txBox="1"/>
          <p:nvPr/>
        </p:nvSpPr>
        <p:spPr>
          <a:xfrm>
            <a:off x="537927" y="11656424"/>
            <a:ext cx="502253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Ley, </a:t>
            </a:r>
            <a:r>
              <a:rPr lang="en-US" sz="3200" dirty="0" err="1">
                <a:latin typeface="Helvetica" pitchFamily="2" charset="0"/>
              </a:rPr>
              <a:t>Zweibel</a:t>
            </a:r>
            <a:r>
              <a:rPr lang="en-US" sz="3200" dirty="0">
                <a:latin typeface="Helvetica" pitchFamily="2" charset="0"/>
              </a:rPr>
              <a:t>, </a:t>
            </a:r>
            <a:r>
              <a:rPr lang="en-US" sz="3200" i="1" dirty="0">
                <a:latin typeface="Helvetica" pitchFamily="2" charset="0"/>
              </a:rPr>
              <a:t>et al</a:t>
            </a:r>
          </a:p>
        </p:txBody>
      </p:sp>
    </p:spTree>
    <p:extLst>
      <p:ext uri="{BB962C8B-B14F-4D97-AF65-F5344CB8AC3E}">
        <p14:creationId xmlns:p14="http://schemas.microsoft.com/office/powerpoint/2010/main" val="104240797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641</Words>
  <Application>Microsoft Office PowerPoint</Application>
  <PresentationFormat>Custom</PresentationFormat>
  <Paragraphs>110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ＭＳ Ｐゴシック</vt:lpstr>
      <vt:lpstr>Arial</vt:lpstr>
      <vt:lpstr>Calibri</vt:lpstr>
      <vt:lpstr>Cambria Math</vt:lpstr>
      <vt:lpstr>Chalkboard SE Regular</vt:lpstr>
      <vt:lpstr>Gill Sans</vt:lpstr>
      <vt:lpstr>Helvetica</vt:lpstr>
      <vt:lpstr>Helvetica Light</vt:lpstr>
      <vt:lpstr>Helvetica Neue</vt:lpstr>
      <vt:lpstr>Lucida Sans</vt:lpstr>
      <vt:lpstr>OpenSans-Regular</vt:lpstr>
      <vt:lpstr>Times New Roman</vt:lpstr>
      <vt:lpstr>Times Roman</vt:lpstr>
      <vt:lpstr>White</vt:lpstr>
      <vt:lpstr>PowerPoint Presentation</vt:lpstr>
      <vt:lpstr>Plasma faculty in the Physics Department</vt:lpstr>
      <vt:lpstr>Wisconsin Plasma Physics Laboratory (WiPPL)</vt:lpstr>
      <vt:lpstr>Magnetic reconnection studies in the Terrestrial Reconnection Experiment (TREX)</vt:lpstr>
      <vt:lpstr>Space-based measurements of plasma processes</vt:lpstr>
      <vt:lpstr>Wisconsin HTS Axisymmetric Mirror</vt:lpstr>
      <vt:lpstr>Research collaborations on large fusion facilities</vt:lpstr>
      <vt:lpstr>Theoretical and computational plasma physics: Fusion</vt:lpstr>
      <vt:lpstr>PowerPoint Presentation</vt:lpstr>
      <vt:lpstr>Large plasma physics community at UW</vt:lpstr>
      <vt:lpstr>Highly developed plasma course curriculum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 Madison Plasma Physics</dc:title>
  <dc:creator>Jeff</dc:creator>
  <cp:lastModifiedBy>Sharon Kahn</cp:lastModifiedBy>
  <cp:revision>77</cp:revision>
  <cp:lastPrinted>2023-03-02T20:21:38Z</cp:lastPrinted>
  <dcterms:modified xsi:type="dcterms:W3CDTF">2023-03-02T23:26:58Z</dcterms:modified>
</cp:coreProperties>
</file>