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.jpeg" ContentType="image/jpeg"/>
  <Override PartName="/ppt/notesSlides/notesSlide7.xml" ContentType="application/vnd.openxmlformats-officedocument.presentationml.notesSlide+xml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</a:p>
          <a:p>
            <a:pPr>
              <a:defRPr sz="1100"/>
            </a:pPr>
            <a:r>
              <a:t>CMB_s4 is a a mm-wave Survey and a Stage IV cosmology experiment.  NSF (MREFC) and DOE involved.Billion dollar scale.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Lets focus on the aspect of CMB-s4 where we are using FABRIC. What’s a transient?  It’s New/significantly changes astronomical or astrophysical object.</a:t>
            </a:r>
          </a:p>
          <a:p>
            <a:pPr>
              <a:defRPr sz="1100"/>
            </a:pPr>
            <a:r>
              <a:t>Perhaps you first think of Super Novae, but there are other Transient events. </a:t>
            </a:r>
          </a:p>
          <a:p>
            <a:pPr>
              <a:defRPr sz="1100"/>
            </a:pPr>
            <a:r>
              <a:t>The driving science require wil enabel detection of these events.</a:t>
            </a:r>
          </a:p>
          <a:p>
            <a:pPr>
              <a:defRPr sz="1100"/>
            </a:pPr>
            <a:r>
              <a:t>The point of prompt detection is to allow follow ups (if our detection is initial) or add to observational body of Knowlege (if not initial )</a:t>
            </a:r>
          </a:p>
          <a:p>
            <a:pPr>
              <a:defRPr sz="1100"/>
            </a:pPr>
            <a:r>
              <a:t>Recall that LSST transient detection rate (10 million/ night).  </a:t>
            </a:r>
          </a:p>
          <a:p>
            <a:pPr>
              <a:defRPr sz="1100"/>
            </a:pPr>
            <a:r>
              <a:t> The expected rate of initially detected  transients for CMB-S4 is handfuls per day. </a:t>
            </a:r>
          </a:p>
          <a:p>
            <a:pPr>
              <a:defRPr sz="1100"/>
            </a:pPr>
            <a:r>
              <a:t>None the less -- There is a good deal of discovery potential because of sensitivity, observational footprint and cadence.</a:t>
            </a:r>
          </a:p>
          <a:p>
            <a:pPr>
              <a:defRPr sz="1100"/>
            </a:pPr>
            <a:r>
              <a:t>We think of each alert as Precious.</a:t>
            </a:r>
          </a:p>
          <a:p>
            <a:pPr>
              <a:defRPr sz="1100"/>
            </a:pPr>
            <a:r>
              <a:t>Perhaps it’s useful to think of   (HEP -- hadrons v.s neutrinos) </a:t>
            </a:r>
          </a:p>
          <a:p>
            <a:pPr>
              <a:defRPr sz="1100"/>
            </a:pPr>
            <a: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OUT goal is a successful production result for a review in September this year.</a:t>
            </a:r>
          </a:p>
          <a:p>
            <a:pPr>
              <a:defRPr sz="1100"/>
            </a:pPr>
            <a:r>
              <a:t>We are just beginning to use and think about the feature where nodes see the external internet.</a:t>
            </a:r>
          </a:p>
          <a:p>
            <a:pPr>
              <a:defRPr sz="1100"/>
            </a:pPr>
            <a:r>
              <a:t>As production people we want to use services which are exclusive IPv4, for example for configuratipn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OUT goal is a successful production result for a review in September this year.</a:t>
            </a:r>
          </a:p>
          <a:p>
            <a:pPr>
              <a:defRPr sz="1100"/>
            </a:pPr>
            <a:r>
              <a:t>We are just beginning to use and think about the feature where nodes see the external internet.</a:t>
            </a:r>
          </a:p>
          <a:p>
            <a:pPr>
              <a:defRPr sz="1100"/>
            </a:pPr>
            <a:r>
              <a:t>As production people we want to use services which are exclusive IPv4, for example for configuratipn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In the current configuration, jobs are sent by a master running at NCSA to appropriate nodes.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In the current configuration, jobs are sent by a master running at NCSA to appropriate nodes.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We are modelin gprocessing data from the observatory data is pulled from persistent store at FUI.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lsst.org/scientists/glossary-acronym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lsst.org/scientists/glossary-acronym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lsst.org/scientists/glossary-acronyms" TargetMode="External"/><Relationship Id="rId3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">
    <p:bg>
      <p:bgPr>
        <a:solidFill>
          <a:srgbClr val="058B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6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rcRect l="641" t="626" r="47201" b="45857"/>
          <a:stretch>
            <a:fillRect/>
          </a:stretch>
        </p:blipFill>
        <p:spPr>
          <a:xfrm>
            <a:off x="5541036" y="1362561"/>
            <a:ext cx="3602962" cy="3780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8538079" y="4828649"/>
            <a:ext cx="1" cy="229201"/>
          </a:xfrm>
          <a:prstGeom prst="line">
            <a:avLst/>
          </a:prstGeom>
          <a:ln>
            <a:solidFill>
              <a:srgbClr val="058B8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" name="Shape 19"/>
          <p:cNvSpPr/>
          <p:nvPr/>
        </p:nvSpPr>
        <p:spPr>
          <a:xfrm>
            <a:off x="1409475" y="864800"/>
            <a:ext cx="7498200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" name="Shape 20"/>
          <p:cNvSpPr/>
          <p:nvPr/>
        </p:nvSpPr>
        <p:spPr>
          <a:xfrm>
            <a:off x="238274" y="4754200"/>
            <a:ext cx="8669401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" name="Shape 21"/>
          <p:cNvSpPr/>
          <p:nvPr/>
        </p:nvSpPr>
        <p:spPr>
          <a:xfrm>
            <a:off x="155724" y="4779000"/>
            <a:ext cx="67254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Vera C. Rubin Observatory    </a:t>
            </a:r>
          </a:p>
        </p:txBody>
      </p:sp>
      <p:sp>
        <p:nvSpPr>
          <p:cNvPr id="22" name="Shape 22"/>
          <p:cNvSpPr/>
          <p:nvPr/>
        </p:nvSpPr>
        <p:spPr>
          <a:xfrm>
            <a:off x="6881175" y="4779000"/>
            <a:ext cx="14673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115000"/>
              </a:lnSpc>
              <a:defRPr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Source Sans Pro"/>
                <a:ea typeface="Source Sans Pro"/>
                <a:cs typeface="Source Sans Pro"/>
                <a:sym typeface="Source Sans Pro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Acronyms &amp; Glossary</a:t>
            </a:r>
          </a:p>
        </p:txBody>
      </p:sp>
      <p:pic>
        <p:nvPicPr>
          <p:cNvPr id="23" name="image1.png"/>
          <p:cNvPicPr>
            <a:picLocks noChangeAspect="1"/>
          </p:cNvPicPr>
          <p:nvPr/>
        </p:nvPicPr>
        <p:blipFill>
          <a:blip r:embed="rId4">
            <a:extLst/>
          </a:blip>
          <a:srcRect l="0" t="13538" r="0" b="27524"/>
          <a:stretch>
            <a:fillRect/>
          </a:stretch>
        </p:blipFill>
        <p:spPr>
          <a:xfrm>
            <a:off x="0" y="0"/>
            <a:ext cx="1467300" cy="86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29.png"/>
          <p:cNvPicPr>
            <a:picLocks noChangeAspect="1"/>
          </p:cNvPicPr>
          <p:nvPr/>
        </p:nvPicPr>
        <p:blipFill>
          <a:blip r:embed="rId5">
            <a:extLst/>
          </a:blip>
          <a:srcRect l="0" t="0" r="13733" b="0"/>
          <a:stretch>
            <a:fillRect/>
          </a:stretch>
        </p:blipFill>
        <p:spPr>
          <a:xfrm>
            <a:off x="2044549" y="0"/>
            <a:ext cx="709945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9" y="0"/>
            <a:ext cx="2044502" cy="5143500"/>
          </a:xfrm>
          <a:prstGeom prst="rect">
            <a:avLst/>
          </a:prstGeom>
          <a:solidFill>
            <a:srgbClr val="1F212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6" name="image6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rcRect l="34714" t="47911" r="34714" b="0"/>
          <a:stretch>
            <a:fillRect/>
          </a:stretch>
        </p:blipFill>
        <p:spPr>
          <a:xfrm>
            <a:off x="49" y="1085275"/>
            <a:ext cx="2044502" cy="3562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1.png"/>
          <p:cNvPicPr>
            <a:picLocks noChangeAspect="1"/>
          </p:cNvPicPr>
          <p:nvPr/>
        </p:nvPicPr>
        <p:blipFill>
          <a:blip r:embed="rId4">
            <a:extLst/>
          </a:blip>
          <a:srcRect l="0" t="0" r="14835" b="0"/>
          <a:stretch>
            <a:fillRect/>
          </a:stretch>
        </p:blipFill>
        <p:spPr>
          <a:xfrm>
            <a:off x="49" y="0"/>
            <a:ext cx="1741228" cy="20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>
            <p:ph type="title"/>
          </p:nvPr>
        </p:nvSpPr>
        <p:spPr>
          <a:xfrm>
            <a:off x="2699074" y="297625"/>
            <a:ext cx="6133202" cy="20445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00BABC"/>
                </a:solidFill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2699074" y="2175449"/>
            <a:ext cx="6082802" cy="7926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2800">
                <a:solidFill>
                  <a:srgbClr val="058B8C"/>
                </a:solidFill>
              </a:defRPr>
            </a:lvl1pPr>
          </a:lstStyle>
          <a:p>
            <a:pPr/>
            <a:r>
              <a:t>Click to add subtitle</a:t>
            </a:r>
          </a:p>
        </p:txBody>
      </p:sp>
      <p:pic>
        <p:nvPicPr>
          <p:cNvPr id="30" name="image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22874" y="4101800"/>
            <a:ext cx="6082807" cy="87045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sldNum" sz="quarter" idx="2"/>
          </p:nvPr>
        </p:nvSpPr>
        <p:spPr>
          <a:xfrm>
            <a:off x="4419600" y="4767262"/>
            <a:ext cx="2133600" cy="360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1">
    <p:bg>
      <p:bgPr>
        <a:solidFill>
          <a:srgbClr val="058B8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6.png"/>
          <p:cNvPicPr>
            <a:picLocks noChangeAspect="1"/>
          </p:cNvPicPr>
          <p:nvPr/>
        </p:nvPicPr>
        <p:blipFill>
          <a:blip r:embed="rId2">
            <a:extLst/>
          </a:blip>
          <a:srcRect l="641" t="626" r="47201" b="45857"/>
          <a:stretch>
            <a:fillRect/>
          </a:stretch>
        </p:blipFill>
        <p:spPr>
          <a:xfrm>
            <a:off x="5541036" y="1362561"/>
            <a:ext cx="3602962" cy="3780879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8538079" y="4828649"/>
            <a:ext cx="1" cy="229201"/>
          </a:xfrm>
          <a:prstGeom prst="line">
            <a:avLst/>
          </a:prstGeom>
          <a:ln>
            <a:solidFill>
              <a:srgbClr val="058B8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Shape 40"/>
          <p:cNvSpPr/>
          <p:nvPr/>
        </p:nvSpPr>
        <p:spPr>
          <a:xfrm>
            <a:off x="1409475" y="864800"/>
            <a:ext cx="7498200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Shape 41"/>
          <p:cNvSpPr/>
          <p:nvPr/>
        </p:nvSpPr>
        <p:spPr>
          <a:xfrm>
            <a:off x="238274" y="4754200"/>
            <a:ext cx="8669401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Shape 42"/>
          <p:cNvSpPr/>
          <p:nvPr/>
        </p:nvSpPr>
        <p:spPr>
          <a:xfrm>
            <a:off x="155724" y="4779000"/>
            <a:ext cx="67254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Vera C. Rubin Observatory    </a:t>
            </a:r>
          </a:p>
        </p:txBody>
      </p:sp>
      <p:sp>
        <p:nvSpPr>
          <p:cNvPr id="43" name="Shape 43"/>
          <p:cNvSpPr/>
          <p:nvPr/>
        </p:nvSpPr>
        <p:spPr>
          <a:xfrm>
            <a:off x="6881175" y="4779000"/>
            <a:ext cx="14673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115000"/>
              </a:lnSpc>
              <a:defRPr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Source Sans Pro"/>
                <a:ea typeface="Source Sans Pro"/>
                <a:cs typeface="Source Sans Pro"/>
                <a:sym typeface="Source Sans Pro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Acronyms &amp; Glossary</a:t>
            </a:r>
          </a:p>
        </p:txBody>
      </p:sp>
      <p:pic>
        <p:nvPicPr>
          <p:cNvPr id="44" name="image1.png"/>
          <p:cNvPicPr>
            <a:picLocks noChangeAspect="1"/>
          </p:cNvPicPr>
          <p:nvPr/>
        </p:nvPicPr>
        <p:blipFill>
          <a:blip r:embed="rId4">
            <a:extLst/>
          </a:blip>
          <a:srcRect l="0" t="13538" r="0" b="27524"/>
          <a:stretch>
            <a:fillRect/>
          </a:stretch>
        </p:blipFill>
        <p:spPr>
          <a:xfrm>
            <a:off x="0" y="0"/>
            <a:ext cx="1467300" cy="86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29.png"/>
          <p:cNvPicPr>
            <a:picLocks noChangeAspect="1"/>
          </p:cNvPicPr>
          <p:nvPr/>
        </p:nvPicPr>
        <p:blipFill>
          <a:blip r:embed="rId5">
            <a:extLst/>
          </a:blip>
          <a:srcRect l="0" t="0" r="13733" b="0"/>
          <a:stretch>
            <a:fillRect/>
          </a:stretch>
        </p:blipFill>
        <p:spPr>
          <a:xfrm>
            <a:off x="2044549" y="0"/>
            <a:ext cx="709945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39" y="0"/>
            <a:ext cx="2044502" cy="5143500"/>
          </a:xfrm>
          <a:prstGeom prst="rect">
            <a:avLst/>
          </a:prstGeom>
          <a:solidFill>
            <a:srgbClr val="1F212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7" name="image6.png"/>
          <p:cNvPicPr>
            <a:picLocks noChangeAspect="1"/>
          </p:cNvPicPr>
          <p:nvPr/>
        </p:nvPicPr>
        <p:blipFill>
          <a:blip r:embed="rId2">
            <a:alphaModFix amt="3000"/>
            <a:extLst/>
          </a:blip>
          <a:srcRect l="34714" t="47911" r="34714" b="0"/>
          <a:stretch>
            <a:fillRect/>
          </a:stretch>
        </p:blipFill>
        <p:spPr>
          <a:xfrm>
            <a:off x="49" y="1085275"/>
            <a:ext cx="2044502" cy="3562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1.png"/>
          <p:cNvPicPr>
            <a:picLocks noChangeAspect="1"/>
          </p:cNvPicPr>
          <p:nvPr/>
        </p:nvPicPr>
        <p:blipFill>
          <a:blip r:embed="rId4">
            <a:extLst/>
          </a:blip>
          <a:srcRect l="0" t="0" r="14835" b="0"/>
          <a:stretch>
            <a:fillRect/>
          </a:stretch>
        </p:blipFill>
        <p:spPr>
          <a:xfrm>
            <a:off x="49" y="0"/>
            <a:ext cx="1741228" cy="20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xfrm>
            <a:off x="2699074" y="297625"/>
            <a:ext cx="6133202" cy="20445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00BABC"/>
                </a:solidFill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2699074" y="2175449"/>
            <a:ext cx="6082802" cy="7926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2800">
                <a:solidFill>
                  <a:srgbClr val="058B8C"/>
                </a:solidFill>
              </a:defRPr>
            </a:lvl1pPr>
          </a:lstStyle>
          <a:p>
            <a:pPr/>
            <a:r>
              <a:t>Click to add subtitle</a:t>
            </a:r>
          </a:p>
        </p:txBody>
      </p:sp>
      <p:pic>
        <p:nvPicPr>
          <p:cNvPr id="51" name="image2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65899" y="3722725"/>
            <a:ext cx="6235200" cy="814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22137" y="4566811"/>
            <a:ext cx="1154632" cy="492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1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65964" y="4610186"/>
            <a:ext cx="756212" cy="40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2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00333" y="4610186"/>
            <a:ext cx="1342065" cy="406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1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893700" y="4679486"/>
            <a:ext cx="1116776" cy="26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7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45741" y="4700968"/>
            <a:ext cx="756201" cy="224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2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58" name="image2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25508" y="4654522"/>
            <a:ext cx="844626" cy="31735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>
            <p:ph type="sldNum" sz="quarter" idx="2"/>
          </p:nvPr>
        </p:nvSpPr>
        <p:spPr>
          <a:xfrm>
            <a:off x="4419600" y="4767262"/>
            <a:ext cx="2133600" cy="360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8538079" y="4828649"/>
            <a:ext cx="1" cy="229201"/>
          </a:xfrm>
          <a:prstGeom prst="line">
            <a:avLst/>
          </a:prstGeom>
          <a:ln>
            <a:solidFill>
              <a:srgbClr val="058B8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Shape 67"/>
          <p:cNvSpPr/>
          <p:nvPr/>
        </p:nvSpPr>
        <p:spPr>
          <a:xfrm>
            <a:off x="1409475" y="864800"/>
            <a:ext cx="7498200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" name="Shape 68"/>
          <p:cNvSpPr/>
          <p:nvPr/>
        </p:nvSpPr>
        <p:spPr>
          <a:xfrm>
            <a:off x="238274" y="4754200"/>
            <a:ext cx="8669401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Shape 69"/>
          <p:cNvSpPr/>
          <p:nvPr/>
        </p:nvSpPr>
        <p:spPr>
          <a:xfrm>
            <a:off x="155724" y="4779000"/>
            <a:ext cx="67254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Vera C. Rubin Observatory    </a:t>
            </a:r>
          </a:p>
        </p:txBody>
      </p:sp>
      <p:sp>
        <p:nvSpPr>
          <p:cNvPr id="70" name="Shape 70"/>
          <p:cNvSpPr/>
          <p:nvPr/>
        </p:nvSpPr>
        <p:spPr>
          <a:xfrm>
            <a:off x="6881175" y="4779000"/>
            <a:ext cx="14673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115000"/>
              </a:lnSpc>
              <a:defRPr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Source Sans Pro"/>
                <a:ea typeface="Source Sans Pro"/>
                <a:cs typeface="Source Sans Pro"/>
                <a:sym typeface="Source Sans Pro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Acronyms &amp; Glossary</a:t>
            </a:r>
          </a:p>
        </p:txBody>
      </p:sp>
      <p:pic>
        <p:nvPicPr>
          <p:cNvPr id="71" name="image1.png"/>
          <p:cNvPicPr>
            <a:picLocks noChangeAspect="1"/>
          </p:cNvPicPr>
          <p:nvPr/>
        </p:nvPicPr>
        <p:blipFill>
          <a:blip r:embed="rId3">
            <a:extLst/>
          </a:blip>
          <a:srcRect l="0" t="13538" r="0" b="27524"/>
          <a:stretch>
            <a:fillRect/>
          </a:stretch>
        </p:blipFill>
        <p:spPr>
          <a:xfrm>
            <a:off x="0" y="0"/>
            <a:ext cx="1467300" cy="8648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/>
            <a:r>
              <a:t>Click to add title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add title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add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0"/>
            <a:ext cx="9144000" cy="84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677" y="4884775"/>
            <a:ext cx="619373" cy="26982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xfrm>
            <a:off x="311699" y="1141649"/>
            <a:ext cx="8520602" cy="2402402"/>
          </a:xfrm>
          <a:prstGeom prst="rect">
            <a:avLst/>
          </a:prstGeom>
        </p:spPr>
        <p:txBody>
          <a:bodyPr/>
          <a:lstStyle>
            <a:lvl1pPr algn="ctr">
              <a:defRPr b="1" sz="5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add title</a:t>
            </a:r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311699" y="3544125"/>
            <a:ext cx="8520602" cy="792601"/>
          </a:xfrm>
          <a:prstGeom prst="rect">
            <a:avLst/>
          </a:prstGeom>
        </p:spPr>
        <p:txBody>
          <a:bodyPr anchor="ctr"/>
          <a:lstStyle>
            <a:lvl1pPr marL="342900" indent="-228600" algn="ctr">
              <a:buClrTx/>
              <a:buSzTx/>
              <a:buFontTx/>
              <a:buNone/>
              <a:defRPr b="1"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add subtitle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8778934" y="4840114"/>
            <a:ext cx="365067" cy="35566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4" name="image2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1141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0"/>
            <a:ext cx="9144000" cy="84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677" y="4884775"/>
            <a:ext cx="619373" cy="26982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311699" y="842475"/>
            <a:ext cx="8520602" cy="3885601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Arial"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add text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2">
                    <a:lumOff val="21764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05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84247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xfrm>
            <a:off x="311699" y="0"/>
            <a:ext cx="8520602" cy="842401"/>
          </a:xfrm>
          <a:prstGeom prst="rect">
            <a:avLst/>
          </a:prstGeom>
        </p:spPr>
        <p:txBody>
          <a:bodyPr/>
          <a:lstStyle>
            <a:lvl1pPr>
              <a:defRPr b="1" sz="3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add 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www.lsst.org/scientists/glossary-acronyms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538079" y="4828649"/>
            <a:ext cx="1" cy="229201"/>
          </a:xfrm>
          <a:prstGeom prst="line">
            <a:avLst/>
          </a:prstGeom>
          <a:ln>
            <a:solidFill>
              <a:srgbClr val="058B8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1409475" y="864800"/>
            <a:ext cx="7498200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Shape 4"/>
          <p:cNvSpPr/>
          <p:nvPr/>
        </p:nvSpPr>
        <p:spPr>
          <a:xfrm>
            <a:off x="238274" y="4754200"/>
            <a:ext cx="8669401" cy="1"/>
          </a:xfrm>
          <a:prstGeom prst="line">
            <a:avLst/>
          </a:prstGeom>
          <a:ln>
            <a:solidFill>
              <a:srgbClr val="00BAB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Shape 5"/>
          <p:cNvSpPr/>
          <p:nvPr/>
        </p:nvSpPr>
        <p:spPr>
          <a:xfrm>
            <a:off x="155724" y="4779000"/>
            <a:ext cx="6725402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115000"/>
              </a:lnSpc>
              <a:defRPr sz="10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Vera C. Rubin Observatory    </a:t>
            </a:r>
          </a:p>
        </p:txBody>
      </p:sp>
      <p:sp>
        <p:nvSpPr>
          <p:cNvPr id="6" name="Shape 6"/>
          <p:cNvSpPr/>
          <p:nvPr/>
        </p:nvSpPr>
        <p:spPr>
          <a:xfrm>
            <a:off x="6881175" y="4779000"/>
            <a:ext cx="1467301" cy="3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r">
              <a:lnSpc>
                <a:spcPct val="115000"/>
              </a:lnSpc>
              <a:defRPr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Source Sans Pro"/>
                <a:ea typeface="Source Sans Pro"/>
                <a:cs typeface="Source Sans Pro"/>
                <a:sym typeface="Source Sans Pro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Acronyms &amp; Glossary</a:t>
            </a:r>
          </a:p>
        </p:txBody>
      </p:sp>
      <p:pic>
        <p:nvPicPr>
          <p:cNvPr id="7" name="image1.png"/>
          <p:cNvPicPr>
            <a:picLocks noChangeAspect="1"/>
          </p:cNvPicPr>
          <p:nvPr/>
        </p:nvPicPr>
        <p:blipFill>
          <a:blip r:embed="rId3">
            <a:extLst/>
          </a:blip>
          <a:srcRect l="0" t="13538" r="0" b="27524"/>
          <a:stretch>
            <a:fillRect/>
          </a:stretch>
        </p:blipFill>
        <p:spPr>
          <a:xfrm>
            <a:off x="0" y="0"/>
            <a:ext cx="1467300" cy="8648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>
            <p:ph type="title"/>
          </p:nvPr>
        </p:nvSpPr>
        <p:spPr>
          <a:xfrm>
            <a:off x="1409575" y="246649"/>
            <a:ext cx="7498200" cy="63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Click to add title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8531923" y="4749851"/>
            <a:ext cx="365066" cy="3606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>
            <a:spAutoFit/>
          </a:bodyPr>
          <a:lstStyle>
            <a:lvl1pPr algn="r">
              <a:defRPr sz="1200">
                <a:solidFill>
                  <a:srgbClr val="058B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211425" y="966375"/>
            <a:ext cx="8620801" cy="373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58B8C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10051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4623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9195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3767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8339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2911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7483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205514" marR="0" indent="-40821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luence.lsstcorp.org/display/LSSTOps/Data+Facilities+mini-workshop+-+2023-06-16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lsst/ctrl_bps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lsst/ctrl_execute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2206150" y="424525"/>
            <a:ext cx="6795001" cy="204450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Rubin Observatory USDF-at-SLAC Update                                                                                 and HTCondor-at-NCSA 2023</a:t>
            </a:r>
            <a:endParaRPr sz="2900"/>
          </a:p>
          <a:p>
            <a:pPr algn="r"/>
            <a:endParaRPr sz="1600"/>
          </a:p>
          <a:p>
            <a:pPr algn="r">
              <a:defRPr i="1" sz="1600"/>
            </a:pPr>
            <a:r>
              <a:t>Throughput Computing 2023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, July 12, 2023</a:t>
            </a:r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2699074" y="2297600"/>
            <a:ext cx="6082801" cy="1540501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                             Greg  Daues,  NCSA </a:t>
            </a:r>
            <a:endParaRPr sz="2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xfrm>
            <a:off x="311699" y="842475"/>
            <a:ext cx="8520602" cy="3885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</a:pP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CMB-S4 Sites &amp; Instrumentation</a:t>
            </a:r>
          </a:p>
        </p:txBody>
      </p:sp>
      <p:pic>
        <p:nvPicPr>
          <p:cNvPr id="157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895" y="842475"/>
            <a:ext cx="8394215" cy="388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sz="quarter" idx="1"/>
          </p:nvPr>
        </p:nvSpPr>
        <p:spPr>
          <a:xfrm>
            <a:off x="252299" y="765875"/>
            <a:ext cx="8520602" cy="5820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0"/>
              </a:spcBef>
              <a:buSzTx/>
              <a:buNone/>
              <a:defRPr b="1" sz="1300"/>
            </a:pPr>
            <a:r>
              <a:t>Astro2021</a:t>
            </a:r>
            <a:r>
              <a:rPr b="0"/>
              <a:t>: CMB_S4 will produce data sets of unprecedented sensitivity, cadence and spectral coverage….  </a:t>
            </a:r>
            <a:r>
              <a:t>Seek broad engagement with astronomers </a:t>
            </a:r>
            <a:r>
              <a:rPr b="0"/>
              <a:t>… </a:t>
            </a:r>
            <a:r>
              <a:t>maximize opportunities for transient science</a:t>
            </a:r>
            <a:r>
              <a:rPr b="0"/>
              <a:t>….. </a:t>
            </a: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xfrm>
            <a:off x="8751245" y="4801089"/>
            <a:ext cx="353756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Shape 163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CMB-S4: Transient Phenomena</a:t>
            </a:r>
          </a:p>
        </p:txBody>
      </p:sp>
      <p:pic>
        <p:nvPicPr>
          <p:cNvPr id="164" name="image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0300" y="1602650"/>
            <a:ext cx="5652600" cy="193822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52299" y="1576474"/>
            <a:ext cx="2577302" cy="220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Stellar Flares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Tidal Disruption Events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Active Galactic Nuclei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X ray Binaries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Classical Novae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Planetary Nebulae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SN Type 1 progenitors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Magnetars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buChar char="●"/>
            </a:pPr>
            <a:r>
              <a:t>Solar system Objects</a:t>
            </a:r>
          </a:p>
        </p:txBody>
      </p:sp>
      <p:sp>
        <p:nvSpPr>
          <p:cNvPr id="166" name="Shape 166"/>
          <p:cNvSpPr/>
          <p:nvPr/>
        </p:nvSpPr>
        <p:spPr>
          <a:xfrm>
            <a:off x="406249" y="3700474"/>
            <a:ext cx="8366702" cy="613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u="sng"/>
            </a:lvl1pPr>
          </a:lstStyle>
          <a:p>
            <a:pPr/>
            <a:r>
              <a:t>The infrastructure we are prototyping in FABRIC its to detect and announce announce initial detections  to the community.  In era of CMB-S4 we are in “discovery space”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body" idx="1"/>
          </p:nvPr>
        </p:nvSpPr>
        <p:spPr>
          <a:xfrm>
            <a:off x="311699" y="1033749"/>
            <a:ext cx="8520602" cy="3819602"/>
          </a:xfrm>
          <a:prstGeom prst="rect">
            <a:avLst/>
          </a:prstGeom>
        </p:spPr>
        <p:txBody>
          <a:bodyPr/>
          <a:lstStyle/>
          <a:p>
            <a:pPr indent="-387350">
              <a:buSzPts val="2500"/>
              <a:defRPr sz="2500"/>
            </a:pPr>
            <a:r>
              <a:t>Adaptive Programmable Research Infrastructure for CS and Science Applications</a:t>
            </a:r>
          </a:p>
          <a:p>
            <a:pPr lvl="1" marL="914400" indent="-387350">
              <a:buClr>
                <a:srgbClr val="000000"/>
              </a:buClr>
              <a:buSzPts val="2500"/>
              <a:buFont typeface="Arial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https://fabric-testbed.net</a:t>
            </a:r>
          </a:p>
          <a:p>
            <a:pPr indent="-406400">
              <a:buSzPts val="2500"/>
              <a:defRPr sz="2500"/>
            </a:pPr>
            <a:r>
              <a:t>29 FABRIC sites with compute &amp; storage interconnected by high speed, dedicated optical links</a:t>
            </a:r>
            <a:r>
              <a:rPr sz="2100"/>
              <a:t> </a:t>
            </a:r>
            <a:endParaRPr sz="2100"/>
          </a:p>
          <a:p>
            <a:pPr indent="-381000">
              <a:buSzPts val="2500"/>
              <a:defRPr sz="2500"/>
            </a:pPr>
            <a:r>
              <a:t>Users create Experiments with VMs, NICs, networks, routes, etc. via Python API: https://pypi.org/project/fabrictestbed-extensions/</a:t>
            </a:r>
            <a:br/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FABRIC Testbed</a:t>
            </a:r>
          </a:p>
        </p:txBody>
      </p:sp>
      <p:pic>
        <p:nvPicPr>
          <p:cNvPr id="173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7050" y="99200"/>
            <a:ext cx="2339900" cy="1002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body" idx="1"/>
          </p:nvPr>
        </p:nvSpPr>
        <p:spPr>
          <a:xfrm>
            <a:off x="311699" y="1033749"/>
            <a:ext cx="8520602" cy="3819602"/>
          </a:xfrm>
          <a:prstGeom prst="rect">
            <a:avLst/>
          </a:prstGeom>
        </p:spPr>
        <p:txBody>
          <a:bodyPr/>
          <a:lstStyle/>
          <a:p>
            <a:pPr marL="0" indent="457200">
              <a:spcBef>
                <a:spcPts val="1000"/>
              </a:spcBef>
              <a:buSzTx/>
              <a:buNone/>
            </a:pPr>
          </a:p>
        </p:txBody>
      </p:sp>
      <p:sp>
        <p:nvSpPr>
          <p:cNvPr id="178" name="Shape 178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9" name="Shape 179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FABRIC Testbed</a:t>
            </a:r>
          </a:p>
        </p:txBody>
      </p:sp>
      <p:pic>
        <p:nvPicPr>
          <p:cNvPr id="180" name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6839" y="90475"/>
            <a:ext cx="4385461" cy="84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676" y="0"/>
            <a:ext cx="8972647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body" idx="1"/>
          </p:nvPr>
        </p:nvSpPr>
        <p:spPr>
          <a:xfrm>
            <a:off x="311699" y="842475"/>
            <a:ext cx="8520602" cy="3885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  Multisite Slice on FABRIC</a:t>
            </a:r>
          </a:p>
        </p:txBody>
      </p:sp>
      <p:pic>
        <p:nvPicPr>
          <p:cNvPr id="188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528" y="842401"/>
            <a:ext cx="5820597" cy="430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body" idx="1"/>
          </p:nvPr>
        </p:nvSpPr>
        <p:spPr>
          <a:xfrm>
            <a:off x="311699" y="842475"/>
            <a:ext cx="8520602" cy="3885601"/>
          </a:xfrm>
          <a:prstGeom prst="rect">
            <a:avLst/>
          </a:prstGeom>
        </p:spPr>
        <p:txBody>
          <a:bodyPr/>
          <a:lstStyle/>
          <a:p>
            <a:pPr/>
            <a:r>
              <a:t>Create an L3 IPv6 network</a:t>
            </a:r>
            <a:br/>
            <a:r>
              <a:t> at each site, add site VM,</a:t>
            </a:r>
            <a:br/>
            <a:r>
              <a:t> add routes between all</a:t>
            </a:r>
            <a:br/>
          </a:p>
          <a:p>
            <a:pPr/>
            <a:r>
              <a:t>All nodes configured for</a:t>
            </a:r>
            <a:br/>
            <a:r>
              <a:t>an HTCondor role</a:t>
            </a:r>
            <a:br/>
            <a:r>
              <a:t>(Manager, Execute) </a:t>
            </a:r>
          </a:p>
          <a:p>
            <a:pPr marL="0" indent="0">
              <a:spcBef>
                <a:spcPts val="1000"/>
              </a:spcBef>
              <a:buSzTx/>
              <a:buNone/>
              <a:defRPr sz="1400"/>
            </a:pPr>
            <a:r>
              <a:t>    COLLECTOR_HOST=&lt;NCSA IPv6 IP#&gt;</a:t>
            </a:r>
            <a:br/>
            <a:r>
              <a:t>    NETWORK_INTERFACE=&lt;Site IPv6 IP#&gt;</a:t>
            </a:r>
            <a:endParaRPr sz="1700"/>
          </a:p>
          <a:p>
            <a:pPr>
              <a:spcBef>
                <a:spcPts val="1000"/>
              </a:spcBef>
            </a:pPr>
            <a:r>
              <a:t>Compute Nodes </a:t>
            </a:r>
            <a:br/>
            <a:r>
              <a:t>communicate with a CM </a:t>
            </a:r>
            <a:br/>
            <a:r>
              <a:t>using L3 networks/routes	</a:t>
            </a:r>
          </a:p>
          <a:p>
            <a:pPr/>
            <a:r>
              <a:t>Jobs submitted across pool  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Shape 194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HTCondor Computing Pool on FABRIC</a:t>
            </a:r>
          </a:p>
        </p:txBody>
      </p:sp>
      <p:pic>
        <p:nvPicPr>
          <p:cNvPr id="195" name="image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224" y="782300"/>
            <a:ext cx="5180778" cy="388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5476175" y="2911924"/>
            <a:ext cx="7164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Jobs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body" idx="1"/>
          </p:nvPr>
        </p:nvSpPr>
        <p:spPr>
          <a:xfrm>
            <a:off x="202424" y="905087"/>
            <a:ext cx="8520602" cy="3885601"/>
          </a:xfrm>
          <a:prstGeom prst="rect">
            <a:avLst/>
          </a:prstGeom>
        </p:spPr>
        <p:txBody>
          <a:bodyPr/>
          <a:lstStyle/>
          <a:p>
            <a:pPr marL="0" indent="411479" defTabSz="822959">
              <a:buSzTx/>
              <a:buNone/>
              <a:defRPr sz="1619"/>
            </a:pPr>
            <a:r>
              <a:t>  </a:t>
            </a:r>
          </a:p>
          <a:p>
            <a:pPr marL="411479" indent="-308609" defTabSz="822959">
              <a:spcBef>
                <a:spcPts val="900"/>
              </a:spcBef>
              <a:buSzPts val="1600"/>
              <a:defRPr sz="1619"/>
            </a:pPr>
            <a:r>
              <a:t>A main workflow on </a:t>
            </a:r>
            <a:br/>
            <a:r>
              <a:t>CM discovers available </a:t>
            </a:r>
            <a:br/>
            <a:r>
              <a:t>data at FIU / Observatory</a:t>
            </a:r>
          </a:p>
          <a:p>
            <a:pPr marL="0" indent="0" defTabSz="822959">
              <a:spcBef>
                <a:spcPts val="900"/>
              </a:spcBef>
              <a:buSzTx/>
              <a:buNone/>
              <a:defRPr sz="1619"/>
            </a:pPr>
            <a:r>
              <a:t> </a:t>
            </a:r>
          </a:p>
          <a:p>
            <a:pPr marL="411479" indent="-308609" defTabSz="822959">
              <a:spcBef>
                <a:spcPts val="900"/>
              </a:spcBef>
              <a:buSzPts val="1600"/>
              <a:defRPr sz="1619"/>
            </a:pPr>
            <a:r>
              <a:t>All jobs on compute </a:t>
            </a:r>
            <a:br/>
            <a:r>
              <a:t>nodes copy data from </a:t>
            </a:r>
            <a:br/>
            <a:r>
              <a:t>persistent storage </a:t>
            </a:r>
            <a:br/>
            <a:r>
              <a:t>at FIU / Observatory </a:t>
            </a:r>
            <a:br/>
            <a:r>
              <a:t>using L3 networks/routes</a:t>
            </a:r>
            <a:br/>
            <a:r>
              <a:t>(data plane)</a:t>
            </a:r>
          </a:p>
          <a:p>
            <a:pPr marL="0" indent="0" defTabSz="822959">
              <a:spcBef>
                <a:spcPts val="900"/>
              </a:spcBef>
              <a:buSzTx/>
              <a:buNone/>
              <a:defRPr sz="1619"/>
            </a:pPr>
          </a:p>
          <a:p>
            <a:pPr marL="0" indent="0" defTabSz="822959">
              <a:spcBef>
                <a:spcPts val="900"/>
              </a:spcBef>
              <a:buSzTx/>
              <a:buNone/>
              <a:defRPr sz="1619"/>
            </a:pPr>
            <a:r>
              <a:t>	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xfrm>
            <a:off x="8739934" y="4801089"/>
            <a:ext cx="365067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Shape 202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Data Flow</a:t>
            </a:r>
          </a:p>
        </p:txBody>
      </p:sp>
      <p:pic>
        <p:nvPicPr>
          <p:cNvPr id="203" name="image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2899" y="673650"/>
            <a:ext cx="5489401" cy="411705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5540149" y="3233524"/>
            <a:ext cx="7038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Data</a:t>
            </a:r>
          </a:p>
        </p:txBody>
      </p:sp>
      <p:sp>
        <p:nvSpPr>
          <p:cNvPr id="205" name="Shape 205"/>
          <p:cNvSpPr/>
          <p:nvPr/>
        </p:nvSpPr>
        <p:spPr>
          <a:xfrm>
            <a:off x="5370400" y="2506224"/>
            <a:ext cx="7038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bbcp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 Vera C. Rubin Observatory Overview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marL="443484" indent="-357251" defTabSz="886968">
              <a:buSzPts val="2100"/>
              <a:defRPr sz="2134"/>
            </a:pPr>
            <a:r>
              <a:t>Rubin Observatory construction continues 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Installation at Cerro Pachon, Chile </a:t>
            </a:r>
            <a:endParaRPr i="1"/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`Telescope Structure’ complete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On track to receive the observatory’s </a:t>
            </a:r>
            <a:br/>
            <a:r>
              <a:t>8.4-meter mirror, 3200-megapixel </a:t>
            </a:r>
            <a:br/>
            <a:r>
              <a:t>LSST Camera</a:t>
            </a:r>
            <a:r>
              <a:rPr i="1"/>
              <a:t> </a:t>
            </a:r>
            <a:endParaRPr i="1"/>
          </a:p>
          <a:p>
            <a:pPr marL="443484" indent="-357251" defTabSz="886968">
              <a:buSzPts val="2100"/>
              <a:defRPr sz="2134"/>
            </a:pPr>
            <a:r>
              <a:t>Rubin Observatory will conduct the </a:t>
            </a:r>
            <a:br/>
            <a:r>
              <a:t>Legacy Survey of Space and Time (LSST) 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First Photon: mid 2024;  First Light: late 2024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Operations begins in 2025 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10 year survey - 20 TB of data each night, 10 PB year</a:t>
            </a:r>
          </a:p>
        </p:txBody>
      </p:sp>
      <p:pic>
        <p:nvPicPr>
          <p:cNvPr id="121" name="image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0949" y="1237011"/>
            <a:ext cx="3122249" cy="2341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 Data and Processing Overview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indent="-368300">
              <a:buSzPts val="2200"/>
              <a:defRPr sz="2200"/>
            </a:pPr>
            <a:r>
              <a:t>Data is transferred from Chile to: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USDF-SLAC</a:t>
            </a:r>
          </a:p>
          <a:p>
            <a:pPr marL="0" indent="457200">
              <a:spcBef>
                <a:spcPts val="400"/>
              </a:spcBef>
              <a:buSzTx/>
              <a:buNone/>
              <a:defRPr sz="2200"/>
            </a:pPr>
            <a:r>
              <a:t> and then replicated [Rucio / FTS] to </a:t>
            </a:r>
          </a:p>
          <a:p>
            <a:pPr lvl="1" marL="914400" indent="-368300">
              <a:spcBef>
                <a:spcPts val="400"/>
              </a:spcBef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FRDF-CC-IN2P3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UKDF-RAL </a:t>
            </a:r>
          </a:p>
          <a:p>
            <a:pPr indent="-368300">
              <a:buSzPts val="2200"/>
              <a:defRPr sz="2200"/>
            </a:pPr>
            <a:r>
              <a:t>Multiple Types / Scenarios of Processing</a:t>
            </a:r>
          </a:p>
          <a:p>
            <a:pPr indent="-368300">
              <a:buSzPts val="2200"/>
              <a:defRPr sz="2200"/>
            </a:pPr>
            <a:r>
              <a:t>Production / Data Release Processing (DRP)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Multi-Site (USDF/FRDF/UKDF) -&gt;  Panda </a:t>
            </a:r>
            <a:endParaRPr i="1"/>
          </a:p>
          <a:p>
            <a:pPr indent="-368300">
              <a:buSzPts val="2200"/>
              <a:defRPr sz="2200"/>
            </a:pPr>
            <a:r>
              <a:t>Support for Developers / Scientists at USDF - SLAC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Algorithm testing / devel at USDF -&gt;  HTCondor  (Slurm)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 LSST Batch Production Service (BPS)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indent="-368300">
              <a:buSzPts val="2200"/>
              <a:defRPr sz="2200"/>
            </a:pPr>
            <a:r>
              <a:t>BPS = Project software to support general Workflows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ctrl_bps   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https://github.com/lsst/ctrl_bps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https://arxiv.org/abs/2206.14941</a:t>
            </a:r>
          </a:p>
          <a:p>
            <a:pPr lvl="1" marL="914400" indent="-368300">
              <a:buClr>
                <a:srgbClr val="00BABC"/>
              </a:buClr>
              <a:buSzPts val="2200"/>
              <a:defRPr sz="2200">
                <a:solidFill>
                  <a:srgbClr val="00BABC"/>
                </a:solidFill>
              </a:defRPr>
            </a:pPr>
            <a:r>
              <a:t>Different workflow systems supported via Plugins</a:t>
            </a:r>
          </a:p>
          <a:p>
            <a:pPr lvl="2" marL="1371600" indent="-368300">
              <a:buSzPts val="2200"/>
              <a:defRPr sz="2200"/>
            </a:pPr>
            <a:r>
              <a:t>ctrl_bps_panda</a:t>
            </a:r>
          </a:p>
          <a:p>
            <a:pPr lvl="2" marL="1371600" indent="-368300">
              <a:buSzPts val="2200"/>
              <a:defRPr sz="2200"/>
            </a:pPr>
            <a:r>
              <a:t>ctrl_bps_parsl</a:t>
            </a:r>
          </a:p>
          <a:p>
            <a:pPr lvl="2" marL="1371600" indent="-368300">
              <a:buSzPts val="2200"/>
              <a:defRPr sz="2200"/>
            </a:pPr>
            <a:r>
              <a:t>ctrl_bps _htcondor</a:t>
            </a:r>
          </a:p>
          <a:p>
            <a:pPr lvl="3" marL="1828800" indent="-368300">
              <a:buSzPts val="2200"/>
              <a:defRPr sz="2200"/>
            </a:pPr>
            <a:r>
              <a:t>Utilizes DAGMan workflows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USDF at SLAC  Resources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marL="443484" indent="-357251" defTabSz="886968">
              <a:buSzPts val="2100"/>
              <a:defRPr sz="2134"/>
            </a:pPr>
            <a:r>
              <a:t>SLAC Shared Scientific Data Facility (S3DF) 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LCLS, Rubin, and others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Slurm Cluster, multiple partitions </a:t>
            </a:r>
          </a:p>
          <a:p>
            <a:pPr lvl="2" marL="1330452" indent="-357251" defTabSz="886968">
              <a:buSzPts val="2100"/>
              <a:defRPr sz="2134"/>
            </a:pPr>
            <a:r>
              <a:t>roma   40 nodes, 128 cores, AMD EPYC 7702</a:t>
            </a:r>
          </a:p>
          <a:p>
            <a:pPr lvl="2" marL="1330452" indent="-357251" defTabSz="886968">
              <a:buSzPts val="2100"/>
              <a:defRPr sz="2134"/>
            </a:pPr>
            <a:r>
              <a:t>milano 134 nodes, 128 cores,  AMD EPYC 771</a:t>
            </a:r>
          </a:p>
          <a:p>
            <a:pPr marL="443484" indent="-357251" defTabSz="886968">
              <a:buSzPts val="2100"/>
              <a:defRPr sz="2134"/>
            </a:pPr>
            <a:r>
              <a:t>From </a:t>
            </a:r>
            <a:r>
              <a:rPr i="1"/>
              <a:t>ctrl_bps_htcondor</a:t>
            </a:r>
            <a:r>
              <a:t> view, no persistent HTCondor pool</a:t>
            </a:r>
          </a:p>
          <a:p>
            <a:pPr marL="443484" indent="-357251" defTabSz="886968">
              <a:buSzPts val="2100"/>
              <a:defRPr sz="2134"/>
            </a:pPr>
            <a:r>
              <a:t>Glide-in solution for users =&gt;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Rubin/lsst legacy packages </a:t>
            </a:r>
          </a:p>
          <a:p>
            <a:pPr lvl="2" marL="1330452" indent="-357251" defTabSz="886968">
              <a:buSzPts val="2100"/>
              <a:defRPr sz="2134"/>
            </a:pPr>
            <a:r>
              <a:t>ctrl_execute, ctrl_platform_*</a:t>
            </a:r>
          </a:p>
          <a:p>
            <a:pPr lvl="2" marL="1330452" indent="-357251" defTabSz="886968">
              <a:buSzPts val="2100"/>
              <a:defRPr sz="2134" u="sng">
                <a:solidFill>
                  <a:schemeClr val="accent5"/>
                </a:solidFill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https://github.com/lsst/ctrl_execute</a:t>
            </a:r>
          </a:p>
          <a:p>
            <a:pPr lvl="2" marL="1330452" indent="-357251" defTabSz="886968">
              <a:buSzPts val="2100"/>
              <a:defRPr sz="2134"/>
            </a:pPr>
            <a:r>
              <a:t>Supporting CM, scheds on devel login nodes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Glide-in Packages and allocateNodes 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marL="443484" indent="-357251" defTabSz="886968">
              <a:buSzPts val="2100"/>
              <a:defRPr sz="2134"/>
            </a:pPr>
            <a:r>
              <a:t>ctrl_execute provides the </a:t>
            </a:r>
            <a:r>
              <a:rPr i="1"/>
              <a:t>allocateNodes.py</a:t>
            </a:r>
            <a:r>
              <a:t> utility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% allocateNodes.py -n 20 -c 32 -m 4-00:00:00  -q roma,milano -g 900    s3df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% allocateNodes.py --help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    positional arguments:                   platform            node allocation platform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options: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-n NODECOUNT        number of glideins to submit;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                                         these are chunks of a node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-c CPUS                         cores / cpus per glidein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-m MAXIMUMWALLCLOCK  maximum wall clock time; e.g., 10:00:00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-q QUEUE                     queue / partition name</a:t>
            </a:r>
          </a:p>
          <a:p>
            <a:pPr marL="0" indent="443484" defTabSz="886968">
              <a:spcBef>
                <a:spcPts val="300"/>
              </a:spcBef>
              <a:buSzTx/>
              <a:buNone/>
              <a:defRPr sz="1261"/>
            </a:pPr>
            <a:r>
              <a:t>   -g GLIDEINSHUTDOWN      glide-in inactivity shutdown time in seconds      ….</a:t>
            </a:r>
          </a:p>
          <a:p>
            <a:pPr marL="443484" indent="-357251" defTabSz="886968">
              <a:spcBef>
                <a:spcPts val="300"/>
              </a:spcBef>
              <a:buSzPts val="2100"/>
              <a:defRPr sz="2134"/>
            </a:pPr>
            <a:r>
              <a:t>ctrl_platform_s3df provides templates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glide-in condor config, Slurm submit file, bash script to srun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ctrl_execute  Usage and Status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marL="443484" indent="-357251" defTabSz="886968">
              <a:buSzPts val="2100"/>
              <a:defRPr sz="2134"/>
            </a:pPr>
            <a:r>
              <a:t> &lt; 2013 TACC Lonestar, SDSC Gordon</a:t>
            </a:r>
          </a:p>
          <a:p>
            <a:pPr marL="443484" indent="-357251" defTabSz="886968">
              <a:buSzPts val="2100"/>
              <a:defRPr sz="2134"/>
            </a:pPr>
            <a:r>
              <a:t>2013 NCSA Blue Waters (PBS) =&gt; 10,000  cores exercise</a:t>
            </a:r>
          </a:p>
          <a:p>
            <a:pPr marL="443484" indent="-357251" defTabSz="886968">
              <a:buSzPts val="2100"/>
              <a:defRPr sz="2134"/>
            </a:pPr>
            <a:r>
              <a:t>2019  NCSA Slurm Cluster</a:t>
            </a:r>
          </a:p>
          <a:p>
            <a:pPr marL="443484" indent="-357251" defTabSz="886968">
              <a:buSzPts val="2100"/>
              <a:defRPr sz="2134"/>
            </a:pPr>
            <a:r>
              <a:t>2023  Mitaka  NAOJ  (PBS Cluster) </a:t>
            </a:r>
          </a:p>
          <a:p>
            <a:pPr marL="443484" indent="-357251" defTabSz="886968">
              <a:buSzPts val="2100"/>
              <a:defRPr sz="2134"/>
            </a:pPr>
            <a:r>
              <a:t>2023 S3DF  - USDF at SLAC  Slurm Cluster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Current status at  USDF at SLAC: users running workflows across 1000’s of cores; so far so good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Problem/Limitations: ctrl_execute does not maintain glide-ins</a:t>
            </a:r>
            <a:r>
              <a:rPr i="1"/>
              <a:t> </a:t>
            </a:r>
          </a:p>
          <a:p>
            <a:pPr lvl="2" marL="1330452" indent="-357251" defTabSz="886968">
              <a:buSzPts val="2100"/>
              <a:defRPr sz="2134"/>
            </a:pPr>
            <a:r>
              <a:t>Running workflows end-to-end problematic</a:t>
            </a:r>
          </a:p>
          <a:p>
            <a:pPr lvl="2" marL="1330452" indent="-357251" defTabSz="886968">
              <a:buSzPts val="2100"/>
              <a:defRPr sz="2134"/>
            </a:pPr>
            <a:r>
              <a:t>users have to replenish if glide-ins expire (by hand, cron)</a:t>
            </a:r>
          </a:p>
          <a:p>
            <a:pPr lvl="2" marL="1330452" indent="-357251" defTabSz="886968">
              <a:buSzPts val="2100"/>
              <a:defRPr sz="2134"/>
            </a:pPr>
            <a:r>
              <a:t>Possible development to have BPS workflow manage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409575" y="246649"/>
            <a:ext cx="7498199" cy="634201"/>
          </a:xfrm>
          <a:prstGeom prst="rect">
            <a:avLst/>
          </a:prstGeom>
        </p:spPr>
        <p:txBody>
          <a:bodyPr/>
          <a:lstStyle/>
          <a:p>
            <a:pPr/>
            <a:r>
              <a:t>Future Plans  at USDF-SLAC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8616681" y="4749851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211424" y="966374"/>
            <a:ext cx="8620802" cy="3735901"/>
          </a:xfrm>
          <a:prstGeom prst="rect">
            <a:avLst/>
          </a:prstGeom>
        </p:spPr>
        <p:txBody>
          <a:bodyPr/>
          <a:lstStyle/>
          <a:p>
            <a:pPr marL="443484" indent="-357251" defTabSz="886968">
              <a:buSzPts val="2100"/>
              <a:defRPr sz="2134"/>
            </a:pPr>
            <a:r>
              <a:t>Decision Point for USDF work: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Continue to ‘tune’ ctrl_execute / allocateNodes, or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Should we try running ‘GlideinWMS’ ?  </a:t>
            </a:r>
          </a:p>
          <a:p>
            <a:pPr lvl="2" marL="1330452" indent="-357251" defTabSz="886968">
              <a:buSzPts val="2100"/>
              <a:defRPr sz="2134"/>
            </a:pPr>
            <a:r>
              <a:t>opensciencegrid/gwms-factory  container</a:t>
            </a:r>
          </a:p>
          <a:p>
            <a:pPr lvl="2" marL="1330452" indent="-357251" defTabSz="886968">
              <a:buSzPts val="2100"/>
              <a:defRPr sz="2134"/>
            </a:pPr>
            <a:r>
              <a:t>opensciencegrid/vo-frontend container</a:t>
            </a:r>
          </a:p>
          <a:p>
            <a:pPr lvl="2" marL="1330452" indent="-357251" defTabSz="886968">
              <a:buSzPts val="2100"/>
              <a:defRPr sz="2134"/>
            </a:pPr>
            <a:r>
              <a:t>Test with docker; Running in k8s likely final target </a:t>
            </a:r>
          </a:p>
          <a:p>
            <a:pPr lvl="2" marL="1330452" indent="-357251" defTabSz="886968">
              <a:buSzPts val="2100"/>
              <a:defRPr sz="2134"/>
            </a:pPr>
            <a:r>
              <a:t>Security infrastructure</a:t>
            </a:r>
          </a:p>
          <a:p>
            <a:pPr lvl="1" marL="886968" indent="-357251" defTabSz="886968">
              <a:buClr>
                <a:srgbClr val="00BABC"/>
              </a:buClr>
              <a:buSzPts val="2100"/>
              <a:defRPr sz="2134">
                <a:solidFill>
                  <a:srgbClr val="00BABC"/>
                </a:solidFill>
              </a:defRPr>
            </a:pPr>
            <a:r>
              <a:t>Differences for users</a:t>
            </a:r>
            <a:endParaRPr i="1"/>
          </a:p>
          <a:p>
            <a:pPr lvl="2" marL="1330452" indent="-357251" defTabSz="886968">
              <a:buSzPts val="2100"/>
              <a:defRPr sz="2134"/>
            </a:pPr>
            <a:r>
              <a:t>Ownership of files (if factory uses service account) </a:t>
            </a:r>
          </a:p>
          <a:p>
            <a:pPr lvl="2" marL="1330452" indent="-357251" defTabSz="886968">
              <a:buSzPts val="2100"/>
              <a:defRPr sz="2134"/>
            </a:pPr>
            <a:r>
              <a:t>One size of glide-ins from factory? </a:t>
            </a:r>
          </a:p>
          <a:p>
            <a:pPr marL="443484" indent="-357251" defTabSz="886968">
              <a:buSzPts val="2100"/>
              <a:defRPr sz="2134"/>
            </a:pPr>
            <a:r>
              <a:t>Use of HTCondor at USDF motivates Pool at Summit  (k8s)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body" idx="1"/>
          </p:nvPr>
        </p:nvSpPr>
        <p:spPr>
          <a:xfrm>
            <a:off x="311699" y="842475"/>
            <a:ext cx="8520602" cy="3378001"/>
          </a:xfrm>
          <a:prstGeom prst="rect">
            <a:avLst/>
          </a:prstGeom>
        </p:spPr>
        <p:txBody>
          <a:bodyPr/>
          <a:lstStyle/>
          <a:p>
            <a:pPr marL="434340" indent="-374014" defTabSz="868680">
              <a:buSzPts val="2400"/>
              <a:defRPr sz="2470"/>
            </a:pPr>
            <a:r>
              <a:t>Support Rubin Obs USDF, Summit</a:t>
            </a:r>
          </a:p>
          <a:p>
            <a:pPr marL="434340" indent="-374014" defTabSz="868680">
              <a:buSzPts val="2400"/>
              <a:defRPr sz="2470"/>
            </a:pPr>
            <a:r>
              <a:t>Dark Energy Survey DM late stages</a:t>
            </a:r>
          </a:p>
          <a:p>
            <a:pPr lvl="1" marL="868680" indent="-374014" defTabSz="868680">
              <a:buClr>
                <a:srgbClr val="000000"/>
              </a:buClr>
              <a:buSzPts val="2000"/>
              <a:buFont typeface="Arial"/>
              <a:defRPr sz="209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Illinois Campus Cluster DES pool, CAPS partition</a:t>
            </a:r>
          </a:p>
          <a:p>
            <a:pPr lvl="1" marL="868680" indent="-374014" defTabSz="868680">
              <a:buClr>
                <a:srgbClr val="000000"/>
              </a:buClr>
              <a:buSzPts val="2000"/>
              <a:buFont typeface="Arial"/>
              <a:defRPr sz="209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FNAL (jobsub-lite) </a:t>
            </a:r>
            <a:endParaRPr sz="2470"/>
          </a:p>
          <a:p>
            <a:pPr marL="434340" indent="-374014" defTabSz="868680">
              <a:buSzPts val="2400"/>
              <a:defRPr sz="2470"/>
            </a:pPr>
            <a:r>
              <a:t>Support South Pole Telescope (SPT) :</a:t>
            </a:r>
          </a:p>
          <a:p>
            <a:pPr lvl="1" marL="868680" indent="-349884" defTabSz="868680">
              <a:buClr>
                <a:srgbClr val="000000"/>
              </a:buClr>
              <a:buSzPts val="2000"/>
              <a:buFont typeface="Arial"/>
              <a:defRPr sz="209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OSG Frontier Squid setup at Illinois Campus Cluster</a:t>
            </a:r>
          </a:p>
          <a:p>
            <a:pPr marL="434340" indent="-349884" defTabSz="868680">
              <a:buSzPts val="2400"/>
              <a:defRPr sz="2470"/>
            </a:pPr>
            <a:r>
              <a:t>Prototyping in FABRIC testbed for CMB-S4</a:t>
            </a:r>
          </a:p>
          <a:p>
            <a:pPr marL="0" indent="868680" defTabSz="868680">
              <a:spcBef>
                <a:spcPts val="900"/>
              </a:spcBef>
              <a:buSzTx/>
              <a:buNone/>
              <a:defRPr sz="2280"/>
            </a:pPr>
            <a:br>
              <a:rPr sz="2470"/>
            </a:b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xfrm>
            <a:off x="8824692" y="4801089"/>
            <a:ext cx="280309" cy="355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9" name="Shape 149"/>
          <p:cNvSpPr/>
          <p:nvPr>
            <p:ph type="title"/>
          </p:nvPr>
        </p:nvSpPr>
        <p:spPr>
          <a:xfrm>
            <a:off x="311699" y="0"/>
            <a:ext cx="8520602" cy="842400"/>
          </a:xfrm>
          <a:prstGeom prst="rect">
            <a:avLst/>
          </a:prstGeom>
        </p:spPr>
        <p:txBody>
          <a:bodyPr/>
          <a:lstStyle/>
          <a:p>
            <a:pPr/>
            <a:r>
              <a:t>NCSA Activities 2023 with HTCondor</a:t>
            </a:r>
          </a:p>
        </p:txBody>
      </p:sp>
      <p:pic>
        <p:nvPicPr>
          <p:cNvPr id="150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9975" y="1210249"/>
            <a:ext cx="1115026" cy="1115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3137" y="4010974"/>
            <a:ext cx="1924478" cy="84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274" y="4078611"/>
            <a:ext cx="4942527" cy="707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Rubin template - Dark">
  <a:themeElements>
    <a:clrScheme name="Rubin template - Dark">
      <a:dk1>
        <a:srgbClr val="000000"/>
      </a:dk1>
      <a:lt1>
        <a:srgbClr val="058B8C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Rubin template - Dar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Rubin template - 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ubin template - Dark">
  <a:themeElements>
    <a:clrScheme name="Rubin template - Da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Rubin template - Dar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Rubin template - 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