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84" r:id="rId4"/>
    <p:sldId id="285" r:id="rId5"/>
    <p:sldId id="274" r:id="rId6"/>
    <p:sldId id="287" r:id="rId7"/>
    <p:sldId id="283" r:id="rId8"/>
    <p:sldId id="269" r:id="rId9"/>
    <p:sldId id="266" r:id="rId10"/>
    <p:sldId id="286" r:id="rId11"/>
    <p:sldId id="288" r:id="rId12"/>
    <p:sldId id="277" r:id="rId13"/>
    <p:sldId id="278" r:id="rId14"/>
    <p:sldId id="281" r:id="rId15"/>
    <p:sldId id="282" r:id="rId16"/>
    <p:sldId id="273" r:id="rId17"/>
    <p:sldId id="276" r:id="rId18"/>
    <p:sldId id="2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ACB5EB2-B14E-F426-8124-23371D547AA4}" name="Laura, Jason R" initials="LR" userId="S::jlaura@usgs.gov::c27c6e98-e45a-45ff-aea5-7f10d6fe67c1" providerId="AD"/>
  <p188:author id="{1E26F5FD-4581-AC24-6DA8-217D13CC2931}" name="Wakefield, Brendan F" initials="WF" userId="S::bwakefield@usgs.gov::e8c301d3-8e69-4af3-92c0-8d451c3499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65"/>
    <p:restoredTop sz="96327"/>
  </p:normalViewPr>
  <p:slideViewPr>
    <p:cSldViewPr snapToGrid="0">
      <p:cViewPr varScale="1">
        <p:scale>
          <a:sx n="99" d="100"/>
          <a:sy n="99" d="100"/>
        </p:scale>
        <p:origin x="176" y="1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8A6D2-DDE6-A61F-7189-3F2042075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D1A8C8-D605-6BC8-949D-A6EE61DAA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2178A-11AF-BA94-8B3D-E3E512CA2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94DD-319E-524C-8C54-66A7C4CE74C3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990E6-B2D2-2428-1510-EF6A5F3D2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D8116-DC15-156C-C7A4-AA500DAAF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86789-2FE4-3E40-B130-0BEBFAED5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55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6718E-443F-D5E6-9718-320B35F4C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A9ABDF-BD15-DE7E-C4F6-CD20323E2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1FA3D-BC43-A360-BAE2-BA135D360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94DD-319E-524C-8C54-66A7C4CE74C3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2DF4E-D639-9F48-FDF3-D667F8096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B2C08-3103-FC30-1B61-748A8D94C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86789-2FE4-3E40-B130-0BEBFAED5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88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A6364F-DA64-F16F-1915-B0A0001264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CCF057-0066-CBAF-A6B1-7C002A66E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7B6D2-26BD-DDDA-EBF6-C9092905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94DD-319E-524C-8C54-66A7C4CE74C3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B73A0-784D-FDD9-C775-5FA45FCFE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C66E4-2819-988E-D291-7D5F43CFD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86789-2FE4-3E40-B130-0BEBFAED5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4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7BB22-59F3-DEE6-ED61-AF4EABD3C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CF423-7F72-37D1-2146-69CCA0F5F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C413A-93D2-390F-AA32-084EC687F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94DD-319E-524C-8C54-66A7C4CE74C3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90422-8831-93EE-3363-9FA987E78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11FF0-712C-6F7F-55DC-EB534298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86789-2FE4-3E40-B130-0BEBFAED5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90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B0E8-F7FB-DE51-E90A-209020C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A0FCB-4FA0-DA4E-5EF7-0346FFF6C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36C09-E216-C2B0-6F80-40D392A50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94DD-319E-524C-8C54-66A7C4CE74C3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69D99-C871-65F1-DAE7-CEF72FD3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3A1D0-C907-3E3A-972E-9ADDD7886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86789-2FE4-3E40-B130-0BEBFAED5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97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E00D0-7C9D-0804-632B-6A13304D3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153A4-21E4-B218-CE5E-0D3694FB3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19822-CB7F-FF71-A648-F257B39C0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0A0C8-B305-FC63-06CA-E56E4D83A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94DD-319E-524C-8C54-66A7C4CE74C3}" type="datetimeFigureOut">
              <a:rPr lang="en-US" smtClean="0"/>
              <a:t>7/11/23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7E301-C9CB-1FDB-4DD4-2DDF2FE75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195D6-18E7-DAD1-0B16-F9376F293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86789-2FE4-3E40-B130-0BEBFAED5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81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C90B3-4984-0348-D699-28F0B78EE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070CE-A46A-85BF-FBD9-CB847A7C6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016F7-D8E1-B087-692B-EEC22BA8F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02B961-E508-9269-1BDA-FEE439C56F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CE09DB-35D3-97E9-D342-0F2B60950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4D527A-19FF-CF3F-D593-070E054E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94DD-319E-524C-8C54-66A7C4CE74C3}" type="datetimeFigureOut">
              <a:rPr lang="en-US" smtClean="0"/>
              <a:t>7/11/23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94CB5A-6AEF-77DB-05FE-E8326366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062F96-D561-C973-081D-5D6B0A0A7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86789-2FE4-3E40-B130-0BEBFAED5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9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3012E-F42A-0490-CF52-F325FB29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8AEF8F-24BA-FE7D-E59A-097CFD40E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94DD-319E-524C-8C54-66A7C4CE74C3}" type="datetimeFigureOut">
              <a:rPr lang="en-US" smtClean="0"/>
              <a:t>7/11/23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0EFC96-8A70-0BB7-450A-11F085A6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65FEE-1684-F0A7-0C61-9C8555B2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86789-2FE4-3E40-B130-0BEBFAED5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02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7167B3-8F46-09C5-227E-9F322C2DF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94DD-319E-524C-8C54-66A7C4CE74C3}" type="datetimeFigureOut">
              <a:rPr lang="en-US" smtClean="0"/>
              <a:t>7/11/23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C39705-A54E-F4CA-AC7E-7C5DD037F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8FFAD-A692-3437-4C7B-56C9821F4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86789-2FE4-3E40-B130-0BEBFAED5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5B0BD-3661-F7DC-329E-2096FA362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CFC0D-556A-6102-A273-3DA589F9D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C09EEC-7214-BA03-E389-961BFA16F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5D512C-B631-3834-5BAE-B872E9A4C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94DD-319E-524C-8C54-66A7C4CE74C3}" type="datetimeFigureOut">
              <a:rPr lang="en-US" smtClean="0"/>
              <a:t>7/11/23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428C8F-D5F0-5AB8-9A77-2552A3763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1B590-D425-ED40-9AE9-AAAA38AAF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86789-2FE4-3E40-B130-0BEBFAED5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90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44595-C0C5-4107-CC5D-5200E094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488116-B607-54D3-06DF-FB5595A70F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9A470-B0CC-1A7E-B8B6-E3494BDD8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FA37B-D43E-6359-599B-4EE441F30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94DD-319E-524C-8C54-66A7C4CE74C3}" type="datetimeFigureOut">
              <a:rPr lang="en-US" smtClean="0"/>
              <a:t>7/11/23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6CA039-B0CF-96EB-FBCE-7E6DE03B3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E02104-E56F-4061-495F-289EE73E2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86789-2FE4-3E40-B130-0BEBFAED5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46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9A66C1-4B11-BBD0-7A92-38A9B0F09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370D3-B6CE-C0FA-554E-97EE182B6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03C44-97CB-E529-D598-A7173F08D6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894DD-319E-524C-8C54-66A7C4CE74C3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4D715-E3C9-251C-D61F-C6EBE176E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27EAD-D2B6-2A41-070A-7C81D0DA2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86789-2FE4-3E40-B130-0BEBFAED5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32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mnfienen@usgs.gobv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arge telescope in a room&#10;&#10;Description automatically generated">
            <a:extLst>
              <a:ext uri="{FF2B5EF4-FFF2-40B4-BE49-F238E27FC236}">
                <a16:creationId xmlns:a16="http://schemas.microsoft.com/office/drawing/2014/main" id="{A5715C3F-BE3B-F3C5-8344-C2C9711D2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97" r="760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8C710E-4EF0-2B77-927A-C9DD69C84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0862" y="26782"/>
            <a:ext cx="6516945" cy="1669156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Orbiters and Clouds: Bringing Mars Reconnaissance Orbiter Data to the People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0CD9AF-0B87-E88C-6BFB-9C956F953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1217" y="3058709"/>
            <a:ext cx="4718880" cy="3037291"/>
          </a:xfrm>
          <a:noFill/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en-US" sz="2600" dirty="0">
                <a:latin typeface="Segoe UI Light"/>
                <a:cs typeface="Segoe UI Light"/>
              </a:rPr>
              <a:t>Mike Fienen</a:t>
            </a:r>
            <a:r>
              <a:rPr lang="en-US" sz="2600" baseline="30000" dirty="0">
                <a:latin typeface="Segoe UI Light"/>
                <a:cs typeface="Segoe UI Light"/>
              </a:rPr>
              <a:t>1</a:t>
            </a:r>
            <a:r>
              <a:rPr lang="en-US" sz="2600" dirty="0">
                <a:latin typeface="Segoe UI Light"/>
                <a:cs typeface="Segoe UI Light"/>
              </a:rPr>
              <a:t>, Sam Congdon</a:t>
            </a:r>
            <a:r>
              <a:rPr lang="en-US" sz="2600" baseline="30000" dirty="0">
                <a:latin typeface="Segoe UI Light"/>
                <a:cs typeface="Segoe UI Light"/>
              </a:rPr>
              <a:t>2</a:t>
            </a:r>
            <a:r>
              <a:rPr lang="en-US" sz="2600" dirty="0">
                <a:latin typeface="Segoe UI Light"/>
                <a:cs typeface="Segoe UI Light"/>
              </a:rPr>
              <a:t>, </a:t>
            </a:r>
            <a:b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600" dirty="0">
                <a:latin typeface="Segoe UI Light"/>
                <a:cs typeface="Segoe UI Light"/>
              </a:rPr>
              <a:t>Jay Laura</a:t>
            </a:r>
            <a:r>
              <a:rPr lang="en-US" sz="2600" baseline="30000" dirty="0">
                <a:latin typeface="Segoe UI Light"/>
                <a:cs typeface="Segoe UI Light"/>
              </a:rPr>
              <a:t>3</a:t>
            </a:r>
            <a:r>
              <a:rPr lang="en-US" sz="2600" dirty="0">
                <a:latin typeface="Segoe UI Light"/>
                <a:cs typeface="Segoe UI Light"/>
              </a:rPr>
              <a:t>, Brendan Wakefield</a:t>
            </a:r>
            <a:r>
              <a:rPr lang="en-US" sz="2600" baseline="30000" dirty="0">
                <a:latin typeface="Segoe UI Light"/>
                <a:cs typeface="Segoe UI Light"/>
              </a:rPr>
              <a:t>2</a:t>
            </a:r>
          </a:p>
          <a:p>
            <a:pPr algn="l"/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/>
            <a:r>
              <a:rPr lang="en-US" sz="1900" baseline="30000" dirty="0">
                <a:latin typeface="Segoe UI Light"/>
                <a:cs typeface="Segoe UI Light"/>
              </a:rPr>
              <a:t>1</a:t>
            </a:r>
            <a:r>
              <a:rPr lang="en-US" sz="1900" dirty="0">
                <a:latin typeface="Segoe UI Light"/>
                <a:cs typeface="Segoe UI Light"/>
              </a:rPr>
              <a:t> USGS Upper Midwest Water Science Center, Madison, WI</a:t>
            </a:r>
          </a:p>
          <a:p>
            <a:pPr algn="r"/>
            <a:r>
              <a:rPr lang="en-US" sz="1900" baseline="30000" dirty="0">
                <a:latin typeface="Segoe UI Light"/>
                <a:cs typeface="Segoe UI Light"/>
              </a:rPr>
              <a:t>2</a:t>
            </a:r>
            <a:r>
              <a:rPr lang="en-US" sz="1900" dirty="0">
                <a:latin typeface="Segoe UI Light"/>
                <a:cs typeface="Segoe UI Light"/>
              </a:rPr>
              <a:t>USGS Cloud Hosting Solutions,</a:t>
            </a:r>
          </a:p>
          <a:p>
            <a:pPr algn="r"/>
            <a:r>
              <a:rPr lang="en-US" sz="1900" dirty="0">
                <a:latin typeface="Segoe UI Light"/>
                <a:cs typeface="Segoe UI Light"/>
              </a:rPr>
              <a:t>          </a:t>
            </a:r>
            <a:r>
              <a:rPr lang="en-US" sz="1900" dirty="0" err="1">
                <a:latin typeface="Segoe UI Light"/>
                <a:cs typeface="Segoe UI Light"/>
              </a:rPr>
              <a:t>Bozeman,MT</a:t>
            </a:r>
            <a:endParaRPr lang="en-US" sz="1900" dirty="0">
              <a:latin typeface="Segoe UI Light"/>
              <a:cs typeface="Segoe UI Light"/>
            </a:endParaRPr>
          </a:p>
          <a:p>
            <a:pPr algn="r"/>
            <a:r>
              <a:rPr lang="en-US" sz="1900" baseline="30000" dirty="0">
                <a:latin typeface="Segoe UI Light"/>
                <a:cs typeface="Segoe UI Light"/>
              </a:rPr>
              <a:t>3</a:t>
            </a:r>
            <a:r>
              <a:rPr lang="en-US" sz="1900" dirty="0">
                <a:latin typeface="Segoe UI Light"/>
                <a:cs typeface="Segoe UI Light"/>
              </a:rPr>
              <a:t> USGS Astrogeology Science Center, </a:t>
            </a:r>
          </a:p>
          <a:p>
            <a:pPr algn="r"/>
            <a:r>
              <a:rPr lang="en-US" sz="1900" dirty="0">
                <a:latin typeface="Segoe UI Light"/>
                <a:cs typeface="Segoe UI Light"/>
              </a:rPr>
              <a:t>Flagstaff, AZ</a:t>
            </a:r>
          </a:p>
          <a:p>
            <a:pPr algn="l"/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Content Placeholder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721D1963-F94A-7E20-A2BA-05023450C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7572" y="6229314"/>
            <a:ext cx="1651379" cy="60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93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BF36D37B-6B0C-A8CC-CD02-34346D41D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37" y="6232866"/>
            <a:ext cx="1651379" cy="601904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604A28-609A-FEBA-EBB6-90BA0A5721D2}"/>
              </a:ext>
            </a:extLst>
          </p:cNvPr>
          <p:cNvSpPr txBox="1"/>
          <p:nvPr/>
        </p:nvSpPr>
        <p:spPr>
          <a:xfrm>
            <a:off x="122682" y="1624790"/>
            <a:ext cx="1122663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Different missions have different specs/needs.</a:t>
            </a:r>
          </a:p>
          <a:p>
            <a:b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Big issues are image format (JPEG 2000 are not </a:t>
            </a: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registered in space so harder to find). </a:t>
            </a: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Cloud-optimized </a:t>
            </a:r>
            <a:r>
              <a:rPr lang="en-US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geoTIFF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is explorable via browser.</a:t>
            </a:r>
          </a:p>
          <a:p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Common projections enhance interoperability </a:t>
            </a:r>
          </a:p>
          <a:p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Processing and serving the entire dataset </a:t>
            </a: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empowers scientists to focus on the science </a:t>
            </a: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rather than endless fussing with a complex </a:t>
            </a: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image/geo-processing workflow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2143C4-9C9C-7C5B-9DC1-4C04C958A914}"/>
              </a:ext>
            </a:extLst>
          </p:cNvPr>
          <p:cNvSpPr txBox="1">
            <a:spLocks/>
          </p:cNvSpPr>
          <p:nvPr/>
        </p:nvSpPr>
        <p:spPr>
          <a:xfrm>
            <a:off x="34686" y="351477"/>
            <a:ext cx="94158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Mars Reconnaissance Orbiter 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and Analysis Ready Data</a:t>
            </a:r>
          </a:p>
        </p:txBody>
      </p:sp>
      <p:pic>
        <p:nvPicPr>
          <p:cNvPr id="2" name="Picture 1" descr="A close-up of a moon&#10;&#10;Description automatically generated">
            <a:extLst>
              <a:ext uri="{FF2B5EF4-FFF2-40B4-BE49-F238E27FC236}">
                <a16:creationId xmlns:a16="http://schemas.microsoft.com/office/drawing/2014/main" id="{06FB69FC-9693-61A1-5885-DE952503E7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35" b="6522"/>
          <a:stretch/>
        </p:blipFill>
        <p:spPr>
          <a:xfrm>
            <a:off x="8037434" y="0"/>
            <a:ext cx="419759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02D90A-BCBE-C425-4564-D4A63CD90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52" r="20455" b="19741"/>
          <a:stretch/>
        </p:blipFill>
        <p:spPr>
          <a:xfrm>
            <a:off x="6754753" y="4761305"/>
            <a:ext cx="2070945" cy="207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30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BF36D37B-6B0C-A8CC-CD02-34346D41D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37" y="6232866"/>
            <a:ext cx="1651379" cy="601904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6D12E64-6B0D-DCDC-CFF3-02DCE21B2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6" y="351477"/>
            <a:ext cx="9415818" cy="1325563"/>
          </a:xfrm>
        </p:spPr>
        <p:txBody>
          <a:bodyPr/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Mars Reconnaissance Orbiter and Analysis Ready Data by the Numbers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604A28-609A-FEBA-EBB6-90BA0A5721D2}"/>
              </a:ext>
            </a:extLst>
          </p:cNvPr>
          <p:cNvSpPr txBox="1"/>
          <p:nvPr/>
        </p:nvSpPr>
        <p:spPr>
          <a:xfrm>
            <a:off x="122682" y="1571924"/>
            <a:ext cx="9630917" cy="41857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155,317 total images to process</a:t>
            </a:r>
          </a:p>
          <a:p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Input from USGS/NASA S3 bucket: 100 TB</a:t>
            </a:r>
          </a:p>
          <a:p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Output to NASA/Amazon Registry of Open Data S3: 114 TB</a:t>
            </a:r>
          </a:p>
          <a:p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2,000 AMIs supporting 4,664 concurrent jobs</a:t>
            </a:r>
          </a:p>
          <a:p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Total wall time: about 4 hours </a:t>
            </a:r>
            <a:b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        (not quite enough time to watch </a:t>
            </a:r>
            <a:r>
              <a:rPr lang="en-US" sz="28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Martian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twice!)</a:t>
            </a:r>
          </a:p>
          <a:p>
            <a:endParaRPr lang="en-US" sz="1400" dirty="0">
              <a:latin typeface="Segoe UI Light"/>
              <a:cs typeface="Segoe UI Light"/>
            </a:endParaRPr>
          </a:p>
          <a:p>
            <a:r>
              <a:rPr lang="en-US" sz="2800" dirty="0">
                <a:latin typeface="Segoe UI Light"/>
                <a:cs typeface="Segoe UI Light"/>
              </a:rPr>
              <a:t>Cost: about 10% of planned (#</a:t>
            </a:r>
            <a:r>
              <a:rPr lang="en-US" sz="2800" dirty="0" err="1">
                <a:latin typeface="Segoe UI Light"/>
                <a:cs typeface="Segoe UI Light"/>
              </a:rPr>
              <a:t>spotInstnaces</a:t>
            </a:r>
            <a:r>
              <a:rPr lang="en-US" sz="2800" dirty="0">
                <a:latin typeface="Segoe UI Light"/>
                <a:cs typeface="Segoe UI Light"/>
              </a:rPr>
              <a:t>)</a:t>
            </a:r>
          </a:p>
        </p:txBody>
      </p:sp>
      <p:pic>
        <p:nvPicPr>
          <p:cNvPr id="3" name="Picture 2" descr="A close-up of a planet&#10;&#10;Description automatically generated">
            <a:extLst>
              <a:ext uri="{FF2B5EF4-FFF2-40B4-BE49-F238E27FC236}">
                <a16:creationId xmlns:a16="http://schemas.microsoft.com/office/drawing/2014/main" id="{C08B5C57-676F-DFF1-2BFC-73A5F72EE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628" y="0"/>
            <a:ext cx="2907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64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341E-AB35-4C8C-4116-C85BA515B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7BCDF-3E2B-9BBF-E4D4-44E2A27AE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94"/>
          <a:stretch/>
        </p:blipFill>
        <p:spPr>
          <a:xfrm>
            <a:off x="406215" y="0"/>
            <a:ext cx="11379570" cy="23337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53DAFA-8082-85CD-91DF-6533F0F47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60" y="2452425"/>
            <a:ext cx="7772400" cy="230799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A5E0CBB-06A6-1689-C008-10765AD38F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725" y="6182100"/>
            <a:ext cx="182880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D7A0DD-E3DC-F657-BAB1-FA25BE1A16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286"/>
          <a:stretch/>
        </p:blipFill>
        <p:spPr>
          <a:xfrm>
            <a:off x="4562544" y="3516086"/>
            <a:ext cx="7377656" cy="31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BD8721-4CB0-3547-E401-9F539E130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62" y="0"/>
            <a:ext cx="12211162" cy="5609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4D4D63-CE3D-6F10-AAC3-459A0895B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455" r="78036"/>
          <a:stretch/>
        </p:blipFill>
        <p:spPr>
          <a:xfrm>
            <a:off x="0" y="3223029"/>
            <a:ext cx="7844115" cy="23862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5CD72C-F289-936E-962B-BDC5AB138191}"/>
              </a:ext>
            </a:extLst>
          </p:cNvPr>
          <p:cNvSpPr txBox="1"/>
          <p:nvPr/>
        </p:nvSpPr>
        <p:spPr>
          <a:xfrm>
            <a:off x="2209800" y="5609230"/>
            <a:ext cx="3027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That’s a lot of dots!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165AEF9-D11C-4324-74F7-78A4A6E387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725" y="6182100"/>
            <a:ext cx="1828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9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165AEF9-D11C-4324-74F7-78A4A6E387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725" y="6182100"/>
            <a:ext cx="1828800" cy="685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378511-60AC-0C9A-D911-81908698B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29" y="553316"/>
            <a:ext cx="7772400" cy="3637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872F4D-2219-A05F-D8F0-EF134CAF2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685" y="4947557"/>
            <a:ext cx="77724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13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55A81CE-4227-E136-13DF-C822C08B60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572739-ECC0-FE04-02C2-5A5A1BB99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69" t="33333" r="4864" b="3650"/>
          <a:stretch/>
        </p:blipFill>
        <p:spPr>
          <a:xfrm>
            <a:off x="1980384" y="265351"/>
            <a:ext cx="8590462" cy="6327297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803CB9F9-EFB1-5983-3BA7-3B6E745A2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2" y="6173754"/>
            <a:ext cx="1854085" cy="684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2C4004-D20F-27A3-EDBA-3CF2DB469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311" y="265351"/>
            <a:ext cx="5590917" cy="62345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502279-0D13-06AA-F475-8E203C2A5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4674" y="832128"/>
            <a:ext cx="5082652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8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54B06D-F01C-183C-1BE0-90DD46812B05}"/>
              </a:ext>
            </a:extLst>
          </p:cNvPr>
          <p:cNvSpPr txBox="1">
            <a:spLocks/>
          </p:cNvSpPr>
          <p:nvPr/>
        </p:nvSpPr>
        <p:spPr>
          <a:xfrm>
            <a:off x="22704" y="324533"/>
            <a:ext cx="9971329" cy="524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Let’s talk about MONEY</a:t>
            </a:r>
          </a:p>
          <a:p>
            <a:endParaRPr lang="en-US" sz="40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561B12-8BB3-31B8-7191-6C08BA399C6B}"/>
              </a:ext>
            </a:extLst>
          </p:cNvPr>
          <p:cNvGrpSpPr/>
          <p:nvPr/>
        </p:nvGrpSpPr>
        <p:grpSpPr>
          <a:xfrm>
            <a:off x="22704" y="1320246"/>
            <a:ext cx="5961466" cy="4641642"/>
            <a:chOff x="22704" y="1320246"/>
            <a:chExt cx="5961466" cy="464164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7A8938-AFEC-420D-ADDA-CC0202653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651" y="1915203"/>
              <a:ext cx="5839519" cy="40466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AF5A65-5790-40C0-966B-572655EADE11}"/>
                </a:ext>
              </a:extLst>
            </p:cNvPr>
            <p:cNvSpPr txBox="1"/>
            <p:nvPr/>
          </p:nvSpPr>
          <p:spPr>
            <a:xfrm>
              <a:off x="22704" y="1320246"/>
              <a:ext cx="35846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On-demand pricing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9C52B6-0BBA-39F1-DEF6-69EE6D2C8B5D}"/>
              </a:ext>
            </a:extLst>
          </p:cNvPr>
          <p:cNvGrpSpPr/>
          <p:nvPr/>
        </p:nvGrpSpPr>
        <p:grpSpPr>
          <a:xfrm>
            <a:off x="6507665" y="1423171"/>
            <a:ext cx="4826049" cy="4628391"/>
            <a:chOff x="6356448" y="1333497"/>
            <a:chExt cx="4826049" cy="46283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FFCF02-EC29-5E08-F918-F5D8554B9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6448" y="1886002"/>
              <a:ext cx="4826049" cy="40758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1DC2A1-F0D8-0506-4A51-83C9927B2AA2}"/>
                </a:ext>
              </a:extLst>
            </p:cNvPr>
            <p:cNvSpPr txBox="1"/>
            <p:nvPr/>
          </p:nvSpPr>
          <p:spPr>
            <a:xfrm>
              <a:off x="6356448" y="1333497"/>
              <a:ext cx="21595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Spot pricing</a:t>
              </a:r>
            </a:p>
          </p:txBody>
        </p:sp>
      </p:grpSp>
      <p:pic>
        <p:nvPicPr>
          <p:cNvPr id="1026" name="Picture 2" descr="Beavis And Butthead 90S Tv GIF">
            <a:extLst>
              <a:ext uri="{FF2B5EF4-FFF2-40B4-BE49-F238E27FC236}">
                <a16:creationId xmlns:a16="http://schemas.microsoft.com/office/drawing/2014/main" id="{DF6D40DB-1075-FA99-FD1B-A26815D25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6656" y="2758878"/>
            <a:ext cx="34036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6879A03-17EA-44F5-B26E-A3B0518A402E}"/>
              </a:ext>
            </a:extLst>
          </p:cNvPr>
          <p:cNvGrpSpPr/>
          <p:nvPr/>
        </p:nvGrpSpPr>
        <p:grpSpPr>
          <a:xfrm>
            <a:off x="9464828" y="2099899"/>
            <a:ext cx="1810625" cy="320040"/>
            <a:chOff x="9464828" y="2004899"/>
            <a:chExt cx="1810625" cy="3200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3BC38BE-E460-00DA-113B-AD70685A745B}"/>
                </a:ext>
              </a:extLst>
            </p:cNvPr>
            <p:cNvSpPr/>
            <p:nvPr/>
          </p:nvSpPr>
          <p:spPr>
            <a:xfrm>
              <a:off x="10289968" y="2004899"/>
              <a:ext cx="985485" cy="320040"/>
            </a:xfrm>
            <a:prstGeom prst="ellipse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2DE5562-88E0-1587-220D-DF751FEAB7B7}"/>
                </a:ext>
              </a:extLst>
            </p:cNvPr>
            <p:cNvCxnSpPr>
              <a:cxnSpLocks/>
              <a:stCxn id="24" idx="6"/>
              <a:endCxn id="13" idx="2"/>
            </p:cNvCxnSpPr>
            <p:nvPr/>
          </p:nvCxnSpPr>
          <p:spPr>
            <a:xfrm flipV="1">
              <a:off x="9464828" y="2164919"/>
              <a:ext cx="825140" cy="2024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 descr="Microsoft Unveils Redesigned Windows Logo : The Two-Way : NPR">
            <a:extLst>
              <a:ext uri="{FF2B5EF4-FFF2-40B4-BE49-F238E27FC236}">
                <a16:creationId xmlns:a16="http://schemas.microsoft.com/office/drawing/2014/main" id="{6A2B9E43-BDF1-0CC1-DC40-DD761CA18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3601" y="806438"/>
            <a:ext cx="1048896" cy="102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806E237A-0C02-3683-991C-BE6C3CE80A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725" y="6182100"/>
            <a:ext cx="1828800" cy="6858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FEAD1C1-00E5-7617-6005-51A0E8ED1303}"/>
              </a:ext>
            </a:extLst>
          </p:cNvPr>
          <p:cNvGrpSpPr/>
          <p:nvPr/>
        </p:nvGrpSpPr>
        <p:grpSpPr>
          <a:xfrm>
            <a:off x="1033326" y="2101923"/>
            <a:ext cx="8431502" cy="900308"/>
            <a:chOff x="1033326" y="2379714"/>
            <a:chExt cx="8431502" cy="90030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7461ECC-9687-8A4D-6A85-0830BE4EF9D2}"/>
                </a:ext>
              </a:extLst>
            </p:cNvPr>
            <p:cNvSpPr/>
            <p:nvPr/>
          </p:nvSpPr>
          <p:spPr>
            <a:xfrm>
              <a:off x="1033326" y="2959982"/>
              <a:ext cx="769749" cy="320040"/>
            </a:xfrm>
            <a:prstGeom prst="ellipse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9E7A7AE-C53C-A994-92B4-3990504C53AD}"/>
                </a:ext>
              </a:extLst>
            </p:cNvPr>
            <p:cNvSpPr/>
            <p:nvPr/>
          </p:nvSpPr>
          <p:spPr>
            <a:xfrm>
              <a:off x="8479343" y="2379714"/>
              <a:ext cx="985485" cy="320040"/>
            </a:xfrm>
            <a:prstGeom prst="ellipse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06BF785-6E21-8929-2D8B-569B9F4A629F}"/>
                </a:ext>
              </a:extLst>
            </p:cNvPr>
            <p:cNvCxnSpPr>
              <a:stCxn id="23" idx="6"/>
              <a:endCxn id="24" idx="2"/>
            </p:cNvCxnSpPr>
            <p:nvPr/>
          </p:nvCxnSpPr>
          <p:spPr>
            <a:xfrm flipV="1">
              <a:off x="1803075" y="2539734"/>
              <a:ext cx="6676268" cy="580268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 descr="A yellow sign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33D5C8D3-C3EE-DBA7-3780-4CE2795ABF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999" y="1488095"/>
            <a:ext cx="4731957" cy="468410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5EF8E13-482E-C83D-1342-8F37C62D577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710" y="5961888"/>
            <a:ext cx="1349966" cy="87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54B06D-F01C-183C-1BE0-90DD46812B05}"/>
              </a:ext>
            </a:extLst>
          </p:cNvPr>
          <p:cNvSpPr txBox="1">
            <a:spLocks/>
          </p:cNvSpPr>
          <p:nvPr/>
        </p:nvSpPr>
        <p:spPr>
          <a:xfrm>
            <a:off x="22704" y="324533"/>
            <a:ext cx="9971329" cy="524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Let’s talk more about MONEY</a:t>
            </a:r>
          </a:p>
          <a:p>
            <a:endParaRPr lang="en-US" sz="40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806E237A-0C02-3683-991C-BE6C3CE80A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725" y="6182100"/>
            <a:ext cx="1828800" cy="685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5C44E4-74F2-36CD-0F02-CF7731958E5F}"/>
              </a:ext>
            </a:extLst>
          </p:cNvPr>
          <p:cNvSpPr txBox="1"/>
          <p:nvPr/>
        </p:nvSpPr>
        <p:spPr>
          <a:xfrm>
            <a:off x="486889" y="992843"/>
            <a:ext cx="1161406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Break it down:</a:t>
            </a: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	each CPU on-demand is ~$0.043/</a:t>
            </a:r>
            <a:r>
              <a:rPr lang="en-US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hr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	but likely need to reserve some (25%?) CPUs for OS, so </a:t>
            </a:r>
            <a:r>
              <a:rPr lang="en-US" sz="2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~$0.057/</a:t>
            </a:r>
            <a:r>
              <a:rPr lang="en-US" sz="28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hr</a:t>
            </a:r>
            <a:endParaRPr lang="en-US" sz="2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Spot market? Cost is often ~40%-50% so maybe </a:t>
            </a:r>
            <a:r>
              <a:rPr lang="en-US" sz="2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$0.02-$0.03/</a:t>
            </a:r>
            <a:r>
              <a:rPr lang="en-US" sz="28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hr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?</a:t>
            </a: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BUT! If runs get dropped, can add up – think about forward runtimes</a:t>
            </a:r>
          </a:p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	Spot is cheaper for AMIs with more CPUs, but that may hurt performance </a:t>
            </a:r>
          </a:p>
          <a:p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DF7190-1900-E98C-EE83-C71295CD3B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990" y="5865157"/>
            <a:ext cx="1349966" cy="87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6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AC692385-22E5-4575-3AA9-C1F825D26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240" y="6263001"/>
            <a:ext cx="1651379" cy="601904"/>
          </a:xfrm>
          <a:prstGeom prst="rect">
            <a:avLst/>
          </a:prstGeom>
        </p:spPr>
      </p:pic>
      <p:pic>
        <p:nvPicPr>
          <p:cNvPr id="6" name="Picture 5" descr="A close-up of a moon&#10;&#10;Description automatically generated">
            <a:extLst>
              <a:ext uri="{FF2B5EF4-FFF2-40B4-BE49-F238E27FC236}">
                <a16:creationId xmlns:a16="http://schemas.microsoft.com/office/drawing/2014/main" id="{8CFEAF44-5BB8-B693-DB73-0A89ABAA7F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43"/>
          <a:stretch/>
        </p:blipFill>
        <p:spPr>
          <a:xfrm>
            <a:off x="0" y="0"/>
            <a:ext cx="220163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8DDA16-C826-924C-5F82-FD034C15F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891" y="6317431"/>
            <a:ext cx="1209656" cy="5071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662C4-86D7-6F87-C231-E7CAED37D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827" y="6320980"/>
            <a:ext cx="2903565" cy="465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5A9E52-573C-81BD-2BB6-E8169CBE190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26" y="1188777"/>
            <a:ext cx="3602746" cy="3519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close-up of a moon&#10;&#10;Description automatically generated">
            <a:extLst>
              <a:ext uri="{FF2B5EF4-FFF2-40B4-BE49-F238E27FC236}">
                <a16:creationId xmlns:a16="http://schemas.microsoft.com/office/drawing/2014/main" id="{B2680B24-76DF-0F8F-2E14-6CD47ADCAC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" r="51645"/>
          <a:stretch/>
        </p:blipFill>
        <p:spPr>
          <a:xfrm>
            <a:off x="9990364" y="0"/>
            <a:ext cx="2201636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4950A8-CDDC-F7F5-888D-D75ED5686A5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612" y="1783166"/>
            <a:ext cx="3687406" cy="3519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54976B-E6D4-C6E7-8488-05F18FE0BA88}"/>
              </a:ext>
            </a:extLst>
          </p:cNvPr>
          <p:cNvSpPr txBox="1"/>
          <p:nvPr/>
        </p:nvSpPr>
        <p:spPr>
          <a:xfrm>
            <a:off x="1434225" y="-49687"/>
            <a:ext cx="84990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THANKS!</a:t>
            </a:r>
          </a:p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     Go kick the tires on cloud-ht2c – just remember it’s </a:t>
            </a:r>
          </a:p>
          <a:p>
            <a:pPr algn="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Alpha v 0.1 – let me know how it goes 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mnfienen@usgs.gov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B73BBB-D212-78DE-A1B6-C397AAB85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1248" y="2062904"/>
            <a:ext cx="5839519" cy="36063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1472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BD7D-1446-8303-17C0-03DDDD649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982" y="365125"/>
            <a:ext cx="9415818" cy="1325563"/>
          </a:xfrm>
        </p:spPr>
        <p:txBody>
          <a:bodyPr/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Overview</a:t>
            </a:r>
          </a:p>
        </p:txBody>
      </p:sp>
      <p:pic>
        <p:nvPicPr>
          <p:cNvPr id="9" name="Content Placeholder 8" descr="A close-up of a blue surface&#10;&#10;Description automatically generated">
            <a:extLst>
              <a:ext uri="{FF2B5EF4-FFF2-40B4-BE49-F238E27FC236}">
                <a16:creationId xmlns:a16="http://schemas.microsoft.com/office/drawing/2014/main" id="{7751F149-39AB-D17D-F3C7-91BDBBCC8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36" t="6954" b="2668"/>
          <a:stretch/>
        </p:blipFill>
        <p:spPr>
          <a:xfrm>
            <a:off x="0" y="0"/>
            <a:ext cx="1801504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66E959-3FF8-B0A4-CBBC-9269E256FEF9}"/>
              </a:ext>
            </a:extLst>
          </p:cNvPr>
          <p:cNvSpPr txBox="1"/>
          <p:nvPr/>
        </p:nvSpPr>
        <p:spPr>
          <a:xfrm>
            <a:off x="2232015" y="1506022"/>
            <a:ext cx="8658897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Building on the legacy of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condor_annex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we created an open-source, pool-on-demand AWS-based platform for high-throughput computing with </a:t>
            </a:r>
            <a:r>
              <a:rPr lang="en-US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HTCondor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800" dirty="0">
                <a:latin typeface="Segoe UI Light"/>
                <a:cs typeface="Segoe UI Light"/>
              </a:rPr>
              <a:t>We illustrate with an example of making </a:t>
            </a:r>
          </a:p>
          <a:p>
            <a:r>
              <a:rPr lang="en-US" sz="2800" dirty="0">
                <a:latin typeface="Segoe UI Light"/>
                <a:cs typeface="Segoe UI Light"/>
              </a:rPr>
              <a:t>Mars Reconnaissance Orbiter HiRISE imagery data more </a:t>
            </a:r>
          </a:p>
          <a:p>
            <a:r>
              <a:rPr lang="en-US" sz="2800" dirty="0">
                <a:latin typeface="Segoe UI Light"/>
                <a:cs typeface="Segoe UI Light"/>
              </a:rPr>
              <a:t>open and accessible for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Content Placeholder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9B5E4AD1-87CA-F62A-2C17-C58CCF0B5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110" y="6256096"/>
            <a:ext cx="1651379" cy="60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54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DC13EF32-FA71-0961-3DB9-F4E3D9805652}"/>
              </a:ext>
            </a:extLst>
          </p:cNvPr>
          <p:cNvSpPr txBox="1">
            <a:spLocks/>
          </p:cNvSpPr>
          <p:nvPr/>
        </p:nvSpPr>
        <p:spPr>
          <a:xfrm>
            <a:off x="22704" y="324533"/>
            <a:ext cx="12038667" cy="13627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On Premises Resource Seems Ideal – </a:t>
            </a:r>
          </a:p>
          <a:p>
            <a:pPr marL="0" indent="0">
              <a:buNone/>
            </a:pPr>
            <a:r>
              <a:rPr lang="en-US" sz="4000" i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we have been running a large cluster for years</a:t>
            </a:r>
          </a:p>
          <a:p>
            <a:endParaRPr lang="en-US" sz="40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63ECCA-B470-6B23-5D52-C3AB0E7388D6}"/>
              </a:ext>
            </a:extLst>
          </p:cNvPr>
          <p:cNvSpPr txBox="1"/>
          <p:nvPr/>
        </p:nvSpPr>
        <p:spPr>
          <a:xfrm>
            <a:off x="3988621" y="1971757"/>
            <a:ext cx="674024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0.   Can be difficult to buy and maintain </a:t>
            </a:r>
            <a:b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	on-premises computational resources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Consider the full costs on premises</a:t>
            </a:r>
            <a:b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buying equipment</a:t>
            </a:r>
            <a:b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	the human cost of maintenance</a:t>
            </a:r>
            <a:b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	power/cooling</a:t>
            </a:r>
            <a:b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	carbon footprint of lacking efficiency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Who gets priority?</a:t>
            </a:r>
          </a:p>
          <a:p>
            <a:pPr marL="514350" indent="-514350">
              <a:buAutoNum type="arabicPeriod"/>
            </a:pP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98D7420-B895-EF7C-24B6-FEA6476D60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1828800" cy="685800"/>
          </a:xfrm>
          <a:prstGeom prst="rect">
            <a:avLst/>
          </a:prstGeom>
        </p:spPr>
      </p:pic>
      <p:pic>
        <p:nvPicPr>
          <p:cNvPr id="5" name="Picture 4" descr="A long rectangular object in the sky&#10;&#10;Description automatically generated">
            <a:extLst>
              <a:ext uri="{FF2B5EF4-FFF2-40B4-BE49-F238E27FC236}">
                <a16:creationId xmlns:a16="http://schemas.microsoft.com/office/drawing/2014/main" id="{B18E0E35-3737-9B24-BBE8-D1338CDD95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9" r="3642" b="33212"/>
          <a:stretch/>
        </p:blipFill>
        <p:spPr>
          <a:xfrm>
            <a:off x="-21772" y="4656818"/>
            <a:ext cx="11288486" cy="220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8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DC13EF32-FA71-0961-3DB9-F4E3D9805652}"/>
              </a:ext>
            </a:extLst>
          </p:cNvPr>
          <p:cNvSpPr txBox="1">
            <a:spLocks/>
          </p:cNvSpPr>
          <p:nvPr/>
        </p:nvSpPr>
        <p:spPr>
          <a:xfrm>
            <a:off x="22704" y="324533"/>
            <a:ext cx="9971329" cy="524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What about the cloud?</a:t>
            </a:r>
          </a:p>
          <a:p>
            <a:endParaRPr lang="en-US" sz="40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63ECCA-B470-6B23-5D52-C3AB0E7388D6}"/>
              </a:ext>
            </a:extLst>
          </p:cNvPr>
          <p:cNvSpPr txBox="1"/>
          <p:nvPr/>
        </p:nvSpPr>
        <p:spPr>
          <a:xfrm>
            <a:off x="1262270" y="813325"/>
            <a:ext cx="8635762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Good Stuff:</a:t>
            </a: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	0. Can scale big</a:t>
            </a: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	1. Can configure things pretty much how you want</a:t>
            </a: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	2. “Bring the compute to the data”</a:t>
            </a: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	3. Everyone gets their own cluster</a:t>
            </a:r>
          </a:p>
          <a:p>
            <a:r>
              <a:rPr lang="en-US" sz="32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Bad Stuff:</a:t>
            </a: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	0. IT nerdery overload to get going 🤓</a:t>
            </a: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	1. Ubiquity of error has a side effect</a:t>
            </a:r>
          </a:p>
          <a:p>
            <a:pPr marL="514350" indent="-514350">
              <a:buAutoNum type="arabicPeriod"/>
            </a:pP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2" descr="relapse records money GIF by Red Fang">
            <a:extLst>
              <a:ext uri="{FF2B5EF4-FFF2-40B4-BE49-F238E27FC236}">
                <a16:creationId xmlns:a16="http://schemas.microsoft.com/office/drawing/2014/main" id="{2ED2361B-60F4-0D31-010F-23AE509A7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4617" y="4502215"/>
            <a:ext cx="4237383" cy="228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13DA9D1-6C33-520D-6E9E-48EC8CA989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1828800" cy="685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84531B9-4747-455B-EB71-F3B62739ACE5}"/>
              </a:ext>
            </a:extLst>
          </p:cNvPr>
          <p:cNvGrpSpPr/>
          <p:nvPr/>
        </p:nvGrpSpPr>
        <p:grpSpPr>
          <a:xfrm>
            <a:off x="2293968" y="4593713"/>
            <a:ext cx="3494689" cy="2148376"/>
            <a:chOff x="456693" y="670001"/>
            <a:chExt cx="8240297" cy="55723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279726-9E2D-5D41-38A0-7BD830747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693" y="670001"/>
              <a:ext cx="8105257" cy="550997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631D70-AED6-4C5C-16D1-DD17CC64586F}"/>
                </a:ext>
              </a:extLst>
            </p:cNvPr>
            <p:cNvSpPr txBox="1"/>
            <p:nvPr/>
          </p:nvSpPr>
          <p:spPr>
            <a:xfrm>
              <a:off x="533399" y="762001"/>
              <a:ext cx="5535999" cy="119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Impact" panose="020B0806030902050204" pitchFamily="34" charset="0"/>
                </a:rPr>
                <a:t>You get a cluster!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9FF309-E6A2-67F2-A366-10B3A5459606}"/>
                </a:ext>
              </a:extLst>
            </p:cNvPr>
            <p:cNvSpPr txBox="1"/>
            <p:nvPr/>
          </p:nvSpPr>
          <p:spPr>
            <a:xfrm>
              <a:off x="3160991" y="5044893"/>
              <a:ext cx="5535999" cy="119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  <a:latin typeface="Impact" panose="020B0806030902050204" pitchFamily="34" charset="0"/>
                </a:rPr>
                <a:t>You get a cluster!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988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49093B-8E61-03A3-2C5C-9D2C21F9DD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758" y="311728"/>
            <a:ext cx="6382484" cy="6234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FBA9D7D-BEC6-5F4B-EE14-394234B37E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1828800" cy="68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052A04-AEFB-307C-21D9-7A156DF16D70}"/>
              </a:ext>
            </a:extLst>
          </p:cNvPr>
          <p:cNvSpPr txBox="1"/>
          <p:nvPr/>
        </p:nvSpPr>
        <p:spPr>
          <a:xfrm>
            <a:off x="-24890" y="2220686"/>
            <a:ext cx="27360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urier" pitchFamily="2" charset="0"/>
                <a:cs typeface="Segoe UI" panose="020B0502040204020203" pitchFamily="34" charset="0"/>
              </a:rPr>
              <a:t>cloud-ht2c</a:t>
            </a: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Alpha Version 0.1</a:t>
            </a:r>
          </a:p>
        </p:txBody>
      </p:sp>
    </p:spTree>
    <p:extLst>
      <p:ext uri="{BB962C8B-B14F-4D97-AF65-F5344CB8AC3E}">
        <p14:creationId xmlns:p14="http://schemas.microsoft.com/office/powerpoint/2010/main" val="1573308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53AA5EC-71C3-FCF0-ADE6-E2757F9C139C}"/>
              </a:ext>
            </a:extLst>
          </p:cNvPr>
          <p:cNvSpPr txBox="1">
            <a:spLocks/>
          </p:cNvSpPr>
          <p:nvPr/>
        </p:nvSpPr>
        <p:spPr>
          <a:xfrm>
            <a:off x="22704" y="324533"/>
            <a:ext cx="9971329" cy="524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Architecture of </a:t>
            </a:r>
            <a:r>
              <a:rPr lang="en-US" sz="4000" dirty="0">
                <a:latin typeface="Courier" pitchFamily="2" charset="0"/>
                <a:ea typeface="Calibri" panose="020F0502020204030204" pitchFamily="34" charset="0"/>
                <a:cs typeface="Segoe UI" panose="020B0502040204020203" pitchFamily="34" charset="0"/>
              </a:rPr>
              <a:t>cloud-ht2c</a:t>
            </a:r>
          </a:p>
          <a:p>
            <a:endParaRPr lang="en-US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EB9B25-103A-370E-EBAC-0B9419473484}"/>
              </a:ext>
            </a:extLst>
          </p:cNvPr>
          <p:cNvSpPr txBox="1"/>
          <p:nvPr/>
        </p:nvSpPr>
        <p:spPr>
          <a:xfrm>
            <a:off x="130629" y="992843"/>
            <a:ext cx="11958452" cy="5324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0.   Configure an AMI (Amazon Machine Image)</a:t>
            </a:r>
          </a:p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AMI=blueprint. </a:t>
            </a:r>
          </a:p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	Single running instance=one building from the blueprint</a:t>
            </a:r>
          </a:p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	There are a few </a:t>
            </a:r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prereqs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for the AMI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Spin up a cluster on demand using </a:t>
            </a:r>
            <a:r>
              <a:rPr lang="en-US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cloudformation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yml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configuration</a:t>
            </a:r>
            <a:b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decide which AMI and architecture to base the control node and each worker on </a:t>
            </a:r>
            <a:b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	decide how many workers you want</a:t>
            </a:r>
            <a:b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	choose optional spot option	</a:t>
            </a:r>
            <a:b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	assign timeout options</a:t>
            </a:r>
          </a:p>
          <a:p>
            <a:pPr marL="514350" indent="-514350">
              <a:buAutoNum type="arabicPeriod"/>
            </a:pPr>
            <a:r>
              <a:rPr lang="en-US" sz="2800" err="1">
                <a:latin typeface="Segoe UI Light"/>
                <a:cs typeface="Segoe UI Light"/>
              </a:rPr>
              <a:t>Cloudformation</a:t>
            </a:r>
            <a:r>
              <a:rPr lang="en-US" sz="2800">
                <a:latin typeface="Segoe UI Light"/>
                <a:cs typeface="Segoe UI Light"/>
              </a:rPr>
              <a:t> coordinates a flexible setup </a:t>
            </a:r>
            <a:b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800">
                <a:latin typeface="Segoe UI Light"/>
                <a:cs typeface="Segoe UI Light"/>
              </a:rPr>
              <a:t>with a single central manager and workers can come and go</a:t>
            </a:r>
            <a:b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800">
                <a:latin typeface="Segoe UI Light"/>
                <a:cs typeface="Segoe UI Light"/>
              </a:rPr>
              <a:t>	</a:t>
            </a:r>
            <a:r>
              <a:rPr lang="en-US" sz="2400" err="1">
                <a:latin typeface="Segoe UI Light"/>
                <a:cs typeface="Segoe UI Light"/>
              </a:rPr>
              <a:t>HTCondor</a:t>
            </a:r>
            <a:r>
              <a:rPr lang="en-US" sz="2400">
                <a:latin typeface="Segoe UI Light"/>
                <a:cs typeface="Segoe UI Light"/>
              </a:rPr>
              <a:t> uses TCP/IP so port 9618 is open</a:t>
            </a:r>
            <a:b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400">
                <a:latin typeface="Segoe UI Light"/>
                <a:cs typeface="Segoe UI Light"/>
              </a:rPr>
              <a:t>	Also ports 9700-9710 are available for PEST/PEST++</a:t>
            </a:r>
            <a:endParaRPr lang="en-US" sz="2800">
              <a:latin typeface="Segoe UI Light"/>
              <a:cs typeface="Segoe UI Light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2062FCF-DE09-0F1A-93D3-C117721D12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1828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3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84CA5F8F-5D4B-FDB3-E536-5DB0E8835A1C}"/>
              </a:ext>
            </a:extLst>
          </p:cNvPr>
          <p:cNvCxnSpPr>
            <a:cxnSpLocks/>
            <a:stCxn id="43" idx="3"/>
          </p:cNvCxnSpPr>
          <p:nvPr/>
        </p:nvCxnSpPr>
        <p:spPr>
          <a:xfrm flipV="1">
            <a:off x="5932099" y="2218723"/>
            <a:ext cx="2757450" cy="3513004"/>
          </a:xfrm>
          <a:prstGeom prst="curvedConnector2">
            <a:avLst/>
          </a:prstGeom>
          <a:ln>
            <a:solidFill>
              <a:schemeClr val="accent2"/>
            </a:solidFill>
            <a:prstDash val="dash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>
            <a:extLst>
              <a:ext uri="{FF2B5EF4-FFF2-40B4-BE49-F238E27FC236}">
                <a16:creationId xmlns:a16="http://schemas.microsoft.com/office/drawing/2014/main" id="{A93D70F0-10BA-C148-8FB0-B85F6FC3A52F}"/>
              </a:ext>
            </a:extLst>
          </p:cNvPr>
          <p:cNvCxnSpPr>
            <a:cxnSpLocks/>
            <a:stCxn id="43" idx="3"/>
          </p:cNvCxnSpPr>
          <p:nvPr/>
        </p:nvCxnSpPr>
        <p:spPr>
          <a:xfrm flipV="1">
            <a:off x="5932099" y="3523027"/>
            <a:ext cx="2757450" cy="2208700"/>
          </a:xfrm>
          <a:prstGeom prst="curvedConnector2">
            <a:avLst/>
          </a:prstGeom>
          <a:ln>
            <a:solidFill>
              <a:schemeClr val="accent2"/>
            </a:solidFill>
            <a:prstDash val="dash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DEF6006A-D059-789A-923B-BD5829F7E528}"/>
              </a:ext>
            </a:extLst>
          </p:cNvPr>
          <p:cNvCxnSpPr>
            <a:cxnSpLocks/>
            <a:stCxn id="43" idx="3"/>
            <a:endCxn id="57" idx="1"/>
          </p:cNvCxnSpPr>
          <p:nvPr/>
        </p:nvCxnSpPr>
        <p:spPr>
          <a:xfrm flipV="1">
            <a:off x="5932099" y="5319631"/>
            <a:ext cx="2757450" cy="412096"/>
          </a:xfrm>
          <a:prstGeom prst="curvedConnector4">
            <a:avLst>
              <a:gd name="adj1" fmla="val 44128"/>
              <a:gd name="adj2" fmla="val 166418"/>
            </a:avLst>
          </a:prstGeom>
          <a:ln>
            <a:solidFill>
              <a:schemeClr val="accent2"/>
            </a:solidFill>
            <a:prstDash val="dash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01822412-4DBA-C8F4-D4D2-F832DF83DFB7}"/>
              </a:ext>
            </a:extLst>
          </p:cNvPr>
          <p:cNvCxnSpPr>
            <a:cxnSpLocks/>
            <a:stCxn id="43" idx="3"/>
            <a:endCxn id="55" idx="4"/>
          </p:cNvCxnSpPr>
          <p:nvPr/>
        </p:nvCxnSpPr>
        <p:spPr>
          <a:xfrm>
            <a:off x="5932099" y="5731727"/>
            <a:ext cx="2757450" cy="879393"/>
          </a:xfrm>
          <a:prstGeom prst="curvedConnector4">
            <a:avLst>
              <a:gd name="adj1" fmla="val 33938"/>
              <a:gd name="adj2" fmla="val 125995"/>
            </a:avLst>
          </a:prstGeom>
          <a:ln>
            <a:solidFill>
              <a:schemeClr val="accent2"/>
            </a:solidFill>
            <a:prstDash val="dash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DC13EF32-FA71-0961-3DB9-F4E3D9805652}"/>
              </a:ext>
            </a:extLst>
          </p:cNvPr>
          <p:cNvSpPr txBox="1">
            <a:spLocks/>
          </p:cNvSpPr>
          <p:nvPr/>
        </p:nvSpPr>
        <p:spPr>
          <a:xfrm>
            <a:off x="22704" y="324533"/>
            <a:ext cx="9971329" cy="524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Cloud-based hybrid of HPC and HTC</a:t>
            </a:r>
          </a:p>
          <a:p>
            <a:endParaRPr lang="en-US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D71B0BB-6041-7E25-AFAB-3B48FE9B7DAD}"/>
              </a:ext>
            </a:extLst>
          </p:cNvPr>
          <p:cNvSpPr/>
          <p:nvPr/>
        </p:nvSpPr>
        <p:spPr>
          <a:xfrm>
            <a:off x="4420799" y="5274527"/>
            <a:ext cx="1511300" cy="91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EFS shared storage</a:t>
            </a:r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AD9EC61D-22FB-3A44-DBD3-A787F7193EEE}"/>
              </a:ext>
            </a:extLst>
          </p:cNvPr>
          <p:cNvSpPr/>
          <p:nvPr/>
        </p:nvSpPr>
        <p:spPr>
          <a:xfrm>
            <a:off x="2211917" y="4391211"/>
            <a:ext cx="1689100" cy="1050073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EE064F5-19EC-7B1E-E0A6-3B88DD1ADCA8}"/>
              </a:ext>
            </a:extLst>
          </p:cNvPr>
          <p:cNvSpPr/>
          <p:nvPr/>
        </p:nvSpPr>
        <p:spPr>
          <a:xfrm>
            <a:off x="4420799" y="2879238"/>
            <a:ext cx="15113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Control Node</a:t>
            </a:r>
          </a:p>
        </p:txBody>
      </p:sp>
      <p:pic>
        <p:nvPicPr>
          <p:cNvPr id="46" name="Graphic 45" descr="Ethernet outline">
            <a:extLst>
              <a:ext uri="{FF2B5EF4-FFF2-40B4-BE49-F238E27FC236}">
                <a16:creationId xmlns:a16="http://schemas.microsoft.com/office/drawing/2014/main" id="{011F074B-8634-5D9B-418D-DAD4EB8AF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365699" y="3685278"/>
            <a:ext cx="647700" cy="64770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EBE578BD-4AD5-1D1B-65B4-83D1113FB078}"/>
              </a:ext>
            </a:extLst>
          </p:cNvPr>
          <p:cNvGrpSpPr/>
          <p:nvPr/>
        </p:nvGrpSpPr>
        <p:grpSpPr>
          <a:xfrm>
            <a:off x="7475396" y="1109795"/>
            <a:ext cx="2550698" cy="2562668"/>
            <a:chOff x="7071011" y="1168866"/>
            <a:chExt cx="2550698" cy="2562668"/>
          </a:xfrm>
        </p:grpSpPr>
        <p:sp>
          <p:nvSpPr>
            <p:cNvPr id="48" name="Parallelogram 47">
              <a:extLst>
                <a:ext uri="{FF2B5EF4-FFF2-40B4-BE49-F238E27FC236}">
                  <a16:creationId xmlns:a16="http://schemas.microsoft.com/office/drawing/2014/main" id="{BA9BE7A6-E21E-5071-AB19-953842DC46EE}"/>
                </a:ext>
              </a:extLst>
            </p:cNvPr>
            <p:cNvSpPr/>
            <p:nvPr/>
          </p:nvSpPr>
          <p:spPr>
            <a:xfrm>
              <a:off x="7399340" y="1646821"/>
              <a:ext cx="1771648" cy="630973"/>
            </a:xfrm>
            <a:prstGeom prst="parallelogra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egoe UI" panose="020B0502040204020203" pitchFamily="34" charset="0"/>
                  <a:cs typeface="Segoe UI" panose="020B0502040204020203" pitchFamily="34" charset="0"/>
                </a:rPr>
                <a:t>Worker 0</a:t>
              </a:r>
            </a:p>
          </p:txBody>
        </p:sp>
        <p:sp>
          <p:nvSpPr>
            <p:cNvPr id="49" name="Parallelogram 48">
              <a:extLst>
                <a:ext uri="{FF2B5EF4-FFF2-40B4-BE49-F238E27FC236}">
                  <a16:creationId xmlns:a16="http://schemas.microsoft.com/office/drawing/2014/main" id="{702273A3-761F-C61D-F264-4C73D4C93480}"/>
                </a:ext>
              </a:extLst>
            </p:cNvPr>
            <p:cNvSpPr/>
            <p:nvPr/>
          </p:nvSpPr>
          <p:spPr>
            <a:xfrm>
              <a:off x="7399340" y="2951125"/>
              <a:ext cx="1771648" cy="630973"/>
            </a:xfrm>
            <a:prstGeom prst="parallelogra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egoe UI" panose="020B0502040204020203" pitchFamily="34" charset="0"/>
                  <a:cs typeface="Segoe UI" panose="020B0502040204020203" pitchFamily="34" charset="0"/>
                </a:rPr>
                <a:t>Worker m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BF43690-E60F-7586-F649-A419BC9DC79C}"/>
                </a:ext>
              </a:extLst>
            </p:cNvPr>
            <p:cNvSpPr/>
            <p:nvPr/>
          </p:nvSpPr>
          <p:spPr>
            <a:xfrm>
              <a:off x="7140576" y="1484371"/>
              <a:ext cx="2336800" cy="22471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B996A48-1AD9-B3C4-FF23-871D751E59E0}"/>
                </a:ext>
              </a:extLst>
            </p:cNvPr>
            <p:cNvSpPr txBox="1"/>
            <p:nvPr/>
          </p:nvSpPr>
          <p:spPr>
            <a:xfrm>
              <a:off x="7071011" y="1168866"/>
              <a:ext cx="2550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ami</a:t>
              </a:r>
              <a:r>
                <a:rPr lang="en-US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0: with multiple </a:t>
              </a:r>
              <a:r>
                <a:rPr lang="en-US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cpus</a:t>
              </a:r>
              <a:endParaRPr lang="en-US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52" name="Graphic 51" descr="Ethernet outline">
              <a:extLst>
                <a:ext uri="{FF2B5EF4-FFF2-40B4-BE49-F238E27FC236}">
                  <a16:creationId xmlns:a16="http://schemas.microsoft.com/office/drawing/2014/main" id="{B6E74A27-EC49-4787-2E84-2F24CC6AC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7961314" y="2290609"/>
              <a:ext cx="647700" cy="64770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04AE6FD-1D18-4FA4-6F00-0F6BA7BBA82D}"/>
              </a:ext>
            </a:extLst>
          </p:cNvPr>
          <p:cNvGrpSpPr/>
          <p:nvPr/>
        </p:nvGrpSpPr>
        <p:grpSpPr>
          <a:xfrm>
            <a:off x="7475396" y="4196358"/>
            <a:ext cx="2555508" cy="2564198"/>
            <a:chOff x="7071011" y="3975566"/>
            <a:chExt cx="2555508" cy="2564198"/>
          </a:xfrm>
        </p:grpSpPr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4A7E933D-D55C-7D3E-15F0-7D33F455BD2C}"/>
                </a:ext>
              </a:extLst>
            </p:cNvPr>
            <p:cNvSpPr/>
            <p:nvPr/>
          </p:nvSpPr>
          <p:spPr>
            <a:xfrm>
              <a:off x="7399340" y="4455051"/>
              <a:ext cx="1771648" cy="630973"/>
            </a:xfrm>
            <a:prstGeom prst="parallelogra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egoe UI" panose="020B0502040204020203" pitchFamily="34" charset="0"/>
                  <a:cs typeface="Segoe UI" panose="020B0502040204020203" pitchFamily="34" charset="0"/>
                </a:rPr>
                <a:t>Worker m+1</a:t>
              </a:r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E44627E3-D8F3-BC6D-E8D1-7306A8192B45}"/>
                </a:ext>
              </a:extLst>
            </p:cNvPr>
            <p:cNvSpPr/>
            <p:nvPr/>
          </p:nvSpPr>
          <p:spPr>
            <a:xfrm>
              <a:off x="7399340" y="5759355"/>
              <a:ext cx="1771648" cy="630973"/>
            </a:xfrm>
            <a:prstGeom prst="parallelogra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Segoe UI" panose="020B0502040204020203" pitchFamily="34" charset="0"/>
                  <a:cs typeface="Segoe UI" panose="020B0502040204020203" pitchFamily="34" charset="0"/>
                </a:rPr>
                <a:t>Worker m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72D2930-6BAB-BA08-01D4-7C333A690922}"/>
                </a:ext>
              </a:extLst>
            </p:cNvPr>
            <p:cNvSpPr/>
            <p:nvPr/>
          </p:nvSpPr>
          <p:spPr>
            <a:xfrm>
              <a:off x="7140576" y="4292601"/>
              <a:ext cx="2336800" cy="22471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Graphic 56" descr="Ethernet outline">
              <a:extLst>
                <a:ext uri="{FF2B5EF4-FFF2-40B4-BE49-F238E27FC236}">
                  <a16:creationId xmlns:a16="http://schemas.microsoft.com/office/drawing/2014/main" id="{69439166-ED0C-D9C8-D6CF-976CAF6B2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7961314" y="5098839"/>
              <a:ext cx="647700" cy="64770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83CDE90-0DF8-49AB-B5DE-DA11216705E1}"/>
                </a:ext>
              </a:extLst>
            </p:cNvPr>
            <p:cNvSpPr txBox="1"/>
            <p:nvPr/>
          </p:nvSpPr>
          <p:spPr>
            <a:xfrm>
              <a:off x="7071011" y="3975566"/>
              <a:ext cx="2555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ami</a:t>
              </a:r>
              <a:r>
                <a:rPr lang="en-US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n: with multiple </a:t>
              </a:r>
              <a:r>
                <a:rPr lang="en-US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cpus</a:t>
              </a:r>
              <a:endParaRPr lang="en-US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cxnSp>
        <p:nvCxnSpPr>
          <p:cNvPr id="59" name="Curved Connector 58">
            <a:extLst>
              <a:ext uri="{FF2B5EF4-FFF2-40B4-BE49-F238E27FC236}">
                <a16:creationId xmlns:a16="http://schemas.microsoft.com/office/drawing/2014/main" id="{4DE3FE7E-11BB-F044-EC79-B6A268605A1E}"/>
              </a:ext>
            </a:extLst>
          </p:cNvPr>
          <p:cNvCxnSpPr>
            <a:cxnSpLocks/>
            <a:stCxn id="45" idx="2"/>
            <a:endCxn id="43" idx="0"/>
          </p:cNvCxnSpPr>
          <p:nvPr/>
        </p:nvCxnSpPr>
        <p:spPr>
          <a:xfrm rot="5400000">
            <a:off x="4436005" y="4534082"/>
            <a:ext cx="1480889" cy="12700"/>
          </a:xfrm>
          <a:prstGeom prst="curvedConnector3">
            <a:avLst>
              <a:gd name="adj1" fmla="val 50000"/>
            </a:avLst>
          </a:prstGeom>
          <a:ln>
            <a:prstDash val="dash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urved Connector 59">
            <a:extLst>
              <a:ext uri="{FF2B5EF4-FFF2-40B4-BE49-F238E27FC236}">
                <a16:creationId xmlns:a16="http://schemas.microsoft.com/office/drawing/2014/main" id="{99B09D40-B732-F9D6-BEA8-40AE5F3C324F}"/>
              </a:ext>
            </a:extLst>
          </p:cNvPr>
          <p:cNvCxnSpPr>
            <a:cxnSpLocks/>
            <a:stCxn id="44" idx="1"/>
            <a:endCxn id="43" idx="1"/>
          </p:cNvCxnSpPr>
          <p:nvPr/>
        </p:nvCxnSpPr>
        <p:spPr>
          <a:xfrm rot="16200000" flipH="1">
            <a:off x="3592853" y="4903780"/>
            <a:ext cx="291561" cy="1364332"/>
          </a:xfrm>
          <a:prstGeom prst="curvedConnector2">
            <a:avLst/>
          </a:prstGeom>
          <a:ln w="41275">
            <a:solidFill>
              <a:schemeClr val="accent2"/>
            </a:solidFill>
            <a:prstDash val="dash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>
            <a:extLst>
              <a:ext uri="{FF2B5EF4-FFF2-40B4-BE49-F238E27FC236}">
                <a16:creationId xmlns:a16="http://schemas.microsoft.com/office/drawing/2014/main" id="{83D8AB58-40B9-61A3-3135-033E17CBE936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5932099" y="1903237"/>
            <a:ext cx="1950498" cy="1433201"/>
          </a:xfrm>
          <a:prstGeom prst="curvedConnector3">
            <a:avLst>
              <a:gd name="adj1" fmla="val 50000"/>
            </a:avLst>
          </a:prstGeom>
          <a:ln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>
            <a:extLst>
              <a:ext uri="{FF2B5EF4-FFF2-40B4-BE49-F238E27FC236}">
                <a16:creationId xmlns:a16="http://schemas.microsoft.com/office/drawing/2014/main" id="{423DDCC3-FB29-838C-8020-83D439B86BE8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5932099" y="3207541"/>
            <a:ext cx="1950498" cy="128897"/>
          </a:xfrm>
          <a:prstGeom prst="curvedConnector3">
            <a:avLst>
              <a:gd name="adj1" fmla="val 50000"/>
            </a:avLst>
          </a:prstGeom>
          <a:ln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>
            <a:extLst>
              <a:ext uri="{FF2B5EF4-FFF2-40B4-BE49-F238E27FC236}">
                <a16:creationId xmlns:a16="http://schemas.microsoft.com/office/drawing/2014/main" id="{4F57FCBC-31A2-8881-1519-4F0B3F41F8CD}"/>
              </a:ext>
            </a:extLst>
          </p:cNvPr>
          <p:cNvCxnSpPr>
            <a:cxnSpLocks/>
            <a:stCxn id="45" idx="3"/>
            <a:endCxn id="54" idx="5"/>
          </p:cNvCxnSpPr>
          <p:nvPr/>
        </p:nvCxnSpPr>
        <p:spPr>
          <a:xfrm>
            <a:off x="5932099" y="3336438"/>
            <a:ext cx="1950498" cy="1654892"/>
          </a:xfrm>
          <a:prstGeom prst="curvedConnector3">
            <a:avLst>
              <a:gd name="adj1" fmla="val 50000"/>
            </a:avLst>
          </a:prstGeom>
          <a:ln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urved Connector 63">
            <a:extLst>
              <a:ext uri="{FF2B5EF4-FFF2-40B4-BE49-F238E27FC236}">
                <a16:creationId xmlns:a16="http://schemas.microsoft.com/office/drawing/2014/main" id="{627BAA7E-D073-052D-AC14-F45EC1ECA584}"/>
              </a:ext>
            </a:extLst>
          </p:cNvPr>
          <p:cNvCxnSpPr>
            <a:cxnSpLocks/>
            <a:stCxn id="45" idx="3"/>
            <a:endCxn id="55" idx="5"/>
          </p:cNvCxnSpPr>
          <p:nvPr/>
        </p:nvCxnSpPr>
        <p:spPr>
          <a:xfrm>
            <a:off x="5932099" y="3336438"/>
            <a:ext cx="1950498" cy="2959196"/>
          </a:xfrm>
          <a:prstGeom prst="curvedConnector3">
            <a:avLst>
              <a:gd name="adj1" fmla="val 50000"/>
            </a:avLst>
          </a:prstGeom>
          <a:ln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" descr="HTCondor Logos">
            <a:extLst>
              <a:ext uri="{FF2B5EF4-FFF2-40B4-BE49-F238E27FC236}">
                <a16:creationId xmlns:a16="http://schemas.microsoft.com/office/drawing/2014/main" id="{9AB593AE-F323-F860-B835-846631417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4415" y="2330149"/>
            <a:ext cx="1647513" cy="51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>
            <a:extLst>
              <a:ext uri="{FF2B5EF4-FFF2-40B4-BE49-F238E27FC236}">
                <a16:creationId xmlns:a16="http://schemas.microsoft.com/office/drawing/2014/main" id="{545FD3DC-DA02-4C80-A22F-2E88F6088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46655" y="3577308"/>
            <a:ext cx="845435" cy="65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The Big Lebowski — Wadhams Free Library">
            <a:extLst>
              <a:ext uri="{FF2B5EF4-FFF2-40B4-BE49-F238E27FC236}">
                <a16:creationId xmlns:a16="http://schemas.microsoft.com/office/drawing/2014/main" id="{72819C59-FE27-3119-F495-BE4D9996F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884" y="2055790"/>
            <a:ext cx="1901115" cy="135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Graphic 67" descr="Laptop with solid fill">
            <a:extLst>
              <a:ext uri="{FF2B5EF4-FFF2-40B4-BE49-F238E27FC236}">
                <a16:creationId xmlns:a16="http://schemas.microsoft.com/office/drawing/2014/main" id="{A05403DA-2359-370F-3AFB-BC3E5E891A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70514" y="2167673"/>
            <a:ext cx="914400" cy="914400"/>
          </a:xfrm>
          <a:prstGeom prst="rect">
            <a:avLst/>
          </a:prstGeom>
        </p:spPr>
      </p:pic>
      <p:cxnSp>
        <p:nvCxnSpPr>
          <p:cNvPr id="69" name="Curved Connector 68">
            <a:extLst>
              <a:ext uri="{FF2B5EF4-FFF2-40B4-BE49-F238E27FC236}">
                <a16:creationId xmlns:a16="http://schemas.microsoft.com/office/drawing/2014/main" id="{A0945E20-8A08-769B-3EE3-B7792D3EAE35}"/>
              </a:ext>
            </a:extLst>
          </p:cNvPr>
          <p:cNvCxnSpPr>
            <a:cxnSpLocks/>
            <a:stCxn id="68" idx="3"/>
            <a:endCxn id="45" idx="1"/>
          </p:cNvCxnSpPr>
          <p:nvPr/>
        </p:nvCxnSpPr>
        <p:spPr>
          <a:xfrm>
            <a:off x="2984914" y="2624873"/>
            <a:ext cx="1435885" cy="71156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B82B43D6-5569-1B82-9785-3E0883983CAB}"/>
              </a:ext>
            </a:extLst>
          </p:cNvPr>
          <p:cNvCxnSpPr>
            <a:cxnSpLocks/>
            <a:stCxn id="68" idx="2"/>
            <a:endCxn id="44" idx="3"/>
          </p:cNvCxnSpPr>
          <p:nvPr/>
        </p:nvCxnSpPr>
        <p:spPr>
          <a:xfrm rot="16200000" flipH="1">
            <a:off x="2107502" y="3502284"/>
            <a:ext cx="1369177" cy="52875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F64D069-6B62-BB37-4E17-8208D94C1C4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1828800" cy="685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AA452B-CAB3-0DD9-AC08-CAC7A9EBCCDF}"/>
              </a:ext>
            </a:extLst>
          </p:cNvPr>
          <p:cNvSpPr txBox="1"/>
          <p:nvPr/>
        </p:nvSpPr>
        <p:spPr>
          <a:xfrm>
            <a:off x="3644288" y="6195661"/>
            <a:ext cx="280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/</a:t>
            </a:r>
            <a:r>
              <a:rPr lang="en-US" dirty="0" err="1">
                <a:latin typeface="Courier" pitchFamily="2" charset="0"/>
              </a:rPr>
              <a:t>mnt</a:t>
            </a:r>
            <a:r>
              <a:rPr lang="en-US" dirty="0">
                <a:latin typeface="Courier" pitchFamily="2" charset="0"/>
              </a:rPr>
              <a:t>/</a:t>
            </a:r>
            <a:r>
              <a:rPr lang="en-US" dirty="0" err="1">
                <a:latin typeface="Courier" pitchFamily="2" charset="0"/>
              </a:rPr>
              <a:t>condor_working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3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45CD6DD-67AE-F9FE-4346-79EB70D3ABB4}"/>
              </a:ext>
            </a:extLst>
          </p:cNvPr>
          <p:cNvSpPr txBox="1">
            <a:spLocks/>
          </p:cNvSpPr>
          <p:nvPr/>
        </p:nvSpPr>
        <p:spPr>
          <a:xfrm>
            <a:off x="0" y="45816"/>
            <a:ext cx="9971329" cy="524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Configuring a cloud-based compute cluster</a:t>
            </a:r>
          </a:p>
          <a:p>
            <a:endParaRPr lang="en-US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5CA123B-7FE2-739B-1D17-72463E0D22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1828800" cy="6858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1C366F1-B212-356F-F054-74E5341782C2}"/>
              </a:ext>
            </a:extLst>
          </p:cNvPr>
          <p:cNvGrpSpPr/>
          <p:nvPr/>
        </p:nvGrpSpPr>
        <p:grpSpPr>
          <a:xfrm>
            <a:off x="2019471" y="4403684"/>
            <a:ext cx="4343054" cy="1768516"/>
            <a:chOff x="2019471" y="4403684"/>
            <a:chExt cx="4343054" cy="176851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46CB77B-D38E-768B-D171-6CED208C2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74055" y="4403684"/>
              <a:ext cx="3988470" cy="17685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BC7843-61A9-5937-28C2-2A86D0D68438}"/>
                </a:ext>
              </a:extLst>
            </p:cNvPr>
            <p:cNvSpPr txBox="1"/>
            <p:nvPr/>
          </p:nvSpPr>
          <p:spPr>
            <a:xfrm>
              <a:off x="2019471" y="4403684"/>
              <a:ext cx="3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2.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B261001-2EE7-21B2-AD20-C729E14FFB15}"/>
              </a:ext>
            </a:extLst>
          </p:cNvPr>
          <p:cNvGrpSpPr/>
          <p:nvPr/>
        </p:nvGrpSpPr>
        <p:grpSpPr>
          <a:xfrm>
            <a:off x="437949" y="651244"/>
            <a:ext cx="3930341" cy="3596170"/>
            <a:chOff x="437949" y="651244"/>
            <a:chExt cx="3930341" cy="359617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D547AA7-73FC-484D-6980-8DA48591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5665" y="728177"/>
              <a:ext cx="3612625" cy="35192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4974451-1DF3-4C02-114B-B9D95688F9CC}"/>
                </a:ext>
              </a:extLst>
            </p:cNvPr>
            <p:cNvSpPr txBox="1"/>
            <p:nvPr/>
          </p:nvSpPr>
          <p:spPr>
            <a:xfrm>
              <a:off x="437949" y="651244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1.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B93E54-1F6E-E884-61B1-1EBE6EFF320E}"/>
              </a:ext>
            </a:extLst>
          </p:cNvPr>
          <p:cNvGrpSpPr/>
          <p:nvPr/>
        </p:nvGrpSpPr>
        <p:grpSpPr>
          <a:xfrm>
            <a:off x="5070606" y="651244"/>
            <a:ext cx="4299511" cy="3439901"/>
            <a:chOff x="5070606" y="651244"/>
            <a:chExt cx="4299511" cy="343990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B709A45-A218-642A-1031-C3F32EEE5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81647" y="651244"/>
              <a:ext cx="3988470" cy="34399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E2C741D-4C94-CED8-1722-A5E399E61A25}"/>
                </a:ext>
              </a:extLst>
            </p:cNvPr>
            <p:cNvSpPr txBox="1"/>
            <p:nvPr/>
          </p:nvSpPr>
          <p:spPr>
            <a:xfrm>
              <a:off x="5070606" y="726813"/>
              <a:ext cx="3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3.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84438BC-18A9-BB8C-35F9-6A659758ED24}"/>
              </a:ext>
            </a:extLst>
          </p:cNvPr>
          <p:cNvGrpSpPr/>
          <p:nvPr/>
        </p:nvGrpSpPr>
        <p:grpSpPr>
          <a:xfrm>
            <a:off x="7018092" y="4171455"/>
            <a:ext cx="4346260" cy="2666686"/>
            <a:chOff x="7018092" y="4171455"/>
            <a:chExt cx="4346260" cy="266668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D72FD41-50A9-8E7F-FC2A-F84931E2A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75882" y="4171846"/>
              <a:ext cx="3988470" cy="26662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12C080A-5971-F23F-E404-5D03A4C97877}"/>
                </a:ext>
              </a:extLst>
            </p:cNvPr>
            <p:cNvSpPr txBox="1"/>
            <p:nvPr/>
          </p:nvSpPr>
          <p:spPr>
            <a:xfrm>
              <a:off x="7018092" y="4171455"/>
              <a:ext cx="357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4.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F4D0980-9C86-9AC5-E78C-875164E65AAE}"/>
              </a:ext>
            </a:extLst>
          </p:cNvPr>
          <p:cNvGrpSpPr/>
          <p:nvPr/>
        </p:nvGrpSpPr>
        <p:grpSpPr>
          <a:xfrm>
            <a:off x="6204857" y="1489451"/>
            <a:ext cx="5312229" cy="1449692"/>
            <a:chOff x="6204857" y="1489451"/>
            <a:chExt cx="5312229" cy="1449692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A5AF8F34-E265-F70B-A183-54FA258CA2E6}"/>
                </a:ext>
              </a:extLst>
            </p:cNvPr>
            <p:cNvSpPr/>
            <p:nvPr/>
          </p:nvSpPr>
          <p:spPr>
            <a:xfrm>
              <a:off x="9459686" y="1489451"/>
              <a:ext cx="2057400" cy="1196703"/>
            </a:xfrm>
            <a:prstGeom prst="round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E120620-0503-0651-8C94-41E319DDC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23762" y="1529980"/>
              <a:ext cx="1729248" cy="1115644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BF2BE0F-1075-9EC2-6C08-F974B8D9B05C}"/>
                </a:ext>
              </a:extLst>
            </p:cNvPr>
            <p:cNvCxnSpPr>
              <a:stCxn id="33" idx="1"/>
            </p:cNvCxnSpPr>
            <p:nvPr/>
          </p:nvCxnSpPr>
          <p:spPr>
            <a:xfrm flipH="1">
              <a:off x="6204857" y="2087803"/>
              <a:ext cx="3254829" cy="85134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F288475-B6F5-126D-0431-1B4929E59BF7}"/>
              </a:ext>
            </a:extLst>
          </p:cNvPr>
          <p:cNvGrpSpPr/>
          <p:nvPr/>
        </p:nvGrpSpPr>
        <p:grpSpPr>
          <a:xfrm>
            <a:off x="6596743" y="2766855"/>
            <a:ext cx="5236027" cy="1324290"/>
            <a:chOff x="6596743" y="2766855"/>
            <a:chExt cx="5236027" cy="132429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7B12811-A846-5CAF-2E4D-366D07E5B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6920"/>
            <a:stretch/>
          </p:blipFill>
          <p:spPr>
            <a:xfrm>
              <a:off x="9500833" y="2857859"/>
              <a:ext cx="2290789" cy="1142282"/>
            </a:xfrm>
            <a:prstGeom prst="rect">
              <a:avLst/>
            </a:prstGeom>
          </p:spPr>
        </p:pic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65127414-2415-AC86-10BD-D607D6673290}"/>
                </a:ext>
              </a:extLst>
            </p:cNvPr>
            <p:cNvSpPr/>
            <p:nvPr/>
          </p:nvSpPr>
          <p:spPr>
            <a:xfrm>
              <a:off x="9459685" y="2766855"/>
              <a:ext cx="2373085" cy="1324290"/>
            </a:xfrm>
            <a:prstGeom prst="round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AC80C79-3A06-AE35-7A66-F3FFD7CA91AF}"/>
                </a:ext>
              </a:extLst>
            </p:cNvPr>
            <p:cNvCxnSpPr>
              <a:cxnSpLocks/>
              <a:stCxn id="35" idx="1"/>
            </p:cNvCxnSpPr>
            <p:nvPr/>
          </p:nvCxnSpPr>
          <p:spPr>
            <a:xfrm flipH="1">
              <a:off x="6596743" y="3429000"/>
              <a:ext cx="2862942" cy="161917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Line Callout 2 (Border and Accent Bar) 2">
            <a:extLst>
              <a:ext uri="{FF2B5EF4-FFF2-40B4-BE49-F238E27FC236}">
                <a16:creationId xmlns:a16="http://schemas.microsoft.com/office/drawing/2014/main" id="{BB15F997-89C4-3A6C-C88C-D8852E1EB898}"/>
              </a:ext>
            </a:extLst>
          </p:cNvPr>
          <p:cNvSpPr/>
          <p:nvPr/>
        </p:nvSpPr>
        <p:spPr>
          <a:xfrm>
            <a:off x="10462752" y="185266"/>
            <a:ext cx="1729248" cy="105424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2704"/>
              <a:gd name="adj6" fmla="val -809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Thanks to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Todd Miller for the lowdown!</a:t>
            </a:r>
          </a:p>
        </p:txBody>
      </p:sp>
    </p:spTree>
    <p:extLst>
      <p:ext uri="{BB962C8B-B14F-4D97-AF65-F5344CB8AC3E}">
        <p14:creationId xmlns:p14="http://schemas.microsoft.com/office/powerpoint/2010/main" val="21509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ctivate Docker containers | Zadara Cloud Services">
            <a:extLst>
              <a:ext uri="{FF2B5EF4-FFF2-40B4-BE49-F238E27FC236}">
                <a16:creationId xmlns:a16="http://schemas.microsoft.com/office/drawing/2014/main" id="{C52A4ED4-F1B6-2368-FE25-DA06615C1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6096000" y="3720343"/>
            <a:ext cx="2644483" cy="267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F224D6-82E8-D2C5-4DA5-327A69179C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9965" y="3891813"/>
            <a:ext cx="2912118" cy="2947385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875AA8E-4C2E-0FF1-7D0C-643818A97C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1828800" cy="685800"/>
          </a:xfrm>
          <a:prstGeom prst="rect">
            <a:avLst/>
          </a:prstGeom>
        </p:spPr>
      </p:pic>
      <p:pic>
        <p:nvPicPr>
          <p:cNvPr id="2050" name="Picture 2" descr="AWS AMI- Amazon Machine Image. Amazon Machine Image provides the… | by  Gaurav Gupta | Medium">
            <a:extLst>
              <a:ext uri="{FF2B5EF4-FFF2-40B4-BE49-F238E27FC236}">
                <a16:creationId xmlns:a16="http://schemas.microsoft.com/office/drawing/2014/main" id="{D7A3E5B6-EBC0-2D4A-A13A-A9931200E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35" r="20095"/>
          <a:stretch/>
        </p:blipFill>
        <p:spPr bwMode="auto">
          <a:xfrm>
            <a:off x="6330953" y="1338928"/>
            <a:ext cx="2219545" cy="224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BB6E54-98B4-661C-EAFC-46B0D6E49C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11" y="4354638"/>
            <a:ext cx="4492232" cy="12070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48873-E20F-C61A-D8DD-89657AE74B41}"/>
              </a:ext>
            </a:extLst>
          </p:cNvPr>
          <p:cNvSpPr txBox="1">
            <a:spLocks/>
          </p:cNvSpPr>
          <p:nvPr/>
        </p:nvSpPr>
        <p:spPr>
          <a:xfrm>
            <a:off x="22704" y="324533"/>
            <a:ext cx="12188952" cy="524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How to deploy dependencies and model files</a:t>
            </a:r>
          </a:p>
          <a:p>
            <a:endParaRPr lang="en-US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F561EF-FFD7-FEFC-258F-AD77FC1F2763}"/>
              </a:ext>
            </a:extLst>
          </p:cNvPr>
          <p:cNvGrpSpPr/>
          <p:nvPr/>
        </p:nvGrpSpPr>
        <p:grpSpPr>
          <a:xfrm>
            <a:off x="119811" y="1296337"/>
            <a:ext cx="2803973" cy="2657364"/>
            <a:chOff x="25925" y="1380932"/>
            <a:chExt cx="2803973" cy="2657364"/>
          </a:xfrm>
        </p:grpSpPr>
        <p:pic>
          <p:nvPicPr>
            <p:cNvPr id="10" name="Picture 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CCE396B-99CA-A698-935E-2A6F2ED12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650" y="1380932"/>
              <a:ext cx="2116523" cy="229868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E1431D-C1CB-6CBE-98F8-C7F7017C620F}"/>
                </a:ext>
              </a:extLst>
            </p:cNvPr>
            <p:cNvSpPr txBox="1"/>
            <p:nvPr/>
          </p:nvSpPr>
          <p:spPr>
            <a:xfrm>
              <a:off x="25925" y="3668964"/>
              <a:ext cx="2803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urier" pitchFamily="2" charset="0"/>
                </a:rPr>
                <a:t>/</a:t>
              </a:r>
              <a:r>
                <a:rPr lang="en-US" dirty="0" err="1">
                  <a:latin typeface="Courier" pitchFamily="2" charset="0"/>
                </a:rPr>
                <a:t>mnt</a:t>
              </a:r>
              <a:r>
                <a:rPr lang="en-US" dirty="0">
                  <a:latin typeface="Courier" pitchFamily="2" charset="0"/>
                </a:rPr>
                <a:t>/</a:t>
              </a:r>
              <a:r>
                <a:rPr lang="en-US" dirty="0" err="1">
                  <a:latin typeface="Courier" pitchFamily="2" charset="0"/>
                </a:rPr>
                <a:t>condor_working</a:t>
              </a:r>
              <a:endParaRPr lang="en-US" dirty="0">
                <a:latin typeface="Courier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66381B6-856F-E1C6-EEB2-CE27DA004F81}"/>
              </a:ext>
            </a:extLst>
          </p:cNvPr>
          <p:cNvSpPr txBox="1"/>
          <p:nvPr/>
        </p:nvSpPr>
        <p:spPr>
          <a:xfrm>
            <a:off x="8483921" y="2373687"/>
            <a:ext cx="3128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“AMI is the OG Docker”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94BA92-8276-DDB2-AA4C-FFAA142879A5}"/>
              </a:ext>
            </a:extLst>
          </p:cNvPr>
          <p:cNvGrpSpPr/>
          <p:nvPr/>
        </p:nvGrpSpPr>
        <p:grpSpPr>
          <a:xfrm>
            <a:off x="3747767" y="1183782"/>
            <a:ext cx="1524250" cy="2969641"/>
            <a:chOff x="3747767" y="1183782"/>
            <a:chExt cx="1524250" cy="2969641"/>
          </a:xfrm>
        </p:grpSpPr>
        <p:pic>
          <p:nvPicPr>
            <p:cNvPr id="8" name="Picture 7" descr="A close-up of a stethoscope and a stethoscope&#10;&#10;Description automatically generated with medium confidence">
              <a:extLst>
                <a:ext uri="{FF2B5EF4-FFF2-40B4-BE49-F238E27FC236}">
                  <a16:creationId xmlns:a16="http://schemas.microsoft.com/office/drawing/2014/main" id="{9B6C4768-7D9A-D591-AA58-909C9653E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7767" y="1183782"/>
              <a:ext cx="1524250" cy="26391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F75AE9-ED72-07D6-ED26-2619697189DE}"/>
                </a:ext>
              </a:extLst>
            </p:cNvPr>
            <p:cNvSpPr txBox="1"/>
            <p:nvPr/>
          </p:nvSpPr>
          <p:spPr>
            <a:xfrm>
              <a:off x="4056230" y="3630203"/>
              <a:ext cx="8755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wine</a:t>
              </a:r>
            </a:p>
          </p:txBody>
        </p:sp>
      </p:grpSp>
      <p:sp>
        <p:nvSpPr>
          <p:cNvPr id="14" name="Right Arrow 13">
            <a:extLst>
              <a:ext uri="{FF2B5EF4-FFF2-40B4-BE49-F238E27FC236}">
                <a16:creationId xmlns:a16="http://schemas.microsoft.com/office/drawing/2014/main" id="{8AF1CF7B-7D89-31D2-1352-F3B491BDDCFA}"/>
              </a:ext>
            </a:extLst>
          </p:cNvPr>
          <p:cNvSpPr/>
          <p:nvPr/>
        </p:nvSpPr>
        <p:spPr>
          <a:xfrm>
            <a:off x="2923784" y="6110531"/>
            <a:ext cx="6032665" cy="654695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C00000"/>
              </a:gs>
              <a:gs pos="52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Increasing complexity</a:t>
            </a:r>
          </a:p>
        </p:txBody>
      </p:sp>
    </p:spTree>
    <p:extLst>
      <p:ext uri="{BB962C8B-B14F-4D97-AF65-F5344CB8AC3E}">
        <p14:creationId xmlns:p14="http://schemas.microsoft.com/office/powerpoint/2010/main" val="96840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6320</TotalTime>
  <Words>721</Words>
  <Application>Microsoft Macintosh PowerPoint</Application>
  <PresentationFormat>Widescreen</PresentationFormat>
  <Paragraphs>102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Courier</vt:lpstr>
      <vt:lpstr>Courier New</vt:lpstr>
      <vt:lpstr>Impact</vt:lpstr>
      <vt:lpstr>Segoe UI</vt:lpstr>
      <vt:lpstr>Segoe UI Light</vt:lpstr>
      <vt:lpstr>Office Theme</vt:lpstr>
      <vt:lpstr>Orbiters and Clouds: Bringing Mars Reconnaissance Orbiter Data to the People 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Mars Reconnaissance Orbiter and Analysis Ready Data by the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Fienen, Michael N</dc:creator>
  <cp:lastModifiedBy>Fienen, Michael N</cp:lastModifiedBy>
  <cp:revision>20</cp:revision>
  <dcterms:created xsi:type="dcterms:W3CDTF">2023-06-07T14:55:35Z</dcterms:created>
  <dcterms:modified xsi:type="dcterms:W3CDTF">2023-07-12T14:38:45Z</dcterms:modified>
</cp:coreProperties>
</file>