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  <p:sldMasterId id="2147483740" r:id="rId2"/>
    <p:sldMasterId id="2147483753" r:id="rId3"/>
    <p:sldMasterId id="2147483765" r:id="rId4"/>
  </p:sldMasterIdLst>
  <p:notesMasterIdLst>
    <p:notesMasterId r:id="rId54"/>
  </p:notesMasterIdLst>
  <p:sldIdLst>
    <p:sldId id="256" r:id="rId5"/>
    <p:sldId id="1202" r:id="rId6"/>
    <p:sldId id="1203" r:id="rId7"/>
    <p:sldId id="1104" r:id="rId8"/>
    <p:sldId id="1192" r:id="rId9"/>
    <p:sldId id="1193" r:id="rId10"/>
    <p:sldId id="1201" r:id="rId11"/>
    <p:sldId id="1105" r:id="rId12"/>
    <p:sldId id="1194" r:id="rId13"/>
    <p:sldId id="298" r:id="rId14"/>
    <p:sldId id="1138" r:id="rId15"/>
    <p:sldId id="1198" r:id="rId16"/>
    <p:sldId id="1195" r:id="rId17"/>
    <p:sldId id="1175" r:id="rId18"/>
    <p:sldId id="1187" r:id="rId19"/>
    <p:sldId id="1188" r:id="rId20"/>
    <p:sldId id="1199" r:id="rId21"/>
    <p:sldId id="1165" r:id="rId22"/>
    <p:sldId id="1190" r:id="rId23"/>
    <p:sldId id="1204" r:id="rId24"/>
    <p:sldId id="1205" r:id="rId25"/>
    <p:sldId id="1191" r:id="rId26"/>
    <p:sldId id="300" r:id="rId27"/>
    <p:sldId id="301" r:id="rId28"/>
    <p:sldId id="302" r:id="rId29"/>
    <p:sldId id="303" r:id="rId30"/>
    <p:sldId id="305" r:id="rId31"/>
    <p:sldId id="304" r:id="rId32"/>
    <p:sldId id="306" r:id="rId33"/>
    <p:sldId id="307" r:id="rId34"/>
    <p:sldId id="309" r:id="rId35"/>
    <p:sldId id="1181" r:id="rId36"/>
    <p:sldId id="1183" r:id="rId37"/>
    <p:sldId id="1185" r:id="rId38"/>
    <p:sldId id="277" r:id="rId39"/>
    <p:sldId id="1106" r:id="rId40"/>
    <p:sldId id="1180" r:id="rId41"/>
    <p:sldId id="257" r:id="rId42"/>
    <p:sldId id="258" r:id="rId43"/>
    <p:sldId id="1167" r:id="rId44"/>
    <p:sldId id="260" r:id="rId45"/>
    <p:sldId id="1084" r:id="rId46"/>
    <p:sldId id="1200" r:id="rId47"/>
    <p:sldId id="261" r:id="rId48"/>
    <p:sldId id="1197" r:id="rId49"/>
    <p:sldId id="1172" r:id="rId50"/>
    <p:sldId id="1182" r:id="rId51"/>
    <p:sldId id="1196" r:id="rId52"/>
    <p:sldId id="1102" r:id="rId5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50006"/>
    <a:srgbClr val="C60036"/>
    <a:srgbClr val="FF9933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5" autoAdjust="0"/>
    <p:restoredTop sz="73624" autoAdjust="0"/>
  </p:normalViewPr>
  <p:slideViewPr>
    <p:cSldViewPr snapToGrid="0">
      <p:cViewPr varScale="1">
        <p:scale>
          <a:sx n="91" d="100"/>
          <a:sy n="91" d="100"/>
        </p:scale>
        <p:origin x="840" y="72"/>
      </p:cViewPr>
      <p:guideLst/>
    </p:cSldViewPr>
  </p:slideViewPr>
  <p:outlineViewPr>
    <p:cViewPr>
      <p:scale>
        <a:sx n="33" d="100"/>
        <a:sy n="33" d="100"/>
      </p:scale>
      <p:origin x="0" y="-751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544"/>
    </p:cViewPr>
  </p:sorterViewPr>
  <p:notesViewPr>
    <p:cSldViewPr snapToGrid="0">
      <p:cViewPr>
        <p:scale>
          <a:sx n="100" d="100"/>
          <a:sy n="100" d="100"/>
        </p:scale>
        <p:origin x="2289" y="-30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C4B088-25E5-4B8D-8B65-4E4D5136B3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if you do that, this is what you get in your event 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DE668-1C34-46D8-8C87-45DBD7915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30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3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42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94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-Allows a DAG to be restarted from a certain part of progress.</a:t>
            </a:r>
          </a:p>
          <a:p>
            <a:r>
              <a:rPr lang="en-US" dirty="0"/>
              <a:t>-Good for rerunning a DAG from a certain part in the DAG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4C4DD-1C17-2E4F-AE14-499885F22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687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4B088-25E5-4B8D-8B65-4E4D5136B3A0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241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681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EXTENDED_SUBMIT_COMMANDS is a set of key = value pairs where the key is a new submit command and the value indicates the data type by example.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true/false  = Boolean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quoted string = string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error = disallow an existing submit keyword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7412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EXTENDED_SUBMIT_COMMANDS is a set of key = value pairs where the key is a new submit command and the value indicates the data type by example.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true/false  = Boolean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quoted string = string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error = disallow an existing submit keyword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9661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4B088-25E5-4B8D-8B65-4E4D5136B3A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66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https://agenda.hep.wisc.edu/event/1733/contributions/25505/attachments/8274/9664/go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4B088-25E5-4B8D-8B65-4E4D5136B3A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7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https://agenda.hep.wisc.edu/event/1733/contributions/25505/attachments/8274/9664/go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4B088-25E5-4B8D-8B65-4E4D5136B3A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858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https://agenda.hep.wisc.edu/event/1733/contributions/25505/attachments/8274/9664/go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4B088-25E5-4B8D-8B65-4E4D5136B3A0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524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of information users and admins can get from the AP and EP job history files.  Unfortunately, there a three problems with these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1) they are only written when the job leaves the queue, so a job that hasn't run, or is stuck in a restart loop is invisible</a:t>
            </a:r>
          </a:p>
          <a:p>
            <a:r>
              <a:rPr lang="en-US" dirty="0"/>
              <a:t>2) They generally only contain summary information about the sum of information over all execution attempts, or perhaps info about the last execution attempt, and this is per-attribute</a:t>
            </a:r>
          </a:p>
          <a:p>
            <a:r>
              <a:rPr lang="en-US" dirty="0"/>
              <a:t>3) There is one (unindexed)  file that holds all the job histories, which makes it very slow to search (putting it in elastic search helps, but that requires setup and learning a new query language)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38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job event logs, like breaking news, update as things happen, not just at the end of jobs, which means you can get info before the jobs exit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52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10.6, we've added a very limited set of machine attributes into the execute events to help debugging, including the </a:t>
            </a:r>
            <a:r>
              <a:rPr lang="en-US" dirty="0" err="1"/>
              <a:t>SlotName</a:t>
            </a:r>
            <a:r>
              <a:rPr lang="en-US" dirty="0"/>
              <a:t>, scratch </a:t>
            </a:r>
            <a:r>
              <a:rPr lang="en-US" dirty="0" err="1"/>
              <a:t>dir</a:t>
            </a:r>
            <a:r>
              <a:rPr lang="en-US" dirty="0"/>
              <a:t>, and provisioned resources.  THIS WILL HELP DEBUGGING A LOT (we think).  But you only get these five attributes.  We don't want to make the event log as big (and as slow) as the history file.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DE668-1C34-46D8-8C87-45DBD7915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945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kidding, we added a submit file command to add additional slot attributes,  In the </a:t>
            </a:r>
            <a:r>
              <a:rPr lang="en-US" dirty="0" err="1"/>
              <a:t>ospool</a:t>
            </a:r>
            <a:r>
              <a:rPr lang="en-US" dirty="0"/>
              <a:t> APs, we added a job transform to always add this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8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HTC_logo_color_ve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408" y="582613"/>
            <a:ext cx="2615184" cy="14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2688" y="2066989"/>
            <a:ext cx="2707695" cy="63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110107"/>
            <a:ext cx="10363200" cy="2438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53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F61365-E3D1-425E-BF49-DF7C7388E7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73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6B4667-D209-4660-B5A2-173A01679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212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ctrTitle"/>
          </p:nvPr>
        </p:nvSpPr>
        <p:spPr>
          <a:xfrm>
            <a:off x="914400" y="517219"/>
            <a:ext cx="103632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495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914400" y="1900238"/>
            <a:ext cx="5080000" cy="373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41960" algn="l">
              <a:spcBef>
                <a:spcPts val="560"/>
              </a:spcBef>
              <a:spcAft>
                <a:spcPts val="0"/>
              </a:spcAft>
              <a:buSzPts val="3360"/>
              <a:buFont typeface="Helvetica Neue"/>
              <a:buChar char="›"/>
              <a:defRPr sz="2800"/>
            </a:lvl1pPr>
            <a:lvl2pPr marL="914400" lvl="1" indent="-36576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60"/>
              <a:buChar char="h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6197600" y="1900238"/>
            <a:ext cx="5080000" cy="373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41960" algn="l">
              <a:spcBef>
                <a:spcPts val="560"/>
              </a:spcBef>
              <a:spcAft>
                <a:spcPts val="0"/>
              </a:spcAft>
              <a:buSzPts val="3360"/>
              <a:buFont typeface="Helvetica Neue"/>
              <a:buChar char="›"/>
              <a:defRPr sz="2800"/>
            </a:lvl1pPr>
            <a:lvl2pPr marL="914400" lvl="1" indent="-36576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60"/>
              <a:buChar char="h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9956800" y="6248400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28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880"/>
              <a:buFont typeface="Helvetica Neue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11480" algn="l">
              <a:spcBef>
                <a:spcPts val="480"/>
              </a:spcBef>
              <a:spcAft>
                <a:spcPts val="0"/>
              </a:spcAft>
              <a:buSzPts val="2880"/>
              <a:buFont typeface="Helvetica Neue"/>
              <a:buChar char="›"/>
              <a:defRPr sz="24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h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880"/>
              <a:buFont typeface="Helvetica Neue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11480" algn="l">
              <a:spcBef>
                <a:spcPts val="480"/>
              </a:spcBef>
              <a:spcAft>
                <a:spcPts val="0"/>
              </a:spcAft>
              <a:buSzPts val="2880"/>
              <a:buFont typeface="Helvetica Neue"/>
              <a:buChar char="›"/>
              <a:defRPr sz="24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h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132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39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sldNum" idx="12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327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72440" algn="l">
              <a:spcBef>
                <a:spcPts val="640"/>
              </a:spcBef>
              <a:spcAft>
                <a:spcPts val="0"/>
              </a:spcAft>
              <a:buSzPts val="3840"/>
              <a:buFont typeface="Helvetica Neue"/>
              <a:buChar char="›"/>
              <a:defRPr sz="3200"/>
            </a:lvl1pPr>
            <a:lvl2pPr marL="914400" lvl="1" indent="-3886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20"/>
              <a:buChar char="h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680"/>
              <a:buFont typeface="Helvetica Neue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2974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680"/>
              <a:buFont typeface="Helvetica Neue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8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 rot="5400000">
            <a:off x="3915569" y="-2130159"/>
            <a:ext cx="4227513" cy="1119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5760" algn="l">
              <a:spcBef>
                <a:spcPts val="360"/>
              </a:spcBef>
              <a:spcAft>
                <a:spcPts val="0"/>
              </a:spcAft>
              <a:buSzPts val="2160"/>
              <a:buChar char="›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20"/>
              <a:buChar char="h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2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12ED7D-98F8-4F4F-A793-74ECB7F395D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513260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 rot="5400000">
            <a:off x="7467600" y="1828800"/>
            <a:ext cx="50292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 rot="5400000">
            <a:off x="2184400" y="-660400"/>
            <a:ext cx="5029200" cy="7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5760" algn="l">
              <a:spcBef>
                <a:spcPts val="360"/>
              </a:spcBef>
              <a:spcAft>
                <a:spcPts val="0"/>
              </a:spcAft>
              <a:buSzPts val="2160"/>
              <a:buChar char="›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20"/>
              <a:buChar char="h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152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>
  <p:cSld name="Title, 2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609563" y="538449"/>
            <a:ext cx="10969943" cy="61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609564" y="1604399"/>
            <a:ext cx="1273985" cy="189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65760" algn="l">
              <a:spcBef>
                <a:spcPts val="360"/>
              </a:spcBef>
              <a:spcAft>
                <a:spcPts val="0"/>
              </a:spcAft>
              <a:buSzPts val="2160"/>
              <a:buChar char="›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20"/>
              <a:buChar char="h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2"/>
          </p:nvPr>
        </p:nvSpPr>
        <p:spPr>
          <a:xfrm>
            <a:off x="1947552" y="1604399"/>
            <a:ext cx="1273985" cy="189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65760" algn="l">
              <a:spcBef>
                <a:spcPts val="360"/>
              </a:spcBef>
              <a:spcAft>
                <a:spcPts val="0"/>
              </a:spcAft>
              <a:buSzPts val="2160"/>
              <a:buChar char="›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20"/>
              <a:buChar char="h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3795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B6D53-A283-1178-F034-2DA215263D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71451"/>
            <a:ext cx="9144000" cy="2157549"/>
          </a:xfrm>
        </p:spPr>
        <p:txBody>
          <a:bodyPr anchor="b"/>
          <a:lstStyle>
            <a:lvl1pPr algn="ctr">
              <a:defRPr sz="60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This is a Test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16465-D089-5E77-D4B3-9B03811B1E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59629"/>
            <a:ext cx="9144000" cy="2026920"/>
          </a:xfrm>
        </p:spPr>
        <p:txBody>
          <a:bodyPr/>
          <a:lstStyle>
            <a:lvl1pPr marL="0" indent="0" algn="ctr">
              <a:buNone/>
              <a:defRPr sz="2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a test footnote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2CDAF-FC4B-D3C3-BC11-345CF78C0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A6802-4BCA-B88D-0D34-056CB2BD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5AA52-F86E-8330-1E61-08A76E64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203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B358-C177-8C60-1871-71780EF0B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 dirty="0"/>
              <a:t>Test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51B7B-176E-8436-C4BB-53B7288F7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7B241-691E-6763-B6F3-5152A89B5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638B7-A71E-CB43-5B7F-87617457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D483C-576C-CCE7-425A-16405B46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377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DEBC-A614-2495-99C6-06462748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3B245-791B-7BFB-8C2C-7550F45BC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ED331-2B91-4F2F-A605-D69CF216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44D1F-4BE5-A78A-68DC-86F16FAB8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2953E-C9C2-C56D-E1D9-00BB50073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33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9BD6-BB51-7E3D-55EB-7A0476A5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68010-DFB4-CF21-BC48-933867977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E2A71-FFED-66A4-8A3D-C659089B3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4AB65-20AE-163E-CA0E-2CCB1694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70408-0352-D05E-6039-5B651009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C02C0-F726-DECD-D10A-7CE2E1957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005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2A91B-52E0-01EE-233B-8FEF9630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28B8C-7856-6319-BF7D-79C8A9F7E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E7F9A-E969-4EC5-0C8F-8AB32B324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F7D7F7-620A-2383-DCBC-11DE793A3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7AC3D0-BB34-66D9-88E3-DDCA82CE8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13EA3-838B-F0EE-EB6A-A3DFEB26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893A71-8278-0DF3-BC2C-65D4B404D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891EC-85FA-95F6-70C7-8CE45B3F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6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3B83-AA58-7D56-EE67-7A8B5B94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A75932-4EC7-99E1-49A7-34D786399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48677-A6CA-116F-0317-0375422CA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9AF1D-154C-EFB4-2BE0-C3CC814F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128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826884-0F74-CB64-3834-48DDD28D1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3269E-4867-4EB5-5AF0-2F7FFFB6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7F394-B5DC-5F4F-0466-0D91FDB8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47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33BF-980F-74C0-DA88-CF0DC289C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5926C-8DE5-1C6B-137B-5DD6B47B5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8E572-A293-43AE-9817-01008A831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F653D-59C7-E610-5B1C-2E87FADD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CF38B-8BE7-DE89-B597-0C6A9AAF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2FED6-7810-842B-360E-7D502967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0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0469D7-1015-4FED-8446-77ED6DA8F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263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09C0-D025-6257-9DE6-F3D0F2F1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E65710-DDF9-A4E0-E32E-62AD7B634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8659B-7250-3FF8-47EC-E6674E04F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7046F-D317-A347-4C78-6B922D6A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F6143-F18D-4E1B-5056-05909A86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3E89E-863D-D14A-7AF1-7B71FC13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56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6B05-4BBB-5E55-B390-B3FAF3EA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AE93BA-61D4-41C5-D02E-C7BD9AB37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1AFA0-62D7-A777-E0E2-00D039B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4B1DD-B9D5-ED96-F9D9-3EB4BB6A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47799-B685-B013-DC98-8A7289D16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32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78CD0A-A2DB-2EDA-434A-EA6AF1874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19DC9-4E3F-5866-90F8-69310EFED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06AF6-2D28-D9BE-A49D-23FB504F5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3A20C-8326-674F-CB6D-8838B7C67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05D4-64EB-03E8-7ADE-BA52D0B3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0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92F5-B0C2-20F3-5818-AC6A51DEA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117A36-7B12-AC99-0E28-AAD260A8D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90308-1F06-BE7E-2294-C99B922E7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C15E4-09C3-FC12-5DA4-3B7374C8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EC81D-C10E-56CA-B692-DAF5E6E4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93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EE1A0-5B2A-BEBE-8A24-E09D7EF05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02F69-FC46-4968-DB74-245A6DC1C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07262-DD3B-A4CC-A164-ABAEBD26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7C6BC-2669-DFB1-DE27-CFACCABE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36493-415F-4C80-CF3E-FBCF19CA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15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E849-01EF-3075-08A8-E6C224C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60D9C-D5DC-CA58-4D90-833225E0F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8EA94-9662-E6E3-99C3-7AAF67A0E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F6F32-CA17-87A8-BE4E-FA7CA5FCE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1476B-AAE3-7B64-8266-A4266400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92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A2E4-F993-64CE-A1DE-123F4E3B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2E509-3EB1-E656-10E4-7DCA8F8F4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1BC10-36AE-CF7A-D3F1-7F9F1A0AD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41D3D-3AE3-CD83-3DFF-AACBA2DC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ED209-7CAD-C376-BBE8-26E26FAE4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97F95-8B34-6C54-0E06-8B97189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31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DDDF1-F4F5-A4B8-D554-C65E3798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00926-CE1C-CB24-FE6E-8DC1260CC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0E3BC-6C54-A528-3DA9-C0131B05D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54301-DA86-C0C8-76FD-DD4E929F4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DCED9-6543-A0F5-5AE2-8FB5D7A97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8F877-A7B9-C4C0-088B-368D5FEF8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96104-D77B-07B7-4A62-650435152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9A538-0526-19CC-86FB-C768BF3E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67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7FA8-E700-E892-1221-743B16E7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D18D5F-6B41-CDAF-DBCA-968071FA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61B15-EFFD-4E44-4CBE-01FB5686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46B82-E4C2-0B0B-7583-46B9068D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041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1B668-9F21-3CEE-DE86-133EB4AA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7386C-A55C-194D-4872-06C4D219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C63BE-CC26-D00E-3D95-243A1B4D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00238"/>
            <a:ext cx="508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0238"/>
            <a:ext cx="508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956800" y="6248400"/>
            <a:ext cx="1320800" cy="457200"/>
          </a:xfrm>
        </p:spPr>
        <p:txBody>
          <a:bodyPr/>
          <a:lstStyle>
            <a:lvl1pPr>
              <a:defRPr/>
            </a:lvl1pPr>
          </a:lstStyle>
          <a:p>
            <a:fld id="{59406ACC-1ABF-4FD7-A7C6-60EC0F1627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54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174E-0736-2A72-BC01-0417CB60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13BB2-EFDA-BB68-C8A0-7D990CFE0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60534-428A-A115-C162-8A99482AE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76A5B-7D66-D2D6-05A2-A967BF271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52553-F909-209A-7E2C-C63B3C94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9A9CF-933E-5623-FBA1-5A2FCCCA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2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C1EC-A162-97F0-FAE7-144752672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36C32-7093-AE9E-AF79-4FF30CC40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C9F1B-D676-2B4B-95A8-4F59D0BD7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84707-3A9D-A613-1A8B-AD883B26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AE1B8-0E7E-3D53-6187-B7205381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C25D6-00AF-9A6E-70C9-99617795A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22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1F9A0-8690-58A5-A78A-9B58C5F1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BA97F-0E5D-F389-2616-BD850ED1F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8F865-84A6-2AA2-6A68-19A2A4086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B7FF1-0636-562A-A57F-77CA7909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90BA3-88E4-A012-940E-A41CEF65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76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16772C-9537-343C-21BF-06A5B9CD3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3BD47-9031-E356-5968-DE42C393E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44BB0-6E5D-8533-C1F9-2E5B4403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7524-FC1F-ED4C-997A-F37AC7BF855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1CCA3-5A75-4AB2-6BAB-08FD1498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365B1-4B2A-BE7F-1FA4-D5A033E7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DA5ABD-C121-4FCB-ACC5-F1D637EDE9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40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6919AD-8CC6-4D3E-873A-09FDF85708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79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77B610-C23B-4654-9A9B-90E751C4D5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37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760E29-F06A-40D6-A318-8DED73A00E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97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68C85E-C72D-4615-9825-0A07FFE50E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29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9685" y="1355726"/>
            <a:ext cx="11199283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254750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73600" y="649288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CC3D3B6-6FB5-4946-B030-0DFF06AB173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1" descr="CHTC_logo_color_horiz.jpg">
            <a:extLst>
              <a:ext uri="{FF2B5EF4-FFF2-40B4-BE49-F238E27FC236}">
                <a16:creationId xmlns:a16="http://schemas.microsoft.com/office/drawing/2014/main" id="{55C38989-08EF-4F7B-8DB6-286349DC8B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88"/>
            <a:ext cx="27622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Users\vmuser\Desktop\HTCondor_red_blk_notag.png">
            <a:extLst>
              <a:ext uri="{FF2B5EF4-FFF2-40B4-BE49-F238E27FC236}">
                <a16:creationId xmlns:a16="http://schemas.microsoft.com/office/drawing/2014/main" id="{BB7CC627-2E79-4CF7-BD67-DA017FFE8F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328" y="6181729"/>
            <a:ext cx="27082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9" r:id="rId2"/>
    <p:sldLayoutId id="2147483730" r:id="rId3"/>
    <p:sldLayoutId id="2147483739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ea typeface="MS PGothic" pitchFamily="34" charset="-128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C600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C6003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C6003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C6003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C6003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33C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33C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33C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33C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429684" y="1355726"/>
            <a:ext cx="11199283" cy="422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72440" algn="l" rtl="0">
              <a:spcBef>
                <a:spcPts val="640"/>
              </a:spcBef>
              <a:spcAft>
                <a:spcPts val="0"/>
              </a:spcAft>
              <a:buClr>
                <a:srgbClr val="808000"/>
              </a:buClr>
              <a:buSzPts val="3840"/>
              <a:buFont typeface="Helvetica Neue"/>
              <a:buChar char="›"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8619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h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–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4" descr="CHTC_logo_color_horiz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4692" y="6328121"/>
            <a:ext cx="2729344" cy="5298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4"/>
          <p:cNvCxnSpPr/>
          <p:nvPr/>
        </p:nvCxnSpPr>
        <p:spPr>
          <a:xfrm>
            <a:off x="0" y="6334471"/>
            <a:ext cx="12192000" cy="0"/>
          </a:xfrm>
          <a:prstGeom prst="straightConnector1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4" descr="C:\Users\vmuser\Desktop\HTCondor_red_blk_notag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94273" y="6254427"/>
            <a:ext cx="2521528" cy="567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921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958566-50F4-4449-904F-A313DB1F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7257C-7E21-7DBA-763E-4AD417682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F2B8F-FDA5-4183-0413-2D9251CD18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/>
              <a:t>HTC23 – Campuses &amp; OSG Services</a:t>
            </a:r>
            <a:br>
              <a:rPr lang="en-US" dirty="0"/>
            </a:br>
            <a:r>
              <a:rPr lang="en-US" dirty="0"/>
              <a:t>11 July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5F4D-EA2A-3EFA-363C-1FAB3A40C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28549-1A0B-4744-6377-270E26579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/>
              <a:t>T. Cartwright</a:t>
            </a:r>
            <a:br>
              <a:rPr lang="en-US" dirty="0"/>
            </a:br>
            <a:fld id="{7D6B6BCA-0F02-1C4A-A7FD-5289AC363B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34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814E6-D8A8-D3BA-630F-DED2D45BF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8C33C-2645-F4E1-EA5A-5FCCEA326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D9D3-938C-AD6F-FE55-123268DB0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6280" y="6461689"/>
            <a:ext cx="1367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fld id="{976A7524-FC1F-ED4C-997A-F37AC7BF8555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1EC76-FCB8-2E0C-4E79-A00A772CF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64194"/>
            <a:ext cx="314817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DC886-C840-743C-F447-42BBA58EE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6480" y="6461689"/>
            <a:ext cx="136731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fld id="{FAE93352-D2C7-9A40-8018-22D224478B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27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tcondor.org/htcondor/release-highlight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lot1@example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lot1@example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latest/automated-workflows/dagman-save-files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osg-htc.org/docs/data/run-frontier-squid-container/" TargetMode="External"/><Relationship Id="rId2" Type="http://schemas.openxmlformats.org/officeDocument/2006/relationships/hyperlink" Target="https://osg-htc.org/docs/worker-node/install-apptainer/" TargetMode="Externa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computer-gpu-graphics-card-nvidia-719215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.hep.wisc.edu/event/2014/contributions/28473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div/index.jsp?div=OAC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path-cc.io/" TargetMode="External"/><Relationship Id="rId4" Type="http://schemas.openxmlformats.org/officeDocument/2006/relationships/hyperlink" Target="https://www.nsf.gov/awardsearch/showAward?AWD_ID=2030508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 txBox="1">
            <a:spLocks noGrp="1"/>
          </p:cNvSpPr>
          <p:nvPr>
            <p:ph type="ctrTitle"/>
          </p:nvPr>
        </p:nvSpPr>
        <p:spPr>
          <a:xfrm>
            <a:off x="986970" y="1133528"/>
            <a:ext cx="10305143" cy="25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What's new in the </a:t>
            </a:r>
            <a:br>
              <a:rPr lang="en-US" dirty="0"/>
            </a:br>
            <a:r>
              <a:rPr lang="en-US" dirty="0"/>
              <a:t>HTCondor Software Suite (HTCSS) ?</a:t>
            </a:r>
            <a:br>
              <a:rPr lang="en-US" dirty="0"/>
            </a:br>
            <a:r>
              <a:rPr lang="en-US" dirty="0"/>
              <a:t>What's coming up?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HTC 23 – Madison, WI</a:t>
            </a:r>
            <a:br>
              <a:rPr lang="en-US" sz="4000" dirty="0"/>
            </a:br>
            <a:br>
              <a:rPr lang="en-US" sz="4000" dirty="0"/>
            </a:br>
            <a:endParaRPr sz="4000" dirty="0"/>
          </a:p>
        </p:txBody>
      </p:sp>
      <p:sp>
        <p:nvSpPr>
          <p:cNvPr id="72" name="Google Shape;72;p1"/>
          <p:cNvSpPr txBox="1"/>
          <p:nvPr/>
        </p:nvSpPr>
        <p:spPr>
          <a:xfrm>
            <a:off x="2209799" y="3223011"/>
            <a:ext cx="7772400" cy="2032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Todd Tannenbaum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Center for High Throughput Computing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University of Wisconsin-Madison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3" name="Google Shape;7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7649" y="5452059"/>
            <a:ext cx="4076700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2757" y="6156446"/>
            <a:ext cx="3110947" cy="49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296" y="6094819"/>
            <a:ext cx="2922104" cy="560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">
            <a:extLst>
              <a:ext uri="{FF2B5EF4-FFF2-40B4-BE49-F238E27FC236}">
                <a16:creationId xmlns:a16="http://schemas.microsoft.com/office/drawing/2014/main" id="{9E46DB4A-D21C-EBAE-5B2F-3F624C424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848" y="0"/>
            <a:ext cx="9027621" cy="6858000"/>
          </a:xfrm>
        </p:spPr>
      </p:pic>
    </p:spTree>
    <p:extLst>
      <p:ext uri="{BB962C8B-B14F-4D97-AF65-F5344CB8AC3E}">
        <p14:creationId xmlns:p14="http://schemas.microsoft.com/office/powerpoint/2010/main" val="1017681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fastening a seat belt&#10;&#10;Description automatically generated with medium confidence">
            <a:extLst>
              <a:ext uri="{FF2B5EF4-FFF2-40B4-BE49-F238E27FC236}">
                <a16:creationId xmlns:a16="http://schemas.microsoft.com/office/drawing/2014/main" id="{6B76C447-006C-AA87-67E2-E4B817D2D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7" b="1415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FE5E2-E8E5-9E8B-EB97-6B4D560F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20098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Since HTCondor Week 2022, there were 12 LTS releases and 10 </a:t>
            </a:r>
            <a:r>
              <a:rPr lang="en-US" sz="5100" dirty="0">
                <a:solidFill>
                  <a:srgbClr val="FFFFFF"/>
                </a:solidFill>
                <a:ea typeface="+mj-ea"/>
                <a:cs typeface="+mj-cs"/>
              </a:rPr>
              <a:t>Feature releases incorporating 140 </a:t>
            </a:r>
            <a:r>
              <a:rPr lang="en-US" sz="5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enhancements </a:t>
            </a:r>
            <a:br>
              <a:rPr lang="en-US" sz="5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162 bug fixes.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BE24D-248A-A5AC-E899-9C73D32B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7D6B6BCA-0F02-1C4A-A7FD-5289AC363B05}" type="slidenum">
              <a:rPr 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1826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fastening a seat belt&#10;&#10;Description automatically generated with medium confidence">
            <a:extLst>
              <a:ext uri="{FF2B5EF4-FFF2-40B4-BE49-F238E27FC236}">
                <a16:creationId xmlns:a16="http://schemas.microsoft.com/office/drawing/2014/main" id="{6B76C447-006C-AA87-67E2-E4B817D2D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7" b="1415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FE5E2-E8E5-9E8B-EB97-6B4D560F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20098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Since HTCondor Week 2022, there were 12 LTS releases and 10 </a:t>
            </a:r>
            <a:r>
              <a:rPr lang="en-US" sz="5100" dirty="0">
                <a:solidFill>
                  <a:srgbClr val="FFFFFF"/>
                </a:solidFill>
                <a:ea typeface="+mj-ea"/>
                <a:cs typeface="+mj-cs"/>
              </a:rPr>
              <a:t>Feature releases incorporating 140 </a:t>
            </a:r>
            <a:r>
              <a:rPr lang="en-US" sz="5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enhancements </a:t>
            </a:r>
            <a:br>
              <a:rPr lang="en-US" sz="5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162 bug fixes.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BE24D-248A-A5AC-E899-9C73D32B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7D6B6BCA-0F02-1C4A-A7FD-5289AC363B05}" type="slidenum">
              <a:rPr 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2C7E4-B36D-9D30-6690-1A45DF370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625" y="0"/>
            <a:ext cx="4497572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31C178-4444-D4B4-8F22-48766337F5F1}"/>
              </a:ext>
            </a:extLst>
          </p:cNvPr>
          <p:cNvSpPr txBox="1">
            <a:spLocks/>
          </p:cNvSpPr>
          <p:nvPr/>
        </p:nvSpPr>
        <p:spPr>
          <a:xfrm>
            <a:off x="0" y="4524530"/>
            <a:ext cx="9144000" cy="2196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/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See "Detailed Notes" at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4"/>
              </a:rPr>
              <a:t>https://htcondor.org/htcondor/release-highlights/</a:t>
            </a:r>
            <a:endParaRPr lang="en-US" sz="2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endParaRPr lang="en-US" sz="5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514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7216B1-9BC2-407E-257C-656FDF042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792308" cy="6858000"/>
          </a:xfrm>
          <a:prstGeom prst="rect">
            <a:avLst/>
          </a:prstGeo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27B0960-6087-B9AC-960C-33FDDAB72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58748" y="929148"/>
            <a:ext cx="2758931" cy="4488426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So, What's Cooking?</a:t>
            </a:r>
          </a:p>
          <a:p>
            <a:pPr marL="0" indent="0"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Let's start with some User Experience work at the Access Point…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7BEF2A-1C95-C0DD-099C-56465729A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56800" y="6248400"/>
            <a:ext cx="1320800" cy="4572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B377B610-C23B-4654-9A9B-90E751C4D594}" type="slidenum">
              <a:rPr lang="en-US" altLang="en-US" smtClean="0"/>
              <a:pPr>
                <a:spcAft>
                  <a:spcPts val="600"/>
                </a:spcAft>
              </a:pPr>
              <a:t>13</a:t>
            </a:fld>
            <a:endParaRPr lang="en-US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624D8E-80A6-7694-A9D8-57D1AAA99781}"/>
              </a:ext>
            </a:extLst>
          </p:cNvPr>
          <p:cNvSpPr/>
          <p:nvPr/>
        </p:nvSpPr>
        <p:spPr bwMode="auto">
          <a:xfrm>
            <a:off x="5963265" y="4277740"/>
            <a:ext cx="1897626" cy="603977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56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7AE555-D69B-45C6-8FD4-5B55AA0DF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295400"/>
            <a:ext cx="10718800" cy="4267200"/>
          </a:xfrm>
        </p:spPr>
        <p:txBody>
          <a:bodyPr/>
          <a:lstStyle/>
          <a:p>
            <a:r>
              <a:rPr lang="en-US" sz="4400" i="1" dirty="0" err="1"/>
              <a:t>htcondor</a:t>
            </a:r>
            <a:r>
              <a:rPr lang="en-US" sz="4400" i="1" dirty="0"/>
              <a:t> &lt;noun&gt; &lt;verb&gt;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job submit", "</a:t>
            </a:r>
            <a:r>
              <a:rPr lang="en-US" sz="3200" i="1" dirty="0" err="1"/>
              <a:t>htcondor</a:t>
            </a:r>
            <a:r>
              <a:rPr lang="en-US" sz="3200" i="1" dirty="0"/>
              <a:t> job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dag</a:t>
            </a:r>
            <a:r>
              <a:rPr lang="en-US" sz="3200" i="1" dirty="0"/>
              <a:t> submit", 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dag</a:t>
            </a:r>
            <a:r>
              <a:rPr lang="en-US" sz="3200" i="1" dirty="0"/>
              <a:t>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jobset</a:t>
            </a:r>
            <a:r>
              <a:rPr lang="en-US" sz="3200" i="1" dirty="0"/>
              <a:t> submit", 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jobset</a:t>
            </a:r>
            <a:r>
              <a:rPr lang="en-US" sz="3200" i="1" dirty="0"/>
              <a:t>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annex create", "</a:t>
            </a:r>
            <a:r>
              <a:rPr lang="en-US" sz="3200" i="1" dirty="0" err="1"/>
              <a:t>htcondor</a:t>
            </a:r>
            <a:r>
              <a:rPr lang="en-US" sz="3200" i="1" dirty="0"/>
              <a:t> annex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eventlog</a:t>
            </a:r>
            <a:r>
              <a:rPr lang="en-US" sz="3200" i="1" dirty="0"/>
              <a:t> read"</a:t>
            </a:r>
            <a:endParaRPr lang="en-US" sz="3200" dirty="0"/>
          </a:p>
          <a:p>
            <a:r>
              <a:rPr lang="en-US" sz="3600" dirty="0"/>
              <a:t>Legacy tools (</a:t>
            </a:r>
            <a:r>
              <a:rPr lang="en-US" sz="3600" dirty="0" err="1"/>
              <a:t>condor_q</a:t>
            </a:r>
            <a:r>
              <a:rPr lang="en-US" sz="3600" dirty="0"/>
              <a:t>, </a:t>
            </a:r>
            <a:r>
              <a:rPr lang="en-US" sz="3600" dirty="0" err="1"/>
              <a:t>condor_submit</a:t>
            </a:r>
            <a:r>
              <a:rPr lang="en-US" sz="3600" dirty="0"/>
              <a:t>, </a:t>
            </a:r>
            <a:r>
              <a:rPr lang="en-US" sz="3600" dirty="0" err="1"/>
              <a:t>condor_history</a:t>
            </a:r>
            <a:r>
              <a:rPr lang="en-US" sz="3600" dirty="0"/>
              <a:t>, …) not going anywhere…</a:t>
            </a:r>
            <a:endParaRPr lang="en-US" sz="3600" i="1" dirty="0"/>
          </a:p>
          <a:p>
            <a:endParaRPr lang="en-US" sz="4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FF1974-034E-447D-88B0-09EE5DC2D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405760"/>
            <a:ext cx="11541760" cy="914400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Evolving new command line user interface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78F21-3752-4ADF-874B-FB2D857CE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B90EBE-B852-147F-3D41-C5AEB9D91E8A}"/>
              </a:ext>
            </a:extLst>
          </p:cNvPr>
          <p:cNvSpPr/>
          <p:nvPr/>
        </p:nvSpPr>
        <p:spPr bwMode="auto">
          <a:xfrm>
            <a:off x="7868872" y="3254283"/>
            <a:ext cx="2818701" cy="730488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6CF436-9BE8-3F84-287A-73CF9AE1E98D}"/>
              </a:ext>
            </a:extLst>
          </p:cNvPr>
          <p:cNvSpPr/>
          <p:nvPr/>
        </p:nvSpPr>
        <p:spPr bwMode="auto">
          <a:xfrm>
            <a:off x="7431337" y="2071436"/>
            <a:ext cx="2115333" cy="629819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22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6E940-DA97-413C-82AF-E7A67D3C2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condor_q</a:t>
            </a:r>
            <a:r>
              <a:rPr lang="en-US" dirty="0"/>
              <a:t> - looking at one running job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141F2-162F-42C3-BD0F-D79A966898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3451D-05AB-4791-9640-EF40AA824063}"/>
              </a:ext>
            </a:extLst>
          </p:cNvPr>
          <p:cNvSpPr txBox="1"/>
          <p:nvPr/>
        </p:nvSpPr>
        <p:spPr>
          <a:xfrm>
            <a:off x="338203" y="914400"/>
            <a:ext cx="111606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$ </a:t>
            </a:r>
            <a:r>
              <a:rPr lang="en-US" sz="3200" b="1" dirty="0" err="1"/>
              <a:t>condor_q</a:t>
            </a:r>
            <a:r>
              <a:rPr lang="en-US" sz="3200" b="1" dirty="0"/>
              <a:t> 123.45 </a:t>
            </a:r>
            <a:br>
              <a:rPr lang="en-US" sz="3200" dirty="0"/>
            </a:b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-- Schedd: login04.osgconnect.net : &lt;192.170.231.217:9618?... @ 07/12/23 21:43:13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OWNER  BATCH_NAME    SUBMITTED   DONE   RUN    IDLE  TOTAL JOB_IDS</a:t>
            </a:r>
          </a:p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toddt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ID: 123       7/12 21:37    _      1      _   10000 123.45</a:t>
            </a:r>
          </a:p>
          <a:p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Total for query: 1 jobs; 0 completed, 0 removed, 0 idle, 1 running, 0 held, 0 suspended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5362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6E940-DA97-413C-82AF-E7A67D3C2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condor_q</a:t>
            </a:r>
            <a:r>
              <a:rPr lang="en-US" dirty="0"/>
              <a:t> - looking at the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141F2-162F-42C3-BD0F-D79A966898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3451D-05AB-4791-9640-EF40AA824063}"/>
              </a:ext>
            </a:extLst>
          </p:cNvPr>
          <p:cNvSpPr txBox="1"/>
          <p:nvPr/>
        </p:nvSpPr>
        <p:spPr>
          <a:xfrm>
            <a:off x="338203" y="914400"/>
            <a:ext cx="1116068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$ </a:t>
            </a:r>
            <a:r>
              <a:rPr lang="en-US" sz="3200" b="1" dirty="0" err="1"/>
              <a:t>condor_q</a:t>
            </a:r>
            <a:r>
              <a:rPr lang="en-US" sz="3200" b="1" dirty="0"/>
              <a:t> –l 123.45 </a:t>
            </a:r>
            <a:br>
              <a:rPr lang="en-US" sz="3200" dirty="0"/>
            </a:b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AccountingGroup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group_opportunistic.EvolSims.toddt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AcctGroup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EvolSims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AcctGroupUser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anushd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AllowedExecuteDuration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72000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"44"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AutoClusterId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3232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BytesRecvd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0.0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BytesSent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0.0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ClusterId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36371245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"/home/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anushd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cluster_code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/cwrapper.sh"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CommittedSlotTime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CommittedSuspensionTime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CommittedTime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CondorPlatform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"$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CondorPlatform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X86_64-CentOS_7.9 $"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CondorVersion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"$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CondorVersion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10.6.0 2023-06-26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PackageID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10.6.0-0.656423 RC $"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CoreSize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CpusProvisioned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1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4315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6E940-DA97-413C-82AF-E7A67D3C2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Job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141F2-162F-42C3-BD0F-D79A966898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3451D-05AB-4791-9640-EF40AA824063}"/>
              </a:ext>
            </a:extLst>
          </p:cNvPr>
          <p:cNvSpPr txBox="1"/>
          <p:nvPr/>
        </p:nvSpPr>
        <p:spPr>
          <a:xfrm>
            <a:off x="338203" y="914400"/>
            <a:ext cx="1116068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$ </a:t>
            </a:r>
            <a:r>
              <a:rPr lang="en-US" sz="3200" b="1" dirty="0" err="1"/>
              <a:t>htcondor</a:t>
            </a:r>
            <a:r>
              <a:rPr lang="en-US" sz="3200" b="1" dirty="0"/>
              <a:t> job status 123.45 </a:t>
            </a:r>
          </a:p>
          <a:p>
            <a:br>
              <a:rPr lang="en-US" sz="3200" dirty="0"/>
            </a:br>
            <a:r>
              <a:rPr lang="en-US" sz="3200" dirty="0"/>
              <a:t>Job 123.45 is currently running on host exec221.chtc.wisc.edu. </a:t>
            </a:r>
            <a:br>
              <a:rPr lang="en-US" sz="3200" dirty="0"/>
            </a:br>
            <a:r>
              <a:rPr lang="en-US" sz="3200" dirty="0"/>
              <a:t>It started running again 2.1 hours ago. </a:t>
            </a:r>
            <a:br>
              <a:rPr lang="en-US" sz="3200" dirty="0"/>
            </a:br>
            <a:r>
              <a:rPr lang="en-US" sz="3200" dirty="0"/>
              <a:t>It was submitted 3.6 hours ago. </a:t>
            </a:r>
            <a:br>
              <a:rPr lang="en-US" sz="3200" dirty="0"/>
            </a:br>
            <a:r>
              <a:rPr lang="en-US" sz="3200" dirty="0"/>
              <a:t>Its current memory usage is 2.5 GB out of 4.0 GB requested. </a:t>
            </a:r>
            <a:br>
              <a:rPr lang="en-US" sz="3200" dirty="0"/>
            </a:br>
            <a:r>
              <a:rPr lang="en-US" sz="3200" dirty="0"/>
              <a:t>Its current disk usage is 3.8 GB out of 5.5 GB requested. </a:t>
            </a:r>
            <a:br>
              <a:rPr lang="en-US" sz="3200" dirty="0"/>
            </a:br>
            <a:r>
              <a:rPr lang="en-US" sz="3200" dirty="0"/>
              <a:t>It has restarted 2 times.</a:t>
            </a:r>
          </a:p>
          <a:p>
            <a:r>
              <a:rPr lang="en-US" sz="3200" dirty="0"/>
              <a:t>Goodput is 80% (0.5 hours </a:t>
            </a:r>
            <a:r>
              <a:rPr lang="en-US" sz="3200" dirty="0" err="1"/>
              <a:t>badput</a:t>
            </a:r>
            <a:r>
              <a:rPr lang="en-US" sz="3200" dirty="0"/>
              <a:t>, 2.1 hours goodput).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0090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43451D-05AB-4791-9640-EF40AA824063}"/>
              </a:ext>
            </a:extLst>
          </p:cNvPr>
          <p:cNvSpPr txBox="1"/>
          <p:nvPr/>
        </p:nvSpPr>
        <p:spPr bwMode="auto">
          <a:xfrm>
            <a:off x="609600" y="2174875"/>
            <a:ext cx="6908800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latin typeface="+mn-lt"/>
              </a:rPr>
              <a:t>$ </a:t>
            </a:r>
            <a:r>
              <a:rPr lang="en-US" sz="1800" b="1" dirty="0" err="1">
                <a:latin typeface="+mn-lt"/>
              </a:rPr>
              <a:t>htcondor</a:t>
            </a:r>
            <a:r>
              <a:rPr lang="en-US" sz="1800" b="1" dirty="0">
                <a:latin typeface="+mn-lt"/>
              </a:rPr>
              <a:t> job status 123.45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Job 123.45 is currently running on host exec221.chtc.wisc.edu.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It started running again 2.1 hours ago.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It was submitted 3.6 hours ago.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Its current memory usage is 2.5 GB out of 4.0 GB requested.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Its current disk usage is 3.8 GB out of 5.5 GB requested.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It has restarted 2 times.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dirty="0">
                <a:latin typeface="+mn-lt"/>
              </a:rPr>
              <a:t>Goodput is 80% (0.5 hours </a:t>
            </a:r>
            <a:r>
              <a:rPr lang="en-US" sz="1800" dirty="0" err="1">
                <a:latin typeface="+mn-lt"/>
              </a:rPr>
              <a:t>badput</a:t>
            </a:r>
            <a:r>
              <a:rPr lang="en-US" sz="1800" dirty="0">
                <a:latin typeface="+mn-lt"/>
              </a:rPr>
              <a:t>, 2.1 hours goodput).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endParaRPr lang="en-US" sz="1800" dirty="0">
              <a:latin typeface="+mn-lt"/>
            </a:endParaRPr>
          </a:p>
        </p:txBody>
      </p:sp>
      <p:pic>
        <p:nvPicPr>
          <p:cNvPr id="6" name="Picture 5" descr="A logo of a video game&#10;&#10;Description automatically generated">
            <a:extLst>
              <a:ext uri="{FF2B5EF4-FFF2-40B4-BE49-F238E27FC236}">
                <a16:creationId xmlns:a16="http://schemas.microsoft.com/office/drawing/2014/main" id="{07D51329-ECC3-6C98-9EA8-E36734208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2" r="12556"/>
          <a:stretch/>
        </p:blipFill>
        <p:spPr>
          <a:xfrm>
            <a:off x="7518400" y="1913334"/>
            <a:ext cx="3816709" cy="288553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6E940-DA97-413C-82AF-E7A67D3C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b="1">
                <a:latin typeface="+mj-lt"/>
                <a:ea typeface="MS PGothic" pitchFamily="34" charset="-128"/>
                <a:cs typeface="ＭＳ Ｐゴシック" charset="0"/>
              </a:rPr>
              <a:t>New Job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141F2-162F-42C3-BD0F-D79A966898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73600" y="6492880"/>
            <a:ext cx="284480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7C47EE97-0F2E-4B87-BB55-F7FDEEB233A8}" type="slidenum">
              <a:rPr lang="en-US" altLang="en-US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altLang="en-US" kern="1200"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254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6E940-DA97-413C-82AF-E7A67D3C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1365"/>
            <a:ext cx="12192000" cy="914400"/>
          </a:xfrm>
        </p:spPr>
        <p:txBody>
          <a:bodyPr/>
          <a:lstStyle/>
          <a:p>
            <a:r>
              <a:rPr lang="en-US" dirty="0"/>
              <a:t>What about a DAGMan workflow?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141F2-162F-42C3-BD0F-D79A966898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3451D-05AB-4791-9640-EF40AA824063}"/>
              </a:ext>
            </a:extLst>
          </p:cNvPr>
          <p:cNvSpPr txBox="1"/>
          <p:nvPr/>
        </p:nvSpPr>
        <p:spPr>
          <a:xfrm>
            <a:off x="338203" y="591671"/>
            <a:ext cx="1116068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$ </a:t>
            </a:r>
            <a:r>
              <a:rPr lang="en-US" sz="3200" b="1" dirty="0" err="1"/>
              <a:t>htcondor</a:t>
            </a:r>
            <a:r>
              <a:rPr lang="en-US" sz="3200" b="1" dirty="0"/>
              <a:t> </a:t>
            </a:r>
            <a:r>
              <a:rPr lang="en-US" sz="3200" b="1" dirty="0" err="1"/>
              <a:t>dag</a:t>
            </a:r>
            <a:r>
              <a:rPr lang="en-US" sz="3200" b="1" dirty="0"/>
              <a:t> status 223</a:t>
            </a:r>
          </a:p>
          <a:p>
            <a:r>
              <a:rPr lang="en-US" dirty="0"/>
              <a:t>DAGMan Job 223.0 [</a:t>
            </a:r>
            <a:r>
              <a:rPr lang="en-US" dirty="0" err="1"/>
              <a:t>simple.dag</a:t>
            </a:r>
            <a:r>
              <a:rPr lang="en-US" dirty="0"/>
              <a:t>] has been running for 52 days 04:12:46.</a:t>
            </a:r>
          </a:p>
          <a:p>
            <a:r>
              <a:rPr lang="en-US" dirty="0"/>
              <a:t>DAG has submitted 382 individual job(s), of which:    </a:t>
            </a:r>
          </a:p>
          <a:p>
            <a:r>
              <a:rPr lang="en-US" dirty="0"/>
              <a:t>	45 are running.    </a:t>
            </a:r>
          </a:p>
          <a:p>
            <a:r>
              <a:rPr lang="en-US" dirty="0"/>
              <a:t>	10 are idle.    </a:t>
            </a:r>
          </a:p>
          <a:p>
            <a:r>
              <a:rPr lang="en-US" dirty="0"/>
              <a:t>	0 are held.    </a:t>
            </a:r>
          </a:p>
          <a:p>
            <a:r>
              <a:rPr lang="en-US" dirty="0"/>
              <a:t>	162 have completed successfully</a:t>
            </a:r>
          </a:p>
          <a:p>
            <a:r>
              <a:rPr lang="en-US" dirty="0"/>
              <a:t>DAG has failed nodes but will continue until all possible work is finished:    	5 nodes failed.</a:t>
            </a:r>
          </a:p>
          <a:p>
            <a:r>
              <a:rPr lang="en-US" dirty="0"/>
              <a:t>	10 nodes waiting to begin.</a:t>
            </a:r>
          </a:p>
          <a:p>
            <a:r>
              <a:rPr lang="en-US" dirty="0"/>
              <a:t>	24 nodes running.</a:t>
            </a:r>
          </a:p>
          <a:p>
            <a:r>
              <a:rPr lang="en-US" dirty="0"/>
              <a:t>	Goodput is 92%</a:t>
            </a:r>
          </a:p>
          <a:p>
            <a:r>
              <a:rPr lang="en-US" dirty="0"/>
              <a:t>[###########=======----------------] 34% complete.</a:t>
            </a:r>
            <a:endParaRPr lang="en-US" sz="3200" dirty="0"/>
          </a:p>
          <a:p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8629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2BA36-58EE-95E4-FCC1-648C311E06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7762D68-D66E-941C-D1DA-8BB52B45D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801" y="265809"/>
            <a:ext cx="8103766" cy="60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8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7AE555-D69B-45C6-8FD4-5B55AA0DF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40908"/>
            <a:ext cx="10718800" cy="4267200"/>
          </a:xfrm>
        </p:spPr>
        <p:txBody>
          <a:bodyPr/>
          <a:lstStyle/>
          <a:p>
            <a:r>
              <a:rPr lang="en-US" sz="4400" i="1" dirty="0" err="1"/>
              <a:t>htcondor</a:t>
            </a:r>
            <a:r>
              <a:rPr lang="en-US" sz="4400" i="1" dirty="0"/>
              <a:t> &lt;noun&gt; &lt;verb&gt;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job submit", "</a:t>
            </a:r>
            <a:r>
              <a:rPr lang="en-US" sz="3200" i="1" dirty="0" err="1"/>
              <a:t>htcondor</a:t>
            </a:r>
            <a:r>
              <a:rPr lang="en-US" sz="3200" i="1" dirty="0"/>
              <a:t> job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dag</a:t>
            </a:r>
            <a:r>
              <a:rPr lang="en-US" sz="3200" i="1" dirty="0"/>
              <a:t> submit", 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dag</a:t>
            </a:r>
            <a:r>
              <a:rPr lang="en-US" sz="3200" i="1" dirty="0"/>
              <a:t>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jobset</a:t>
            </a:r>
            <a:r>
              <a:rPr lang="en-US" sz="3200" i="1" dirty="0"/>
              <a:t> submit", 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jobset</a:t>
            </a:r>
            <a:r>
              <a:rPr lang="en-US" sz="3200" i="1" dirty="0"/>
              <a:t>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annex create", "</a:t>
            </a:r>
            <a:r>
              <a:rPr lang="en-US" sz="3200" i="1" dirty="0" err="1"/>
              <a:t>htcondor</a:t>
            </a:r>
            <a:r>
              <a:rPr lang="en-US" sz="3200" i="1" dirty="0"/>
              <a:t> annex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eventlog</a:t>
            </a:r>
            <a:r>
              <a:rPr lang="en-US" sz="3200" i="1" dirty="0"/>
              <a:t> read"</a:t>
            </a:r>
            <a:endParaRPr lang="en-US" sz="3200" dirty="0"/>
          </a:p>
          <a:p>
            <a:r>
              <a:rPr lang="en-US" sz="3600" dirty="0"/>
              <a:t>Legacy tools (</a:t>
            </a:r>
            <a:r>
              <a:rPr lang="en-US" sz="3600" dirty="0" err="1"/>
              <a:t>condor_q</a:t>
            </a:r>
            <a:r>
              <a:rPr lang="en-US" sz="3600" dirty="0"/>
              <a:t>, </a:t>
            </a:r>
            <a:r>
              <a:rPr lang="en-US" sz="3600" dirty="0" err="1"/>
              <a:t>condor_submit</a:t>
            </a:r>
            <a:r>
              <a:rPr lang="en-US" sz="3600" dirty="0"/>
              <a:t>, </a:t>
            </a:r>
            <a:r>
              <a:rPr lang="en-US" sz="3600" dirty="0" err="1"/>
              <a:t>condor_history</a:t>
            </a:r>
            <a:r>
              <a:rPr lang="en-US" sz="3600" dirty="0"/>
              <a:t>…) not going anywhere…</a:t>
            </a:r>
            <a:endParaRPr lang="en-US" sz="3600" i="1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78F21-3752-4ADF-874B-FB2D857CE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19FDF9-2312-B0A3-D543-688F64AEDBFE}"/>
              </a:ext>
            </a:extLst>
          </p:cNvPr>
          <p:cNvSpPr/>
          <p:nvPr/>
        </p:nvSpPr>
        <p:spPr bwMode="auto">
          <a:xfrm>
            <a:off x="3461844" y="3643090"/>
            <a:ext cx="2634156" cy="769519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2F734CA-818C-2746-8EF3-A0AB3C64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508"/>
            <a:ext cx="12192000" cy="914400"/>
          </a:xfrm>
        </p:spPr>
        <p:txBody>
          <a:bodyPr/>
          <a:lstStyle/>
          <a:p>
            <a:r>
              <a:rPr lang="en-US" dirty="0"/>
              <a:t>What is this "</a:t>
            </a:r>
            <a:r>
              <a:rPr lang="en-US" dirty="0" err="1"/>
              <a:t>eventlog</a:t>
            </a:r>
            <a:r>
              <a:rPr lang="en-US" dirty="0"/>
              <a:t>" noun?</a:t>
            </a:r>
          </a:p>
        </p:txBody>
      </p:sp>
    </p:spTree>
    <p:extLst>
      <p:ext uri="{BB962C8B-B14F-4D97-AF65-F5344CB8AC3E}">
        <p14:creationId xmlns:p14="http://schemas.microsoft.com/office/powerpoint/2010/main" val="2220927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7AE555-D69B-45C6-8FD4-5B55AA0DF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40908"/>
            <a:ext cx="10718800" cy="4267200"/>
          </a:xfrm>
        </p:spPr>
        <p:txBody>
          <a:bodyPr/>
          <a:lstStyle/>
          <a:p>
            <a:r>
              <a:rPr lang="en-US" sz="4400" i="1" dirty="0" err="1"/>
              <a:t>htcondor</a:t>
            </a:r>
            <a:r>
              <a:rPr lang="en-US" sz="4400" i="1" dirty="0"/>
              <a:t> &lt;noun&gt; &lt;verb&gt;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job submit", "</a:t>
            </a:r>
            <a:r>
              <a:rPr lang="en-US" sz="3200" i="1" dirty="0" err="1"/>
              <a:t>htcondor</a:t>
            </a:r>
            <a:r>
              <a:rPr lang="en-US" sz="3200" i="1" dirty="0"/>
              <a:t> job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dag</a:t>
            </a:r>
            <a:r>
              <a:rPr lang="en-US" sz="3200" i="1" dirty="0"/>
              <a:t> submit", 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dag</a:t>
            </a:r>
            <a:r>
              <a:rPr lang="en-US" sz="3200" i="1" dirty="0"/>
              <a:t>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jobset</a:t>
            </a:r>
            <a:r>
              <a:rPr lang="en-US" sz="3200" i="1" dirty="0"/>
              <a:t> submit", 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jobset</a:t>
            </a:r>
            <a:r>
              <a:rPr lang="en-US" sz="3200" i="1" dirty="0"/>
              <a:t>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annex create", "</a:t>
            </a:r>
            <a:r>
              <a:rPr lang="en-US" sz="3200" i="1" dirty="0" err="1"/>
              <a:t>htcondor</a:t>
            </a:r>
            <a:r>
              <a:rPr lang="en-US" sz="3200" i="1" dirty="0"/>
              <a:t> annex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eventlog</a:t>
            </a:r>
            <a:r>
              <a:rPr lang="en-US" sz="3200" i="1" dirty="0"/>
              <a:t> read"</a:t>
            </a:r>
            <a:endParaRPr lang="en-US" sz="3200" dirty="0"/>
          </a:p>
          <a:p>
            <a:r>
              <a:rPr lang="en-US" sz="3600" dirty="0"/>
              <a:t>Legacy tools (</a:t>
            </a:r>
            <a:r>
              <a:rPr lang="en-US" sz="3600" dirty="0" err="1"/>
              <a:t>condor_q</a:t>
            </a:r>
            <a:r>
              <a:rPr lang="en-US" sz="3600" dirty="0"/>
              <a:t>, </a:t>
            </a:r>
            <a:r>
              <a:rPr lang="en-US" sz="3600" dirty="0" err="1"/>
              <a:t>condor_submit</a:t>
            </a:r>
            <a:r>
              <a:rPr lang="en-US" sz="3600" dirty="0"/>
              <a:t>, </a:t>
            </a:r>
            <a:r>
              <a:rPr lang="en-US" sz="3600" dirty="0" err="1"/>
              <a:t>condor_history</a:t>
            </a:r>
            <a:r>
              <a:rPr lang="en-US" sz="3600" dirty="0"/>
              <a:t>…) not going anywhere…</a:t>
            </a:r>
            <a:endParaRPr lang="en-US" sz="3600" i="1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78F21-3752-4ADF-874B-FB2D857CE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19FDF9-2312-B0A3-D543-688F64AEDBFE}"/>
              </a:ext>
            </a:extLst>
          </p:cNvPr>
          <p:cNvSpPr/>
          <p:nvPr/>
        </p:nvSpPr>
        <p:spPr bwMode="auto">
          <a:xfrm>
            <a:off x="3461844" y="3643090"/>
            <a:ext cx="2634156" cy="769519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2F734CA-818C-2746-8EF3-A0AB3C64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508"/>
            <a:ext cx="12192000" cy="914400"/>
          </a:xfrm>
        </p:spPr>
        <p:txBody>
          <a:bodyPr/>
          <a:lstStyle/>
          <a:p>
            <a:r>
              <a:rPr lang="en-US" dirty="0"/>
              <a:t>What is this "</a:t>
            </a:r>
            <a:r>
              <a:rPr lang="en-US" dirty="0" err="1"/>
              <a:t>eventlog</a:t>
            </a:r>
            <a:r>
              <a:rPr lang="en-US" dirty="0"/>
              <a:t>" noun?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D2DE5F-FECC-4959-B27C-D097F177B103}"/>
              </a:ext>
            </a:extLst>
          </p:cNvPr>
          <p:cNvSpPr txBox="1">
            <a:spLocks/>
          </p:cNvSpPr>
          <p:nvPr/>
        </p:nvSpPr>
        <p:spPr bwMode="auto">
          <a:xfrm rot="20278220">
            <a:off x="6260493" y="1030848"/>
            <a:ext cx="6153906" cy="20749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3600" kern="0" dirty="0"/>
              <a:t>See demo by Todd Miller</a:t>
            </a:r>
          </a:p>
          <a:p>
            <a:r>
              <a:rPr lang="en-US" sz="2000" kern="0" dirty="0"/>
              <a:t>https://agenda.hep.wisc.edu/event/1733/contributions/25505/attachments/8274/9664/go</a:t>
            </a:r>
          </a:p>
        </p:txBody>
      </p:sp>
    </p:spTree>
    <p:extLst>
      <p:ext uri="{BB962C8B-B14F-4D97-AF65-F5344CB8AC3E}">
        <p14:creationId xmlns:p14="http://schemas.microsoft.com/office/powerpoint/2010/main" val="365881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7AE555-D69B-45C6-8FD4-5B55AA0DF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40908"/>
            <a:ext cx="10718800" cy="4267200"/>
          </a:xfrm>
        </p:spPr>
        <p:txBody>
          <a:bodyPr/>
          <a:lstStyle/>
          <a:p>
            <a:r>
              <a:rPr lang="en-US" sz="4400" i="1" dirty="0" err="1"/>
              <a:t>htcondor</a:t>
            </a:r>
            <a:r>
              <a:rPr lang="en-US" sz="4400" i="1" dirty="0"/>
              <a:t> &lt;noun&gt; &lt;verb&gt;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job submit", "</a:t>
            </a:r>
            <a:r>
              <a:rPr lang="en-US" sz="3200" i="1" dirty="0" err="1"/>
              <a:t>htcondor</a:t>
            </a:r>
            <a:r>
              <a:rPr lang="en-US" sz="3200" i="1" dirty="0"/>
              <a:t> job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dag</a:t>
            </a:r>
            <a:r>
              <a:rPr lang="en-US" sz="3200" i="1" dirty="0"/>
              <a:t> submit", 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dag</a:t>
            </a:r>
            <a:r>
              <a:rPr lang="en-US" sz="3200" i="1" dirty="0"/>
              <a:t>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jobset</a:t>
            </a:r>
            <a:r>
              <a:rPr lang="en-US" sz="3200" i="1" dirty="0"/>
              <a:t> submit", 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jobset</a:t>
            </a:r>
            <a:r>
              <a:rPr lang="en-US" sz="3200" i="1" dirty="0"/>
              <a:t>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annex create", "</a:t>
            </a:r>
            <a:r>
              <a:rPr lang="en-US" sz="3200" i="1" dirty="0" err="1"/>
              <a:t>htcondor</a:t>
            </a:r>
            <a:r>
              <a:rPr lang="en-US" sz="3200" i="1" dirty="0"/>
              <a:t> annex status", …</a:t>
            </a:r>
          </a:p>
          <a:p>
            <a:pPr lvl="1"/>
            <a:r>
              <a:rPr lang="en-US" sz="3200" i="1" dirty="0"/>
              <a:t>"</a:t>
            </a:r>
            <a:r>
              <a:rPr lang="en-US" sz="3200" i="1" dirty="0" err="1"/>
              <a:t>htcondor</a:t>
            </a:r>
            <a:r>
              <a:rPr lang="en-US" sz="3200" i="1" dirty="0"/>
              <a:t> </a:t>
            </a:r>
            <a:r>
              <a:rPr lang="en-US" sz="3200" i="1" dirty="0" err="1"/>
              <a:t>eventlog</a:t>
            </a:r>
            <a:r>
              <a:rPr lang="en-US" sz="3200" i="1" dirty="0"/>
              <a:t> read"</a:t>
            </a:r>
            <a:endParaRPr lang="en-US" sz="3200" dirty="0"/>
          </a:p>
          <a:p>
            <a:r>
              <a:rPr lang="en-US" sz="3600" dirty="0"/>
              <a:t>Legacy tools (</a:t>
            </a:r>
            <a:r>
              <a:rPr lang="en-US" sz="3600" dirty="0" err="1"/>
              <a:t>condor_q</a:t>
            </a:r>
            <a:r>
              <a:rPr lang="en-US" sz="3600" dirty="0"/>
              <a:t>, </a:t>
            </a:r>
            <a:r>
              <a:rPr lang="en-US" sz="3600" dirty="0" err="1"/>
              <a:t>condor_submit</a:t>
            </a:r>
            <a:r>
              <a:rPr lang="en-US" sz="3600" dirty="0"/>
              <a:t>, </a:t>
            </a:r>
            <a:r>
              <a:rPr lang="en-US" sz="3600" dirty="0" err="1"/>
              <a:t>condor_history</a:t>
            </a:r>
            <a:r>
              <a:rPr lang="en-US" sz="3600" dirty="0"/>
              <a:t>…) not going anywhere…</a:t>
            </a:r>
            <a:endParaRPr lang="en-US" sz="3600" i="1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78F21-3752-4ADF-874B-FB2D857CE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19FDF9-2312-B0A3-D543-688F64AEDBFE}"/>
              </a:ext>
            </a:extLst>
          </p:cNvPr>
          <p:cNvSpPr/>
          <p:nvPr/>
        </p:nvSpPr>
        <p:spPr bwMode="auto">
          <a:xfrm>
            <a:off x="3512178" y="4213541"/>
            <a:ext cx="1653435" cy="704589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2F734CA-818C-2746-8EF3-A0AB3C64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508"/>
            <a:ext cx="12192000" cy="914400"/>
          </a:xfrm>
        </p:spPr>
        <p:txBody>
          <a:bodyPr/>
          <a:lstStyle/>
          <a:p>
            <a:r>
              <a:rPr lang="en-US" dirty="0"/>
              <a:t>What is this "</a:t>
            </a:r>
            <a:r>
              <a:rPr lang="en-US" dirty="0" err="1"/>
              <a:t>eventlog</a:t>
            </a:r>
            <a:r>
              <a:rPr lang="en-US" dirty="0"/>
              <a:t>" noun?</a:t>
            </a:r>
          </a:p>
        </p:txBody>
      </p:sp>
    </p:spTree>
    <p:extLst>
      <p:ext uri="{BB962C8B-B14F-4D97-AF65-F5344CB8AC3E}">
        <p14:creationId xmlns:p14="http://schemas.microsoft.com/office/powerpoint/2010/main" val="2572376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246468-AB3C-66EE-DAA9-C63424A9C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4" y="1921784"/>
            <a:ext cx="11520936" cy="422751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condor_history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condor_history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–file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startd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-hist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condor_adstash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69C531-74DD-F2F3-303A-030E39FA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1325"/>
            <a:ext cx="12192000" cy="914400"/>
          </a:xfrm>
        </p:spPr>
        <p:txBody>
          <a:bodyPr/>
          <a:lstStyle/>
          <a:p>
            <a:r>
              <a:rPr lang="en-US" dirty="0"/>
              <a:t>Lots of info users/admins can get</a:t>
            </a:r>
            <a:br>
              <a:rPr lang="en-US" dirty="0"/>
            </a:br>
            <a:r>
              <a:rPr lang="en-US" dirty="0"/>
              <a:t>from AP and EP job history files</a:t>
            </a:r>
          </a:p>
        </p:txBody>
      </p:sp>
    </p:spTree>
    <p:extLst>
      <p:ext uri="{BB962C8B-B14F-4D97-AF65-F5344CB8AC3E}">
        <p14:creationId xmlns:p14="http://schemas.microsoft.com/office/powerpoint/2010/main" val="30750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0F08A0-7CA9-AE4B-0E4D-E079B270E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85" y="803933"/>
            <a:ext cx="11199283" cy="4227513"/>
          </a:xfrm>
        </p:spPr>
        <p:txBody>
          <a:bodyPr/>
          <a:lstStyle/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000 (076.000.000) 2023-07-06 16:29:23 Job submitted from host: &lt;…&gt;.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001 (076.000.000) 2023-07-06 16:29:23 Job executing on host: &lt;…&gt;...</a:t>
            </a:r>
            <a:b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2667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005 (076.000.000) 2023-07-06 16:30:19 Job terminated.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     (1) Normal termination (return value 0)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0 00:00:00, Sys 0 00:00:00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		    </a:t>
            </a:r>
            <a:r>
              <a:rPr lang="en-US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0 00:00:00, Sys 0 00:00:00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     0  -  Total Bytes Sent By Job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     0  -  Total Bytes Received By Job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AEF0F7-D0DB-B0E2-67C5-C872C2B4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info in event logs</a:t>
            </a:r>
          </a:p>
        </p:txBody>
      </p:sp>
    </p:spTree>
    <p:extLst>
      <p:ext uri="{BB962C8B-B14F-4D97-AF65-F5344CB8AC3E}">
        <p14:creationId xmlns:p14="http://schemas.microsoft.com/office/powerpoint/2010/main" val="474119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0F08A0-7CA9-AE4B-0E4D-E079B270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000 (076.000.000) 2023-07-06 16:29:23 Job submitted from host: &lt;…&gt;.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001 (076.000.000) 2023-07-06 16:29:23 Job executing on host: &lt;…&gt;...</a:t>
            </a:r>
            <a:b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667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SlotName</a:t>
            </a:r>
            <a:r>
              <a:rPr lang="en-US" sz="2667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2667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slot1@example.com</a:t>
            </a:r>
            <a:r>
              <a:rPr lang="en-US" sz="2667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2667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667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CondorScratchDir</a:t>
            </a:r>
            <a:r>
              <a:rPr lang="en-US" sz="2667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"/condor/execute/dir_123"</a:t>
            </a:r>
          </a:p>
          <a:p>
            <a:pPr marL="0" indent="0">
              <a:buNone/>
            </a:pPr>
            <a:r>
              <a:rPr lang="en-US" sz="2667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667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Cpus</a:t>
            </a:r>
            <a:r>
              <a:rPr lang="en-US" sz="2667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</a:t>
            </a:r>
          </a:p>
          <a:p>
            <a:pPr marL="0" indent="0">
              <a:buNone/>
            </a:pPr>
            <a:r>
              <a:rPr lang="en-US" sz="2667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Disk = 27093557</a:t>
            </a:r>
          </a:p>
          <a:p>
            <a:pPr marL="0" indent="0">
              <a:buNone/>
            </a:pPr>
            <a:r>
              <a:rPr lang="en-US" sz="2667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Memory = 128</a:t>
            </a:r>
            <a:b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2667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AEF0F7-D0DB-B0E2-67C5-C872C2B4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info in event logs w/ v10.6</a:t>
            </a:r>
          </a:p>
        </p:txBody>
      </p:sp>
    </p:spTree>
    <p:extLst>
      <p:ext uri="{BB962C8B-B14F-4D97-AF65-F5344CB8AC3E}">
        <p14:creationId xmlns:p14="http://schemas.microsoft.com/office/powerpoint/2010/main" val="686679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CD79C-E284-AB4D-B184-09CDA8F9C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ulog_execute_attrs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GLIDEIN_Site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92932A-BCAF-0D21-CADA-CF34FFC4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THERE'S A KNOB FOR THAT™</a:t>
            </a:r>
          </a:p>
        </p:txBody>
      </p:sp>
    </p:spTree>
    <p:extLst>
      <p:ext uri="{BB962C8B-B14F-4D97-AF65-F5344CB8AC3E}">
        <p14:creationId xmlns:p14="http://schemas.microsoft.com/office/powerpoint/2010/main" val="3682544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0F08A0-7CA9-AE4B-0E4D-E079B270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000 (076.000.000) 2023-07-06 16:29:23 Job submitted from host: &lt;…&gt;.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001 (076.000.000) 2023-07-06 16:29:23 Job executing on host: &lt;…&gt;...</a:t>
            </a:r>
            <a:b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SlotName</a:t>
            </a: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slot1@example.com</a:t>
            </a: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CondorScratchDir</a:t>
            </a: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= "/condor/execute/dir_123"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667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Cpus</a:t>
            </a: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= 1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Disk = 27093557</a:t>
            </a:r>
          </a:p>
          <a:p>
            <a:pPr marL="0" indent="0">
              <a:buNone/>
            </a:pP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Memory = 128</a:t>
            </a:r>
            <a:b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667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GLIDEIN_Site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BestOSPoolSite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AEF0F7-D0DB-B0E2-67C5-C872C2B4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e.g. GLIDEIN info in event logs</a:t>
            </a:r>
          </a:p>
        </p:txBody>
      </p:sp>
    </p:spTree>
    <p:extLst>
      <p:ext uri="{BB962C8B-B14F-4D97-AF65-F5344CB8AC3E}">
        <p14:creationId xmlns:p14="http://schemas.microsoft.com/office/powerpoint/2010/main" val="2651585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5C0DFA-B6F8-2B0F-BC06-A67F3E592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55726"/>
            <a:ext cx="12346329" cy="4227513"/>
          </a:xfrm>
        </p:spPr>
        <p:txBody>
          <a:bodyPr/>
          <a:lstStyle/>
          <a:p>
            <a:pPr marL="685783" indent="-685783">
              <a:buFont typeface="+mj-lt"/>
              <a:buAutoNum type="arabicPeriod"/>
            </a:pPr>
            <a:r>
              <a:rPr lang="en-US" dirty="0"/>
              <a:t>Your per-job (workflow?) </a:t>
            </a:r>
            <a:br>
              <a:rPr lang="en-US" dirty="0"/>
            </a:br>
            <a:r>
              <a:rPr lang="en-US" dirty="0"/>
              <a:t>set by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log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some_log_file</a:t>
            </a:r>
            <a:r>
              <a:rPr lang="en-US" dirty="0">
                <a:cs typeface="Courier New" panose="02070309020205020404" pitchFamily="49" charset="0"/>
              </a:rPr>
              <a:t> in the submit file</a:t>
            </a:r>
          </a:p>
          <a:p>
            <a:pPr marL="685783" indent="-685783">
              <a:buFont typeface="+mj-lt"/>
              <a:buAutoNum type="arabicPeriod"/>
            </a:pPr>
            <a:r>
              <a:rPr lang="en-US" dirty="0">
                <a:cs typeface="Courier New" panose="02070309020205020404" pitchFamily="49" charset="0"/>
              </a:rPr>
              <a:t>For a DAGMan job, in the </a:t>
            </a:r>
            <a:r>
              <a:rPr lang="en-US" dirty="0" err="1">
                <a:cs typeface="Courier New" panose="02070309020205020404" pitchFamily="49" charset="0"/>
              </a:rPr>
              <a:t>DAGman</a:t>
            </a:r>
            <a:r>
              <a:rPr lang="en-US" dirty="0">
                <a:cs typeface="Courier New" panose="02070309020205020404" pitchFamily="49" charset="0"/>
              </a:rPr>
              <a:t> nodes.log</a:t>
            </a:r>
          </a:p>
          <a:p>
            <a:pPr marL="685783" indent="-685783">
              <a:buFont typeface="+mj-lt"/>
              <a:buAutoNum type="arabicPeriod"/>
            </a:pPr>
            <a:r>
              <a:rPr lang="en-US" dirty="0">
                <a:cs typeface="Courier New" panose="02070309020205020404" pitchFamily="49" charset="0"/>
              </a:rPr>
              <a:t>If configured, the global AP events file which has events for all jobs from all users on that AP</a:t>
            </a:r>
            <a:br>
              <a:rPr lang="en-US" dirty="0">
                <a:cs typeface="Courier New" panose="02070309020205020404" pitchFamily="49" charset="0"/>
              </a:rPr>
            </a:br>
            <a:br>
              <a:rPr lang="en-US" dirty="0">
                <a:cs typeface="Courier New" panose="02070309020205020404" pitchFamily="49" charset="0"/>
              </a:rPr>
            </a:br>
            <a:r>
              <a:rPr lang="en-US" dirty="0">
                <a:cs typeface="Courier New" panose="02070309020205020404" pitchFamily="49" charset="0"/>
              </a:rPr>
              <a:t>Using the most constrained file you need gives you efficiencies –faster to only query your own workflow log rather than global</a:t>
            </a:r>
            <a:br>
              <a:rPr lang="en-US" dirty="0">
                <a:cs typeface="Courier New" panose="02070309020205020404" pitchFamily="49" charset="0"/>
              </a:rPr>
            </a:br>
            <a:r>
              <a:rPr lang="en-US" dirty="0">
                <a:cs typeface="Courier New" panose="02070309020205020404" pitchFamily="49" charset="0"/>
              </a:rPr>
              <a:t>	</a:t>
            </a:r>
          </a:p>
          <a:p>
            <a:pPr marL="533387" lvl="1" indent="0">
              <a:buNone/>
            </a:pPr>
            <a:endParaRPr lang="en-US" dirty="0">
              <a:cs typeface="Courier New" panose="02070309020205020404" pitchFamily="49" charset="0"/>
            </a:endParaRPr>
          </a:p>
          <a:p>
            <a:pPr marL="533387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EE2F17-DFFD-62A3-6D68-90DEEC5B3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Appears in all 3 event logs</a:t>
            </a:r>
          </a:p>
        </p:txBody>
      </p:sp>
    </p:spTree>
    <p:extLst>
      <p:ext uri="{BB962C8B-B14F-4D97-AF65-F5344CB8AC3E}">
        <p14:creationId xmlns:p14="http://schemas.microsoft.com/office/powerpoint/2010/main" val="419917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88FD40-C7C5-24F7-D22E-8BFDB96EE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55726"/>
            <a:ext cx="12315463" cy="42275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 in progress to read these with </a:t>
            </a:r>
            <a:r>
              <a:rPr lang="en-US" dirty="0" err="1"/>
              <a:t>htcondor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e.g.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$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htcondor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eventlog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my_log_file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cs typeface="Courier New" panose="02070309020205020404" pitchFamily="49" charset="0"/>
              </a:rPr>
              <a:t>Note new noun "</a:t>
            </a:r>
            <a:r>
              <a:rPr lang="en-US" dirty="0" err="1">
                <a:cs typeface="Courier New" panose="02070309020205020404" pitchFamily="49" charset="0"/>
              </a:rPr>
              <a:t>eventlog</a:t>
            </a:r>
            <a:r>
              <a:rPr lang="en-US" dirty="0">
                <a:cs typeface="Courier New" panose="02070309020205020404" pitchFamily="49" charset="0"/>
              </a:rPr>
              <a:t>" in cli</a:t>
            </a:r>
          </a:p>
          <a:p>
            <a:pPr marL="0" indent="0">
              <a:buNone/>
            </a:pPr>
            <a:r>
              <a:rPr lang="en-US" dirty="0">
                <a:cs typeface="Courier New" panose="02070309020205020404" pitchFamily="49" charset="0"/>
              </a:rPr>
              <a:t>Works on all three kinds of </a:t>
            </a:r>
            <a:r>
              <a:rPr lang="en-US" dirty="0" err="1">
                <a:cs typeface="Courier New" panose="02070309020205020404" pitchFamily="49" charset="0"/>
              </a:rPr>
              <a:t>eventlog</a:t>
            </a:r>
            <a:r>
              <a:rPr lang="en-US" dirty="0">
                <a:cs typeface="Courier New" panose="02070309020205020404" pitchFamily="49" charset="0"/>
              </a:rPr>
              <a:t> files</a:t>
            </a:r>
            <a:br>
              <a:rPr lang="en-US" dirty="0">
                <a:cs typeface="Courier New" panose="02070309020205020404" pitchFamily="49" charset="0"/>
              </a:rPr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BD76EC-1202-E65B-E3D5-1C32F636D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</a:t>
            </a:r>
            <a:r>
              <a:rPr lang="en-US" dirty="0" err="1"/>
              <a:t>htcondor</a:t>
            </a:r>
            <a:r>
              <a:rPr lang="en-US" dirty="0"/>
              <a:t> </a:t>
            </a:r>
            <a:r>
              <a:rPr lang="en-US" dirty="0" err="1"/>
              <a:t>eventlog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978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2BA36-58EE-95E4-FCC1-648C311E06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7762D68-D66E-941C-D1DA-8BB52B45D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80" y="450367"/>
            <a:ext cx="6810065" cy="5107549"/>
          </a:xfrm>
          <a:prstGeom prst="rect">
            <a:avLst/>
          </a:prstGeom>
        </p:spPr>
      </p:pic>
      <p:pic>
        <p:nvPicPr>
          <p:cNvPr id="7" name="Picture 6" descr="A stack of boxes in a store&#10;&#10;Description automatically generated">
            <a:extLst>
              <a:ext uri="{FF2B5EF4-FFF2-40B4-BE49-F238E27FC236}">
                <a16:creationId xmlns:a16="http://schemas.microsoft.com/office/drawing/2014/main" id="{7CF8C779-24E9-CFC9-8E9A-5450F3340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543" y="450367"/>
            <a:ext cx="5416432" cy="541643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514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B5628A-57B2-C908-3C33-510F2A011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1600" y="2333787"/>
            <a:ext cx="12994512" cy="4524213"/>
          </a:xfrm>
        </p:spPr>
        <p:txBody>
          <a:bodyPr/>
          <a:lstStyle/>
          <a:p>
            <a:pPr marL="0" indent="0">
              <a:buNone/>
            </a:pP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htcondor</a:t>
            </a: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eventlog</a:t>
            </a: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read </a:t>
            </a:r>
            <a:r>
              <a:rPr lang="en-US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my_log_file</a:t>
            </a:r>
            <a:endParaRPr lang="en-US" sz="2133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Job    Host Start Time   Evict Time   Evictions   Wall Time     CPU Usage</a:t>
            </a:r>
          </a:p>
          <a:p>
            <a:pPr marL="0" indent="0">
              <a:buNone/>
            </a:pP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79.0   foo  7/6 17:24    7/6 17:25    1           0+00:01:00    0+00:00:52</a:t>
            </a:r>
          </a:p>
          <a:p>
            <a:pPr marL="0" indent="0">
              <a:buNone/>
            </a:pP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80.0   foo  7/6 17:35    7/6 17:36    1           0+00:01:00    0+00:00:52</a:t>
            </a:r>
          </a:p>
          <a:p>
            <a:pPr marL="0" indent="0">
              <a:buNone/>
            </a:pP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81.0   foo  7/6 17:43    7/6 17:44    1           0+00:01:00    0+00:00:53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7261EA-06A6-7096-11F9-46C94D19E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</a:t>
            </a:r>
            <a:r>
              <a:rPr lang="en-US" dirty="0" err="1"/>
              <a:t>eventlog</a:t>
            </a:r>
            <a:r>
              <a:rPr lang="en-US" dirty="0"/>
              <a:t> read …</a:t>
            </a:r>
          </a:p>
        </p:txBody>
      </p:sp>
    </p:spTree>
    <p:extLst>
      <p:ext uri="{BB962C8B-B14F-4D97-AF65-F5344CB8AC3E}">
        <p14:creationId xmlns:p14="http://schemas.microsoft.com/office/powerpoint/2010/main" val="1803406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B5628A-57B2-C908-3C33-510F2A011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33787"/>
            <a:ext cx="12994512" cy="4524213"/>
          </a:xfrm>
        </p:spPr>
        <p:txBody>
          <a:bodyPr/>
          <a:lstStyle/>
          <a:p>
            <a:pPr marL="0" indent="0">
              <a:buNone/>
            </a:pP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htcondor</a:t>
            </a: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eventlog</a:t>
            </a: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read –group-by </a:t>
            </a:r>
            <a:r>
              <a:rPr lang="en-US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GLIDEN_Site</a:t>
            </a: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133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my_log_file</a:t>
            </a:r>
            <a:b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133" dirty="0">
                <a:latin typeface="Courier New" panose="02070309020205020404" pitchFamily="49" charset="0"/>
                <a:cs typeface="Courier New" panose="02070309020205020404" pitchFamily="49" charset="0"/>
              </a:rPr>
              <a:t>Site              CPU Usage    Job Starts   Job Successes  Job Failures</a:t>
            </a:r>
          </a:p>
          <a:p>
            <a:pPr marL="0" indent="0">
              <a:buNone/>
            </a:pPr>
            <a:endParaRPr lang="en-US" sz="2133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133" b="1" dirty="0">
                <a:latin typeface="Courier New" panose="02070309020205020404" pitchFamily="49" charset="0"/>
                <a:cs typeface="Courier New" panose="02070309020205020404" pitchFamily="49" charset="0"/>
              </a:rPr>
              <a:t>MWT2              0+01:13:00    59           57             2           </a:t>
            </a:r>
          </a:p>
          <a:p>
            <a:pPr marL="0" indent="0">
              <a:buNone/>
            </a:pPr>
            <a:r>
              <a:rPr lang="en-US" sz="2133" b="1" dirty="0">
                <a:latin typeface="Courier New" panose="02070309020205020404" pitchFamily="49" charset="0"/>
                <a:cs typeface="Courier New" panose="02070309020205020404" pitchFamily="49" charset="0"/>
              </a:rPr>
              <a:t>NWICG_NDCMS       0+00:50:20     2           1              0           </a:t>
            </a:r>
          </a:p>
          <a:p>
            <a:pPr marL="0" indent="0">
              <a:buNone/>
            </a:pPr>
            <a:r>
              <a:rPr lang="en-US" sz="2133" b="1" dirty="0">
                <a:latin typeface="Courier New" panose="02070309020205020404" pitchFamily="49" charset="0"/>
                <a:cs typeface="Courier New" panose="02070309020205020404" pitchFamily="49" charset="0"/>
              </a:rPr>
              <a:t>UConn-HPC         0+00:05:00     2           1              0           </a:t>
            </a:r>
          </a:p>
          <a:p>
            <a:pPr marL="0" indent="0">
              <a:buNone/>
            </a:pPr>
            <a:r>
              <a:rPr lang="en-US" sz="2133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UColorado_HEP</a:t>
            </a:r>
            <a:r>
              <a:rPr lang="en-US" sz="2133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0+00:51:11     2           1              0           </a:t>
            </a:r>
          </a:p>
          <a:p>
            <a:pPr marL="0" indent="0">
              <a:buNone/>
            </a:pPr>
            <a:r>
              <a:rPr lang="en-US" sz="2133" b="1" dirty="0">
                <a:latin typeface="Courier New" panose="02070309020205020404" pitchFamily="49" charset="0"/>
                <a:cs typeface="Courier New" panose="02070309020205020404" pitchFamily="49" charset="0"/>
              </a:rPr>
              <a:t>NMSU-Discovery-CE 0+04:24:01     7           5              0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7261EA-06A6-7096-11F9-46C94D19E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with group-by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BA789-A629-5000-91F2-D1457A406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115" y="115342"/>
            <a:ext cx="1727200" cy="262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35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7BEDD6-7542-1631-1418-9E2552BA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58" y="662552"/>
            <a:ext cx="11199283" cy="4227513"/>
          </a:xfrm>
        </p:spPr>
        <p:txBody>
          <a:bodyPr/>
          <a:lstStyle/>
          <a:p>
            <a:r>
              <a:rPr lang="en-US" dirty="0"/>
              <a:t>Can make "+</a:t>
            </a:r>
            <a:r>
              <a:rPr lang="en-US" dirty="0" err="1"/>
              <a:t>CustomAttributes</a:t>
            </a:r>
            <a:r>
              <a:rPr lang="en-US" dirty="0"/>
              <a:t>" first class with knobs </a:t>
            </a:r>
            <a:r>
              <a:rPr lang="en-US" dirty="0">
                <a:solidFill>
                  <a:srgbClr val="FF0000"/>
                </a:solidFill>
              </a:rPr>
              <a:t>EXTENDED_SUBMIT_[COMMANDS|HELPFILE]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dirty="0"/>
              <a:t>Instead of:</a:t>
            </a:r>
            <a:br>
              <a:rPr lang="en-US" dirty="0"/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+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SiteJobType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"analysis"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queue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/>
              <a:t> Just: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SiteJobType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analysis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queue</a:t>
            </a:r>
          </a:p>
          <a:p>
            <a:r>
              <a:rPr lang="en-US" dirty="0"/>
              <a:t>Define job submit templates: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use template: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Matlab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mymatrix.m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)</a:t>
            </a:r>
          </a:p>
          <a:p>
            <a:pPr marL="0" indent="0">
              <a:buNone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queue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0CA150-8B49-BB68-3D2D-780DFCEC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File Enhancements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3F832-3405-EA55-E751-7689CF965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3109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5F27D5-6882-911F-23B5-C75D23A53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263" y="721520"/>
            <a:ext cx="8399462" cy="4861719"/>
          </a:xfrm>
        </p:spPr>
        <p:txBody>
          <a:bodyPr/>
          <a:lstStyle/>
          <a:p>
            <a:r>
              <a:rPr lang="en-US" sz="2800" dirty="0"/>
              <a:t>Hold Reason and Reason Codes now useful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503340-34A0-0AA3-3D6E-96BAA1325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Transfer Error Propagation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81880-2D54-4006-A996-DDCC71161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B3808-412A-36B0-771B-41823F681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924" y="1120586"/>
            <a:ext cx="5782152" cy="1737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40CE57-21D8-D202-0312-86DC9D1BEC6B}"/>
              </a:ext>
            </a:extLst>
          </p:cNvPr>
          <p:cNvSpPr txBox="1"/>
          <p:nvPr/>
        </p:nvSpPr>
        <p:spPr>
          <a:xfrm>
            <a:off x="1781572" y="2965544"/>
            <a:ext cx="862885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Example of "</a:t>
            </a:r>
            <a:r>
              <a:rPr lang="en-US" sz="2000" b="1" dirty="0" err="1"/>
              <a:t>condor_q</a:t>
            </a:r>
            <a:r>
              <a:rPr lang="en-US" sz="2000" b="1" dirty="0"/>
              <a:t> –hold" (output directory missing on the Access Point)</a:t>
            </a:r>
            <a:endParaRPr lang="en-US" sz="2000" dirty="0"/>
          </a:p>
          <a:p>
            <a:r>
              <a:rPr lang="en-US" sz="2000" b="1" dirty="0"/>
              <a:t>Old Message:</a:t>
            </a:r>
          </a:p>
          <a:p>
            <a:r>
              <a:rPr lang="en-US" sz="2000" dirty="0"/>
              <a:t>Error from slot1@TODDS480S: STARTER at 127.0.0.1 failed to send file(s) to &lt;127.0.0.1:50288&gt;; SHADOW at 127.0.0.1 failed to write to file C:\condor\test\not_there\blah: (</a:t>
            </a:r>
            <a:r>
              <a:rPr lang="en-US" sz="2000" dirty="0" err="1"/>
              <a:t>errno</a:t>
            </a:r>
            <a:r>
              <a:rPr lang="en-US" sz="2000" dirty="0"/>
              <a:t> 2) No such file or directory</a:t>
            </a:r>
          </a:p>
          <a:p>
            <a:br>
              <a:rPr lang="en-US" sz="2000" dirty="0"/>
            </a:br>
            <a:r>
              <a:rPr lang="en-US" sz="2000" b="1" dirty="0"/>
              <a:t>New Message:</a:t>
            </a:r>
            <a:br>
              <a:rPr lang="en-US" sz="2000" b="1" dirty="0"/>
            </a:br>
            <a:r>
              <a:rPr lang="en-US" sz="2000" dirty="0"/>
              <a:t>Transfer output files failure at access point SUBMIT1 while receiving files from execution point slot3@NODE5. Details: writing to file C:\condor\test\not_there\blah: (</a:t>
            </a:r>
            <a:r>
              <a:rPr lang="en-US" sz="2000" dirty="0" err="1"/>
              <a:t>errno</a:t>
            </a:r>
            <a:r>
              <a:rPr lang="en-US" sz="2000" dirty="0"/>
              <a:t> 2) No such file or directory</a:t>
            </a:r>
          </a:p>
        </p:txBody>
      </p:sp>
    </p:spTree>
    <p:extLst>
      <p:ext uri="{BB962C8B-B14F-4D97-AF65-F5344CB8AC3E}">
        <p14:creationId xmlns:p14="http://schemas.microsoft.com/office/powerpoint/2010/main" val="2542519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0C4BCE-FE92-6557-9A7C-20449DACF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 macro </a:t>
            </a:r>
            <a:r>
              <a:rPr lang="en-US" dirty="0" err="1">
                <a:solidFill>
                  <a:srgbClr val="FF0000"/>
                </a:solidFill>
              </a:rPr>
              <a:t>preserve_relative_paths</a:t>
            </a:r>
            <a:r>
              <a:rPr lang="en-US" dirty="0">
                <a:solidFill>
                  <a:srgbClr val="FF0000"/>
                </a:solidFill>
              </a:rPr>
              <a:t> = True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transfer_input_files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= 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result_data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/x</a:t>
            </a:r>
          </a:p>
          <a:p>
            <a:pPr marL="457200" lvl="1" indent="0">
              <a:buNone/>
            </a:pPr>
            <a:r>
              <a:rPr lang="en-US" sz="3200" dirty="0"/>
              <a:t>ends up creating '</a:t>
            </a:r>
            <a:r>
              <a:rPr lang="en-US" sz="3200" dirty="0" err="1"/>
              <a:t>result_data</a:t>
            </a:r>
            <a:r>
              <a:rPr lang="en-US" sz="3200" dirty="0"/>
              <a:t>/x' on EP job sandbox, not 'x'.</a:t>
            </a:r>
          </a:p>
          <a:p>
            <a:r>
              <a:rPr lang="en-US" dirty="0"/>
              <a:t>OSDF File Transfer Client comes with HTCSS, so can have out of the box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transfer_input_files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osdf:///foo/xxx/yyy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81ABD3-3D40-6AC5-B694-9A7D3F87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Transfer Enhancements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CB114-5A06-3E7D-4971-FA8BB7292C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0927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6C960-DF21-FDB6-4358-79A43B14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Saved DAG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114EB-DBC5-9801-A0D5-A8E991042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7639"/>
            <a:ext cx="10515600" cy="1831975"/>
          </a:xfrm>
        </p:spPr>
        <p:txBody>
          <a:bodyPr/>
          <a:lstStyle/>
          <a:p>
            <a:r>
              <a:rPr lang="en-US" dirty="0"/>
              <a:t>Added new saved progress file for a DAG in V10.5.0 that is kind of like a video game save</a:t>
            </a:r>
          </a:p>
          <a:p>
            <a:pPr lvl="1"/>
            <a:r>
              <a:rPr lang="en-US" dirty="0"/>
              <a:t>File is similar too a rescue file</a:t>
            </a:r>
          </a:p>
          <a:p>
            <a:pPr lvl="1"/>
            <a:r>
              <a:rPr lang="en-US" dirty="0"/>
              <a:t>Written at the first start of a specified node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D1E8B1-EFA4-54B4-D680-498F7F7F892F}"/>
              </a:ext>
            </a:extLst>
          </p:cNvPr>
          <p:cNvSpPr/>
          <p:nvPr/>
        </p:nvSpPr>
        <p:spPr>
          <a:xfrm>
            <a:off x="838200" y="3717253"/>
            <a:ext cx="4922295" cy="1831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SAVE_POINT_FILE S1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SAVE_POINT_FILE S2 post_simulation1.save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SAVE_POINT_FILE S3 ./post_simulation2.save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SAVE_POINT_FILE S4 ../../foo/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mid_analysis.save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412D1-8AB5-5E3F-7B10-8D0122061FB8}"/>
              </a:ext>
            </a:extLst>
          </p:cNvPr>
          <p:cNvSpPr txBox="1"/>
          <p:nvPr/>
        </p:nvSpPr>
        <p:spPr>
          <a:xfrm>
            <a:off x="2156347" y="3291516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sample.dag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266B8-4EB8-E49E-E72F-00287E56F8F8}"/>
              </a:ext>
            </a:extLst>
          </p:cNvPr>
          <p:cNvSpPr txBox="1"/>
          <p:nvPr/>
        </p:nvSpPr>
        <p:spPr>
          <a:xfrm>
            <a:off x="8300609" y="2264494"/>
            <a:ext cx="1672936" cy="3693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0C0A0-392A-6BFF-7183-629F0FC89CF1}"/>
              </a:ext>
            </a:extLst>
          </p:cNvPr>
          <p:cNvSpPr txBox="1"/>
          <p:nvPr/>
        </p:nvSpPr>
        <p:spPr>
          <a:xfrm>
            <a:off x="8300609" y="2997840"/>
            <a:ext cx="1672936" cy="3693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C3B6D-195E-868A-6F11-90F22DA1861B}"/>
              </a:ext>
            </a:extLst>
          </p:cNvPr>
          <p:cNvSpPr txBox="1"/>
          <p:nvPr/>
        </p:nvSpPr>
        <p:spPr>
          <a:xfrm>
            <a:off x="8300609" y="4452462"/>
            <a:ext cx="1672936" cy="3693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Part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F0B99-97CD-E85C-5714-C7F375B55B77}"/>
              </a:ext>
            </a:extLst>
          </p:cNvPr>
          <p:cNvSpPr txBox="1"/>
          <p:nvPr/>
        </p:nvSpPr>
        <p:spPr>
          <a:xfrm>
            <a:off x="8300609" y="5177787"/>
            <a:ext cx="1672936" cy="3693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Part 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977130-7ABA-10EB-918D-405324A48B86}"/>
              </a:ext>
            </a:extLst>
          </p:cNvPr>
          <p:cNvSpPr/>
          <p:nvPr/>
        </p:nvSpPr>
        <p:spPr>
          <a:xfrm>
            <a:off x="7346728" y="3306690"/>
            <a:ext cx="592282" cy="5951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2F8304-4FFD-D5E5-F80E-CAE83C835721}"/>
              </a:ext>
            </a:extLst>
          </p:cNvPr>
          <p:cNvSpPr/>
          <p:nvPr/>
        </p:nvSpPr>
        <p:spPr>
          <a:xfrm>
            <a:off x="10414293" y="2565408"/>
            <a:ext cx="592282" cy="5951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B69D23-735E-3825-24DE-1D185850FE54}"/>
              </a:ext>
            </a:extLst>
          </p:cNvPr>
          <p:cNvSpPr/>
          <p:nvPr/>
        </p:nvSpPr>
        <p:spPr>
          <a:xfrm>
            <a:off x="10414293" y="4023977"/>
            <a:ext cx="592282" cy="5951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612110-3AAB-5A5D-CC80-E6DB293E5BBD}"/>
              </a:ext>
            </a:extLst>
          </p:cNvPr>
          <p:cNvSpPr/>
          <p:nvPr/>
        </p:nvSpPr>
        <p:spPr>
          <a:xfrm>
            <a:off x="7346728" y="4746476"/>
            <a:ext cx="592282" cy="5951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892383-516D-47F0-264D-57BE808D12EF}"/>
              </a:ext>
            </a:extLst>
          </p:cNvPr>
          <p:cNvSpPr txBox="1"/>
          <p:nvPr/>
        </p:nvSpPr>
        <p:spPr>
          <a:xfrm>
            <a:off x="8300609" y="3727137"/>
            <a:ext cx="1672936" cy="3693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 2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7605D228-A9ED-36D0-844D-DA4046D02296}"/>
              </a:ext>
            </a:extLst>
          </p:cNvPr>
          <p:cNvCxnSpPr>
            <a:cxnSpLocks/>
            <a:stCxn id="6" idx="3"/>
            <a:endCxn id="11" idx="0"/>
          </p:cNvCxnSpPr>
          <p:nvPr/>
        </p:nvCxnSpPr>
        <p:spPr>
          <a:xfrm>
            <a:off x="9973545" y="2449160"/>
            <a:ext cx="736889" cy="116248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0C906673-B196-E3CD-0DB2-447E9EBDE8B4}"/>
              </a:ext>
            </a:extLst>
          </p:cNvPr>
          <p:cNvCxnSpPr>
            <a:cxnSpLocks/>
            <a:stCxn id="11" idx="4"/>
            <a:endCxn id="7" idx="3"/>
          </p:cNvCxnSpPr>
          <p:nvPr/>
        </p:nvCxnSpPr>
        <p:spPr>
          <a:xfrm rot="5400000">
            <a:off x="10331039" y="2803110"/>
            <a:ext cx="21903" cy="736889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AA90143D-D855-52D3-9924-DEEAF07745CA}"/>
              </a:ext>
            </a:extLst>
          </p:cNvPr>
          <p:cNvCxnSpPr>
            <a:cxnSpLocks/>
            <a:stCxn id="7" idx="1"/>
            <a:endCxn id="10" idx="0"/>
          </p:cNvCxnSpPr>
          <p:nvPr/>
        </p:nvCxnSpPr>
        <p:spPr>
          <a:xfrm rot="10800000" flipV="1">
            <a:off x="7642869" y="3182506"/>
            <a:ext cx="657740" cy="124184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D1FB99E5-2685-F2FC-6A9F-97A5ABFAA6E2}"/>
              </a:ext>
            </a:extLst>
          </p:cNvPr>
          <p:cNvCxnSpPr>
            <a:cxnSpLocks/>
            <a:stCxn id="10" idx="4"/>
            <a:endCxn id="14" idx="1"/>
          </p:cNvCxnSpPr>
          <p:nvPr/>
        </p:nvCxnSpPr>
        <p:spPr>
          <a:xfrm rot="16200000" flipH="1">
            <a:off x="7966780" y="3577974"/>
            <a:ext cx="9918" cy="657740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15149060-AD50-1609-C394-4A59873CA03E}"/>
              </a:ext>
            </a:extLst>
          </p:cNvPr>
          <p:cNvCxnSpPr>
            <a:cxnSpLocks/>
            <a:stCxn id="14" idx="3"/>
            <a:endCxn id="12" idx="0"/>
          </p:cNvCxnSpPr>
          <p:nvPr/>
        </p:nvCxnSpPr>
        <p:spPr>
          <a:xfrm>
            <a:off x="9973545" y="3911803"/>
            <a:ext cx="736889" cy="112174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AD730711-9F29-4E96-CDA6-40E0B5DD0488}"/>
              </a:ext>
            </a:extLst>
          </p:cNvPr>
          <p:cNvCxnSpPr>
            <a:cxnSpLocks/>
            <a:stCxn id="12" idx="4"/>
            <a:endCxn id="8" idx="3"/>
          </p:cNvCxnSpPr>
          <p:nvPr/>
        </p:nvCxnSpPr>
        <p:spPr>
          <a:xfrm rot="5400000">
            <a:off x="10333012" y="4259706"/>
            <a:ext cx="17956" cy="736889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CD543AC4-098D-41B0-3915-B1B794F7151D}"/>
              </a:ext>
            </a:extLst>
          </p:cNvPr>
          <p:cNvCxnSpPr>
            <a:cxnSpLocks/>
            <a:stCxn id="8" idx="1"/>
            <a:endCxn id="13" idx="0"/>
          </p:cNvCxnSpPr>
          <p:nvPr/>
        </p:nvCxnSpPr>
        <p:spPr>
          <a:xfrm rot="10800000" flipV="1">
            <a:off x="7642869" y="4637128"/>
            <a:ext cx="657740" cy="109348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A24A2B47-3867-1380-3C8E-296DF2A08EC2}"/>
              </a:ext>
            </a:extLst>
          </p:cNvPr>
          <p:cNvCxnSpPr>
            <a:cxnSpLocks/>
            <a:stCxn id="13" idx="4"/>
            <a:endCxn id="9" idx="1"/>
          </p:cNvCxnSpPr>
          <p:nvPr/>
        </p:nvCxnSpPr>
        <p:spPr>
          <a:xfrm rot="16200000" flipH="1">
            <a:off x="7961348" y="5023192"/>
            <a:ext cx="20782" cy="657740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E840524-4EB7-5838-2B8E-CFFB36BE6DCE}"/>
              </a:ext>
            </a:extLst>
          </p:cNvPr>
          <p:cNvSpPr txBox="1"/>
          <p:nvPr/>
        </p:nvSpPr>
        <p:spPr>
          <a:xfrm>
            <a:off x="7672136" y="1913052"/>
            <a:ext cx="2929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Workflow Visualized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019A4C-E73C-9C74-097C-08950C86373A}"/>
              </a:ext>
            </a:extLst>
          </p:cNvPr>
          <p:cNvSpPr txBox="1"/>
          <p:nvPr/>
        </p:nvSpPr>
        <p:spPr>
          <a:xfrm>
            <a:off x="3769300" y="5926473"/>
            <a:ext cx="46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DAGMan Save Point File Documentation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863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0C6D64-8A7C-20BF-0A93-168DF3DA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926" y="692958"/>
            <a:ext cx="3790713" cy="2878071"/>
          </a:xfrm>
        </p:spPr>
        <p:txBody>
          <a:bodyPr/>
          <a:lstStyle/>
          <a:p>
            <a:r>
              <a:rPr lang="en-US" sz="2800" dirty="0"/>
              <a:t>Administrative Quick-Start Guide</a:t>
            </a:r>
          </a:p>
          <a:p>
            <a:r>
              <a:rPr lang="en-US" sz="2800" dirty="0"/>
              <a:t>Fast "one-line" install and configure</a:t>
            </a:r>
          </a:p>
          <a:p>
            <a:pPr lvl="1"/>
            <a:r>
              <a:rPr lang="en-US" sz="2400" dirty="0"/>
              <a:t>Installs all needed packages</a:t>
            </a:r>
          </a:p>
          <a:p>
            <a:pPr lvl="1"/>
            <a:r>
              <a:rPr lang="en-US" sz="2400" dirty="0"/>
              <a:t>Configures a secure HTCondor pool using ID tokens</a:t>
            </a:r>
          </a:p>
          <a:p>
            <a:r>
              <a:rPr lang="en-US" sz="2800" dirty="0"/>
              <a:t>Install an up-to-date secure system including CM, AP, and EP in &lt; 5 min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4382C4-1C7C-D7FF-6A89-8B1D319E7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life for administrators as well…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4A5FF-967F-1827-5429-5B4A0AE0A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36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700D0-CED8-525D-BA06-B44907DF8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2" b="7818"/>
          <a:stretch/>
        </p:blipFill>
        <p:spPr>
          <a:xfrm>
            <a:off x="4693427" y="819732"/>
            <a:ext cx="6572540" cy="4850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82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EE05E0-2B9A-F75A-7B3A-8332037E2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5526"/>
            <a:ext cx="12192000" cy="914400"/>
          </a:xfrm>
        </p:spPr>
        <p:txBody>
          <a:bodyPr/>
          <a:lstStyle/>
          <a:p>
            <a:r>
              <a:rPr lang="en-US" dirty="0"/>
              <a:t>Execution Point Developments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88F3D-EC18-A24C-62B4-E4B671639E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8133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8DE9-FF48-2785-EA2A-37BD1EF1B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P(</a:t>
            </a:r>
            <a:r>
              <a:rPr lang="en-US" dirty="0" err="1"/>
              <a:t>artitionable</a:t>
            </a:r>
            <a:r>
              <a:rPr lang="en-US" dirty="0"/>
              <a:t>) Slots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9F990-AB2D-3C94-EE6D-C430E852D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pslot</a:t>
            </a:r>
            <a:r>
              <a:rPr lang="en-US" dirty="0"/>
              <a:t> is never claimed, which constrains AP planning.</a:t>
            </a:r>
          </a:p>
          <a:p>
            <a:r>
              <a:rPr lang="en-US" dirty="0"/>
              <a:t>AP claims a series of independent </a:t>
            </a:r>
            <a:r>
              <a:rPr lang="en-US" dirty="0" err="1"/>
              <a:t>dslots</a:t>
            </a:r>
            <a:r>
              <a:rPr lang="en-US" dirty="0"/>
              <a:t> made from the </a:t>
            </a:r>
            <a:r>
              <a:rPr lang="en-US" dirty="0" err="1"/>
              <a:t>pslot</a:t>
            </a:r>
            <a:endParaRPr lang="en-US" dirty="0"/>
          </a:p>
          <a:p>
            <a:r>
              <a:rPr lang="en-US" dirty="0"/>
              <a:t>AP is dependent on CM for managing </a:t>
            </a:r>
            <a:r>
              <a:rPr lang="en-US" dirty="0" err="1"/>
              <a:t>plsot</a:t>
            </a:r>
            <a:r>
              <a:rPr lang="en-US" dirty="0"/>
              <a:t> resources</a:t>
            </a:r>
          </a:p>
          <a:p>
            <a:pPr lvl="1"/>
            <a:r>
              <a:rPr lang="en-US" dirty="0"/>
              <a:t>CM can take resources away and offer them to other APs</a:t>
            </a:r>
          </a:p>
        </p:txBody>
      </p:sp>
    </p:spTree>
    <p:extLst>
      <p:ext uri="{BB962C8B-B14F-4D97-AF65-F5344CB8AC3E}">
        <p14:creationId xmlns:p14="http://schemas.microsoft.com/office/powerpoint/2010/main" val="4048536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3DA5-1B7F-68D9-0750-47C14C46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Pslot</a:t>
            </a:r>
            <a:r>
              <a:rPr lang="en-US" dirty="0"/>
              <a:t> Claiming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DF01E-9BEC-EF5D-31B7-D3F2EAA74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77" y="914400"/>
            <a:ext cx="11199283" cy="422751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AP can now claim entire </a:t>
            </a:r>
            <a:r>
              <a:rPr lang="en-US" dirty="0" err="1">
                <a:solidFill>
                  <a:srgbClr val="FF0000"/>
                </a:solidFill>
              </a:rPr>
              <a:t>pslots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For a set period of time</a:t>
            </a:r>
          </a:p>
          <a:p>
            <a:pPr lvl="1"/>
            <a:r>
              <a:rPr lang="en-US" dirty="0"/>
              <a:t>Minus resources still in use by previous claimant</a:t>
            </a:r>
          </a:p>
          <a:p>
            <a:r>
              <a:rPr lang="en-US" dirty="0"/>
              <a:t>This will allow improved resource management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AP can manage </a:t>
            </a:r>
            <a:r>
              <a:rPr lang="en-US" dirty="0" err="1">
                <a:solidFill>
                  <a:srgbClr val="FF0000"/>
                </a:solidFill>
              </a:rPr>
              <a:t>pslot</a:t>
            </a:r>
            <a:r>
              <a:rPr lang="en-US" dirty="0">
                <a:solidFill>
                  <a:srgbClr val="FF0000"/>
                </a:solidFill>
              </a:rPr>
              <a:t> resources without aid or hinderance of a pool CM</a:t>
            </a:r>
          </a:p>
          <a:p>
            <a:pPr lvl="2"/>
            <a:r>
              <a:rPr lang="en-US" dirty="0"/>
              <a:t>Intelligent draining for different sized jobs</a:t>
            </a:r>
          </a:p>
          <a:p>
            <a:pPr lvl="1"/>
            <a:r>
              <a:rPr lang="en-US" dirty="0"/>
              <a:t>Less work for CM negotiator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CM can be unaware of users at the AP</a:t>
            </a:r>
          </a:p>
        </p:txBody>
      </p:sp>
    </p:spTree>
    <p:extLst>
      <p:ext uri="{BB962C8B-B14F-4D97-AF65-F5344CB8AC3E}">
        <p14:creationId xmlns:p14="http://schemas.microsoft.com/office/powerpoint/2010/main" val="3267001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05DBF0-9A86-9DEE-8C1E-65EC3256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58" y="914400"/>
            <a:ext cx="11199283" cy="422751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Long-Term Support (LTS) Releases</a:t>
            </a:r>
            <a:r>
              <a:rPr lang="en-US" dirty="0"/>
              <a:t> (</a:t>
            </a:r>
            <a:r>
              <a:rPr lang="en-US" sz="2800" i="1" dirty="0"/>
              <a:t>formerly 'stable series'</a:t>
            </a:r>
            <a:r>
              <a:rPr lang="en-US" i="1" dirty="0"/>
              <a:t>)</a:t>
            </a:r>
          </a:p>
          <a:p>
            <a:pPr lvl="1"/>
            <a:r>
              <a:rPr lang="en-US" dirty="0"/>
              <a:t>Only bug fixes</a:t>
            </a:r>
          </a:p>
          <a:p>
            <a:pPr lvl="1"/>
            <a:r>
              <a:rPr lang="en-US" dirty="0"/>
              <a:t>vMajor.0.Update (e.g. 10.0.0, 10.0.1, 10.0.2, …)</a:t>
            </a:r>
          </a:p>
          <a:p>
            <a:pPr lvl="1"/>
            <a:r>
              <a:rPr lang="en-US" dirty="0"/>
              <a:t>Today: HTCSS v10.0.6</a:t>
            </a:r>
          </a:p>
          <a:p>
            <a:r>
              <a:rPr lang="en-US" dirty="0">
                <a:solidFill>
                  <a:srgbClr val="FF0000"/>
                </a:solidFill>
              </a:rPr>
              <a:t>Feature Releases</a:t>
            </a:r>
            <a:r>
              <a:rPr lang="en-US" dirty="0"/>
              <a:t> </a:t>
            </a:r>
            <a:r>
              <a:rPr lang="en-US" sz="2800" i="1" dirty="0"/>
              <a:t>(formerly 'developer series')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Bug fixes plus new features</a:t>
            </a:r>
          </a:p>
          <a:p>
            <a:pPr lvl="1"/>
            <a:r>
              <a:rPr lang="en-US" dirty="0" err="1"/>
              <a:t>vMajor.Minor.Update</a:t>
            </a:r>
            <a:r>
              <a:rPr lang="en-US" dirty="0"/>
              <a:t> (e.g. 10.1.0, 10.2.0, 10.3.0 …)</a:t>
            </a:r>
          </a:p>
          <a:p>
            <a:pPr lvl="1"/>
            <a:r>
              <a:rPr lang="en-US" dirty="0"/>
              <a:t>Next month: v10.8.0 …. </a:t>
            </a:r>
            <a:r>
              <a:rPr lang="en-US" b="1" i="1" dirty="0">
                <a:solidFill>
                  <a:srgbClr val="FF0000"/>
                </a:solidFill>
              </a:rPr>
              <a:t>This is the v11.0.0 release candidate!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B6C2E9-01FC-64D3-A922-44894693D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9F20E-EE13-EBBA-8C70-63D8E8495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2363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>
            <a:extLst>
              <a:ext uri="{FF2B5EF4-FFF2-40B4-BE49-F238E27FC236}">
                <a16:creationId xmlns:a16="http://schemas.microsoft.com/office/drawing/2014/main" id="{EC3EC9D2-D07A-B8DB-B2DB-98BB5BCCB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732" b="7351"/>
          <a:stretch/>
        </p:blipFill>
        <p:spPr>
          <a:xfrm>
            <a:off x="8577676" y="1355726"/>
            <a:ext cx="3051292" cy="292940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5AF6E8-2CA8-56F9-6093-37F0658B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"Container Universe"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FC2FF-1972-44F9-41F7-12CDF65960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73600" y="6492880"/>
            <a:ext cx="28448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296919AD-8CC6-4D3E-873A-09FDF857086C}" type="slidenum">
              <a:rPr lang="en-US" altLang="en-US" smtClean="0"/>
              <a:pPr>
                <a:spcAft>
                  <a:spcPts val="600"/>
                </a:spcAft>
              </a:pPr>
              <a:t>40</a:t>
            </a:fld>
            <a:endParaRPr lang="en-US" alt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BFCF77F-D059-4D2D-4B21-7A0A53EFD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69" y="792000"/>
            <a:ext cx="8399462" cy="791871"/>
          </a:xfrm>
        </p:spPr>
        <p:txBody>
          <a:bodyPr/>
          <a:lstStyle/>
          <a:p>
            <a:r>
              <a:rPr lang="en-US" sz="2800" dirty="0">
                <a:ea typeface="Times New Roman" panose="02020603050405020304" pitchFamily="18" charset="0"/>
              </a:rPr>
              <a:t>EP advertises container runtimes available, and uses whichever one can get the job done</a:t>
            </a:r>
          </a:p>
          <a:p>
            <a:r>
              <a:rPr lang="en-US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Now EP does a lot of testing of container runtime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    and the container image to determine if errors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    are the systems fault or the jobs fault</a:t>
            </a:r>
            <a:br>
              <a:rPr lang="en-US" sz="2800" dirty="0">
                <a:ea typeface="Times New Roman" panose="02020603050405020304" pitchFamily="18" charset="0"/>
              </a:rPr>
            </a:br>
            <a:endParaRPr lang="en-US" sz="2800" dirty="0">
              <a:ea typeface="Times New Roman" panose="02020603050405020304" pitchFamily="18" charset="0"/>
            </a:endParaRPr>
          </a:p>
          <a:p>
            <a:r>
              <a:rPr lang="en-US" dirty="0"/>
              <a:t>New world order: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container_image</a:t>
            </a:r>
            <a:r>
              <a:rPr lang="en-US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/</a:t>
            </a:r>
            <a:r>
              <a:rPr lang="en-US" sz="2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cvmfs</a:t>
            </a:r>
            <a:r>
              <a:rPr lang="en-US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/my/image/</a:t>
            </a:r>
            <a:r>
              <a:rPr lang="en-US" sz="2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US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# Or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container_image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= docker://Debian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# Or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container_image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myImage.sif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# Or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container_image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= http://xxx/image.sif</a:t>
            </a:r>
          </a:p>
          <a:p>
            <a:pPr marL="0" indent="0">
              <a:buNone/>
            </a:pP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304E11C1-58B4-4946-3A0E-FB0FFD1C6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887" y="4359878"/>
            <a:ext cx="2703113" cy="1534438"/>
          </a:xfrm>
          <a:prstGeom prst="rect">
            <a:avLst/>
          </a:prstGeom>
        </p:spPr>
      </p:pic>
      <p:pic>
        <p:nvPicPr>
          <p:cNvPr id="5" name="Picture 2" descr="Image result for docker logo">
            <a:extLst>
              <a:ext uri="{FF2B5EF4-FFF2-40B4-BE49-F238E27FC236}">
                <a16:creationId xmlns:a16="http://schemas.microsoft.com/office/drawing/2014/main" id="{9FE6C999-B05E-1E7C-9781-671F2C8B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14" y="2820427"/>
            <a:ext cx="1210142" cy="103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0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5C0F3AF-3751-981F-4EF4-FDAE05FDF73D}"/>
              </a:ext>
            </a:extLst>
          </p:cNvPr>
          <p:cNvSpPr/>
          <p:nvPr/>
        </p:nvSpPr>
        <p:spPr>
          <a:xfrm>
            <a:off x="141891" y="1922463"/>
            <a:ext cx="11619186" cy="2870254"/>
          </a:xfrm>
          <a:prstGeom prst="ellipse">
            <a:avLst/>
          </a:prstGeom>
          <a:solidFill>
            <a:schemeClr val="bg1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76795-2EC9-7F5B-F2D3-797A8521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Compute — </a:t>
            </a:r>
            <a:r>
              <a:rPr lang="en-US" i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Optional</a:t>
            </a:r>
            <a:r>
              <a:rPr lang="en-US" dirty="0"/>
              <a:t> 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4BD58-605C-5611-A16E-D43CE6BD1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841" y="177323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Once integrated, extra software and services may increase usage</a:t>
            </a:r>
          </a:p>
          <a:p>
            <a:pPr>
              <a:spcBef>
                <a:spcPts val="1200"/>
              </a:spcBef>
            </a:pPr>
            <a:r>
              <a:rPr lang="en-US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Apptainer</a:t>
            </a:r>
            <a:r>
              <a:rPr lang="en-US" dirty="0"/>
              <a:t> (née Singularity) – extra software on each worker node</a:t>
            </a:r>
          </a:p>
          <a:p>
            <a:pPr lvl="1"/>
            <a:r>
              <a:rPr lang="en-US" dirty="0"/>
              <a:t>Container runtime without root privileges</a:t>
            </a:r>
          </a:p>
          <a:p>
            <a:pPr lvl="1"/>
            <a:r>
              <a:rPr lang="en-US" dirty="0"/>
              <a:t>If glide-in jobs detect a working install, will run payload jobs in containers</a:t>
            </a:r>
          </a:p>
          <a:p>
            <a:pPr lvl="1"/>
            <a:r>
              <a:rPr lang="en-US" dirty="0"/>
              <a:t>Some payload jobs </a:t>
            </a:r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require</a:t>
            </a:r>
            <a:r>
              <a:rPr lang="en-US" dirty="0"/>
              <a:t> container support – thus you can run more</a:t>
            </a:r>
          </a:p>
          <a:p>
            <a:pPr lvl="1"/>
            <a:r>
              <a:rPr lang="en-US" dirty="0">
                <a:hlinkClick r:id="rId2"/>
              </a:rPr>
              <a:t>https://osg-htc.org/docs/worker-node/install-apptainer/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Frontier Squid</a:t>
            </a:r>
            <a:r>
              <a:rPr lang="en-US" dirty="0"/>
              <a:t> caching proxy – extra service next to cluster</a:t>
            </a:r>
          </a:p>
          <a:p>
            <a:pPr lvl="1"/>
            <a:r>
              <a:rPr lang="en-US" dirty="0"/>
              <a:t>Caches HTTP and HTTPS fetches from worker nodes</a:t>
            </a:r>
          </a:p>
          <a:p>
            <a:pPr lvl="1"/>
            <a:r>
              <a:rPr lang="en-US" dirty="0"/>
              <a:t>May reduce WAN bandwidth and improve throughput</a:t>
            </a:r>
          </a:p>
          <a:p>
            <a:pPr lvl="1"/>
            <a:r>
              <a:rPr lang="en-US" dirty="0">
                <a:hlinkClick r:id="rId3"/>
              </a:rPr>
              <a:t>https://osg-htc.org/docs/data/run-frontier-squid-container/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E0523-38F0-C3E5-2B90-5FC6F2F7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cs typeface="+mn-cs"/>
              </a:rPr>
              <a:t>HTC23 – Campuses &amp; OSG Services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cs typeface="+mn-cs"/>
              </a:rPr>
              <a:t>11 July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 pitchFamily="2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268E7-4B3D-8FBE-AFA1-E40CA979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cs typeface="+mn-cs"/>
              </a:rPr>
              <a:t>T. Cartwright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cs typeface="+mn-cs"/>
              </a:rPr>
            </a:br>
            <a:fld id="{7D6B6BCA-0F02-1C4A-A7FD-5289AC363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313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7512" y="726165"/>
            <a:ext cx="9144000" cy="4650808"/>
          </a:xfrm>
        </p:spPr>
        <p:txBody>
          <a:bodyPr/>
          <a:lstStyle/>
          <a:p>
            <a:r>
              <a:rPr lang="en-US" sz="2800" dirty="0"/>
              <a:t>HTCondor has long been able to </a:t>
            </a:r>
          </a:p>
          <a:p>
            <a:pPr lvl="1"/>
            <a:r>
              <a:rPr lang="en-US" sz="2400" dirty="0"/>
              <a:t>detect GPU devices and schedule GPU jobs</a:t>
            </a:r>
          </a:p>
          <a:p>
            <a:pPr lvl="1"/>
            <a:r>
              <a:rPr lang="en-US" sz="2400" dirty="0"/>
              <a:t>monitor/report job GPU processor utilization </a:t>
            </a:r>
          </a:p>
          <a:p>
            <a:pPr lvl="1"/>
            <a:r>
              <a:rPr lang="en-US" sz="2400" dirty="0"/>
              <a:t>monitor/report job GPU memory utilization</a:t>
            </a:r>
            <a:endParaRPr lang="en-US" dirty="0"/>
          </a:p>
          <a:p>
            <a:r>
              <a:rPr lang="en-US" sz="2800" dirty="0"/>
              <a:t>Now also support for heterogenous GPUs in one server</a:t>
            </a:r>
          </a:p>
          <a:p>
            <a:pPr lvl="1"/>
            <a:r>
              <a:rPr lang="en-US" sz="2000" dirty="0"/>
              <a:t>E.g. a server with two different models of GPU cards </a:t>
            </a:r>
          </a:p>
          <a:p>
            <a:pPr lvl="1"/>
            <a:r>
              <a:rPr lang="en-US" sz="2400" dirty="0"/>
              <a:t>NVIDIA Multi-Instance GPU (MIG) partitioning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Currently on the radar: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Working on concurrent jobs on one device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User will specify a concurrency level per job set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Controlling exposure of GPU devices w/ device namespaces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r>
              <a:rPr lang="en-US" dirty="0"/>
              <a:t>GPU Scheduling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C5201-4ADA-A1C3-FFB9-0318362243A6}"/>
              </a:ext>
            </a:extLst>
          </p:cNvPr>
          <p:cNvSpPr txBox="1"/>
          <p:nvPr/>
        </p:nvSpPr>
        <p:spPr>
          <a:xfrm>
            <a:off x="7815650" y="3657434"/>
            <a:ext cx="40715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Submit File Example: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Executable = foo.exe</a:t>
            </a:r>
          </a:p>
          <a:p>
            <a:pPr marL="0" indent="0">
              <a:buNone/>
            </a:pPr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RequestGPUs</a:t>
            </a:r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= 1</a:t>
            </a:r>
          </a:p>
          <a:p>
            <a:pPr marL="0" indent="0">
              <a:buNone/>
            </a:pPr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RequireGPUs</a:t>
            </a:r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=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Capability &gt; 7.0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Queue</a:t>
            </a: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79FEFB0-2194-08A2-FD61-CD58B2808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04268" y="771744"/>
            <a:ext cx="3370154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27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76751A-9C8F-4F1C-8A33-8FE37AE91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683" y="914400"/>
            <a:ext cx="11123885" cy="4798285"/>
          </a:xfrm>
        </p:spPr>
        <p:txBody>
          <a:bodyPr/>
          <a:lstStyle/>
          <a:p>
            <a:r>
              <a:rPr lang="en-US" dirty="0"/>
              <a:t>Motivating Scenario: I want my GPU rich server to give priority to GPU jobs, but backfill with CPU-only jobs</a:t>
            </a:r>
          </a:p>
          <a:p>
            <a:r>
              <a:rPr lang="en-US" dirty="0"/>
              <a:t>A p-slot provisioned from a shadow set of resources that tracks contention with the primary set of resources</a:t>
            </a:r>
          </a:p>
          <a:p>
            <a:pPr marL="582931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SLOT_TYPE_&lt;N&gt;_BACKFILL = TRUE</a:t>
            </a:r>
          </a:p>
          <a:p>
            <a:r>
              <a:rPr lang="en-US" dirty="0"/>
              <a:t>BACKFILL slots have special attributes</a:t>
            </a:r>
          </a:p>
          <a:p>
            <a:pPr marL="582931" lvl="1" indent="0">
              <a:buNone/>
            </a:pPr>
            <a:r>
              <a:rPr lang="en-US" dirty="0" err="1">
                <a:latin typeface="Consolas" panose="020B0609020204030204" pitchFamily="49" charset="0"/>
              </a:rPr>
              <a:t>BackfillSlot</a:t>
            </a:r>
            <a:r>
              <a:rPr lang="en-US" dirty="0">
                <a:latin typeface="Consolas" panose="020B0609020204030204" pitchFamily="49" charset="0"/>
              </a:rPr>
              <a:t> = true</a:t>
            </a:r>
          </a:p>
          <a:p>
            <a:pPr marL="582931" lvl="1" indent="0">
              <a:buNone/>
            </a:pPr>
            <a:r>
              <a:rPr lang="en-US" dirty="0" err="1">
                <a:latin typeface="Consolas" panose="020B0609020204030204" pitchFamily="49" charset="0"/>
              </a:rPr>
              <a:t>ResourceConflict</a:t>
            </a:r>
            <a:r>
              <a:rPr lang="en-US" dirty="0">
                <a:latin typeface="Consolas" panose="020B0609020204030204" pitchFamily="49" charset="0"/>
              </a:rPr>
              <a:t> = "Memory, GPUs, GPU-</a:t>
            </a:r>
            <a:r>
              <a:rPr lang="en-US" dirty="0" err="1">
                <a:latin typeface="Consolas" panose="020B0609020204030204" pitchFamily="49" charset="0"/>
              </a:rPr>
              <a:t>aabbccdd</a:t>
            </a:r>
            <a:r>
              <a:rPr lang="en-US" dirty="0">
                <a:latin typeface="Consolas" panose="020B0609020204030204" pitchFamily="49" charset="0"/>
              </a:rPr>
              <a:t>"</a:t>
            </a:r>
          </a:p>
          <a:p>
            <a:r>
              <a:rPr lang="en-US" dirty="0" err="1">
                <a:latin typeface="Consolas" panose="020B0609020204030204" pitchFamily="49" charset="0"/>
              </a:rPr>
              <a:t>ResourceConflict</a:t>
            </a:r>
            <a:r>
              <a:rPr lang="en-US" dirty="0"/>
              <a:t> given the names of the resources that contend with an active primary slot</a:t>
            </a:r>
          </a:p>
          <a:p>
            <a:pPr marL="9144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39A745-AB87-456B-86A6-6573EAEE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First-class Backfill </a:t>
            </a:r>
            <a:r>
              <a:rPr lang="en-US" dirty="0" err="1"/>
              <a:t>pslots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82F84-0214-41F5-AEAC-B93F067C09E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04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39A745-AB87-456B-86A6-6573EAEE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Ex: Backfill the CPUs on a GPU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82F84-0214-41F5-AEAC-B93F067C09E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0E3F8-CD2D-44F1-AFD2-1F803B14968A}"/>
              </a:ext>
            </a:extLst>
          </p:cNvPr>
          <p:cNvSpPr txBox="1"/>
          <p:nvPr/>
        </p:nvSpPr>
        <p:spPr>
          <a:xfrm>
            <a:off x="1165077" y="1122362"/>
            <a:ext cx="9861846" cy="397031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onsolas" panose="020B0609020204030204" pitchFamily="49" charset="0"/>
              </a:rPr>
              <a:t># make a TYPE_1 primary P-slot and give it all of the resources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#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use FEATURE : GPUs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use FEATURE : </a:t>
            </a:r>
            <a:r>
              <a:rPr lang="en-US" sz="1800" dirty="0" err="1">
                <a:latin typeface="Consolas" panose="020B0609020204030204" pitchFamily="49" charset="0"/>
              </a:rPr>
              <a:t>PartitionableSlot</a:t>
            </a:r>
            <a:r>
              <a:rPr lang="en-US" sz="1800" dirty="0">
                <a:latin typeface="Consolas" panose="020B0609020204030204" pitchFamily="49" charset="0"/>
              </a:rPr>
              <a:t>(1, 100%)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SLOT_TYPE_1_START = </a:t>
            </a:r>
            <a:r>
              <a:rPr lang="en-US" sz="1800" dirty="0" err="1">
                <a:latin typeface="Consolas" panose="020B0609020204030204" pitchFamily="49" charset="0"/>
              </a:rPr>
              <a:t>TARGET.RequestGpus</a:t>
            </a:r>
            <a:r>
              <a:rPr lang="en-US" sz="1800" dirty="0">
                <a:latin typeface="Consolas" panose="020B0609020204030204" pitchFamily="49" charset="0"/>
              </a:rPr>
              <a:t> &gt; 0</a:t>
            </a:r>
          </a:p>
          <a:p>
            <a:endParaRPr lang="en-US" sz="1800" dirty="0">
              <a:latin typeface="Consolas" panose="020B0609020204030204" pitchFamily="49" charset="0"/>
            </a:endParaRPr>
          </a:p>
          <a:p>
            <a:r>
              <a:rPr lang="en-US" sz="1800" dirty="0">
                <a:latin typeface="Consolas" panose="020B0609020204030204" pitchFamily="49" charset="0"/>
              </a:rPr>
              <a:t># make a TYPE_2 backfill P-slot with 90% of the shadow resources and no GPUs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#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SLOT_TYPE_2_BACKFILL = true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use FEATURE : </a:t>
            </a:r>
            <a:r>
              <a:rPr lang="en-US" sz="1800" dirty="0" err="1">
                <a:latin typeface="Consolas" panose="020B0609020204030204" pitchFamily="49" charset="0"/>
              </a:rPr>
              <a:t>PartitionableSlot</a:t>
            </a:r>
            <a:r>
              <a:rPr lang="en-US" sz="1800" dirty="0">
                <a:latin typeface="Consolas" panose="020B0609020204030204" pitchFamily="49" charset="0"/>
              </a:rPr>
              <a:t>(2, 90%, GPUs=0)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SLOT_TYPE_2_PREEMPT = size(</a:t>
            </a:r>
            <a:r>
              <a:rPr lang="en-US" sz="1800" dirty="0" err="1">
                <a:latin typeface="Consolas" panose="020B0609020204030204" pitchFamily="49" charset="0"/>
              </a:rPr>
              <a:t>ResourceConflict</a:t>
            </a:r>
            <a:r>
              <a:rPr lang="en-US" sz="1800" dirty="0">
                <a:latin typeface="Consolas" panose="020B0609020204030204" pitchFamily="49" charset="0"/>
              </a:rPr>
              <a:t>?:"") &gt; 0</a:t>
            </a:r>
            <a:br>
              <a:rPr lang="en-US" sz="1800" dirty="0">
                <a:latin typeface="Consolas" panose="020B0609020204030204" pitchFamily="49" charset="0"/>
              </a:rPr>
            </a:b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# The backfill slot should only run jobs that opt in as </a:t>
            </a:r>
            <a:r>
              <a:rPr lang="en-US" sz="1800" dirty="0" err="1">
                <a:latin typeface="Consolas" panose="020B0609020204030204" pitchFamily="49" charset="0"/>
              </a:rPr>
              <a:t>BackfillJob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SLOT_TYPE_2_START = </a:t>
            </a:r>
            <a:r>
              <a:rPr lang="en-US" sz="1800" dirty="0" err="1">
                <a:latin typeface="Consolas" panose="020B0609020204030204" pitchFamily="49" charset="0"/>
              </a:rPr>
              <a:t>TARGET.BackfillJob</a:t>
            </a:r>
            <a:r>
              <a:rPr lang="en-US" sz="1800" dirty="0">
                <a:latin typeface="Consolas" panose="020B0609020204030204" pitchFamily="49" charset="0"/>
              </a:rPr>
              <a:t> 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ECE8E62-89A2-11A0-68E8-EB9E30ADA066}"/>
              </a:ext>
            </a:extLst>
          </p:cNvPr>
          <p:cNvSpPr txBox="1">
            <a:spLocks/>
          </p:cNvSpPr>
          <p:nvPr/>
        </p:nvSpPr>
        <p:spPr bwMode="auto">
          <a:xfrm>
            <a:off x="-257504" y="5010888"/>
            <a:ext cx="1219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2800" kern="0" dirty="0"/>
              <a:t>Will likely expose ☝ as "use FEATURE: </a:t>
            </a:r>
            <a:r>
              <a:rPr lang="en-US" sz="2800" kern="0" dirty="0" err="1"/>
              <a:t>PreferGPUJobs</a:t>
            </a:r>
            <a:r>
              <a:rPr lang="en-US" sz="2800" kern="0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814034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D332C8-D4E6-F050-1375-E345C95B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85" y="914400"/>
            <a:ext cx="11199283" cy="2838769"/>
          </a:xfrm>
        </p:spPr>
        <p:txBody>
          <a:bodyPr/>
          <a:lstStyle/>
          <a:p>
            <a:r>
              <a:rPr lang="en-US" dirty="0"/>
              <a:t>Config knob </a:t>
            </a:r>
            <a:r>
              <a:rPr lang="en-US" dirty="0">
                <a:solidFill>
                  <a:srgbClr val="FF0000"/>
                </a:solidFill>
              </a:rPr>
              <a:t>STARTD_ENFORCE_DISK_LIMITS = True</a:t>
            </a:r>
          </a:p>
          <a:p>
            <a:pPr lvl="1"/>
            <a:r>
              <a:rPr lang="en-US" dirty="0"/>
              <a:t>Create an ephemeral filesystem for the job sandbox on the EP.</a:t>
            </a:r>
          </a:p>
          <a:p>
            <a:pPr lvl="1"/>
            <a:r>
              <a:rPr lang="en-US" dirty="0"/>
              <a:t>Uses LVM or makes a loop-back file system</a:t>
            </a:r>
          </a:p>
          <a:p>
            <a:pPr lvl="1"/>
            <a:r>
              <a:rPr lang="en-US" dirty="0"/>
              <a:t>Reserves space on disk for the job</a:t>
            </a:r>
          </a:p>
          <a:p>
            <a:pPr lvl="1"/>
            <a:r>
              <a:rPr lang="en-US" dirty="0"/>
              <a:t>Enables EP to perform fast usage queries and cleanup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560BB2-46DA-4500-5DD4-2EBBB1CE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Job Disk Space Management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63236-9F7D-0647-FA66-9A5D12C81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45</a:t>
            </a:fld>
            <a:endParaRPr lang="en-US" alt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880E91F-D7CF-BB71-D8B6-0ED7A059E00F}"/>
              </a:ext>
            </a:extLst>
          </p:cNvPr>
          <p:cNvSpPr txBox="1">
            <a:spLocks/>
          </p:cNvSpPr>
          <p:nvPr/>
        </p:nvSpPr>
        <p:spPr bwMode="auto">
          <a:xfrm>
            <a:off x="-66674" y="3654111"/>
            <a:ext cx="1219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kern="0" dirty="0"/>
              <a:t>Couple other bits of goodness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3E213A5-E1A7-5922-9FAA-259D4CFF7D9A}"/>
              </a:ext>
            </a:extLst>
          </p:cNvPr>
          <p:cNvSpPr txBox="1">
            <a:spLocks/>
          </p:cNvSpPr>
          <p:nvPr/>
        </p:nvSpPr>
        <p:spPr bwMode="auto">
          <a:xfrm>
            <a:off x="429684" y="4568511"/>
            <a:ext cx="11199283" cy="151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Char char="›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Marlett" pitchFamily="2" charset="2"/>
              <a:buChar char="h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kern="0" dirty="0"/>
              <a:t>No longer "rename" job executable to condor_exec.exe w/ file transfer</a:t>
            </a:r>
          </a:p>
          <a:p>
            <a:r>
              <a:rPr lang="en-US" kern="0" dirty="0"/>
              <a:t>Better OOM Killer handling</a:t>
            </a:r>
          </a:p>
        </p:txBody>
      </p:sp>
    </p:spTree>
    <p:extLst>
      <p:ext uri="{BB962C8B-B14F-4D97-AF65-F5344CB8AC3E}">
        <p14:creationId xmlns:p14="http://schemas.microsoft.com/office/powerpoint/2010/main" val="3514677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314D30-B814-DB62-FD4C-7A7EB5447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57" y="801666"/>
            <a:ext cx="11199283" cy="4227513"/>
          </a:xfrm>
        </p:spPr>
        <p:txBody>
          <a:bodyPr/>
          <a:lstStyle/>
          <a:p>
            <a:r>
              <a:rPr lang="en-US" dirty="0"/>
              <a:t>HTCondor-CE Dashboard.  Admin can point their browser at the CE and see how their site is being used, e.g.:</a:t>
            </a:r>
          </a:p>
          <a:p>
            <a:pPr lvl="1"/>
            <a:r>
              <a:rPr lang="en-US" dirty="0"/>
              <a:t>Current number of active and idle </a:t>
            </a:r>
            <a:r>
              <a:rPr lang="en-US" dirty="0" err="1"/>
              <a:t>glideins</a:t>
            </a:r>
            <a:endParaRPr lang="en-US" dirty="0"/>
          </a:p>
          <a:p>
            <a:pPr lvl="1"/>
            <a:r>
              <a:rPr lang="en-US" dirty="0"/>
              <a:t>Usage by project</a:t>
            </a:r>
          </a:p>
          <a:p>
            <a:r>
              <a:rPr lang="en-US" dirty="0"/>
              <a:t>Added ability to distinguish when the target batch system is unreachable or not functioning. </a:t>
            </a:r>
          </a:p>
          <a:p>
            <a:pPr lvl="1"/>
            <a:r>
              <a:rPr lang="en-US" dirty="0"/>
              <a:t>When this is the case, HTCondor marks the resource as unavailable instead of putting impacted jobs on hold. </a:t>
            </a:r>
          </a:p>
          <a:p>
            <a:pPr lvl="1"/>
            <a:r>
              <a:rPr lang="en-US" dirty="0"/>
              <a:t>Grid ads in the collector give details about why the remote scheduling system is considered unavailable. </a:t>
            </a:r>
            <a:r>
              <a:rPr lang="en-US" sz="2000" dirty="0" err="1"/>
              <a:t>GridResourceUnavailableTimeReason</a:t>
            </a:r>
            <a:r>
              <a:rPr lang="en-US" sz="2000" dirty="0"/>
              <a:t>, </a:t>
            </a:r>
            <a:r>
              <a:rPr lang="en-US" sz="2000" dirty="0" err="1"/>
              <a:t>GridResourceUnavailableTimeReasonCode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18177E-F636-C7B7-3507-1001431C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HTCondor-CE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6767B-E176-8113-8FDE-19C386E3F2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4930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EE05E0-2B9A-F75A-7B3A-8332037E2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286"/>
            <a:ext cx="12192000" cy="914400"/>
          </a:xfrm>
        </p:spPr>
        <p:txBody>
          <a:bodyPr/>
          <a:lstStyle/>
          <a:p>
            <a:r>
              <a:rPr lang="en-US" dirty="0"/>
              <a:t>Some Data Management Enhancements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88F3D-EC18-A24C-62B4-E4B671639E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47</a:t>
            </a:fld>
            <a:endParaRPr lang="en-US" alt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1D2BCC6-530C-A5DA-526B-B81308133713}"/>
              </a:ext>
            </a:extLst>
          </p:cNvPr>
          <p:cNvSpPr txBox="1">
            <a:spLocks/>
          </p:cNvSpPr>
          <p:nvPr/>
        </p:nvSpPr>
        <p:spPr bwMode="auto">
          <a:xfrm>
            <a:off x="1358597" y="1306934"/>
            <a:ext cx="9474805" cy="37180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3600" kern="0" dirty="0"/>
              <a:t>See talk yesterday from Mat and Justin:</a:t>
            </a:r>
          </a:p>
          <a:p>
            <a:r>
              <a:rPr lang="en-US" sz="3600" dirty="0">
                <a:hlinkClick r:id="rId2"/>
              </a:rPr>
              <a:t>HTC 23 (10-July 14, 2023): Getting Your Data with HTCondor · UW-HEP Conference Agendas (Indico) (wisc.edu)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18549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50C778-F522-BAFF-BDD7-ACE4D759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254" y="-106067"/>
            <a:ext cx="9498217" cy="1032824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sz="3200" dirty="0"/>
              <a:t>Recent OS and Architecture Additions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AAAA9-58C2-3EC7-2631-DB31A2F2C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73600" y="6492880"/>
            <a:ext cx="28448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A112ED7D-98F8-4F4F-A793-74ECB7F395DA}" type="slidenum">
              <a:rPr lang="en-US" altLang="en-US" smtClean="0"/>
              <a:pPr>
                <a:spcAft>
                  <a:spcPts val="600"/>
                </a:spcAft>
              </a:pPr>
              <a:t>48</a:t>
            </a:fld>
            <a:endParaRPr lang="en-US" alt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1395B3-2236-2974-3F73-A2FAB42CF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37" y="1072498"/>
            <a:ext cx="10569146" cy="471300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Enterprise Linux 8</a:t>
            </a:r>
          </a:p>
          <a:p>
            <a:pPr lvl="1"/>
            <a:r>
              <a:rPr lang="en-US" dirty="0"/>
              <a:t>Processors: </a:t>
            </a:r>
          </a:p>
          <a:p>
            <a:pPr lvl="2"/>
            <a:r>
              <a:rPr lang="en-US" dirty="0"/>
              <a:t>Intel/AMD ("x86_64")</a:t>
            </a:r>
          </a:p>
          <a:p>
            <a:pPr lvl="2"/>
            <a:r>
              <a:rPr lang="en-US" dirty="0"/>
              <a:t>ARM (“aarch64”) </a:t>
            </a:r>
          </a:p>
          <a:p>
            <a:pPr lvl="2"/>
            <a:r>
              <a:rPr lang="en-US" dirty="0"/>
              <a:t>Power PC (“ppc64le”) </a:t>
            </a:r>
          </a:p>
          <a:p>
            <a:r>
              <a:rPr lang="en-US" dirty="0">
                <a:solidFill>
                  <a:srgbClr val="FF0000"/>
                </a:solidFill>
              </a:rPr>
              <a:t>Enterprise Linux 9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  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Required work to support </a:t>
            </a:r>
            <a:r>
              <a:rPr lang="en-US" dirty="0" err="1"/>
              <a:t>cgroups</a:t>
            </a:r>
            <a:r>
              <a:rPr lang="en-US" dirty="0"/>
              <a:t> v2 and OpenSSL 3</a:t>
            </a:r>
          </a:p>
          <a:p>
            <a:pPr lvl="1"/>
            <a:r>
              <a:rPr lang="en-US" dirty="0"/>
              <a:t>Processors: </a:t>
            </a:r>
          </a:p>
          <a:p>
            <a:pPr lvl="2"/>
            <a:r>
              <a:rPr lang="en-US" dirty="0"/>
              <a:t>Intel/AMD ("x86_64")</a:t>
            </a:r>
          </a:p>
          <a:p>
            <a:pPr lvl="2"/>
            <a:r>
              <a:rPr lang="en-US" dirty="0"/>
              <a:t>ARM (“aarch64”)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CFA80A1-9759-D75E-CB6B-6FD849B278C5}"/>
              </a:ext>
            </a:extLst>
          </p:cNvPr>
          <p:cNvSpPr txBox="1">
            <a:spLocks/>
          </p:cNvSpPr>
          <p:nvPr/>
        </p:nvSpPr>
        <p:spPr bwMode="auto">
          <a:xfrm rot="20278220">
            <a:off x="6291798" y="1191678"/>
            <a:ext cx="5296345" cy="20749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3600" kern="0" dirty="0"/>
              <a:t>Future of Enterprise Linux rebuilds (aka Alma, Rocky) uncertain… </a:t>
            </a:r>
            <a:r>
              <a:rPr lang="en-US" sz="3600" kern="0" dirty="0">
                <a:sym typeface="Wingdings" panose="05000000000000000000" pitchFamily="2" charset="2"/>
              </a:rPr>
              <a:t>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177406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witter Logo transparent PNG - StickPNG">
            <a:extLst>
              <a:ext uri="{FF2B5EF4-FFF2-40B4-BE49-F238E27FC236}">
                <a16:creationId xmlns:a16="http://schemas.microsoft.com/office/drawing/2014/main" id="{B5CB863E-279F-4D31-BDF8-2C7A8AEE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53" y="2298844"/>
            <a:ext cx="1442729" cy="14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witter Logo transparent PNG - StickPNG">
            <a:extLst>
              <a:ext uri="{FF2B5EF4-FFF2-40B4-BE49-F238E27FC236}">
                <a16:creationId xmlns:a16="http://schemas.microsoft.com/office/drawing/2014/main" id="{DCE4900A-9569-421B-824A-9D28FEF8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112" y="2282566"/>
            <a:ext cx="1442729" cy="14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41DE-0002-4447-82AA-048BFD76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22197"/>
            <a:ext cx="9144000" cy="91440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Thank you! </a:t>
            </a:r>
            <a:br>
              <a:rPr lang="en-US" dirty="0"/>
            </a:br>
            <a:br>
              <a:rPr lang="en-US" dirty="0"/>
            </a:br>
            <a:r>
              <a:rPr lang="en-US" sz="2000" dirty="0">
                <a:solidFill>
                  <a:schemeClr val="accent1"/>
                </a:solidFill>
              </a:rPr>
              <a:t>Follow us on Twitter!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https://twitter.com/HTCondor</a:t>
            </a: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6C065-C10A-4A46-8E78-3D446FEAB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029200" y="6492876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C77776C-14D7-48C6-B1E3-FF145FC109AB}" type="slidenum">
              <a:rPr lang="en-US" smtClean="0"/>
              <a:pPr>
                <a:spcAft>
                  <a:spcPts val="600"/>
                </a:spcAft>
                <a:defRPr/>
              </a:pPr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56CE2-F61D-43D0-83E6-F67C0BAAC1A2}"/>
              </a:ext>
            </a:extLst>
          </p:cNvPr>
          <p:cNvSpPr txBox="1"/>
          <p:nvPr/>
        </p:nvSpPr>
        <p:spPr>
          <a:xfrm>
            <a:off x="2129753" y="3629339"/>
            <a:ext cx="81298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This work is supported by </a:t>
            </a:r>
            <a:r>
              <a:rPr lang="en-US" sz="1600" dirty="0">
                <a:hlinkClick r:id="rId3"/>
              </a:rPr>
              <a:t>NSF</a:t>
            </a:r>
            <a:r>
              <a:rPr lang="en-US" sz="1600" dirty="0"/>
              <a:t> under Cooperative Agreement </a:t>
            </a:r>
            <a:r>
              <a:rPr lang="en-US" sz="1600" dirty="0">
                <a:hlinkClick r:id="rId4"/>
              </a:rPr>
              <a:t>OAC-2030508</a:t>
            </a:r>
            <a:r>
              <a:rPr lang="en-US" sz="1600" dirty="0"/>
              <a:t> as part of the </a:t>
            </a:r>
            <a:r>
              <a:rPr lang="en-US" sz="1600" dirty="0">
                <a:hlinkClick r:id="rId5"/>
              </a:rPr>
              <a:t>PATh Project</a:t>
            </a:r>
            <a:r>
              <a:rPr lang="en-US" sz="1600" dirty="0"/>
              <a:t>. </a:t>
            </a:r>
            <a:r>
              <a:rPr lang="en-US" sz="1600" b="0" i="0" dirty="0">
                <a:solidFill>
                  <a:srgbClr val="1D1C1D"/>
                </a:solidFill>
                <a:effectLst/>
                <a:latin typeface="Slack-Lato"/>
              </a:rPr>
              <a:t>Any opinions, findings, and conclusions or recommendations expressed in this material are those of the author(s) and do not necessarily reflect the views of the NSF</a:t>
            </a:r>
            <a:r>
              <a:rPr lang="en-US" sz="1600" dirty="0"/>
              <a:t> 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72B4ADAC-A307-473D-ACD2-7389B71BE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179" y="4666674"/>
            <a:ext cx="5848994" cy="15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5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05DBF0-9A86-9DEE-8C1E-65EC3256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58" y="914400"/>
            <a:ext cx="11199283" cy="422751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Long-Term Support (LTS) Releases</a:t>
            </a:r>
            <a:r>
              <a:rPr lang="en-US" dirty="0"/>
              <a:t> (</a:t>
            </a:r>
            <a:r>
              <a:rPr lang="en-US" sz="2800" i="1" dirty="0"/>
              <a:t>formerly 'stable series'</a:t>
            </a:r>
            <a:r>
              <a:rPr lang="en-US" i="1" dirty="0"/>
              <a:t>)</a:t>
            </a:r>
          </a:p>
          <a:p>
            <a:pPr lvl="1"/>
            <a:r>
              <a:rPr lang="en-US" dirty="0"/>
              <a:t>Only bug fixes</a:t>
            </a:r>
          </a:p>
          <a:p>
            <a:pPr lvl="1"/>
            <a:r>
              <a:rPr lang="en-US" dirty="0"/>
              <a:t>vMajor.0.Update (e.g. 10.0.0, 10.0.1, 10.0.2, …)</a:t>
            </a:r>
          </a:p>
          <a:p>
            <a:pPr lvl="1"/>
            <a:r>
              <a:rPr lang="en-US" dirty="0"/>
              <a:t>Today: HTCSS v10.0.6</a:t>
            </a:r>
          </a:p>
          <a:p>
            <a:r>
              <a:rPr lang="en-US" dirty="0">
                <a:solidFill>
                  <a:srgbClr val="FF0000"/>
                </a:solidFill>
              </a:rPr>
              <a:t>Feature Releases</a:t>
            </a:r>
            <a:r>
              <a:rPr lang="en-US" dirty="0"/>
              <a:t> </a:t>
            </a:r>
            <a:r>
              <a:rPr lang="en-US" sz="2800" i="1" dirty="0"/>
              <a:t>(formerly 'developer series')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Bug fixes plus new features</a:t>
            </a:r>
          </a:p>
          <a:p>
            <a:pPr lvl="1"/>
            <a:r>
              <a:rPr lang="en-US" dirty="0" err="1"/>
              <a:t>vMajor.Minor.Update</a:t>
            </a:r>
            <a:r>
              <a:rPr lang="en-US" dirty="0"/>
              <a:t> (e.g. 10.1.0, 10.2.0, 10.3.0 …)</a:t>
            </a:r>
          </a:p>
          <a:p>
            <a:pPr lvl="1"/>
            <a:r>
              <a:rPr lang="en-US" dirty="0"/>
              <a:t>Next month: v10.8.0 …. </a:t>
            </a:r>
            <a:r>
              <a:rPr lang="en-US" b="1" i="1" dirty="0">
                <a:solidFill>
                  <a:srgbClr val="FF0000"/>
                </a:solidFill>
              </a:rPr>
              <a:t>This is the v11.0.0 release candidate!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</a:t>
            </a:r>
            <a:r>
              <a:rPr lang="en-US" b="1" i="1" dirty="0">
                <a:solidFill>
                  <a:srgbClr val="FF0000"/>
                </a:solidFill>
              </a:rPr>
              <a:t>v23.0.0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B6C2E9-01FC-64D3-A922-44894693D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9F20E-EE13-EBBA-8C70-63D8E8495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69D6BF49-1743-6049-D859-4BF452736009}"/>
              </a:ext>
            </a:extLst>
          </p:cNvPr>
          <p:cNvSpPr/>
          <p:nvPr/>
        </p:nvSpPr>
        <p:spPr bwMode="auto">
          <a:xfrm>
            <a:off x="7029449" y="4492625"/>
            <a:ext cx="1300163" cy="757238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10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05DBF0-9A86-9DEE-8C1E-65EC3256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58" y="457200"/>
            <a:ext cx="11199283" cy="422751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Why?  </a:t>
            </a:r>
          </a:p>
          <a:p>
            <a:pPr lvl="1"/>
            <a:r>
              <a:rPr lang="en-US" dirty="0"/>
              <a:t>To synchronize support and major release cycles with OSG Software</a:t>
            </a:r>
          </a:p>
          <a:p>
            <a:pPr lvl="1"/>
            <a:r>
              <a:rPr lang="en-US" dirty="0"/>
              <a:t>Allows HTCSS binaries to be the same between htcondor.org and OSG software (only build/package once)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New Major version each summer</a:t>
            </a:r>
          </a:p>
          <a:p>
            <a:r>
              <a:rPr lang="en-US" dirty="0">
                <a:solidFill>
                  <a:srgbClr val="FF0000"/>
                </a:solidFill>
              </a:rPr>
              <a:t>Major Version number = year of release (23, 24, 25, …)</a:t>
            </a:r>
          </a:p>
          <a:p>
            <a:r>
              <a:rPr lang="en-US" dirty="0">
                <a:solidFill>
                  <a:srgbClr val="FF0000"/>
                </a:solidFill>
              </a:rPr>
              <a:t>The two most recent LTS series will be supported e.g. </a:t>
            </a:r>
          </a:p>
          <a:p>
            <a:pPr lvl="1"/>
            <a:r>
              <a:rPr lang="en-US" sz="2400" dirty="0"/>
              <a:t>Summer 2025: Version 25.0.0 will be released. Support for v24.0.x and v25.0.x; support for 23.0.x will end.</a:t>
            </a:r>
          </a:p>
          <a:p>
            <a:r>
              <a:rPr lang="en-US" dirty="0">
                <a:solidFill>
                  <a:srgbClr val="FF0000"/>
                </a:solidFill>
              </a:rPr>
              <a:t>HTCondor-CE version number will reflect HTCSS version.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B6C2E9-01FC-64D3-A922-44894693D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Release/Versioning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9F20E-EE13-EBBA-8C70-63D8E8495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6396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05DBF0-9A86-9DEE-8C1E-65EC3256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58" y="457200"/>
            <a:ext cx="11199283" cy="422751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Why?  </a:t>
            </a:r>
          </a:p>
          <a:p>
            <a:pPr lvl="1"/>
            <a:r>
              <a:rPr lang="en-US" dirty="0"/>
              <a:t>To synchronize support and major release cycles with OSG Software</a:t>
            </a:r>
          </a:p>
          <a:p>
            <a:pPr lvl="1"/>
            <a:r>
              <a:rPr lang="en-US" dirty="0"/>
              <a:t>Allows HTCSS binaries to be the same between htcondor.org and OSG software (only build/package once)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New Major version each summer</a:t>
            </a:r>
          </a:p>
          <a:p>
            <a:r>
              <a:rPr lang="en-US" dirty="0">
                <a:solidFill>
                  <a:srgbClr val="FF0000"/>
                </a:solidFill>
              </a:rPr>
              <a:t>Major Version number = year of release (23, 24, 25, …)</a:t>
            </a:r>
          </a:p>
          <a:p>
            <a:r>
              <a:rPr lang="en-US" dirty="0">
                <a:solidFill>
                  <a:srgbClr val="FF0000"/>
                </a:solidFill>
              </a:rPr>
              <a:t>The two most recent LTS series will be supported e.g. </a:t>
            </a:r>
          </a:p>
          <a:p>
            <a:pPr lvl="1"/>
            <a:r>
              <a:rPr lang="en-US" sz="2400" dirty="0"/>
              <a:t>Summer 2025: Version 25.0.0 will be released. Support for v24.0.x and v25.0.x; support for 23.0.x will end.</a:t>
            </a:r>
          </a:p>
          <a:p>
            <a:r>
              <a:rPr lang="en-US" dirty="0">
                <a:solidFill>
                  <a:srgbClr val="FF0000"/>
                </a:solidFill>
              </a:rPr>
              <a:t>HTCondor-CE version number will reflect HTCSS version.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B6C2E9-01FC-64D3-A922-44894693D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Release/Versioning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9F20E-EE13-EBBA-8C70-63D8E8495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2ED7D-98F8-4F4F-A793-74ECB7F395DA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6" name="Picture 5" descr="A person with red hair and red eyes and a lightning bolt on his face&#10;&#10;Description automatically generated">
            <a:extLst>
              <a:ext uri="{FF2B5EF4-FFF2-40B4-BE49-F238E27FC236}">
                <a16:creationId xmlns:a16="http://schemas.microsoft.com/office/drawing/2014/main" id="{71FB8CAB-3C07-DB06-B8BB-426842FDC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018" y="914400"/>
            <a:ext cx="4461164" cy="4461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9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men holding a broom&#10;&#10;Description automatically generated">
            <a:extLst>
              <a:ext uri="{FF2B5EF4-FFF2-40B4-BE49-F238E27FC236}">
                <a16:creationId xmlns:a16="http://schemas.microsoft.com/office/drawing/2014/main" id="{75C9684A-DE31-6C85-B656-361866513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" t="10065" r="7877" b="22078"/>
          <a:stretch/>
        </p:blipFill>
        <p:spPr>
          <a:xfrm>
            <a:off x="194740" y="3227108"/>
            <a:ext cx="5858732" cy="2916195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DACB4D-B573-C492-1FB9-452B03288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70" y="914400"/>
            <a:ext cx="5858732" cy="52117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accent1"/>
                </a:solidFill>
              </a:rPr>
              <a:t>HTCondor Software Suite</a:t>
            </a:r>
            <a:r>
              <a:rPr lang="en-US" sz="3600" dirty="0"/>
              <a:t> (</a:t>
            </a:r>
            <a:r>
              <a:rPr lang="en-US" sz="3600" b="1" dirty="0"/>
              <a:t>HTCSS</a:t>
            </a:r>
            <a:r>
              <a:rPr lang="en-US" sz="3600" dirty="0"/>
              <a:t>)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</a:rPr>
              <a:t>Access Point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1"/>
                </a:solidFill>
              </a:rPr>
              <a:t>(AP)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</a:rPr>
              <a:t>Execution Point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1"/>
                </a:solidFill>
              </a:rPr>
              <a:t>(EP)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HTCondor Pool  = 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accent1"/>
                </a:solidFill>
              </a:rPr>
              <a:t>Central Manager</a:t>
            </a:r>
            <a:r>
              <a:rPr lang="en-US" sz="2800" dirty="0"/>
              <a:t> +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accent1"/>
                </a:solidFill>
              </a:rPr>
              <a:t>Execution Point(s) (EP)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HTCondor Compute </a:t>
            </a:r>
            <a:r>
              <a:rPr lang="en-US" sz="2800" u="sng" dirty="0" err="1"/>
              <a:t>Entrypoint</a:t>
            </a:r>
            <a:r>
              <a:rPr lang="en-US" sz="2800" dirty="0"/>
              <a:t>  (</a:t>
            </a:r>
            <a:r>
              <a:rPr lang="en-US" sz="2800" dirty="0">
                <a:solidFill>
                  <a:schemeClr val="accent1"/>
                </a:solidFill>
              </a:rPr>
              <a:t>HTCondor-CE</a:t>
            </a:r>
            <a:r>
              <a:rPr lang="en-US" sz="2800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AD6CC-F3AE-F36B-F08A-C2B9B0B7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Some New Terminology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E3CA-63D3-27D2-956B-9F7EEE7A03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73600" y="6492880"/>
            <a:ext cx="28448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A112ED7D-98F8-4F4F-A793-74ECB7F395DA}" type="slidenum">
              <a:rPr lang="en-US" altLang="en-US" smtClean="0"/>
              <a:pPr>
                <a:spcAft>
                  <a:spcPts val="600"/>
                </a:spcAft>
              </a:pPr>
              <a:t>8</a:t>
            </a:fld>
            <a:endParaRPr lang="en-US" altLang="en-US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E6A0961-BCB6-22DB-CB0A-E0D9730B0F37}"/>
              </a:ext>
            </a:extLst>
          </p:cNvPr>
          <p:cNvSpPr/>
          <p:nvPr/>
        </p:nvSpPr>
        <p:spPr bwMode="auto">
          <a:xfrm>
            <a:off x="2669059" y="857892"/>
            <a:ext cx="3632888" cy="604191"/>
          </a:xfrm>
          <a:prstGeom prst="wedgeEllipseCallout">
            <a:avLst>
              <a:gd name="adj1" fmla="val -8078"/>
              <a:gd name="adj2" fmla="val 459331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I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</a:rPr>
              <a:t>♥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 Open Science Grid 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B285409-9CFA-4519-2AB3-C516E96453D2}"/>
              </a:ext>
            </a:extLst>
          </p:cNvPr>
          <p:cNvSpPr/>
          <p:nvPr/>
        </p:nvSpPr>
        <p:spPr bwMode="auto">
          <a:xfrm>
            <a:off x="443215" y="1360984"/>
            <a:ext cx="3072282" cy="604191"/>
          </a:xfrm>
          <a:prstGeom prst="wedgeEllipseCallout">
            <a:avLst>
              <a:gd name="adj1" fmla="val 12813"/>
              <a:gd name="adj2" fmla="val 402065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imes New Roman" charset="0"/>
                <a:ea typeface="ＭＳ Ｐゴシック" charset="0"/>
              </a:rPr>
              <a:t>Now it is just OSG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CF4A2E-7535-441B-C597-A5991E1117D1}"/>
              </a:ext>
            </a:extLst>
          </p:cNvPr>
          <p:cNvSpPr/>
          <p:nvPr/>
        </p:nvSpPr>
        <p:spPr bwMode="auto">
          <a:xfrm>
            <a:off x="2885950" y="1748329"/>
            <a:ext cx="3072283" cy="955358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I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</a:rPr>
              <a:t>♥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 submitting jobs with HTCondor!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1D7522-0870-D1C6-F01D-DB079C2FE081}"/>
              </a:ext>
            </a:extLst>
          </p:cNvPr>
          <p:cNvSpPr/>
          <p:nvPr/>
        </p:nvSpPr>
        <p:spPr bwMode="auto">
          <a:xfrm>
            <a:off x="481365" y="2380218"/>
            <a:ext cx="3121493" cy="1294888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You mean placing jobs at an HTCSS Access Point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BFECC4-A293-0A31-F041-0D0F20B8C3B5}"/>
              </a:ext>
            </a:extLst>
          </p:cNvPr>
          <p:cNvSpPr/>
          <p:nvPr/>
        </p:nvSpPr>
        <p:spPr bwMode="auto">
          <a:xfrm>
            <a:off x="3590356" y="3105575"/>
            <a:ext cx="1656964" cy="55480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Arrrrgh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20608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men holding a broom&#10;&#10;Description automatically generated">
            <a:extLst>
              <a:ext uri="{FF2B5EF4-FFF2-40B4-BE49-F238E27FC236}">
                <a16:creationId xmlns:a16="http://schemas.microsoft.com/office/drawing/2014/main" id="{75C9684A-DE31-6C85-B656-361866513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" t="10065" r="7877" b="22078"/>
          <a:stretch/>
        </p:blipFill>
        <p:spPr>
          <a:xfrm>
            <a:off x="194740" y="3227108"/>
            <a:ext cx="5858732" cy="2916195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DACB4D-B573-C492-1FB9-452B03288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70" y="914400"/>
            <a:ext cx="5858732" cy="52117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accent1"/>
                </a:solidFill>
              </a:rPr>
              <a:t>HTCondor Software Suite</a:t>
            </a:r>
            <a:r>
              <a:rPr lang="en-US" sz="3600" dirty="0"/>
              <a:t> (</a:t>
            </a:r>
            <a:r>
              <a:rPr lang="en-US" sz="3600" b="1" dirty="0"/>
              <a:t>HTCSS</a:t>
            </a:r>
            <a:r>
              <a:rPr lang="en-US" sz="3600" dirty="0"/>
              <a:t>)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</a:rPr>
              <a:t>Access Point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1"/>
                </a:solidFill>
              </a:rPr>
              <a:t>(AP)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</a:rPr>
              <a:t>Execution Point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1"/>
                </a:solidFill>
              </a:rPr>
              <a:t>(EP)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HTCondor Pool  = 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accent1"/>
                </a:solidFill>
              </a:rPr>
              <a:t>Central Manager</a:t>
            </a:r>
            <a:r>
              <a:rPr lang="en-US" sz="2800" dirty="0"/>
              <a:t> +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accent1"/>
                </a:solidFill>
              </a:rPr>
              <a:t>Execution Point(s) (EP)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HTCondor Compute </a:t>
            </a:r>
            <a:r>
              <a:rPr lang="en-US" sz="2800" u="sng" dirty="0" err="1"/>
              <a:t>Entrypoint</a:t>
            </a:r>
            <a:r>
              <a:rPr lang="en-US" sz="2800" dirty="0"/>
              <a:t>  (</a:t>
            </a:r>
            <a:r>
              <a:rPr lang="en-US" sz="2800" dirty="0">
                <a:solidFill>
                  <a:schemeClr val="accent1"/>
                </a:solidFill>
              </a:rPr>
              <a:t>HTCondor-CE</a:t>
            </a:r>
            <a:r>
              <a:rPr lang="en-US" sz="2800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AD6CC-F3AE-F36B-F08A-C2B9B0B7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Some New Terminology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E3CA-63D3-27D2-956B-9F7EEE7A03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73600" y="6492880"/>
            <a:ext cx="28448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A112ED7D-98F8-4F4F-A793-74ECB7F395DA}" type="slidenum">
              <a:rPr lang="en-US" altLang="en-US" smtClean="0"/>
              <a:pPr>
                <a:spcAft>
                  <a:spcPts val="600"/>
                </a:spcAft>
              </a:pPr>
              <a:t>9</a:t>
            </a:fld>
            <a:endParaRPr lang="en-US" altLang="en-US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E6A0961-BCB6-22DB-CB0A-E0D9730B0F37}"/>
              </a:ext>
            </a:extLst>
          </p:cNvPr>
          <p:cNvSpPr/>
          <p:nvPr/>
        </p:nvSpPr>
        <p:spPr bwMode="auto">
          <a:xfrm>
            <a:off x="2669059" y="857892"/>
            <a:ext cx="3632888" cy="604191"/>
          </a:xfrm>
          <a:prstGeom prst="wedgeEllipseCallout">
            <a:avLst>
              <a:gd name="adj1" fmla="val -8078"/>
              <a:gd name="adj2" fmla="val 459331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I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</a:rPr>
              <a:t>♥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 Open Science Grid 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B285409-9CFA-4519-2AB3-C516E96453D2}"/>
              </a:ext>
            </a:extLst>
          </p:cNvPr>
          <p:cNvSpPr/>
          <p:nvPr/>
        </p:nvSpPr>
        <p:spPr bwMode="auto">
          <a:xfrm>
            <a:off x="443215" y="1360984"/>
            <a:ext cx="3072282" cy="604191"/>
          </a:xfrm>
          <a:prstGeom prst="wedgeEllipseCallout">
            <a:avLst>
              <a:gd name="adj1" fmla="val 12813"/>
              <a:gd name="adj2" fmla="val 402065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imes New Roman" charset="0"/>
                <a:ea typeface="ＭＳ Ｐゴシック" charset="0"/>
              </a:rPr>
              <a:t>Now it is just OSG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CF4A2E-7535-441B-C597-A5991E1117D1}"/>
              </a:ext>
            </a:extLst>
          </p:cNvPr>
          <p:cNvSpPr/>
          <p:nvPr/>
        </p:nvSpPr>
        <p:spPr bwMode="auto">
          <a:xfrm>
            <a:off x="2885950" y="1748329"/>
            <a:ext cx="3072283" cy="955358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I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</a:rPr>
              <a:t>♥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 submitting jobs with HTCondor!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1D7522-0870-D1C6-F01D-DB079C2FE081}"/>
              </a:ext>
            </a:extLst>
          </p:cNvPr>
          <p:cNvSpPr/>
          <p:nvPr/>
        </p:nvSpPr>
        <p:spPr bwMode="auto">
          <a:xfrm>
            <a:off x="481365" y="2380218"/>
            <a:ext cx="3121493" cy="1294888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You mean placing jobs at an HTCSS Access Point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BFECC4-A293-0A31-F041-0D0F20B8C3B5}"/>
              </a:ext>
            </a:extLst>
          </p:cNvPr>
          <p:cNvSpPr/>
          <p:nvPr/>
        </p:nvSpPr>
        <p:spPr bwMode="auto">
          <a:xfrm>
            <a:off x="3590356" y="3105575"/>
            <a:ext cx="1656964" cy="55480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Arrrrgh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!</a:t>
            </a:r>
          </a:p>
        </p:txBody>
      </p:sp>
      <p:pic>
        <p:nvPicPr>
          <p:cNvPr id="11" name="Picture 10" descr="A jar full of coins">
            <a:extLst>
              <a:ext uri="{FF2B5EF4-FFF2-40B4-BE49-F238E27FC236}">
                <a16:creationId xmlns:a16="http://schemas.microsoft.com/office/drawing/2014/main" id="{1F993F4D-8DE8-A5E3-054B-B91AEAF83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71" b="10422"/>
          <a:stretch/>
        </p:blipFill>
        <p:spPr>
          <a:xfrm>
            <a:off x="2264736" y="588641"/>
            <a:ext cx="6858000" cy="5411467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51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TC-Presentation-Template-4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92BCFF8A-D583-48D3-8EC2-AC44EF61673E}" vid="{A8C4F4E2-BF22-4E24-9079-5B7539DC4B04}"/>
    </a:ext>
  </a:extLst>
</a:theme>
</file>

<file path=ppt/theme/theme2.xml><?xml version="1.0" encoding="utf-8"?>
<a:theme xmlns:a="http://schemas.openxmlformats.org/drawingml/2006/main" name="tannenba_whatsnew_cw2013_v3">
  <a:themeElements>
    <a:clrScheme name="Spectrum">
      <a:dk1>
        <a:srgbClr val="000000"/>
      </a:dk1>
      <a:lt1>
        <a:srgbClr val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Th_Presentation_Template" id="{AE5A75E4-3A6F-E646-8179-69CBF559AB9B}" vid="{CD48FA26-F4A2-7947-8CA8-02194440AA87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F67428E7-7798-E146-88DC-3BF448476241}" vid="{DBDD74FA-C21E-E049-9D17-63903FDF3EF1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HTCondor_Template</Template>
  <TotalTime>14742</TotalTime>
  <Words>3905</Words>
  <Application>Microsoft Office PowerPoint</Application>
  <PresentationFormat>Widescreen</PresentationFormat>
  <Paragraphs>445</Paragraphs>
  <Slides>49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Arial</vt:lpstr>
      <vt:lpstr>Calibri</vt:lpstr>
      <vt:lpstr>Comic Sans MS</vt:lpstr>
      <vt:lpstr>Consolas</vt:lpstr>
      <vt:lpstr>Courier New</vt:lpstr>
      <vt:lpstr>Helvetica Neue</vt:lpstr>
      <vt:lpstr>Helvetica Neue Condensed</vt:lpstr>
      <vt:lpstr>Helvetica Neue Light</vt:lpstr>
      <vt:lpstr>Helvetica Neue Medium</vt:lpstr>
      <vt:lpstr>Marlett</vt:lpstr>
      <vt:lpstr>Slack-Lato</vt:lpstr>
      <vt:lpstr>Times New Roman</vt:lpstr>
      <vt:lpstr>CHTC-Presentation-Template-4</vt:lpstr>
      <vt:lpstr>tannenba_whatsnew_cw2013_v3</vt:lpstr>
      <vt:lpstr>Office Theme</vt:lpstr>
      <vt:lpstr>1_Office Theme</vt:lpstr>
      <vt:lpstr>What's new in the  HTCondor Software Suite (HTCSS) ? What's coming up?  HTC 23 – Madison, WI  </vt:lpstr>
      <vt:lpstr>PowerPoint Presentation</vt:lpstr>
      <vt:lpstr>PowerPoint Presentation</vt:lpstr>
      <vt:lpstr>Release Channels</vt:lpstr>
      <vt:lpstr>Release Channels</vt:lpstr>
      <vt:lpstr>Release/Versioning Change</vt:lpstr>
      <vt:lpstr>Release/Versioning Change</vt:lpstr>
      <vt:lpstr>Some New Terminology</vt:lpstr>
      <vt:lpstr>Some New Terminology</vt:lpstr>
      <vt:lpstr>PowerPoint Presentation</vt:lpstr>
      <vt:lpstr>Since HTCondor Week 2022, there were 12 LTS releases and 10 Feature releases incorporating 140 enhancements  and 162 bug fixes.</vt:lpstr>
      <vt:lpstr>Since HTCondor Week 2022, there were 12 LTS releases and 10 Feature releases incorporating 140 enhancements  and 162 bug fixes.</vt:lpstr>
      <vt:lpstr>PowerPoint Presentation</vt:lpstr>
      <vt:lpstr>Evolving new command line user interface</vt:lpstr>
      <vt:lpstr>condor_q - looking at one running job</vt:lpstr>
      <vt:lpstr>condor_q - looking at the details</vt:lpstr>
      <vt:lpstr>New Job Status</vt:lpstr>
      <vt:lpstr>New Job Status</vt:lpstr>
      <vt:lpstr>What about a DAGMan workflow?</vt:lpstr>
      <vt:lpstr>What is this "eventlog" noun?</vt:lpstr>
      <vt:lpstr>What is this "eventlog" noun?</vt:lpstr>
      <vt:lpstr>What is this "eventlog" noun?</vt:lpstr>
      <vt:lpstr>Lots of info users/admins can get from AP and EP job history files</vt:lpstr>
      <vt:lpstr>Different info in event logs</vt:lpstr>
      <vt:lpstr>NEW info in event logs w/ v10.6</vt:lpstr>
      <vt:lpstr>THERE'S A KNOB FOR THAT™</vt:lpstr>
      <vt:lpstr>e.g. GLIDEIN info in event logs</vt:lpstr>
      <vt:lpstr>Appears in all 3 event logs</vt:lpstr>
      <vt:lpstr>Enter htcondor eventlog</vt:lpstr>
      <vt:lpstr>htcondor eventlog read …</vt:lpstr>
      <vt:lpstr>And with group-by</vt:lpstr>
      <vt:lpstr>Submit File Enhancements</vt:lpstr>
      <vt:lpstr>File Transfer Error Propagation</vt:lpstr>
      <vt:lpstr>File Transfer Enhancements</vt:lpstr>
      <vt:lpstr>Saved DAG Progress</vt:lpstr>
      <vt:lpstr>Improve life for administrators as well…</vt:lpstr>
      <vt:lpstr>Execution Point Developments</vt:lpstr>
      <vt:lpstr>P(artitionable) Slots Today</vt:lpstr>
      <vt:lpstr>Pslot Claiming</vt:lpstr>
      <vt:lpstr>"Container Universe"</vt:lpstr>
      <vt:lpstr>Sharing Compute — Optional Extras</vt:lpstr>
      <vt:lpstr>GPU Scheduling Activities</vt:lpstr>
      <vt:lpstr>First-class Backfill pslots</vt:lpstr>
      <vt:lpstr>Ex: Backfill the CPUs on a GPU node</vt:lpstr>
      <vt:lpstr>Better Job Disk Space Management </vt:lpstr>
      <vt:lpstr>HTCondor-CE Activities</vt:lpstr>
      <vt:lpstr>Some Data Management Enhancements</vt:lpstr>
      <vt:lpstr>Recent OS and Architecture Additions</vt:lpstr>
      <vt:lpstr>Thank you!   Follow us on Twitter! https://twitter.com/HTCondor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IDTokens Tutorial</dc:title>
  <dc:creator>Todd Tannenbaum</dc:creator>
  <cp:lastModifiedBy>Todd Tannenbaum</cp:lastModifiedBy>
  <cp:revision>124</cp:revision>
  <dcterms:created xsi:type="dcterms:W3CDTF">2021-09-21T22:36:35Z</dcterms:created>
  <dcterms:modified xsi:type="dcterms:W3CDTF">2023-07-13T19:08:00Z</dcterms:modified>
</cp:coreProperties>
</file>