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36"/>
  </p:notesMasterIdLst>
  <p:sldIdLst>
    <p:sldId id="256" r:id="rId2"/>
    <p:sldId id="284" r:id="rId3"/>
    <p:sldId id="285" r:id="rId4"/>
    <p:sldId id="286" r:id="rId5"/>
    <p:sldId id="287" r:id="rId6"/>
    <p:sldId id="288" r:id="rId7"/>
    <p:sldId id="289" r:id="rId8"/>
    <p:sldId id="290" r:id="rId9"/>
    <p:sldId id="312" r:id="rId10"/>
    <p:sldId id="291" r:id="rId11"/>
    <p:sldId id="293" r:id="rId12"/>
    <p:sldId id="294" r:id="rId13"/>
    <p:sldId id="295" r:id="rId14"/>
    <p:sldId id="313" r:id="rId15"/>
    <p:sldId id="299" r:id="rId16"/>
    <p:sldId id="311" r:id="rId17"/>
    <p:sldId id="314" r:id="rId18"/>
    <p:sldId id="302" r:id="rId19"/>
    <p:sldId id="300" r:id="rId20"/>
    <p:sldId id="323" r:id="rId21"/>
    <p:sldId id="303" r:id="rId22"/>
    <p:sldId id="315" r:id="rId23"/>
    <p:sldId id="306" r:id="rId24"/>
    <p:sldId id="316" r:id="rId25"/>
    <p:sldId id="318" r:id="rId26"/>
    <p:sldId id="317" r:id="rId27"/>
    <p:sldId id="322" r:id="rId28"/>
    <p:sldId id="307" r:id="rId29"/>
    <p:sldId id="319" r:id="rId30"/>
    <p:sldId id="320" r:id="rId31"/>
    <p:sldId id="305" r:id="rId32"/>
    <p:sldId id="310" r:id="rId33"/>
    <p:sldId id="308" r:id="rId34"/>
    <p:sldId id="309" r:id="rId35"/>
  </p:sldIdLst>
  <p:sldSz cx="9144000" cy="5143500" type="screen16x9"/>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Default Section" id="{295E518F-54E1-4A5F-A067-9F9AAE3D2725}">
          <p14:sldIdLst>
            <p14:sldId id="256"/>
            <p14:sldId id="284"/>
            <p14:sldId id="285"/>
            <p14:sldId id="286"/>
            <p14:sldId id="287"/>
            <p14:sldId id="288"/>
            <p14:sldId id="289"/>
            <p14:sldId id="290"/>
            <p14:sldId id="312"/>
            <p14:sldId id="291"/>
            <p14:sldId id="293"/>
            <p14:sldId id="294"/>
            <p14:sldId id="295"/>
            <p14:sldId id="313"/>
            <p14:sldId id="299"/>
            <p14:sldId id="311"/>
            <p14:sldId id="314"/>
            <p14:sldId id="302"/>
            <p14:sldId id="300"/>
            <p14:sldId id="323"/>
            <p14:sldId id="303"/>
            <p14:sldId id="315"/>
            <p14:sldId id="306"/>
            <p14:sldId id="316"/>
            <p14:sldId id="318"/>
            <p14:sldId id="317"/>
            <p14:sldId id="322"/>
            <p14:sldId id="307"/>
            <p14:sldId id="319"/>
            <p14:sldId id="320"/>
            <p14:sldId id="305"/>
            <p14:sldId id="310"/>
            <p14:sldId id="308"/>
            <p14:sldId id="30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7F8"/>
    <a:srgbClr val="C0C0C0"/>
    <a:srgbClr val="00A9EA"/>
    <a:srgbClr val="9B0B0B"/>
    <a:srgbClr val="F1D3AE"/>
    <a:srgbClr val="FF9933"/>
    <a:srgbClr val="C60036"/>
    <a:srgbClr val="8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4" autoAdjust="0"/>
    <p:restoredTop sz="68274" autoAdjust="0"/>
  </p:normalViewPr>
  <p:slideViewPr>
    <p:cSldViewPr snapToGrid="0">
      <p:cViewPr varScale="1">
        <p:scale>
          <a:sx n="77" d="100"/>
          <a:sy n="77" d="100"/>
        </p:scale>
        <p:origin x="582"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1740"/>
    </p:cViewPr>
  </p:sorterViewPr>
  <p:notesViewPr>
    <p:cSldViewPr snapToGrid="0">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Intel/AMD</a:t>
            </a:r>
            <a:r>
              <a:rPr lang="en-US" baseline="0" dirty="0"/>
              <a:t> </a:t>
            </a:r>
            <a:r>
              <a:rPr lang="en-US" dirty="0"/>
              <a:t>CPU code names in </a:t>
            </a:r>
            <a:r>
              <a:rPr lang="en-US" dirty="0" err="1"/>
              <a:t>OSPool</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BC8-4E26-A80D-89EFD9991BD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BC8-4E26-A80D-89EFD9991BD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ABC1-45B5-A7EF-FBFD0DFAC9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BC8-4E26-A80D-89EFD9991BD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BC8-4E26-A80D-89EFD9991BD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BC8-4E26-A80D-89EFD9991BD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BC8-4E26-A80D-89EFD9991BD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3-ABC1-45B5-A7EF-FBFD0DFAC9C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BC8-4E26-A80D-89EFD9991BD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BC8-4E26-A80D-89EFD9991BD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BC8-4E26-A80D-89EFD9991BD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8BC8-4E26-A80D-89EFD9991BD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8BC8-4E26-A80D-89EFD9991BD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8BC8-4E26-A80D-89EFD9991BDC}"/>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8BC8-4E26-A80D-89EFD9991BDC}"/>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8BC8-4E26-A80D-89EFD9991BDC}"/>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8BC8-4E26-A80D-89EFD9991BDC}"/>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8BC8-4E26-A80D-89EFD9991BDC}"/>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8BC8-4E26-A80D-89EFD9991BDC}"/>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8BC8-4E26-A80D-89EFD9991BDC}"/>
              </c:ext>
            </c:extLst>
          </c:dPt>
          <c:dLbls>
            <c:dLbl>
              <c:idx val="2"/>
              <c:layout>
                <c:manualLayout>
                  <c:x val="-0.17518668067380663"/>
                  <c:y val="2.2423114100331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C1-45B5-A7EF-FBFD0DFAC9C5}"/>
                </c:ext>
              </c:extLst>
            </c:dLbl>
            <c:dLbl>
              <c:idx val="7"/>
              <c:layout>
                <c:manualLayout>
                  <c:x val="-3.1131662776385769E-2"/>
                  <c:y val="-3.0834327269456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C1-45B5-A7EF-FBFD0DFAC9C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Sheet1!$A$2:$A$21</c:f>
              <c:strCache>
                <c:ptCount val="20"/>
                <c:pt idx="0">
                  <c:v>Magny Cours</c:v>
                </c:pt>
                <c:pt idx="1">
                  <c:v>Clarksfield</c:v>
                </c:pt>
                <c:pt idx="2">
                  <c:v>Penryn</c:v>
                </c:pt>
                <c:pt idx="3">
                  <c:v>Haswell</c:v>
                </c:pt>
                <c:pt idx="4">
                  <c:v>Merom</c:v>
                </c:pt>
                <c:pt idx="5">
                  <c:v>Nehalem</c:v>
                </c:pt>
                <c:pt idx="6">
                  <c:v>Sandy Bridge</c:v>
                </c:pt>
                <c:pt idx="7">
                  <c:v>Bulldozer</c:v>
                </c:pt>
                <c:pt idx="8">
                  <c:v>Barcelona</c:v>
                </c:pt>
                <c:pt idx="9">
                  <c:v>Ice Lake</c:v>
                </c:pt>
                <c:pt idx="10">
                  <c:v>Summit Ridge</c:v>
                </c:pt>
                <c:pt idx="11">
                  <c:v>Westmere</c:v>
                </c:pt>
                <c:pt idx="12">
                  <c:v>Nehalem</c:v>
                </c:pt>
                <c:pt idx="13">
                  <c:v>Broadwell</c:v>
                </c:pt>
                <c:pt idx="14">
                  <c:v>Sandy Bridge</c:v>
                </c:pt>
                <c:pt idx="15">
                  <c:v>Cascade Lake</c:v>
                </c:pt>
                <c:pt idx="16">
                  <c:v>Castle Peak</c:v>
                </c:pt>
                <c:pt idx="17">
                  <c:v>Haswell</c:v>
                </c:pt>
                <c:pt idx="18">
                  <c:v>Ivy Bridge</c:v>
                </c:pt>
                <c:pt idx="19">
                  <c:v>Epyc</c:v>
                </c:pt>
              </c:strCache>
            </c:strRef>
          </c:cat>
          <c:val>
            <c:numRef>
              <c:f>Sheet1!$B$2:$B$21</c:f>
              <c:numCache>
                <c:formatCode>General</c:formatCode>
                <c:ptCount val="20"/>
                <c:pt idx="0">
                  <c:v>1</c:v>
                </c:pt>
                <c:pt idx="1">
                  <c:v>4</c:v>
                </c:pt>
                <c:pt idx="2">
                  <c:v>4</c:v>
                </c:pt>
                <c:pt idx="3">
                  <c:v>12</c:v>
                </c:pt>
                <c:pt idx="4">
                  <c:v>15</c:v>
                </c:pt>
                <c:pt idx="5">
                  <c:v>27</c:v>
                </c:pt>
                <c:pt idx="6">
                  <c:v>42</c:v>
                </c:pt>
                <c:pt idx="7">
                  <c:v>55</c:v>
                </c:pt>
                <c:pt idx="8">
                  <c:v>62</c:v>
                </c:pt>
                <c:pt idx="9">
                  <c:v>321</c:v>
                </c:pt>
                <c:pt idx="10">
                  <c:v>349</c:v>
                </c:pt>
                <c:pt idx="11">
                  <c:v>869</c:v>
                </c:pt>
                <c:pt idx="12">
                  <c:v>887</c:v>
                </c:pt>
                <c:pt idx="13">
                  <c:v>1773</c:v>
                </c:pt>
                <c:pt idx="14">
                  <c:v>2356</c:v>
                </c:pt>
                <c:pt idx="15">
                  <c:v>3090</c:v>
                </c:pt>
                <c:pt idx="16">
                  <c:v>3697</c:v>
                </c:pt>
                <c:pt idx="17">
                  <c:v>4792</c:v>
                </c:pt>
                <c:pt idx="18">
                  <c:v>12622</c:v>
                </c:pt>
                <c:pt idx="19">
                  <c:v>18990</c:v>
                </c:pt>
              </c:numCache>
            </c:numRef>
          </c:val>
          <c:extLst>
            <c:ext xmlns:c16="http://schemas.microsoft.com/office/drawing/2014/chart" uri="{C3380CC4-5D6E-409C-BE32-E72D297353CC}">
              <c16:uniqueId val="{00000000-ABC1-45B5-A7EF-FBFD0DFAC9C5}"/>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1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t>Microarch</a:t>
            </a:r>
            <a:r>
              <a:rPr lang="en-US" sz="4000" dirty="0"/>
              <a:t> in </a:t>
            </a:r>
            <a:r>
              <a:rPr lang="en-US" sz="4000" dirty="0" err="1"/>
              <a:t>OSPool</a:t>
            </a:r>
            <a:endParaRPr lang="en-US" sz="4000"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1429689641251592"/>
          <c:y val="0.15801244288908334"/>
          <c:w val="0.39356282818647997"/>
          <c:h val="0.80988879167881789"/>
        </c:manualLayout>
      </c:layout>
      <c:pieChart>
        <c:varyColors val="1"/>
        <c:ser>
          <c:idx val="0"/>
          <c:order val="0"/>
          <c:tx>
            <c:strRef>
              <c:f>Sheet1!$B$1</c:f>
              <c:strCache>
                <c:ptCount val="1"/>
                <c:pt idx="0">
                  <c:v>Count</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EAC-47EB-B57E-73D33E6AC50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EAC-47EB-B57E-73D33E6AC50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EAC-47EB-B57E-73D33E6AC50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715-4E0E-9A88-C8DD298D24CD}"/>
              </c:ext>
            </c:extLst>
          </c:dPt>
          <c:dLbls>
            <c:dLbl>
              <c:idx val="0"/>
              <c:layout>
                <c:manualLayout>
                  <c:x val="7.9062206603231888E-3"/>
                  <c:y val="4.53877535572527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EAC-47EB-B57E-73D33E6AC504}"/>
                </c:ext>
              </c:extLst>
            </c:dLbl>
            <c:dLbl>
              <c:idx val="3"/>
              <c:layout>
                <c:manualLayout>
                  <c:x val="1.7435283355052924E-2"/>
                  <c:y val="0.1136021648660284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715-4E0E-9A88-C8DD298D24C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x86_64-v1</c:v>
                </c:pt>
                <c:pt idx="1">
                  <c:v>x86_64-v2</c:v>
                </c:pt>
                <c:pt idx="2">
                  <c:v>x86_64-v3</c:v>
                </c:pt>
                <c:pt idx="3">
                  <c:v>x86_64-v4</c:v>
                </c:pt>
              </c:strCache>
            </c:strRef>
          </c:cat>
          <c:val>
            <c:numRef>
              <c:f>Sheet1!$B$2:$B$5</c:f>
              <c:numCache>
                <c:formatCode>General</c:formatCode>
                <c:ptCount val="4"/>
                <c:pt idx="0">
                  <c:v>478</c:v>
                </c:pt>
                <c:pt idx="1">
                  <c:v>16673</c:v>
                </c:pt>
                <c:pt idx="2">
                  <c:v>29275</c:v>
                </c:pt>
                <c:pt idx="3">
                  <c:v>3351</c:v>
                </c:pt>
              </c:numCache>
            </c:numRef>
          </c:val>
          <c:extLst>
            <c:ext xmlns:c16="http://schemas.microsoft.com/office/drawing/2014/chart" uri="{C3380CC4-5D6E-409C-BE32-E72D297353CC}">
              <c16:uniqueId val="{00000000-0715-4E0E-9A88-C8DD298D24C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73372706656804454"/>
          <c:y val="0.25969067755419462"/>
          <c:w val="0.22187779802017915"/>
          <c:h val="0.4764086711383298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F0DDE668-1C34-46D8-8C87-45DBD7915FB8}" type="slidenum">
              <a:rPr lang="en-US"/>
              <a:pPr>
                <a:defRPr/>
              </a:pPr>
              <a:t>‹#›</a:t>
            </a:fld>
            <a:endParaRPr lang="en-US"/>
          </a:p>
        </p:txBody>
      </p:sp>
    </p:spTree>
    <p:extLst>
      <p:ext uri="{BB962C8B-B14F-4D97-AF65-F5344CB8AC3E}">
        <p14:creationId xmlns:p14="http://schemas.microsoft.com/office/powerpoint/2010/main" val="3498947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teach all of you a superpower.  This superpower, like most, may seem trivial on the surface, but requires practice, discipline, and attention to detail in order to hone. Also, it has a dual, a super-weakness that is a trap all too easy to fall into.  The good news is this super power is almost universally available.  My name is Greg Thain, I am an </a:t>
            </a:r>
            <a:r>
              <a:rPr lang="en-US" dirty="0" err="1"/>
              <a:t>HTCondor</a:t>
            </a:r>
            <a:r>
              <a:rPr lang="en-US" dirty="0"/>
              <a:t> developer, but this super-power can be used not just by developers, but also by users of the software, administrators and SREs, facilitators.  It is so universally applicable that I believe it can even be used by management.</a:t>
            </a:r>
          </a:p>
          <a:p>
            <a:endParaRPr lang="en-US" dirty="0"/>
          </a:p>
          <a:p>
            <a:r>
              <a:rPr lang="en-US" dirty="0"/>
              <a:t>Today I will teach you generally about this superpower, and show a case study with microarchitecture in the </a:t>
            </a:r>
            <a:r>
              <a:rPr lang="en-US" dirty="0" err="1"/>
              <a:t>OSPool</a:t>
            </a:r>
            <a:r>
              <a:rPr lang="en-US" dirty="0"/>
              <a:t>, </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a:t>
            </a:fld>
            <a:endParaRPr lang="en-US"/>
          </a:p>
        </p:txBody>
      </p:sp>
    </p:spTree>
    <p:extLst>
      <p:ext uri="{BB962C8B-B14F-4D97-AF65-F5344CB8AC3E}">
        <p14:creationId xmlns:p14="http://schemas.microsoft.com/office/powerpoint/2010/main" val="1583004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home, both temporally and geographically, authors are still presenting this idea of the power of names.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10</a:t>
            </a:fld>
            <a:endParaRPr lang="en-US"/>
          </a:p>
        </p:txBody>
      </p:sp>
    </p:spTree>
    <p:extLst>
      <p:ext uri="{BB962C8B-B14F-4D97-AF65-F5344CB8AC3E}">
        <p14:creationId xmlns:p14="http://schemas.microsoft.com/office/powerpoint/2010/main" val="3068927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want you to think I'm being flippant, or hyperbolizing – I am serious here.  Finding and using good names give you power.  It is often hard to do, and we've joked in the past that we are bad at naming, because it is hard.  But that doesn't mean that we should give up.  Rather, we need to double down on our discipline to discover good names for our creations.</a:t>
            </a:r>
          </a:p>
          <a:p>
            <a:endParaRPr lang="en-US" dirty="0"/>
          </a:p>
          <a:p>
            <a:r>
              <a:rPr lang="en-US" dirty="0"/>
              <a:t>There are at least three concrete ways that a good name gives us power.  The first way is the power of clarity.</a:t>
            </a:r>
          </a:p>
          <a:p>
            <a:endParaRPr lang="en-US" dirty="0"/>
          </a:p>
          <a:p>
            <a:r>
              <a:rPr lang="en-US" dirty="0"/>
              <a:t>Sometime today, someone in this conference will have a conversation with someone else where some problem about a job will be discussed.   But there will be confusion, unneeded friction, and difficulty in communication because the term Job is so overloaded.  Is this problem about a </a:t>
            </a:r>
            <a:r>
              <a:rPr lang="en-US" dirty="0" err="1"/>
              <a:t>glidein</a:t>
            </a:r>
            <a:r>
              <a:rPr lang="en-US" dirty="0"/>
              <a:t>, which we call a job, though it doesn’t really have the job nature?  The science payload job?  Is it the </a:t>
            </a:r>
            <a:r>
              <a:rPr lang="en-US" dirty="0" err="1"/>
              <a:t>dagman</a:t>
            </a:r>
            <a:r>
              <a:rPr lang="en-US" dirty="0"/>
              <a:t>-proper scheduler universe job, or a job router job, and if so, the a side, the b side or both in the job router?  This is a large source of our problems.</a:t>
            </a:r>
          </a:p>
          <a:p>
            <a:endParaRPr lang="en-US" dirty="0"/>
          </a:p>
          <a:p>
            <a:r>
              <a:rPr lang="en-US" dirty="0"/>
              <a:t>This shows something else about good names – they are not absolute, but relative to some context.  "job" is a great name in a generic context, but often we need more </a:t>
            </a:r>
            <a:r>
              <a:rPr lang="en-US" dirty="0" err="1"/>
              <a:t>specfici</a:t>
            </a:r>
            <a:r>
              <a:rPr lang="en-US" dirty="0"/>
              <a:t> names for more specific contexts.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11</a:t>
            </a:fld>
            <a:endParaRPr lang="en-US"/>
          </a:p>
        </p:txBody>
      </p:sp>
    </p:spTree>
    <p:extLst>
      <p:ext uri="{BB962C8B-B14F-4D97-AF65-F5344CB8AC3E}">
        <p14:creationId xmlns:p14="http://schemas.microsoft.com/office/powerpoint/2010/main" val="840530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clarity, though useful, isn't nearly as powerful as the power of metaphor. </a:t>
            </a:r>
          </a:p>
          <a:p>
            <a:endParaRPr lang="en-US" dirty="0"/>
          </a:p>
          <a:p>
            <a:r>
              <a:rPr lang="en-US" dirty="0" err="1"/>
              <a:t>DAGman</a:t>
            </a:r>
            <a:r>
              <a:rPr lang="en-US" dirty="0"/>
              <a:t> has long had the capability to give each node a priority.  However, we recently hit a problem where if you use this feature with thousands of nodes, </a:t>
            </a:r>
            <a:r>
              <a:rPr lang="en-US" dirty="0" err="1"/>
              <a:t>dagman</a:t>
            </a:r>
            <a:r>
              <a:rPr lang="en-US" dirty="0"/>
              <a:t> grinds to a halt – it gets quadratically slower.  The solution to this is well known in the cs community: the set of nodes with priorities is called a priority queue (a name that only a mathematician) could love, and we implement this data structure with an algorithm known as a "heap".   This is an awful name, not just because every time you say "heap", you must clarify "the heap algorithm", "not the dynamically allocated memory heap" (which is usually implemented with a completely different algorithm).  I honestly believe that one reason the heap algorithm isn't used as often as it could be is because of this unclear name.  If you don't know what it is, the name doesn't help you understand what it is, or how it can help you.  And that lack of clarity might be why </a:t>
            </a:r>
            <a:r>
              <a:rPr lang="en-US" dirty="0" err="1"/>
              <a:t>dagman</a:t>
            </a:r>
            <a:r>
              <a:rPr lang="en-US" dirty="0"/>
              <a:t> didn't use it.</a:t>
            </a:r>
          </a:p>
          <a:p>
            <a:endParaRPr lang="en-US" dirty="0"/>
          </a:p>
          <a:p>
            <a:r>
              <a:rPr lang="en-US" dirty="0"/>
              <a:t>I was recently re-reading one of the classic CS texts, "The Structure and Interpretation of Computer Programs", and I tripped over something I had never noticed before.  This text describes a priority queue, but by a different name:</a:t>
            </a:r>
          </a:p>
          <a:p>
            <a:endParaRPr lang="en-US" dirty="0"/>
          </a:p>
          <a:p>
            <a:r>
              <a:rPr lang="en-US" dirty="0"/>
              <a:t>The Agenda.  This is a much better name.  Even if you have no idea what the operations on a "heap" are, I bet you can guess the operations on an "Agenda".  And this illustrates the power of metaphor – with a good metaphorical name, one can easily guess the operations on an object with explicitly being taught them.  A superpower indeed, when we can find these names.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12</a:t>
            </a:fld>
            <a:endParaRPr lang="en-US"/>
          </a:p>
        </p:txBody>
      </p:sp>
    </p:spTree>
    <p:extLst>
      <p:ext uri="{BB962C8B-B14F-4D97-AF65-F5344CB8AC3E}">
        <p14:creationId xmlns:p14="http://schemas.microsoft.com/office/powerpoint/2010/main" val="173826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strongest power of a good name, is the power of generation.  While the power of metaphor lets use compress the communication required, the power of generation let's us agree on how an object should be extended and enhanced in the future.</a:t>
            </a:r>
          </a:p>
          <a:p>
            <a:endParaRPr lang="en-US" dirty="0"/>
          </a:p>
          <a:p>
            <a:r>
              <a:rPr lang="en-US" dirty="0"/>
              <a:t>By </a:t>
            </a:r>
            <a:r>
              <a:rPr lang="en-US" dirty="0" err="1"/>
              <a:t>Asheiou</a:t>
            </a:r>
            <a:r>
              <a:rPr lang="en-US" dirty="0"/>
              <a:t> - Own work, CC BY-SA 4.0, https://commons.wikimedia.org/w/index.php?curid=129116417</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13</a:t>
            </a:fld>
            <a:endParaRPr lang="en-US"/>
          </a:p>
        </p:txBody>
      </p:sp>
    </p:spTree>
    <p:extLst>
      <p:ext uri="{BB962C8B-B14F-4D97-AF65-F5344CB8AC3E}">
        <p14:creationId xmlns:p14="http://schemas.microsoft.com/office/powerpoint/2010/main" val="177126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an old saying that the best time to plant a tree is 20 years ago, and the second-best time is today.  So too, is it for choosing good names.  As it is hard, we frequently get it wrong.  Recently, we've been working at replacing names, like renaming the submit point (which is not necessarily where submit runs) with Access Point, or AP, and renaming the Compute Element (the place where compute DOESN'T happen with compute entryway.  These name changes can be tough, but they are worthwhile for a project we expect to be going for years.  But better to spend the time to get new names right in the first place.</a:t>
            </a:r>
          </a:p>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14</a:t>
            </a:fld>
            <a:endParaRPr lang="en-US"/>
          </a:p>
        </p:txBody>
      </p:sp>
    </p:spTree>
    <p:extLst>
      <p:ext uri="{BB962C8B-B14F-4D97-AF65-F5344CB8AC3E}">
        <p14:creationId xmlns:p14="http://schemas.microsoft.com/office/powerpoint/2010/main" val="162441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all that high level talk out of the way, let's bring this down to </a:t>
            </a:r>
            <a:r>
              <a:rPr lang="en-US" dirty="0" err="1"/>
              <a:t>HTCondor</a:t>
            </a:r>
            <a:r>
              <a:rPr lang="en-US" dirty="0"/>
              <a:t> and the OS pool.  The </a:t>
            </a:r>
            <a:r>
              <a:rPr lang="en-US" dirty="0" err="1"/>
              <a:t>OSPool</a:t>
            </a:r>
            <a:r>
              <a:rPr lang="en-US" dirty="0"/>
              <a:t> mainly runs on x86 processors, made by Intel and AMD.  Because we want not cycle to go unused, a prime principle of the </a:t>
            </a:r>
            <a:r>
              <a:rPr lang="en-US" dirty="0" err="1"/>
              <a:t>OSPool</a:t>
            </a:r>
            <a:r>
              <a:rPr lang="en-US" dirty="0"/>
              <a:t> is to very lenient in the kinds of computers we accept in the pool.  This is a big difference from HPC centers, which are very homogenous, often with only 1 or 2 different kinds of computers in each cluster.</a:t>
            </a:r>
          </a:p>
          <a:p>
            <a:endParaRPr lang="en-US" dirty="0"/>
          </a:p>
          <a:p>
            <a:r>
              <a:rPr lang="en-US" dirty="0"/>
              <a:t>The Intel processors are named "i3", "i5", "i7" and "i9" (mostly) where the larger numbers are faster.  But, that's only true within one generation…</a:t>
            </a:r>
          </a:p>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15</a:t>
            </a:fld>
            <a:endParaRPr lang="en-US"/>
          </a:p>
        </p:txBody>
      </p:sp>
    </p:spTree>
    <p:extLst>
      <p:ext uri="{BB962C8B-B14F-4D97-AF65-F5344CB8AC3E}">
        <p14:creationId xmlns:p14="http://schemas.microsoft.com/office/powerpoint/2010/main" val="248540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strict ordering of speed across generations, there is no easy way to get a strict ordering.  One generation's i5 might be slower than the next generation's i3.  This is important for the </a:t>
            </a:r>
            <a:r>
              <a:rPr lang="en-US" dirty="0" err="1"/>
              <a:t>OSPool</a:t>
            </a:r>
            <a:r>
              <a:rPr lang="en-US" dirty="0"/>
              <a:t>, as we may want to grant more </a:t>
            </a:r>
            <a:r>
              <a:rPr lang="en-US" dirty="0" err="1"/>
              <a:t>wallclock</a:t>
            </a:r>
            <a:r>
              <a:rPr lang="en-US" dirty="0"/>
              <a:t> time to jobs running on slower processors, or only start long running jobs on faster processor.  But the real problem is much worse than that.</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16</a:t>
            </a:fld>
            <a:endParaRPr lang="en-US"/>
          </a:p>
        </p:txBody>
      </p:sp>
    </p:spTree>
    <p:extLst>
      <p:ext uri="{BB962C8B-B14F-4D97-AF65-F5344CB8AC3E}">
        <p14:creationId xmlns:p14="http://schemas.microsoft.com/office/powerpoint/2010/main" val="1531615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 problem is that we have run out of "free speed" merely by increasing the clock speed.  To make processors faster,  CPU architects have been adding more cores to the chip, more caches, and more to the point, more instructions in their newer processors that don't exist in previous ones.</a:t>
            </a:r>
          </a:p>
          <a:p>
            <a:endParaRPr lang="en-US" dirty="0"/>
          </a:p>
          <a:p>
            <a:endParaRPr lang="en-US" dirty="0"/>
          </a:p>
          <a:p>
            <a:r>
              <a:rPr lang="en-US" dirty="0"/>
              <a:t>https://github.com/HenkPoley/analyze-spec-benchmarks/blob/37f3c74d0422bae21a71fca892be5bd27998467b/fp_graph.svg</a:t>
            </a:r>
          </a:p>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17</a:t>
            </a:fld>
            <a:endParaRPr lang="en-US"/>
          </a:p>
        </p:txBody>
      </p:sp>
    </p:spTree>
    <p:extLst>
      <p:ext uri="{BB962C8B-B14F-4D97-AF65-F5344CB8AC3E}">
        <p14:creationId xmlns:p14="http://schemas.microsoft.com/office/powerpoint/2010/main" val="3514143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statistic I'd love to quote here that I heard in a UW presentation that I just can't find.  It goes something like the average rate of added  new instructions in an x86 chip over the last 20 years is 3 new instructions a week – if anyone knows the source, I'd love to have it.</a:t>
            </a:r>
          </a:p>
          <a:p>
            <a:endParaRPr lang="en-US" dirty="0"/>
          </a:p>
          <a:p>
            <a:r>
              <a:rPr lang="en-US" dirty="0"/>
              <a:t>Here's a very partial table of these instructions, the year they were added and the Intel codename that got the instructions. Note that this codename has nothing to do with the marketing name of the </a:t>
            </a:r>
            <a:r>
              <a:rPr lang="en-US" dirty="0" err="1"/>
              <a:t>cpu</a:t>
            </a:r>
            <a:endParaRPr lang="en-US" dirty="0"/>
          </a:p>
          <a:p>
            <a:endParaRPr lang="en-US" dirty="0"/>
          </a:p>
          <a:p>
            <a:endParaRPr lang="en-US" dirty="0"/>
          </a:p>
          <a:p>
            <a:endParaRPr lang="en-US" dirty="0"/>
          </a:p>
          <a:p>
            <a:endParaRPr lang="en-US" dirty="0"/>
          </a:p>
          <a:p>
            <a:endParaRPr lang="en-US" dirty="0"/>
          </a:p>
          <a:p>
            <a:r>
              <a:rPr lang="en-US" dirty="0"/>
              <a:t>https://en.wikichip.org/wiki/x86/extensions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DDE668-1C34-46D8-8C87-45DBD7915FB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743008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goes on and on and on.  What does this mean for the </a:t>
            </a:r>
            <a:r>
              <a:rPr lang="en-US" dirty="0" err="1"/>
              <a:t>OSPool</a:t>
            </a:r>
            <a:r>
              <a:rPr lang="en-US" dirty="0"/>
              <a:t>?</a:t>
            </a:r>
          </a:p>
          <a:p>
            <a:endParaRPr lang="en-US" dirty="0"/>
          </a:p>
          <a:p>
            <a:r>
              <a:rPr lang="en-US" dirty="0"/>
              <a:t>https://en.wikichip.org/wiki/x86/extensions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19</a:t>
            </a:fld>
            <a:endParaRPr lang="en-US"/>
          </a:p>
        </p:txBody>
      </p:sp>
    </p:spTree>
    <p:extLst>
      <p:ext uri="{BB962C8B-B14F-4D97-AF65-F5344CB8AC3E}">
        <p14:creationId xmlns:p14="http://schemas.microsoft.com/office/powerpoint/2010/main" val="132017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being with The </a:t>
            </a:r>
            <a:r>
              <a:rPr lang="en-US" dirty="0" err="1"/>
              <a:t>OSPool</a:t>
            </a:r>
            <a:endParaRPr lang="en-US" dirty="0"/>
          </a:p>
          <a:p>
            <a:endParaRPr lang="en-US" dirty="0"/>
          </a:p>
          <a:p>
            <a:r>
              <a:rPr lang="en-US" dirty="0"/>
              <a:t>Many people here have had a hand in building, operating, using, or supporting the </a:t>
            </a:r>
            <a:r>
              <a:rPr lang="en-US" dirty="0" err="1"/>
              <a:t>OSPool</a:t>
            </a:r>
            <a:r>
              <a:rPr lang="en-US" dirty="0"/>
              <a:t>.</a:t>
            </a:r>
          </a:p>
          <a:p>
            <a:endParaRPr lang="en-US" dirty="0"/>
          </a:p>
          <a:p>
            <a:r>
              <a:rPr lang="en-US" dirty="0"/>
              <a:t>So, I'd like everyone in this room to take a moment and visualize the </a:t>
            </a:r>
            <a:r>
              <a:rPr lang="en-US" dirty="0" err="1"/>
              <a:t>OSPool</a:t>
            </a:r>
            <a:r>
              <a:rPr lang="en-US" dirty="0"/>
              <a:t> in your head as you see it.  As an image, a mind map, or a mental model, however you think of the OS pool today, in all its glory.</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2</a:t>
            </a:fld>
            <a:endParaRPr lang="en-US"/>
          </a:p>
        </p:txBody>
      </p:sp>
    </p:spTree>
    <p:extLst>
      <p:ext uri="{BB962C8B-B14F-4D97-AF65-F5344CB8AC3E}">
        <p14:creationId xmlns:p14="http://schemas.microsoft.com/office/powerpoint/2010/main" val="3659282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table of the number of cores in the </a:t>
            </a:r>
            <a:r>
              <a:rPr lang="en-US" dirty="0" err="1"/>
              <a:t>Ospool</a:t>
            </a:r>
            <a:r>
              <a:rPr lang="en-US" dirty="0"/>
              <a:t> last week, broken down by Intel and AMD codename, and thus by the set of instructions available to programs that run on them.</a:t>
            </a:r>
          </a:p>
          <a:p>
            <a:endParaRPr lang="en-US" dirty="0"/>
          </a:p>
          <a:p>
            <a:r>
              <a:rPr lang="en-US" dirty="0"/>
              <a:t>I would say this chart has a lot of data, but not much information.  What decisions can we draw from this chart?  I'm not sure.</a:t>
            </a:r>
          </a:p>
          <a:p>
            <a:endParaRPr lang="en-US" dirty="0"/>
          </a:p>
          <a:p>
            <a:r>
              <a:rPr lang="en-US" dirty="0"/>
              <a:t>And looping back up to the high level of this talk, the reason this chart isn't very useful is because we are using a poor name, for our chips.  The name is too specific, it isn't clear, it doesn't have any metaphoric or generative extensions.  Can anyone remember if a Cascade Lake </a:t>
            </a:r>
            <a:r>
              <a:rPr lang="en-US" dirty="0" err="1"/>
              <a:t>cpu</a:t>
            </a:r>
            <a:r>
              <a:rPr lang="en-US" dirty="0"/>
              <a:t> is faster or slower than a Castle peak?  I don't.</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21</a:t>
            </a:fld>
            <a:endParaRPr lang="en-US"/>
          </a:p>
        </p:txBody>
      </p:sp>
    </p:spTree>
    <p:extLst>
      <p:ext uri="{BB962C8B-B14F-4D97-AF65-F5344CB8AC3E}">
        <p14:creationId xmlns:p14="http://schemas.microsoft.com/office/powerpoint/2010/main" val="277086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problem for two reasons.  Both stem from running jobs which have been compiled for a </a:t>
            </a:r>
            <a:r>
              <a:rPr lang="en-US" dirty="0" err="1"/>
              <a:t>cpu</a:t>
            </a:r>
            <a:r>
              <a:rPr lang="en-US" dirty="0"/>
              <a:t> instruction set that doesn't match the one it will run on in a </a:t>
            </a:r>
            <a:r>
              <a:rPr lang="en-US" dirty="0" err="1"/>
              <a:t>HTCondor</a:t>
            </a:r>
            <a:r>
              <a:rPr lang="en-US" dirty="0"/>
              <a:t> pool.   Obviously, in a </a:t>
            </a:r>
            <a:r>
              <a:rPr lang="en-US" dirty="0" err="1"/>
              <a:t>hetereogenous</a:t>
            </a:r>
            <a:r>
              <a:rPr lang="en-US" dirty="0"/>
              <a:t> pool, this is a big headache.  The biggest problem is the first one, when we try to run a job built for a CPU and using machine instructions that don't exist on the EP it lands on.  The job will eventually crash when it hits the first unimplemented instruction with the cryptic SIGILL signal.  Worse, it won't tell you what instruction failed, or what kind of machine it really needs.  In many pools, the jobs users run are compiled by someone else, so the submitting user doesn't even know how the job was built.</a:t>
            </a:r>
          </a:p>
          <a:p>
            <a:endParaRPr lang="en-US" dirty="0"/>
          </a:p>
          <a:p>
            <a:r>
              <a:rPr lang="en-US" dirty="0"/>
              <a:t>The other way round isn't nearly so dramatic.  The job will run correctly to completion but may run slower than possible.  How much slower?  Impossible to say in general, but good use of the SIMD vector instructions on some newer processors can give a several fold speedup for certain codes.</a:t>
            </a:r>
          </a:p>
          <a:p>
            <a:endParaRPr lang="en-US" dirty="0"/>
          </a:p>
          <a:p>
            <a:r>
              <a:rPr lang="en-US" dirty="0"/>
              <a:t>AND, the </a:t>
            </a:r>
            <a:r>
              <a:rPr lang="en-US" dirty="0" err="1"/>
              <a:t>OSPool</a:t>
            </a:r>
            <a:r>
              <a:rPr lang="en-US" dirty="0"/>
              <a:t> alone has dozens of different CPUs!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22</a:t>
            </a:fld>
            <a:endParaRPr lang="en-US"/>
          </a:p>
        </p:txBody>
      </p:sp>
    </p:spTree>
    <p:extLst>
      <p:ext uri="{BB962C8B-B14F-4D97-AF65-F5344CB8AC3E}">
        <p14:creationId xmlns:p14="http://schemas.microsoft.com/office/powerpoint/2010/main" val="710046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July of 2020, Florian Weimar of Red Hat proposed a solution to this problem, for it is a problem that red hat has as well.  They surely don't want to build, release and support dozens of </a:t>
            </a:r>
            <a:r>
              <a:rPr lang="en-US" dirty="0" err="1"/>
              <a:t>cpu</a:t>
            </a:r>
            <a:r>
              <a:rPr lang="en-US" dirty="0"/>
              <a:t>-specific builds of all of their products.  In the past, they've always built for the very least common denominator, and they were suffering from the #2 problem we talked about earlier.  But they didn't have a good vocabulary or name to fix the problem, so they invented one – a microarchitecture level with a limited set of values, each one covering roughly 5 years of </a:t>
            </a:r>
            <a:r>
              <a:rPr lang="en-US" dirty="0" err="1"/>
              <a:t>cpu</a:t>
            </a:r>
            <a:r>
              <a:rPr lang="en-US" dirty="0"/>
              <a:t> developments.  </a:t>
            </a:r>
            <a:br>
              <a:rPr lang="en-US" dirty="0"/>
            </a:br>
            <a:br>
              <a:rPr lang="en-US" dirty="0"/>
            </a:br>
            <a:r>
              <a:rPr lang="en-US" dirty="0"/>
              <a:t>After this proposal, Intel, AMD, compiler vendors and others quickly came on-board:  witness the superpower of a good name. </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23</a:t>
            </a:fld>
            <a:endParaRPr lang="en-US"/>
          </a:p>
        </p:txBody>
      </p:sp>
    </p:spTree>
    <p:extLst>
      <p:ext uri="{BB962C8B-B14F-4D97-AF65-F5344CB8AC3E}">
        <p14:creationId xmlns:p14="http://schemas.microsoft.com/office/powerpoint/2010/main" val="1082523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31</a:t>
            </a:fld>
            <a:endParaRPr lang="en-US"/>
          </a:p>
        </p:txBody>
      </p:sp>
    </p:spTree>
    <p:extLst>
      <p:ext uri="{BB962C8B-B14F-4D97-AF65-F5344CB8AC3E}">
        <p14:creationId xmlns:p14="http://schemas.microsoft.com/office/powerpoint/2010/main" val="255588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some people, especially those in management, think about it like this – a community of sites, mostly across the us.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3</a:t>
            </a:fld>
            <a:endParaRPr lang="en-US"/>
          </a:p>
        </p:txBody>
      </p:sp>
    </p:spTree>
    <p:extLst>
      <p:ext uri="{BB962C8B-B14F-4D97-AF65-F5344CB8AC3E}">
        <p14:creationId xmlns:p14="http://schemas.microsoft.com/office/powerpoint/2010/main" val="302504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maybe if you are the sort of person who dreams in Python, and has long hallway arguments about what "Pythonic" really is, you might think of it like this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4</a:t>
            </a:fld>
            <a:endParaRPr lang="en-US"/>
          </a:p>
        </p:txBody>
      </p:sp>
    </p:spTree>
    <p:extLst>
      <p:ext uri="{BB962C8B-B14F-4D97-AF65-F5344CB8AC3E}">
        <p14:creationId xmlns:p14="http://schemas.microsoft.com/office/powerpoint/2010/main" val="3200056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if you work with researchers, maybe you think about the </a:t>
            </a:r>
            <a:r>
              <a:rPr lang="en-US" dirty="0" err="1"/>
              <a:t>os</a:t>
            </a:r>
            <a:r>
              <a:rPr lang="en-US" dirty="0"/>
              <a:t> pool like this.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5</a:t>
            </a:fld>
            <a:endParaRPr lang="en-US"/>
          </a:p>
        </p:txBody>
      </p:sp>
    </p:spTree>
    <p:extLst>
      <p:ext uri="{BB962C8B-B14F-4D97-AF65-F5344CB8AC3E}">
        <p14:creationId xmlns:p14="http://schemas.microsoft.com/office/powerpoint/2010/main" val="3947930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is how I see the </a:t>
            </a:r>
            <a:r>
              <a:rPr lang="en-US" dirty="0" err="1"/>
              <a:t>OSPool</a:t>
            </a:r>
            <a:r>
              <a:rPr lang="en-US" dirty="0"/>
              <a:t> – a bubbling cauldron of chaos.</a:t>
            </a:r>
          </a:p>
          <a:p>
            <a:endParaRPr lang="en-US" dirty="0"/>
          </a:p>
          <a:p>
            <a:r>
              <a:rPr lang="en-US" dirty="0"/>
              <a:t>And lest you think that I am denigrating the </a:t>
            </a:r>
            <a:r>
              <a:rPr lang="en-US" dirty="0" err="1"/>
              <a:t>OSPool</a:t>
            </a:r>
            <a:r>
              <a:rPr lang="en-US" dirty="0"/>
              <a:t>, I would point this out – ask any physicist:  without entropy there is no energy, (or perhaps an information scientist), and there sure is a lot of entropy in the </a:t>
            </a:r>
            <a:r>
              <a:rPr lang="en-US" dirty="0" err="1"/>
              <a:t>OSPool</a:t>
            </a:r>
            <a:r>
              <a:rPr lang="en-US" dirty="0"/>
              <a:t>.  It is our job then, to tame this cauldron of entropy and put it to good use.</a:t>
            </a:r>
          </a:p>
          <a:p>
            <a:endParaRPr lang="en-US" dirty="0"/>
          </a:p>
          <a:p>
            <a:r>
              <a:rPr lang="en-US" dirty="0"/>
              <a:t>Which make those of use who use the </a:t>
            </a:r>
            <a:r>
              <a:rPr lang="en-US" dirty="0" err="1"/>
              <a:t>OSPool</a:t>
            </a:r>
            <a:r>
              <a:rPr lang="en-US" dirty="0"/>
              <a:t> like the witches in Shakespeare's Scottish play – bubble </a:t>
            </a:r>
            <a:r>
              <a:rPr lang="en-US" dirty="0" err="1"/>
              <a:t>bubble</a:t>
            </a:r>
            <a:r>
              <a:rPr lang="en-US" dirty="0"/>
              <a:t> toil and trouble – transfer sandboxes on the double.</a:t>
            </a:r>
          </a:p>
          <a:p>
            <a:endParaRPr lang="en-US" dirty="0"/>
          </a:p>
          <a:p>
            <a:r>
              <a:rPr lang="en-US" dirty="0"/>
              <a:t>But the patriarchy of dominant religion has put an unfortunate spin on this term, so let's call ourselves by the gender-neutral term "Sorcerers".  </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6</a:t>
            </a:fld>
            <a:endParaRPr lang="en-US"/>
          </a:p>
        </p:txBody>
      </p:sp>
    </p:spTree>
    <p:extLst>
      <p:ext uri="{BB962C8B-B14F-4D97-AF65-F5344CB8AC3E}">
        <p14:creationId xmlns:p14="http://schemas.microsoft.com/office/powerpoint/2010/main" val="262271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is an ancient truth about sorcerers which is the theme of this talk:</a:t>
            </a:r>
          </a:p>
          <a:p>
            <a:endParaRPr lang="en-US" dirty="0"/>
          </a:p>
          <a:p>
            <a:r>
              <a:rPr lang="en-US" dirty="0"/>
              <a:t>Sorcerers only have power over an object when they can speak the true name of that object.</a:t>
            </a:r>
          </a:p>
          <a:p>
            <a:endParaRPr lang="en-US" dirty="0"/>
          </a:p>
          <a:p>
            <a:endParaRPr lang="en-US" dirty="0"/>
          </a:p>
          <a:p>
            <a:r>
              <a:rPr lang="en-US" dirty="0"/>
              <a:t>Unfortunately, like many of our deepest truths, this is not to be found in textbooks, computer science or otherwise, but it deeply woven into the DNA of our culture and literature.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 friend and enter"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 find female </a:t>
            </a:r>
            <a:r>
              <a:rPr lang="en-US"/>
              <a:t>sorceror</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7</a:t>
            </a:fld>
            <a:endParaRPr lang="en-US"/>
          </a:p>
        </p:txBody>
      </p:sp>
    </p:spTree>
    <p:extLst>
      <p:ext uri="{BB962C8B-B14F-4D97-AF65-F5344CB8AC3E}">
        <p14:creationId xmlns:p14="http://schemas.microsoft.com/office/powerpoint/2010/main" val="276440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all the way back to Homer, whose hero, the wily Odysseus refused to give his true name (and thus power) to his captor, the carnivorous cyclops Polyphemus, which ensured his escape.</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8</a:t>
            </a:fld>
            <a:endParaRPr lang="en-US"/>
          </a:p>
        </p:txBody>
      </p:sp>
    </p:spTree>
    <p:extLst>
      <p:ext uri="{BB962C8B-B14F-4D97-AF65-F5344CB8AC3E}">
        <p14:creationId xmlns:p14="http://schemas.microsoft.com/office/powerpoint/2010/main" val="332203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idea is not exclusive to Western thought, either.</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9</a:t>
            </a:fld>
            <a:endParaRPr lang="en-US"/>
          </a:p>
        </p:txBody>
      </p:sp>
    </p:spTree>
    <p:extLst>
      <p:ext uri="{BB962C8B-B14F-4D97-AF65-F5344CB8AC3E}">
        <p14:creationId xmlns:p14="http://schemas.microsoft.com/office/powerpoint/2010/main" val="3744263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7" descr="CHTC_logo_color_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5514" y="436960"/>
            <a:ext cx="2211387" cy="94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vmuser\Desktop\HTCondor_red_blk_nota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6" y="1494235"/>
            <a:ext cx="2708275"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2" name="Rectangle 2"/>
          <p:cNvSpPr>
            <a:spLocks noGrp="1" noChangeArrowheads="1"/>
          </p:cNvSpPr>
          <p:nvPr>
            <p:ph type="ctrTitle"/>
          </p:nvPr>
        </p:nvSpPr>
        <p:spPr>
          <a:xfrm>
            <a:off x="685800" y="2332580"/>
            <a:ext cx="7772400" cy="1828800"/>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237830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a:xfrm>
            <a:off x="3505200" y="4869657"/>
            <a:ext cx="2133600" cy="273844"/>
          </a:xfrm>
          <a:prstGeom prst="rect">
            <a:avLst/>
          </a:prstGeom>
        </p:spPr>
        <p:txBody>
          <a:bodyPr/>
          <a:lstStyle>
            <a:lvl1pPr>
              <a:defRPr/>
            </a:lvl1pPr>
          </a:lstStyle>
          <a:p>
            <a:pPr>
              <a:defRPr/>
            </a:pPr>
            <a:fld id="{3087B0B7-E75A-45E6-8334-DC3A57A259EE}" type="slidenum">
              <a:rPr lang="en-US"/>
              <a:pPr>
                <a:defRPr/>
              </a:pPr>
              <a:t>‹#›</a:t>
            </a:fld>
            <a:endParaRPr lang="en-US"/>
          </a:p>
        </p:txBody>
      </p:sp>
    </p:spTree>
    <p:extLst>
      <p:ext uri="{BB962C8B-B14F-4D97-AF65-F5344CB8AC3E}">
        <p14:creationId xmlns:p14="http://schemas.microsoft.com/office/powerpoint/2010/main" val="371116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3771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3771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a:xfrm>
            <a:off x="3505200" y="4869657"/>
            <a:ext cx="2133600" cy="273844"/>
          </a:xfrm>
          <a:prstGeom prst="rect">
            <a:avLst/>
          </a:prstGeom>
        </p:spPr>
        <p:txBody>
          <a:bodyPr/>
          <a:lstStyle>
            <a:lvl1pPr>
              <a:defRPr/>
            </a:lvl1pPr>
          </a:lstStyle>
          <a:p>
            <a:pPr>
              <a:defRPr/>
            </a:pPr>
            <a:fld id="{95EE83DE-4924-4CEB-B587-40D68EDCBAF7}" type="slidenum">
              <a:rPr lang="en-US"/>
              <a:pPr>
                <a:defRPr/>
              </a:pPr>
              <a:t>‹#›</a:t>
            </a:fld>
            <a:endParaRPr lang="en-US"/>
          </a:p>
        </p:txBody>
      </p:sp>
    </p:spTree>
    <p:extLst>
      <p:ext uri="{BB962C8B-B14F-4D97-AF65-F5344CB8AC3E}">
        <p14:creationId xmlns:p14="http://schemas.microsoft.com/office/powerpoint/2010/main" val="1990942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7228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160934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10"/>
          </p:nvPr>
        </p:nvSpPr>
        <p:spPr>
          <a:xfrm>
            <a:off x="3505200" y="4869657"/>
            <a:ext cx="2133600" cy="273844"/>
          </a:xfrm>
          <a:prstGeom prst="rect">
            <a:avLst/>
          </a:prstGeom>
        </p:spPr>
        <p:txBody>
          <a:bodyPr/>
          <a:lstStyle>
            <a:lvl1pPr>
              <a:defRPr/>
            </a:lvl1pPr>
          </a:lstStyle>
          <a:p>
            <a:pPr>
              <a:defRPr/>
            </a:pPr>
            <a:fld id="{374BF044-77D7-4194-95AC-E462B665E722}" type="slidenum">
              <a:rPr lang="en-US"/>
              <a:pPr>
                <a:defRPr/>
              </a:pPr>
              <a:t>‹#›</a:t>
            </a:fld>
            <a:endParaRPr lang="en-US"/>
          </a:p>
        </p:txBody>
      </p:sp>
    </p:spTree>
    <p:extLst>
      <p:ext uri="{BB962C8B-B14F-4D97-AF65-F5344CB8AC3E}">
        <p14:creationId xmlns:p14="http://schemas.microsoft.com/office/powerpoint/2010/main" val="101897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25178"/>
            <a:ext cx="3810000" cy="2803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5178"/>
            <a:ext cx="3810000" cy="2803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7467600" y="4686300"/>
            <a:ext cx="990600" cy="342900"/>
          </a:xfrm>
          <a:prstGeom prst="rect">
            <a:avLst/>
          </a:prstGeom>
        </p:spPr>
        <p:txBody>
          <a:bodyPr/>
          <a:lstStyle>
            <a:lvl1pPr>
              <a:defRPr/>
            </a:lvl1pPr>
          </a:lstStyle>
          <a:p>
            <a:pPr>
              <a:defRPr/>
            </a:pPr>
            <a:fld id="{DCDDFF8D-01C6-456E-8402-4011AB2E71C0}" type="slidenum">
              <a:rPr lang="en-US"/>
              <a:pPr>
                <a:defRPr/>
              </a:pPr>
              <a:t>‹#›</a:t>
            </a:fld>
            <a:endParaRPr lang="en-US"/>
          </a:p>
        </p:txBody>
      </p:sp>
    </p:spTree>
    <p:extLst>
      <p:ext uri="{BB962C8B-B14F-4D97-AF65-F5344CB8AC3E}">
        <p14:creationId xmlns:p14="http://schemas.microsoft.com/office/powerpoint/2010/main" val="68136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7" name="Slide Number Placeholder 1"/>
          <p:cNvSpPr>
            <a:spLocks noGrp="1"/>
          </p:cNvSpPr>
          <p:nvPr>
            <p:ph type="sldNum" sz="quarter" idx="10"/>
          </p:nvPr>
        </p:nvSpPr>
        <p:spPr>
          <a:xfrm>
            <a:off x="3505200" y="4869657"/>
            <a:ext cx="2133600" cy="273844"/>
          </a:xfrm>
          <a:prstGeom prst="rect">
            <a:avLst/>
          </a:prstGeom>
        </p:spPr>
        <p:txBody>
          <a:bodyPr/>
          <a:lstStyle>
            <a:lvl1pPr>
              <a:defRPr/>
            </a:lvl1pPr>
          </a:lstStyle>
          <a:p>
            <a:pPr>
              <a:defRPr/>
            </a:pPr>
            <a:fld id="{2D38208D-0250-4ED8-9CAC-6A438104E516}" type="slidenum">
              <a:rPr lang="en-US"/>
              <a:pPr>
                <a:defRPr/>
              </a:pPr>
              <a:t>‹#›</a:t>
            </a:fld>
            <a:endParaRPr lang="en-US"/>
          </a:p>
        </p:txBody>
      </p:sp>
    </p:spTree>
    <p:extLst>
      <p:ext uri="{BB962C8B-B14F-4D97-AF65-F5344CB8AC3E}">
        <p14:creationId xmlns:p14="http://schemas.microsoft.com/office/powerpoint/2010/main" val="145664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1"/>
          <p:cNvSpPr>
            <a:spLocks noGrp="1"/>
          </p:cNvSpPr>
          <p:nvPr>
            <p:ph type="sldNum" sz="quarter" idx="10"/>
          </p:nvPr>
        </p:nvSpPr>
        <p:spPr>
          <a:xfrm>
            <a:off x="3505200" y="4869657"/>
            <a:ext cx="2133600" cy="273844"/>
          </a:xfrm>
          <a:prstGeom prst="rect">
            <a:avLst/>
          </a:prstGeom>
        </p:spPr>
        <p:txBody>
          <a:bodyPr/>
          <a:lstStyle>
            <a:lvl1pPr>
              <a:defRPr/>
            </a:lvl1pPr>
          </a:lstStyle>
          <a:p>
            <a:pPr>
              <a:defRPr/>
            </a:pPr>
            <a:fld id="{F8B16ACA-F66D-42EC-9687-31F200158F73}" type="slidenum">
              <a:rPr lang="en-US"/>
              <a:pPr>
                <a:defRPr/>
              </a:pPr>
              <a:t>‹#›</a:t>
            </a:fld>
            <a:endParaRPr lang="en-US"/>
          </a:p>
        </p:txBody>
      </p:sp>
    </p:spTree>
    <p:extLst>
      <p:ext uri="{BB962C8B-B14F-4D97-AF65-F5344CB8AC3E}">
        <p14:creationId xmlns:p14="http://schemas.microsoft.com/office/powerpoint/2010/main" val="277033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505200" y="4869657"/>
            <a:ext cx="2133600" cy="273844"/>
          </a:xfrm>
          <a:prstGeom prst="rect">
            <a:avLst/>
          </a:prstGeom>
        </p:spPr>
        <p:txBody>
          <a:bodyPr/>
          <a:lstStyle>
            <a:lvl1pPr>
              <a:defRPr/>
            </a:lvl1pPr>
          </a:lstStyle>
          <a:p>
            <a:pPr>
              <a:defRPr/>
            </a:pPr>
            <a:fld id="{C702BB8D-2BA2-4A87-8345-E04FA754A012}" type="slidenum">
              <a:rPr lang="en-US"/>
              <a:pPr>
                <a:defRPr/>
              </a:pPr>
              <a:t>‹#›</a:t>
            </a:fld>
            <a:endParaRPr lang="en-US"/>
          </a:p>
        </p:txBody>
      </p:sp>
    </p:spTree>
    <p:extLst>
      <p:ext uri="{BB962C8B-B14F-4D97-AF65-F5344CB8AC3E}">
        <p14:creationId xmlns:p14="http://schemas.microsoft.com/office/powerpoint/2010/main" val="37134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21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391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0" y="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85379" name="Rectangle 3"/>
          <p:cNvSpPr>
            <a:spLocks noGrp="1" noChangeArrowheads="1"/>
          </p:cNvSpPr>
          <p:nvPr>
            <p:ph type="body" idx="1"/>
          </p:nvPr>
        </p:nvSpPr>
        <p:spPr bwMode="auto">
          <a:xfrm>
            <a:off x="322263" y="1016794"/>
            <a:ext cx="8399462" cy="317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38" r:id="rId1"/>
    <p:sldLayoutId id="2147483729" r:id="rId2"/>
    <p:sldLayoutId id="2147483730" r:id="rId3"/>
    <p:sldLayoutId id="2147483739" r:id="rId4"/>
    <p:sldLayoutId id="2147483731" r:id="rId5"/>
    <p:sldLayoutId id="2147483732" r:id="rId6"/>
    <p:sldLayoutId id="2147483733" r:id="rId7"/>
    <p:sldLayoutId id="2147483734" r:id="rId8"/>
    <p:sldLayoutId id="2147483735" r:id="rId9"/>
    <p:sldLayoutId id="2147483736" r:id="rId10"/>
    <p:sldLayoutId id="2147483737" r:id="rId11"/>
    <p:sldLayoutId id="2147483740" r:id="rId12"/>
  </p:sldLayoutIdLst>
  <p:hf hdr="0" ftr="0" dt="0"/>
  <p:txStyles>
    <p:titleStyle>
      <a:lvl1pPr algn="ctr" rtl="0" eaLnBrk="1" fontAlgn="base" hangingPunct="1">
        <a:spcBef>
          <a:spcPct val="0"/>
        </a:spcBef>
        <a:spcAft>
          <a:spcPct val="0"/>
        </a:spcAft>
        <a:defRPr sz="4400" b="1">
          <a:solidFill>
            <a:srgbClr val="C60036"/>
          </a:solidFill>
          <a:latin typeface="+mj-lt"/>
          <a:ea typeface="MS PGothic" pitchFamily="34" charset="-128"/>
          <a:cs typeface="ＭＳ Ｐゴシック" charset="0"/>
        </a:defRPr>
      </a:lvl1pPr>
      <a:lvl2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6pPr>
      <a:lvl7pPr marL="9144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7pPr>
      <a:lvl8pPr marL="13716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8pPr>
      <a:lvl9pPr marL="18288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9pPr>
    </p:titleStyle>
    <p:bodyStyle>
      <a:lvl1pPr marL="342900" indent="-342900" algn="l" rtl="0" eaLnBrk="1" fontAlgn="base" hangingPunct="1">
        <a:spcBef>
          <a:spcPct val="20000"/>
        </a:spcBef>
        <a:spcAft>
          <a:spcPct val="0"/>
        </a:spcAft>
        <a:buClr>
          <a:srgbClr val="808000"/>
        </a:buClr>
        <a:buSzPct val="120000"/>
        <a:buChar char="›"/>
        <a:defRPr sz="32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SzPct val="90000"/>
        <a:buFont typeface="Marlett" pitchFamily="2" charset="2"/>
        <a:buChar char="h"/>
        <a:defRPr sz="2800">
          <a:solidFill>
            <a:schemeClr val="tx1"/>
          </a:solidFill>
          <a:latin typeface="+mn-lt"/>
          <a:ea typeface="MS PGothic" pitchFamily="34" charset="-128"/>
          <a:cs typeface="Arial" charset="0"/>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tm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6" Type="http://schemas.openxmlformats.org/officeDocument/2006/relationships/hyperlink" Target="https://en.wikichip.org/wiki/intel/microarchitectures/sandy_bridge" TargetMode="External"/><Relationship Id="rId21" Type="http://schemas.openxmlformats.org/officeDocument/2006/relationships/hyperlink" Target="https://en.wikichip.org/wiki/2010" TargetMode="External"/><Relationship Id="rId34" Type="http://schemas.openxmlformats.org/officeDocument/2006/relationships/hyperlink" Target="https://en.wikichip.org/w/index.php?title=x86/smx&amp;action=edit&amp;redlink=1" TargetMode="External"/><Relationship Id="rId42" Type="http://schemas.openxmlformats.org/officeDocument/2006/relationships/hyperlink" Target="https://en.wikichip.org/w/index.php?title=x86/bmi2&amp;action=edit&amp;redlink=1" TargetMode="External"/><Relationship Id="rId47" Type="http://schemas.openxmlformats.org/officeDocument/2006/relationships/hyperlink" Target="https://en.wikichip.org/wiki/2014" TargetMode="External"/><Relationship Id="rId50" Type="http://schemas.openxmlformats.org/officeDocument/2006/relationships/hyperlink" Target="https://en.wikichip.org/w/index.php?title=x86/rdrand&amp;action=edit&amp;redlink=1" TargetMode="External"/><Relationship Id="rId55" Type="http://schemas.openxmlformats.org/officeDocument/2006/relationships/hyperlink" Target="https://en.wikichip.org/wiki/intel/microarchitectures/airmont" TargetMode="External"/><Relationship Id="rId63" Type="http://schemas.openxmlformats.org/officeDocument/2006/relationships/hyperlink" Target="https://en.wikichip.org/wiki/x86/sme" TargetMode="External"/><Relationship Id="rId7" Type="http://schemas.openxmlformats.org/officeDocument/2006/relationships/hyperlink" Target="https://en.wikichip.org/w/index.php?title=x86/xmm&amp;action=edit&amp;redlink=1" TargetMode="External"/><Relationship Id="rId2" Type="http://schemas.openxmlformats.org/officeDocument/2006/relationships/notesSlide" Target="../notesSlides/notesSlide18.xml"/><Relationship Id="rId16" Type="http://schemas.openxmlformats.org/officeDocument/2006/relationships/hyperlink" Target="https://en.wikichip.org/wiki/amd/microarchitectures/k10" TargetMode="External"/><Relationship Id="rId29" Type="http://schemas.openxmlformats.org/officeDocument/2006/relationships/hyperlink" Target="https://en.wikichip.org/wiki/intel/microarchitectures/ivy_bridge" TargetMode="External"/><Relationship Id="rId11" Type="http://schemas.openxmlformats.org/officeDocument/2006/relationships/hyperlink" Target="https://en.wikichip.org/wiki/2006" TargetMode="External"/><Relationship Id="rId24" Type="http://schemas.openxmlformats.org/officeDocument/2006/relationships/hyperlink" Target="https://en.wikichip.org/wiki/2011" TargetMode="External"/><Relationship Id="rId32" Type="http://schemas.openxmlformats.org/officeDocument/2006/relationships/hyperlink" Target="https://en.wikichip.org/w/index.php?title=x86/fma4&amp;action=edit&amp;redlink=1" TargetMode="External"/><Relationship Id="rId37" Type="http://schemas.openxmlformats.org/officeDocument/2006/relationships/hyperlink" Target="https://en.wikichip.org/w/index.php?title=x86/tbm&amp;action=edit&amp;redlink=1" TargetMode="External"/><Relationship Id="rId40" Type="http://schemas.openxmlformats.org/officeDocument/2006/relationships/hyperlink" Target="https://en.wikichip.org/w/index.php?title=x86/bmi1&amp;action=edit&amp;redlink=1" TargetMode="External"/><Relationship Id="rId45" Type="http://schemas.openxmlformats.org/officeDocument/2006/relationships/hyperlink" Target="https://en.wikichip.org/w/index.php?title=x86/tsx&amp;action=edit&amp;redlink=1" TargetMode="External"/><Relationship Id="rId53" Type="http://schemas.openxmlformats.org/officeDocument/2006/relationships/hyperlink" Target="https://en.wikichip.org/wiki/2015" TargetMode="External"/><Relationship Id="rId58" Type="http://schemas.openxmlformats.org/officeDocument/2006/relationships/hyperlink" Target="https://en.wikichip.org/w/index.php?title=x86/sgx&amp;action=edit&amp;redlink=1" TargetMode="External"/><Relationship Id="rId66" Type="http://schemas.openxmlformats.org/officeDocument/2006/relationships/hyperlink" Target="https://en.wikichip.org/wiki/x86/tme" TargetMode="External"/><Relationship Id="rId5" Type="http://schemas.openxmlformats.org/officeDocument/2006/relationships/hyperlink" Target="https://en.wikichip.org/wiki/intel/microarchitectures/p6" TargetMode="External"/><Relationship Id="rId61" Type="http://schemas.openxmlformats.org/officeDocument/2006/relationships/hyperlink" Target="https://en.wikichip.org/wiki/intel/microarchitectures/goldmont" TargetMode="External"/><Relationship Id="rId19" Type="http://schemas.openxmlformats.org/officeDocument/2006/relationships/hyperlink" Target="https://en.wikichip.org/wiki/intel/microarchitectures/nehalem" TargetMode="External"/><Relationship Id="rId14" Type="http://schemas.openxmlformats.org/officeDocument/2006/relationships/hyperlink" Target="https://en.wikichip.org/wiki/intel/microarchitectures/penryn" TargetMode="External"/><Relationship Id="rId22" Type="http://schemas.openxmlformats.org/officeDocument/2006/relationships/hyperlink" Target="https://en.wikichip.org/w/index.php?title=x86/clmul&amp;action=edit&amp;redlink=1" TargetMode="External"/><Relationship Id="rId27" Type="http://schemas.openxmlformats.org/officeDocument/2006/relationships/hyperlink" Target="https://en.wikichip.org/wiki/2012" TargetMode="External"/><Relationship Id="rId30" Type="http://schemas.openxmlformats.org/officeDocument/2006/relationships/hyperlink" Target="https://en.wikichip.org/w/index.php?title=x86/xop&amp;action=edit&amp;redlink=1" TargetMode="External"/><Relationship Id="rId35" Type="http://schemas.openxmlformats.org/officeDocument/2006/relationships/hyperlink" Target="https://en.wikichip.org/w/index.php?title=intel/trusted_execution_technology&amp;action=edit&amp;redlink=1" TargetMode="External"/><Relationship Id="rId43" Type="http://schemas.openxmlformats.org/officeDocument/2006/relationships/hyperlink" Target="https://en.wikichip.org/wiki/intel/microarchitectures/haswell" TargetMode="External"/><Relationship Id="rId48" Type="http://schemas.openxmlformats.org/officeDocument/2006/relationships/hyperlink" Target="https://en.wikichip.org/wiki/x86/adx" TargetMode="External"/><Relationship Id="rId56" Type="http://schemas.openxmlformats.org/officeDocument/2006/relationships/hyperlink" Target="https://en.wikichip.org/w/index.php?title=x86/mpx&amp;action=edit&amp;redlink=1" TargetMode="External"/><Relationship Id="rId64" Type="http://schemas.openxmlformats.org/officeDocument/2006/relationships/hyperlink" Target="https://en.wikichip.org/wiki/amd/microarchitectures/zen" TargetMode="External"/><Relationship Id="rId8" Type="http://schemas.openxmlformats.org/officeDocument/2006/relationships/hyperlink" Target="https://en.wikichip.org/wiki/2004" TargetMode="External"/><Relationship Id="rId51" Type="http://schemas.openxmlformats.org/officeDocument/2006/relationships/hyperlink" Target="https://en.wikichip.org/w/index.php?title=x86/prefetch&amp;action=edit&amp;redlink=1" TargetMode="External"/><Relationship Id="rId3" Type="http://schemas.openxmlformats.org/officeDocument/2006/relationships/hyperlink" Target="https://en.wikichip.org/wiki/2001" TargetMode="External"/><Relationship Id="rId12" Type="http://schemas.openxmlformats.org/officeDocument/2006/relationships/hyperlink" Target="https://en.wikichip.org/w/index.php?title=x86/&amp;action=edit&amp;redlink=1" TargetMode="External"/><Relationship Id="rId17" Type="http://schemas.openxmlformats.org/officeDocument/2006/relationships/hyperlink" Target="https://en.wikichip.org/w/index.php?title=x86/abm&amp;action=edit&amp;redlink=1" TargetMode="External"/><Relationship Id="rId25" Type="http://schemas.openxmlformats.org/officeDocument/2006/relationships/hyperlink" Target="https://en.wikichip.org/w/index.php?title=x86/avx&amp;action=edit&amp;redlink=1" TargetMode="External"/><Relationship Id="rId33" Type="http://schemas.openxmlformats.org/officeDocument/2006/relationships/hyperlink" Target="https://en.wikichip.org/w/index.php?title=x86/lwp&amp;action=edit&amp;redlink=1" TargetMode="External"/><Relationship Id="rId38" Type="http://schemas.openxmlformats.org/officeDocument/2006/relationships/hyperlink" Target="https://en.wikichip.org/wiki/amd/microarchitectures/piledriver" TargetMode="External"/><Relationship Id="rId46" Type="http://schemas.openxmlformats.org/officeDocument/2006/relationships/hyperlink" Target="https://en.wikichip.org/w/index.php?title=x86/avx2&amp;action=edit&amp;redlink=1" TargetMode="External"/><Relationship Id="rId59" Type="http://schemas.openxmlformats.org/officeDocument/2006/relationships/hyperlink" Target="https://en.wikichip.org/wiki/2016" TargetMode="External"/><Relationship Id="rId67" Type="http://schemas.openxmlformats.org/officeDocument/2006/relationships/hyperlink" Target="https://en.wikichip.org/wiki/intel/microarchitectures/ice_lake_(server)" TargetMode="External"/><Relationship Id="rId20" Type="http://schemas.openxmlformats.org/officeDocument/2006/relationships/hyperlink" Target="https://en.wikichip.org/w/index.php?title=x86/sse5&amp;action=edit&amp;redlink=1" TargetMode="External"/><Relationship Id="rId41" Type="http://schemas.openxmlformats.org/officeDocument/2006/relationships/hyperlink" Target="https://en.wikichip.org/w/index.php?title=amd/microarchitectures/jaguar&amp;action=edit&amp;redlink=1" TargetMode="External"/><Relationship Id="rId54" Type="http://schemas.openxmlformats.org/officeDocument/2006/relationships/hyperlink" Target="https://en.wikichip.org/wiki/x86/avx-512" TargetMode="External"/><Relationship Id="rId62" Type="http://schemas.openxmlformats.org/officeDocument/2006/relationships/hyperlink" Target="https://en.wikichip.org/wiki/2017" TargetMode="External"/><Relationship Id="rId1" Type="http://schemas.openxmlformats.org/officeDocument/2006/relationships/slideLayout" Target="../slideLayouts/slideLayout2.xml"/><Relationship Id="rId6" Type="http://schemas.openxmlformats.org/officeDocument/2006/relationships/hyperlink" Target="https://en.wikichip.org/w/index.php?title=x86/extensions/mmx&amp;action=edit&amp;redlink=1" TargetMode="External"/><Relationship Id="rId15" Type="http://schemas.openxmlformats.org/officeDocument/2006/relationships/hyperlink" Target="https://en.wikichip.org/w/index.php?title=x86/sse4a&amp;action=edit&amp;redlink=1" TargetMode="External"/><Relationship Id="rId23" Type="http://schemas.openxmlformats.org/officeDocument/2006/relationships/hyperlink" Target="https://en.wikichip.org/wiki/intel/microarchitectures/westmere" TargetMode="External"/><Relationship Id="rId28" Type="http://schemas.openxmlformats.org/officeDocument/2006/relationships/hyperlink" Target="https://en.wikichip.org/w/index.php?title=x86/f16c&amp;action=edit&amp;redlink=1" TargetMode="External"/><Relationship Id="rId36" Type="http://schemas.openxmlformats.org/officeDocument/2006/relationships/hyperlink" Target="https://en.wikichip.org/w/index.php?title=x86/aes&amp;action=edit&amp;redlink=1" TargetMode="External"/><Relationship Id="rId49" Type="http://schemas.openxmlformats.org/officeDocument/2006/relationships/hyperlink" Target="https://en.wikichip.org/wiki/intel/microarchitectures/broadwell" TargetMode="External"/><Relationship Id="rId57" Type="http://schemas.openxmlformats.org/officeDocument/2006/relationships/hyperlink" Target="https://en.wikichip.org/wiki/intel/microarchitectures/skylake" TargetMode="External"/><Relationship Id="rId10" Type="http://schemas.openxmlformats.org/officeDocument/2006/relationships/hyperlink" Target="https://en.wikichip.org/wiki/intel/microarchitectures/core" TargetMode="External"/><Relationship Id="rId31" Type="http://schemas.openxmlformats.org/officeDocument/2006/relationships/hyperlink" Target="https://en.wikichip.org/wiki/amd/microarchitectures/bulldozer" TargetMode="External"/><Relationship Id="rId44" Type="http://schemas.openxmlformats.org/officeDocument/2006/relationships/hyperlink" Target="https://en.wikichip.org/w/index.php?title=x86/fma3&amp;action=edit&amp;redlink=1" TargetMode="External"/><Relationship Id="rId52" Type="http://schemas.openxmlformats.org/officeDocument/2006/relationships/hyperlink" Target="https://en.wikichip.org/w/index.php?title=x86/extensions/3dnow!&amp;action=edit&amp;redlink=1" TargetMode="External"/><Relationship Id="rId60" Type="http://schemas.openxmlformats.org/officeDocument/2006/relationships/hyperlink" Target="https://en.wikichip.org/w/index.php?title=x86/sha&amp;action=edit&amp;redlink=1" TargetMode="External"/><Relationship Id="rId65" Type="http://schemas.openxmlformats.org/officeDocument/2006/relationships/hyperlink" Target="https://en.wikichip.org/wiki/2019" TargetMode="External"/><Relationship Id="rId4" Type="http://schemas.openxmlformats.org/officeDocument/2006/relationships/hyperlink" Target="https://en.wikichip.org/w/index.php?title=x86/sse2&amp;action=edit&amp;redlink=1" TargetMode="External"/><Relationship Id="rId9" Type="http://schemas.openxmlformats.org/officeDocument/2006/relationships/hyperlink" Target="https://en.wikichip.org/w/index.php?title=x86/sse3&amp;action=edit&amp;redlink=1" TargetMode="External"/><Relationship Id="rId13" Type="http://schemas.openxmlformats.org/officeDocument/2006/relationships/hyperlink" Target="https://en.wikichip.org/wiki/2007" TargetMode="External"/><Relationship Id="rId18" Type="http://schemas.openxmlformats.org/officeDocument/2006/relationships/hyperlink" Target="https://en.wikichip.org/wiki/2008" TargetMode="External"/><Relationship Id="rId39" Type="http://schemas.openxmlformats.org/officeDocument/2006/relationships/hyperlink" Target="https://en.wikichip.org/wiki/2013" TargetMode="External"/></Relationships>
</file>

<file path=ppt/slides/_rels/slide19.xml.rels><?xml version="1.0" encoding="UTF-8" standalone="yes"?>
<Relationships xmlns="http://schemas.openxmlformats.org/package/2006/relationships"><Relationship Id="rId26" Type="http://schemas.openxmlformats.org/officeDocument/2006/relationships/hyperlink" Target="https://en.wikichip.org/wiki/intel/microarchitectures/sandy_bridge" TargetMode="External"/><Relationship Id="rId21" Type="http://schemas.openxmlformats.org/officeDocument/2006/relationships/hyperlink" Target="https://en.wikichip.org/wiki/2010" TargetMode="External"/><Relationship Id="rId34" Type="http://schemas.openxmlformats.org/officeDocument/2006/relationships/hyperlink" Target="https://en.wikichip.org/w/index.php?title=x86/smx&amp;action=edit&amp;redlink=1" TargetMode="External"/><Relationship Id="rId42" Type="http://schemas.openxmlformats.org/officeDocument/2006/relationships/hyperlink" Target="https://en.wikichip.org/w/index.php?title=x86/bmi2&amp;action=edit&amp;redlink=1" TargetMode="External"/><Relationship Id="rId47" Type="http://schemas.openxmlformats.org/officeDocument/2006/relationships/hyperlink" Target="https://en.wikichip.org/wiki/2014" TargetMode="External"/><Relationship Id="rId50" Type="http://schemas.openxmlformats.org/officeDocument/2006/relationships/hyperlink" Target="https://en.wikichip.org/w/index.php?title=x86/rdrand&amp;action=edit&amp;redlink=1" TargetMode="External"/><Relationship Id="rId55" Type="http://schemas.openxmlformats.org/officeDocument/2006/relationships/hyperlink" Target="https://en.wikichip.org/wiki/intel/microarchitectures/airmont" TargetMode="External"/><Relationship Id="rId63" Type="http://schemas.openxmlformats.org/officeDocument/2006/relationships/hyperlink" Target="https://en.wikichip.org/wiki/x86/sme" TargetMode="External"/><Relationship Id="rId7" Type="http://schemas.openxmlformats.org/officeDocument/2006/relationships/hyperlink" Target="https://en.wikichip.org/w/index.php?title=x86/xmm&amp;action=edit&amp;redlink=1" TargetMode="External"/><Relationship Id="rId2" Type="http://schemas.openxmlformats.org/officeDocument/2006/relationships/notesSlide" Target="../notesSlides/notesSlide19.xml"/><Relationship Id="rId16" Type="http://schemas.openxmlformats.org/officeDocument/2006/relationships/hyperlink" Target="https://en.wikichip.org/wiki/amd/microarchitectures/k10" TargetMode="External"/><Relationship Id="rId29" Type="http://schemas.openxmlformats.org/officeDocument/2006/relationships/hyperlink" Target="https://en.wikichip.org/wiki/intel/microarchitectures/ivy_bridge" TargetMode="External"/><Relationship Id="rId11" Type="http://schemas.openxmlformats.org/officeDocument/2006/relationships/hyperlink" Target="https://en.wikichip.org/wiki/2006" TargetMode="External"/><Relationship Id="rId24" Type="http://schemas.openxmlformats.org/officeDocument/2006/relationships/hyperlink" Target="https://en.wikichip.org/wiki/2011" TargetMode="External"/><Relationship Id="rId32" Type="http://schemas.openxmlformats.org/officeDocument/2006/relationships/hyperlink" Target="https://en.wikichip.org/w/index.php?title=x86/fma4&amp;action=edit&amp;redlink=1" TargetMode="External"/><Relationship Id="rId37" Type="http://schemas.openxmlformats.org/officeDocument/2006/relationships/hyperlink" Target="https://en.wikichip.org/w/index.php?title=x86/tbm&amp;action=edit&amp;redlink=1" TargetMode="External"/><Relationship Id="rId40" Type="http://schemas.openxmlformats.org/officeDocument/2006/relationships/hyperlink" Target="https://en.wikichip.org/w/index.php?title=x86/bmi1&amp;action=edit&amp;redlink=1" TargetMode="External"/><Relationship Id="rId45" Type="http://schemas.openxmlformats.org/officeDocument/2006/relationships/hyperlink" Target="https://en.wikichip.org/w/index.php?title=x86/tsx&amp;action=edit&amp;redlink=1" TargetMode="External"/><Relationship Id="rId53" Type="http://schemas.openxmlformats.org/officeDocument/2006/relationships/hyperlink" Target="https://en.wikichip.org/wiki/2015" TargetMode="External"/><Relationship Id="rId58" Type="http://schemas.openxmlformats.org/officeDocument/2006/relationships/hyperlink" Target="https://en.wikichip.org/w/index.php?title=x86/sgx&amp;action=edit&amp;redlink=1" TargetMode="External"/><Relationship Id="rId66" Type="http://schemas.openxmlformats.org/officeDocument/2006/relationships/hyperlink" Target="https://en.wikichip.org/wiki/x86/tme" TargetMode="External"/><Relationship Id="rId5" Type="http://schemas.openxmlformats.org/officeDocument/2006/relationships/hyperlink" Target="https://en.wikichip.org/wiki/intel/microarchitectures/p6" TargetMode="External"/><Relationship Id="rId61" Type="http://schemas.openxmlformats.org/officeDocument/2006/relationships/hyperlink" Target="https://en.wikichip.org/wiki/intel/microarchitectures/goldmont" TargetMode="External"/><Relationship Id="rId19" Type="http://schemas.openxmlformats.org/officeDocument/2006/relationships/hyperlink" Target="https://en.wikichip.org/wiki/intel/microarchitectures/nehalem" TargetMode="External"/><Relationship Id="rId14" Type="http://schemas.openxmlformats.org/officeDocument/2006/relationships/hyperlink" Target="https://en.wikichip.org/wiki/intel/microarchitectures/penryn" TargetMode="External"/><Relationship Id="rId22" Type="http://schemas.openxmlformats.org/officeDocument/2006/relationships/hyperlink" Target="https://en.wikichip.org/w/index.php?title=x86/clmul&amp;action=edit&amp;redlink=1" TargetMode="External"/><Relationship Id="rId27" Type="http://schemas.openxmlformats.org/officeDocument/2006/relationships/hyperlink" Target="https://en.wikichip.org/wiki/2012" TargetMode="External"/><Relationship Id="rId30" Type="http://schemas.openxmlformats.org/officeDocument/2006/relationships/hyperlink" Target="https://en.wikichip.org/w/index.php?title=x86/xop&amp;action=edit&amp;redlink=1" TargetMode="External"/><Relationship Id="rId35" Type="http://schemas.openxmlformats.org/officeDocument/2006/relationships/hyperlink" Target="https://en.wikichip.org/w/index.php?title=intel/trusted_execution_technology&amp;action=edit&amp;redlink=1" TargetMode="External"/><Relationship Id="rId43" Type="http://schemas.openxmlformats.org/officeDocument/2006/relationships/hyperlink" Target="https://en.wikichip.org/wiki/intel/microarchitectures/haswell" TargetMode="External"/><Relationship Id="rId48" Type="http://schemas.openxmlformats.org/officeDocument/2006/relationships/hyperlink" Target="https://en.wikichip.org/wiki/x86/adx" TargetMode="External"/><Relationship Id="rId56" Type="http://schemas.openxmlformats.org/officeDocument/2006/relationships/hyperlink" Target="https://en.wikichip.org/w/index.php?title=x86/mpx&amp;action=edit&amp;redlink=1" TargetMode="External"/><Relationship Id="rId64" Type="http://schemas.openxmlformats.org/officeDocument/2006/relationships/hyperlink" Target="https://en.wikichip.org/wiki/amd/microarchitectures/zen" TargetMode="External"/><Relationship Id="rId8" Type="http://schemas.openxmlformats.org/officeDocument/2006/relationships/hyperlink" Target="https://en.wikichip.org/wiki/2004" TargetMode="External"/><Relationship Id="rId51" Type="http://schemas.openxmlformats.org/officeDocument/2006/relationships/hyperlink" Target="https://en.wikichip.org/w/index.php?title=x86/prefetch&amp;action=edit&amp;redlink=1" TargetMode="External"/><Relationship Id="rId3" Type="http://schemas.openxmlformats.org/officeDocument/2006/relationships/hyperlink" Target="https://en.wikichip.org/wiki/2001" TargetMode="External"/><Relationship Id="rId12" Type="http://schemas.openxmlformats.org/officeDocument/2006/relationships/hyperlink" Target="https://en.wikichip.org/w/index.php?title=x86/&amp;action=edit&amp;redlink=1" TargetMode="External"/><Relationship Id="rId17" Type="http://schemas.openxmlformats.org/officeDocument/2006/relationships/hyperlink" Target="https://en.wikichip.org/w/index.php?title=x86/abm&amp;action=edit&amp;redlink=1" TargetMode="External"/><Relationship Id="rId25" Type="http://schemas.openxmlformats.org/officeDocument/2006/relationships/hyperlink" Target="https://en.wikichip.org/w/index.php?title=x86/avx&amp;action=edit&amp;redlink=1" TargetMode="External"/><Relationship Id="rId33" Type="http://schemas.openxmlformats.org/officeDocument/2006/relationships/hyperlink" Target="https://en.wikichip.org/w/index.php?title=x86/lwp&amp;action=edit&amp;redlink=1" TargetMode="External"/><Relationship Id="rId38" Type="http://schemas.openxmlformats.org/officeDocument/2006/relationships/hyperlink" Target="https://en.wikichip.org/wiki/amd/microarchitectures/piledriver" TargetMode="External"/><Relationship Id="rId46" Type="http://schemas.openxmlformats.org/officeDocument/2006/relationships/hyperlink" Target="https://en.wikichip.org/w/index.php?title=x86/avx2&amp;action=edit&amp;redlink=1" TargetMode="External"/><Relationship Id="rId59" Type="http://schemas.openxmlformats.org/officeDocument/2006/relationships/hyperlink" Target="https://en.wikichip.org/wiki/2016" TargetMode="External"/><Relationship Id="rId67" Type="http://schemas.openxmlformats.org/officeDocument/2006/relationships/hyperlink" Target="https://en.wikichip.org/wiki/intel/microarchitectures/ice_lake_(server)" TargetMode="External"/><Relationship Id="rId20" Type="http://schemas.openxmlformats.org/officeDocument/2006/relationships/hyperlink" Target="https://en.wikichip.org/w/index.php?title=x86/sse5&amp;action=edit&amp;redlink=1" TargetMode="External"/><Relationship Id="rId41" Type="http://schemas.openxmlformats.org/officeDocument/2006/relationships/hyperlink" Target="https://en.wikichip.org/w/index.php?title=amd/microarchitectures/jaguar&amp;action=edit&amp;redlink=1" TargetMode="External"/><Relationship Id="rId54" Type="http://schemas.openxmlformats.org/officeDocument/2006/relationships/hyperlink" Target="https://en.wikichip.org/wiki/x86/avx-512" TargetMode="External"/><Relationship Id="rId62" Type="http://schemas.openxmlformats.org/officeDocument/2006/relationships/hyperlink" Target="https://en.wikichip.org/wiki/2017" TargetMode="External"/><Relationship Id="rId1" Type="http://schemas.openxmlformats.org/officeDocument/2006/relationships/slideLayout" Target="../slideLayouts/slideLayout2.xml"/><Relationship Id="rId6" Type="http://schemas.openxmlformats.org/officeDocument/2006/relationships/hyperlink" Target="https://en.wikichip.org/w/index.php?title=x86/extensions/mmx&amp;action=edit&amp;redlink=1" TargetMode="External"/><Relationship Id="rId15" Type="http://schemas.openxmlformats.org/officeDocument/2006/relationships/hyperlink" Target="https://en.wikichip.org/w/index.php?title=x86/sse4a&amp;action=edit&amp;redlink=1" TargetMode="External"/><Relationship Id="rId23" Type="http://schemas.openxmlformats.org/officeDocument/2006/relationships/hyperlink" Target="https://en.wikichip.org/wiki/intel/microarchitectures/westmere" TargetMode="External"/><Relationship Id="rId28" Type="http://schemas.openxmlformats.org/officeDocument/2006/relationships/hyperlink" Target="https://en.wikichip.org/w/index.php?title=x86/f16c&amp;action=edit&amp;redlink=1" TargetMode="External"/><Relationship Id="rId36" Type="http://schemas.openxmlformats.org/officeDocument/2006/relationships/hyperlink" Target="https://en.wikichip.org/w/index.php?title=x86/aes&amp;action=edit&amp;redlink=1" TargetMode="External"/><Relationship Id="rId49" Type="http://schemas.openxmlformats.org/officeDocument/2006/relationships/hyperlink" Target="https://en.wikichip.org/wiki/intel/microarchitectures/broadwell" TargetMode="External"/><Relationship Id="rId57" Type="http://schemas.openxmlformats.org/officeDocument/2006/relationships/hyperlink" Target="https://en.wikichip.org/wiki/intel/microarchitectures/skylake" TargetMode="External"/><Relationship Id="rId10" Type="http://schemas.openxmlformats.org/officeDocument/2006/relationships/hyperlink" Target="https://en.wikichip.org/wiki/intel/microarchitectures/core" TargetMode="External"/><Relationship Id="rId31" Type="http://schemas.openxmlformats.org/officeDocument/2006/relationships/hyperlink" Target="https://en.wikichip.org/wiki/amd/microarchitectures/bulldozer" TargetMode="External"/><Relationship Id="rId44" Type="http://schemas.openxmlformats.org/officeDocument/2006/relationships/hyperlink" Target="https://en.wikichip.org/w/index.php?title=x86/fma3&amp;action=edit&amp;redlink=1" TargetMode="External"/><Relationship Id="rId52" Type="http://schemas.openxmlformats.org/officeDocument/2006/relationships/hyperlink" Target="https://en.wikichip.org/w/index.php?title=x86/extensions/3dnow!&amp;action=edit&amp;redlink=1" TargetMode="External"/><Relationship Id="rId60" Type="http://schemas.openxmlformats.org/officeDocument/2006/relationships/hyperlink" Target="https://en.wikichip.org/w/index.php?title=x86/sha&amp;action=edit&amp;redlink=1" TargetMode="External"/><Relationship Id="rId65" Type="http://schemas.openxmlformats.org/officeDocument/2006/relationships/hyperlink" Target="https://en.wikichip.org/wiki/2019" TargetMode="External"/><Relationship Id="rId4" Type="http://schemas.openxmlformats.org/officeDocument/2006/relationships/hyperlink" Target="https://en.wikichip.org/w/index.php?title=x86/sse2&amp;action=edit&amp;redlink=1" TargetMode="External"/><Relationship Id="rId9" Type="http://schemas.openxmlformats.org/officeDocument/2006/relationships/hyperlink" Target="https://en.wikichip.org/w/index.php?title=x86/sse3&amp;action=edit&amp;redlink=1" TargetMode="External"/><Relationship Id="rId13" Type="http://schemas.openxmlformats.org/officeDocument/2006/relationships/hyperlink" Target="https://en.wikichip.org/wiki/2007" TargetMode="External"/><Relationship Id="rId18" Type="http://schemas.openxmlformats.org/officeDocument/2006/relationships/hyperlink" Target="https://en.wikichip.org/wiki/2008" TargetMode="External"/><Relationship Id="rId39" Type="http://schemas.openxmlformats.org/officeDocument/2006/relationships/hyperlink" Target="https://en.wikichip.org/wiki/201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openssl.org/"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5" title="Floating Bubbles">
            <a:hlinkClick r:id="" action="ppaction://media"/>
            <a:extLst>
              <a:ext uri="{FF2B5EF4-FFF2-40B4-BE49-F238E27FC236}">
                <a16:creationId xmlns:a16="http://schemas.microsoft.com/office/drawing/2014/main" id="{5F836469-3530-A667-2D81-EB356D42A1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Title 1"/>
          <p:cNvSpPr>
            <a:spLocks noGrp="1"/>
          </p:cNvSpPr>
          <p:nvPr>
            <p:ph type="ctrTitle"/>
          </p:nvPr>
        </p:nvSpPr>
        <p:spPr>
          <a:xfrm>
            <a:off x="5189298" y="1829237"/>
            <a:ext cx="3838136" cy="1208096"/>
          </a:xfrm>
        </p:spPr>
        <p:txBody>
          <a:bodyPr/>
          <a:lstStyle/>
          <a:p>
            <a:pPr algn="r"/>
            <a:r>
              <a:rPr lang="en-US" dirty="0" err="1">
                <a:solidFill>
                  <a:schemeClr val="bg1">
                    <a:lumMod val="75000"/>
                    <a:alpha val="54000"/>
                  </a:schemeClr>
                </a:solidFill>
                <a:latin typeface="Arial Black" panose="020B0A04020102020204" pitchFamily="34" charset="0"/>
              </a:rPr>
              <a:t>MicroArch</a:t>
            </a:r>
            <a:br>
              <a:rPr lang="en-US" dirty="0">
                <a:solidFill>
                  <a:schemeClr val="bg1">
                    <a:lumMod val="75000"/>
                    <a:alpha val="54000"/>
                  </a:schemeClr>
                </a:solidFill>
                <a:latin typeface="Arial Black" panose="020B0A04020102020204" pitchFamily="34" charset="0"/>
              </a:rPr>
            </a:br>
            <a:r>
              <a:rPr lang="en-US" sz="2400" dirty="0" err="1">
                <a:solidFill>
                  <a:schemeClr val="bg1">
                    <a:lumMod val="75000"/>
                    <a:alpha val="54000"/>
                  </a:schemeClr>
                </a:solidFill>
                <a:latin typeface="Arial Black" panose="020B0A04020102020204" pitchFamily="34" charset="0"/>
              </a:rPr>
              <a:t>Nomen</a:t>
            </a:r>
            <a:r>
              <a:rPr lang="en-US" sz="2400" dirty="0">
                <a:solidFill>
                  <a:schemeClr val="bg1">
                    <a:lumMod val="75000"/>
                    <a:alpha val="54000"/>
                  </a:schemeClr>
                </a:solidFill>
                <a:latin typeface="Arial Black" panose="020B0A04020102020204" pitchFamily="34" charset="0"/>
              </a:rPr>
              <a:t> Numen</a:t>
            </a:r>
            <a:br>
              <a:rPr lang="en-US" sz="2400" dirty="0">
                <a:solidFill>
                  <a:schemeClr val="bg1">
                    <a:lumMod val="75000"/>
                    <a:alpha val="54000"/>
                  </a:schemeClr>
                </a:solidFill>
                <a:latin typeface="Arial Black" panose="020B0A04020102020204" pitchFamily="34" charset="0"/>
              </a:rPr>
            </a:br>
            <a:br>
              <a:rPr lang="en-US" sz="2400">
                <a:solidFill>
                  <a:schemeClr val="bg1">
                    <a:lumMod val="75000"/>
                    <a:alpha val="54000"/>
                  </a:schemeClr>
                </a:solidFill>
                <a:latin typeface="Arial Black" panose="020B0A04020102020204" pitchFamily="34" charset="0"/>
              </a:rPr>
            </a:br>
            <a:br>
              <a:rPr lang="en-US" sz="2400">
                <a:solidFill>
                  <a:schemeClr val="bg1">
                    <a:lumMod val="75000"/>
                    <a:alpha val="54000"/>
                  </a:schemeClr>
                </a:solidFill>
                <a:latin typeface="Arial Black" panose="020B0A04020102020204" pitchFamily="34" charset="0"/>
              </a:rPr>
            </a:br>
            <a:br>
              <a:rPr lang="en-US" sz="2400">
                <a:solidFill>
                  <a:schemeClr val="bg1">
                    <a:lumMod val="75000"/>
                    <a:alpha val="54000"/>
                  </a:schemeClr>
                </a:solidFill>
                <a:latin typeface="Arial Black" panose="020B0A04020102020204" pitchFamily="34" charset="0"/>
              </a:rPr>
            </a:br>
            <a:br>
              <a:rPr lang="en-US" sz="2400">
                <a:solidFill>
                  <a:schemeClr val="bg1">
                    <a:lumMod val="75000"/>
                    <a:alpha val="54000"/>
                  </a:schemeClr>
                </a:solidFill>
                <a:latin typeface="Arial Black" panose="020B0A04020102020204" pitchFamily="34" charset="0"/>
              </a:rPr>
            </a:br>
            <a:br>
              <a:rPr lang="en-US" sz="2400">
                <a:solidFill>
                  <a:schemeClr val="bg1">
                    <a:lumMod val="75000"/>
                    <a:alpha val="54000"/>
                  </a:schemeClr>
                </a:solidFill>
                <a:latin typeface="Arial Black" panose="020B0A04020102020204" pitchFamily="34" charset="0"/>
              </a:rPr>
            </a:br>
            <a:br>
              <a:rPr lang="en-US" sz="2400" dirty="0">
                <a:solidFill>
                  <a:schemeClr val="bg1">
                    <a:lumMod val="75000"/>
                    <a:alpha val="54000"/>
                  </a:schemeClr>
                </a:solidFill>
                <a:latin typeface="Arial Black" panose="020B0A04020102020204" pitchFamily="34" charset="0"/>
              </a:rPr>
            </a:br>
            <a:br>
              <a:rPr lang="en-US" sz="2400" dirty="0">
                <a:solidFill>
                  <a:schemeClr val="bg1">
                    <a:lumMod val="75000"/>
                    <a:alpha val="54000"/>
                  </a:schemeClr>
                </a:solidFill>
                <a:latin typeface="Arial Black" panose="020B0A04020102020204" pitchFamily="34" charset="0"/>
              </a:rPr>
            </a:br>
            <a:br>
              <a:rPr lang="en-US" sz="2400" dirty="0">
                <a:solidFill>
                  <a:schemeClr val="bg1">
                    <a:lumMod val="75000"/>
                    <a:alpha val="54000"/>
                  </a:schemeClr>
                </a:solidFill>
                <a:latin typeface="Arial Black" panose="020B0A04020102020204" pitchFamily="34" charset="0"/>
              </a:rPr>
            </a:br>
            <a:br>
              <a:rPr lang="en-US" sz="2400" dirty="0">
                <a:solidFill>
                  <a:schemeClr val="bg1">
                    <a:lumMod val="75000"/>
                    <a:alpha val="54000"/>
                  </a:schemeClr>
                </a:solidFill>
                <a:latin typeface="Arial Black" panose="020B0A04020102020204" pitchFamily="34" charset="0"/>
              </a:rPr>
            </a:br>
            <a:r>
              <a:rPr lang="en-US" sz="2400" dirty="0">
                <a:solidFill>
                  <a:schemeClr val="bg1">
                    <a:lumMod val="75000"/>
                    <a:alpha val="54000"/>
                  </a:schemeClr>
                </a:solidFill>
                <a:latin typeface="Arial Black" panose="020B0A04020102020204" pitchFamily="34" charset="0"/>
              </a:rPr>
              <a:t>Greg Thain</a:t>
            </a:r>
          </a:p>
        </p:txBody>
      </p:sp>
    </p:spTree>
    <p:extLst>
      <p:ext uri="{BB962C8B-B14F-4D97-AF65-F5344CB8AC3E}">
        <p14:creationId xmlns:p14="http://schemas.microsoft.com/office/powerpoint/2010/main" val="140976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chemeClr val="tx1"/>
            </a:gs>
            <a:gs pos="100000">
              <a:schemeClr val="bg1">
                <a:lumMod val="50000"/>
              </a:schemeClr>
            </a:gs>
          </a:gsLst>
          <a:lin ang="108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4609C-FB57-A24F-642F-0B3D5F397544}"/>
              </a:ext>
            </a:extLst>
          </p:cNvPr>
          <p:cNvPicPr>
            <a:picLocks noChangeAspect="1"/>
          </p:cNvPicPr>
          <p:nvPr/>
        </p:nvPicPr>
        <p:blipFill>
          <a:blip r:embed="rId3"/>
          <a:stretch>
            <a:fillRect/>
          </a:stretch>
        </p:blipFill>
        <p:spPr>
          <a:xfrm>
            <a:off x="5973349" y="0"/>
            <a:ext cx="3170651" cy="5143500"/>
          </a:xfrm>
          <a:prstGeom prst="rect">
            <a:avLst/>
          </a:prstGeom>
        </p:spPr>
      </p:pic>
    </p:spTree>
    <p:extLst>
      <p:ext uri="{BB962C8B-B14F-4D97-AF65-F5344CB8AC3E}">
        <p14:creationId xmlns:p14="http://schemas.microsoft.com/office/powerpoint/2010/main" val="331909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74EDE-FBCD-CA23-834E-AF161F3DDB43}"/>
              </a:ext>
            </a:extLst>
          </p:cNvPr>
          <p:cNvSpPr>
            <a:spLocks noGrp="1"/>
          </p:cNvSpPr>
          <p:nvPr>
            <p:ph type="title"/>
          </p:nvPr>
        </p:nvSpPr>
        <p:spPr/>
        <p:txBody>
          <a:bodyPr/>
          <a:lstStyle/>
          <a:p>
            <a:r>
              <a:rPr lang="en-US" dirty="0"/>
              <a:t>The Power of Clarity</a:t>
            </a:r>
          </a:p>
        </p:txBody>
      </p:sp>
      <p:pic>
        <p:nvPicPr>
          <p:cNvPr id="6" name="Picture 5">
            <a:extLst>
              <a:ext uri="{FF2B5EF4-FFF2-40B4-BE49-F238E27FC236}">
                <a16:creationId xmlns:a16="http://schemas.microsoft.com/office/drawing/2014/main" id="{A68DD0B9-D022-7193-6E07-BF76FCB93295}"/>
              </a:ext>
            </a:extLst>
          </p:cNvPr>
          <p:cNvPicPr>
            <a:picLocks noChangeAspect="1"/>
          </p:cNvPicPr>
          <p:nvPr/>
        </p:nvPicPr>
        <p:blipFill rotWithShape="1">
          <a:blip r:embed="rId3"/>
          <a:srcRect b="53459"/>
          <a:stretch/>
        </p:blipFill>
        <p:spPr>
          <a:xfrm>
            <a:off x="0" y="685800"/>
            <a:ext cx="4842980" cy="2774092"/>
          </a:xfrm>
          <a:prstGeom prst="rect">
            <a:avLst/>
          </a:prstGeom>
        </p:spPr>
      </p:pic>
      <p:pic>
        <p:nvPicPr>
          <p:cNvPr id="7" name="Picture 6">
            <a:extLst>
              <a:ext uri="{FF2B5EF4-FFF2-40B4-BE49-F238E27FC236}">
                <a16:creationId xmlns:a16="http://schemas.microsoft.com/office/drawing/2014/main" id="{66795E02-7383-18C5-7654-8C713A3C1A72}"/>
              </a:ext>
            </a:extLst>
          </p:cNvPr>
          <p:cNvPicPr>
            <a:picLocks noChangeAspect="1"/>
          </p:cNvPicPr>
          <p:nvPr/>
        </p:nvPicPr>
        <p:blipFill rotWithShape="1">
          <a:blip r:embed="rId3"/>
          <a:srcRect t="49852"/>
          <a:stretch/>
        </p:blipFill>
        <p:spPr>
          <a:xfrm>
            <a:off x="4676151" y="685800"/>
            <a:ext cx="4634678" cy="2860589"/>
          </a:xfrm>
          <a:prstGeom prst="rect">
            <a:avLst/>
          </a:prstGeom>
        </p:spPr>
      </p:pic>
      <p:sp>
        <p:nvSpPr>
          <p:cNvPr id="8" name="Oval 7">
            <a:extLst>
              <a:ext uri="{FF2B5EF4-FFF2-40B4-BE49-F238E27FC236}">
                <a16:creationId xmlns:a16="http://schemas.microsoft.com/office/drawing/2014/main" id="{F20DDA57-1330-8D1E-8D23-DF97A43862E6}"/>
              </a:ext>
            </a:extLst>
          </p:cNvPr>
          <p:cNvSpPr/>
          <p:nvPr/>
        </p:nvSpPr>
        <p:spPr bwMode="auto">
          <a:xfrm>
            <a:off x="2644346" y="815545"/>
            <a:ext cx="1287753" cy="407773"/>
          </a:xfrm>
          <a:prstGeom prst="ellipse">
            <a:avLst/>
          </a:prstGeom>
          <a:solidFill>
            <a:srgbClr val="F3F7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sp>
        <p:nvSpPr>
          <p:cNvPr id="9" name="Oval 8">
            <a:extLst>
              <a:ext uri="{FF2B5EF4-FFF2-40B4-BE49-F238E27FC236}">
                <a16:creationId xmlns:a16="http://schemas.microsoft.com/office/drawing/2014/main" id="{5A55F86C-4493-7485-AAEF-324274F3E1B6}"/>
              </a:ext>
            </a:extLst>
          </p:cNvPr>
          <p:cNvSpPr/>
          <p:nvPr/>
        </p:nvSpPr>
        <p:spPr bwMode="auto">
          <a:xfrm rot="21107116">
            <a:off x="152673" y="1114223"/>
            <a:ext cx="3239279" cy="1144946"/>
          </a:xfrm>
          <a:prstGeom prst="ellipse">
            <a:avLst/>
          </a:prstGeom>
          <a:solidFill>
            <a:srgbClr val="F3F7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charset="0"/>
                <a:ea typeface="ＭＳ Ｐゴシック" charset="0"/>
              </a:rPr>
              <a:t>Most of the jobs work, but some are failing in the job router, but</a:t>
            </a:r>
            <a:r>
              <a:rPr lang="en-US" sz="1200" dirty="0">
                <a:latin typeface="Times New Roman" charset="0"/>
                <a:ea typeface="ＭＳ Ｐゴシック" charset="0"/>
              </a:rPr>
              <a:t> those jobs that do work are running faster than we expected.</a:t>
            </a:r>
            <a:endParaRPr kumimoji="0" lang="en-US" sz="1200" b="0" i="0" u="none" strike="noStrike" cap="none" normalizeH="0" baseline="0" dirty="0">
              <a:ln>
                <a:noFill/>
              </a:ln>
              <a:solidFill>
                <a:schemeClr val="tx1"/>
              </a:solidFill>
              <a:effectLst/>
              <a:latin typeface="Times New Roman" charset="0"/>
              <a:ea typeface="ＭＳ Ｐゴシック" charset="0"/>
            </a:endParaRPr>
          </a:p>
        </p:txBody>
      </p:sp>
      <p:sp>
        <p:nvSpPr>
          <p:cNvPr id="10" name="Oval 9">
            <a:extLst>
              <a:ext uri="{FF2B5EF4-FFF2-40B4-BE49-F238E27FC236}">
                <a16:creationId xmlns:a16="http://schemas.microsoft.com/office/drawing/2014/main" id="{6F7AD365-436E-3EFE-1421-83BC991661D0}"/>
              </a:ext>
            </a:extLst>
          </p:cNvPr>
          <p:cNvSpPr/>
          <p:nvPr/>
        </p:nvSpPr>
        <p:spPr bwMode="auto">
          <a:xfrm rot="21107116">
            <a:off x="5084696" y="1170978"/>
            <a:ext cx="2609159" cy="912510"/>
          </a:xfrm>
          <a:prstGeom prst="ellipse">
            <a:avLst/>
          </a:prstGeom>
          <a:solidFill>
            <a:srgbClr val="F3F7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a:latin typeface="Times New Roman" charset="0"/>
                <a:ea typeface="ＭＳ Ｐゴシック" charset="0"/>
              </a:rPr>
              <a:t>Blah blah blah JOBS blah</a:t>
            </a:r>
            <a:br>
              <a:rPr lang="en-US" sz="1200" dirty="0">
                <a:latin typeface="Times New Roman" charset="0"/>
                <a:ea typeface="ＭＳ Ｐゴシック" charset="0"/>
              </a:rPr>
            </a:br>
            <a:r>
              <a:rPr lang="en-US" sz="1200" dirty="0">
                <a:latin typeface="Times New Roman" charset="0"/>
                <a:ea typeface="ＭＳ Ｐゴシック" charset="0"/>
              </a:rPr>
              <a:t>blah blah JOBS blah blah</a:t>
            </a:r>
            <a:br>
              <a:rPr lang="en-US" sz="1200" dirty="0">
                <a:latin typeface="Times New Roman" charset="0"/>
                <a:ea typeface="ＭＳ Ｐゴシック" charset="0"/>
              </a:rPr>
            </a:br>
            <a:r>
              <a:rPr lang="en-US" sz="1200" dirty="0">
                <a:latin typeface="Times New Roman" charset="0"/>
                <a:ea typeface="ＭＳ Ｐゴシック" charset="0"/>
              </a:rPr>
              <a:t>blah JOBS</a:t>
            </a:r>
            <a:endParaRPr kumimoji="0" lang="en-US" sz="1200" b="0" i="0" u="none" strike="noStrike" cap="none" normalizeH="0" baseline="0" dirty="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3808007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74EDE-FBCD-CA23-834E-AF161F3DDB43}"/>
              </a:ext>
            </a:extLst>
          </p:cNvPr>
          <p:cNvSpPr>
            <a:spLocks noGrp="1"/>
          </p:cNvSpPr>
          <p:nvPr>
            <p:ph type="title"/>
          </p:nvPr>
        </p:nvSpPr>
        <p:spPr/>
        <p:txBody>
          <a:bodyPr/>
          <a:lstStyle/>
          <a:p>
            <a:r>
              <a:rPr lang="en-US" dirty="0"/>
              <a:t>The Power of Metaphor</a:t>
            </a:r>
          </a:p>
        </p:txBody>
      </p:sp>
      <p:pic>
        <p:nvPicPr>
          <p:cNvPr id="5" name="Picture 4">
            <a:extLst>
              <a:ext uri="{FF2B5EF4-FFF2-40B4-BE49-F238E27FC236}">
                <a16:creationId xmlns:a16="http://schemas.microsoft.com/office/drawing/2014/main" id="{BFA15EE6-D741-28FB-AF33-5AD5E19B4E65}"/>
              </a:ext>
            </a:extLst>
          </p:cNvPr>
          <p:cNvPicPr>
            <a:picLocks noChangeAspect="1"/>
          </p:cNvPicPr>
          <p:nvPr/>
        </p:nvPicPr>
        <p:blipFill>
          <a:blip r:embed="rId3"/>
          <a:stretch>
            <a:fillRect/>
          </a:stretch>
        </p:blipFill>
        <p:spPr>
          <a:xfrm>
            <a:off x="1086305" y="1464135"/>
            <a:ext cx="2462019" cy="2954422"/>
          </a:xfrm>
          <a:prstGeom prst="rect">
            <a:avLst/>
          </a:prstGeom>
        </p:spPr>
      </p:pic>
      <p:sp>
        <p:nvSpPr>
          <p:cNvPr id="6" name="TextBox 5">
            <a:extLst>
              <a:ext uri="{FF2B5EF4-FFF2-40B4-BE49-F238E27FC236}">
                <a16:creationId xmlns:a16="http://schemas.microsoft.com/office/drawing/2014/main" id="{507F28F6-A191-723A-1EF8-7831574C107A}"/>
              </a:ext>
            </a:extLst>
          </p:cNvPr>
          <p:cNvSpPr txBox="1"/>
          <p:nvPr/>
        </p:nvSpPr>
        <p:spPr>
          <a:xfrm>
            <a:off x="1578279" y="4418557"/>
            <a:ext cx="1202500" cy="523220"/>
          </a:xfrm>
          <a:prstGeom prst="rect">
            <a:avLst/>
          </a:prstGeom>
          <a:noFill/>
        </p:spPr>
        <p:txBody>
          <a:bodyPr wrap="square" rtlCol="0">
            <a:spAutoFit/>
          </a:bodyPr>
          <a:lstStyle/>
          <a:p>
            <a:r>
              <a:rPr lang="en-US" dirty="0">
                <a:latin typeface="+mn-lt"/>
              </a:rPr>
              <a:t>Heap</a:t>
            </a:r>
          </a:p>
        </p:txBody>
      </p:sp>
      <p:sp>
        <p:nvSpPr>
          <p:cNvPr id="7" name="Arrow: Right 6">
            <a:extLst>
              <a:ext uri="{FF2B5EF4-FFF2-40B4-BE49-F238E27FC236}">
                <a16:creationId xmlns:a16="http://schemas.microsoft.com/office/drawing/2014/main" id="{DB97C5B6-EA7B-6355-C547-8B4DD77CE16A}"/>
              </a:ext>
            </a:extLst>
          </p:cNvPr>
          <p:cNvSpPr/>
          <p:nvPr/>
        </p:nvSpPr>
        <p:spPr bwMode="auto">
          <a:xfrm>
            <a:off x="3945699" y="2448838"/>
            <a:ext cx="1089764" cy="7891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pic>
        <p:nvPicPr>
          <p:cNvPr id="9" name="Picture 8" descr="A screenshot of a computer&#10;&#10;Description automatically generated with medium confidence">
            <a:extLst>
              <a:ext uri="{FF2B5EF4-FFF2-40B4-BE49-F238E27FC236}">
                <a16:creationId xmlns:a16="http://schemas.microsoft.com/office/drawing/2014/main" id="{1874BC97-EE2C-7F75-45B5-773C33E56D1C}"/>
              </a:ext>
            </a:extLst>
          </p:cNvPr>
          <p:cNvPicPr>
            <a:picLocks noChangeAspect="1"/>
          </p:cNvPicPr>
          <p:nvPr/>
        </p:nvPicPr>
        <p:blipFill rotWithShape="1">
          <a:blip r:embed="rId4"/>
          <a:srcRect l="23437" t="32877" r="54531" b="40852"/>
          <a:stretch/>
        </p:blipFill>
        <p:spPr>
          <a:xfrm>
            <a:off x="5432838" y="1527351"/>
            <a:ext cx="3440236" cy="2632114"/>
          </a:xfrm>
          <a:prstGeom prst="rect">
            <a:avLst/>
          </a:prstGeom>
        </p:spPr>
      </p:pic>
    </p:spTree>
    <p:extLst>
      <p:ext uri="{BB962C8B-B14F-4D97-AF65-F5344CB8AC3E}">
        <p14:creationId xmlns:p14="http://schemas.microsoft.com/office/powerpoint/2010/main" val="29994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824B4F-7235-7C2B-F4B9-43F066ADAD54}"/>
              </a:ext>
            </a:extLst>
          </p:cNvPr>
          <p:cNvSpPr>
            <a:spLocks noGrp="1"/>
          </p:cNvSpPr>
          <p:nvPr>
            <p:ph idx="1"/>
          </p:nvPr>
        </p:nvSpPr>
        <p:spPr>
          <a:xfrm>
            <a:off x="197003" y="4661868"/>
            <a:ext cx="8399462" cy="373595"/>
          </a:xfrm>
        </p:spPr>
        <p:txBody>
          <a:bodyPr/>
          <a:lstStyle/>
          <a:p>
            <a:pPr marL="0" indent="0">
              <a:buNone/>
            </a:pPr>
            <a:r>
              <a:rPr lang="en-US" sz="1100" dirty="0"/>
              <a:t>By </a:t>
            </a:r>
            <a:r>
              <a:rPr lang="en-US" sz="1100" dirty="0" err="1"/>
              <a:t>Asheiou</a:t>
            </a:r>
            <a:r>
              <a:rPr lang="en-US" sz="1100" dirty="0"/>
              <a:t> - Own work, CC BY-SA 4.0, https://commons.wikimedia.org/w/index.php?curid=129116417</a:t>
            </a:r>
          </a:p>
        </p:txBody>
      </p:sp>
      <p:sp>
        <p:nvSpPr>
          <p:cNvPr id="3" name="Title 2">
            <a:extLst>
              <a:ext uri="{FF2B5EF4-FFF2-40B4-BE49-F238E27FC236}">
                <a16:creationId xmlns:a16="http://schemas.microsoft.com/office/drawing/2014/main" id="{2A0051FF-9D0F-F0CD-B830-407B5400E529}"/>
              </a:ext>
            </a:extLst>
          </p:cNvPr>
          <p:cNvSpPr>
            <a:spLocks noGrp="1"/>
          </p:cNvSpPr>
          <p:nvPr>
            <p:ph type="title"/>
          </p:nvPr>
        </p:nvSpPr>
        <p:spPr/>
        <p:txBody>
          <a:bodyPr/>
          <a:lstStyle/>
          <a:p>
            <a:pPr marL="0" indent="0">
              <a:buNone/>
            </a:pPr>
            <a:r>
              <a:rPr lang="en-US" dirty="0"/>
              <a:t>The Power of Generation</a:t>
            </a:r>
          </a:p>
        </p:txBody>
      </p:sp>
      <p:pic>
        <p:nvPicPr>
          <p:cNvPr id="4" name="Picture 3">
            <a:extLst>
              <a:ext uri="{FF2B5EF4-FFF2-40B4-BE49-F238E27FC236}">
                <a16:creationId xmlns:a16="http://schemas.microsoft.com/office/drawing/2014/main" id="{F7A7CDFC-0FA0-F468-980F-FED0EEEA69BB}"/>
              </a:ext>
            </a:extLst>
          </p:cNvPr>
          <p:cNvPicPr>
            <a:picLocks noChangeAspect="1"/>
          </p:cNvPicPr>
          <p:nvPr/>
        </p:nvPicPr>
        <p:blipFill>
          <a:blip r:embed="rId3"/>
          <a:stretch>
            <a:fillRect/>
          </a:stretch>
        </p:blipFill>
        <p:spPr>
          <a:xfrm>
            <a:off x="2180196" y="685800"/>
            <a:ext cx="5420860" cy="3975650"/>
          </a:xfrm>
          <a:prstGeom prst="rect">
            <a:avLst/>
          </a:prstGeom>
        </p:spPr>
      </p:pic>
    </p:spTree>
    <p:extLst>
      <p:ext uri="{BB962C8B-B14F-4D97-AF65-F5344CB8AC3E}">
        <p14:creationId xmlns:p14="http://schemas.microsoft.com/office/powerpoint/2010/main" val="291589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889CA3-A527-BFC9-5891-6E29F0A7F46B}"/>
              </a:ext>
            </a:extLst>
          </p:cNvPr>
          <p:cNvSpPr>
            <a:spLocks noGrp="1"/>
          </p:cNvSpPr>
          <p:nvPr>
            <p:ph type="title"/>
          </p:nvPr>
        </p:nvSpPr>
        <p:spPr/>
        <p:txBody>
          <a:bodyPr/>
          <a:lstStyle/>
          <a:p>
            <a:r>
              <a:rPr lang="en-US" dirty="0"/>
              <a:t>The Best Time to Plant a Tree</a:t>
            </a:r>
          </a:p>
        </p:txBody>
      </p:sp>
      <p:sp>
        <p:nvSpPr>
          <p:cNvPr id="4" name="Rectangle: Rounded Corners 3">
            <a:extLst>
              <a:ext uri="{FF2B5EF4-FFF2-40B4-BE49-F238E27FC236}">
                <a16:creationId xmlns:a16="http://schemas.microsoft.com/office/drawing/2014/main" id="{52144EC0-9950-7F84-4929-2EBFC03483F6}"/>
              </a:ext>
            </a:extLst>
          </p:cNvPr>
          <p:cNvSpPr/>
          <p:nvPr/>
        </p:nvSpPr>
        <p:spPr bwMode="auto">
          <a:xfrm>
            <a:off x="977030" y="1252603"/>
            <a:ext cx="1578280" cy="1465545"/>
          </a:xfrm>
          <a:prstGeom prst="round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0"/>
              </a:rPr>
              <a:t>Submit</a:t>
            </a:r>
            <a:br>
              <a:rPr kumimoji="0" lang="en-US" sz="2800" b="0" i="0" u="none" strike="noStrike" cap="none" normalizeH="0" baseline="0" dirty="0">
                <a:ln>
                  <a:noFill/>
                </a:ln>
                <a:solidFill>
                  <a:schemeClr val="tx1"/>
                </a:solidFill>
                <a:effectLst/>
                <a:latin typeface="+mn-lt"/>
                <a:ea typeface="ＭＳ Ｐゴシック" charset="0"/>
              </a:rPr>
            </a:br>
            <a:r>
              <a:rPr kumimoji="0" lang="en-US" sz="2800" b="0" i="0" u="none" strike="noStrike" cap="none" normalizeH="0" baseline="0" dirty="0">
                <a:ln>
                  <a:noFill/>
                </a:ln>
                <a:solidFill>
                  <a:schemeClr val="tx1"/>
                </a:solidFill>
                <a:effectLst/>
                <a:latin typeface="+mn-lt"/>
                <a:ea typeface="ＭＳ Ｐゴシック" charset="0"/>
              </a:rPr>
              <a:t>Point</a:t>
            </a:r>
          </a:p>
        </p:txBody>
      </p:sp>
      <p:sp>
        <p:nvSpPr>
          <p:cNvPr id="5" name="Rectangle: Rounded Corners 4">
            <a:extLst>
              <a:ext uri="{FF2B5EF4-FFF2-40B4-BE49-F238E27FC236}">
                <a16:creationId xmlns:a16="http://schemas.microsoft.com/office/drawing/2014/main" id="{02DDA1F2-FC9C-3DDF-EF82-667061F08370}"/>
              </a:ext>
            </a:extLst>
          </p:cNvPr>
          <p:cNvSpPr/>
          <p:nvPr/>
        </p:nvSpPr>
        <p:spPr bwMode="auto">
          <a:xfrm>
            <a:off x="6728564" y="1252603"/>
            <a:ext cx="1578280" cy="1465545"/>
          </a:xfrm>
          <a:prstGeom prst="round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0"/>
              </a:rPr>
              <a:t>Access Point</a:t>
            </a:r>
            <a:br>
              <a:rPr kumimoji="0" lang="en-US" sz="2800" b="0" i="0" u="none" strike="noStrike" cap="none" normalizeH="0" baseline="0" dirty="0">
                <a:ln>
                  <a:noFill/>
                </a:ln>
                <a:solidFill>
                  <a:schemeClr val="tx1"/>
                </a:solidFill>
                <a:effectLst/>
                <a:latin typeface="+mn-lt"/>
                <a:ea typeface="ＭＳ Ｐゴシック" charset="0"/>
              </a:rPr>
            </a:br>
            <a:r>
              <a:rPr kumimoji="0" lang="en-US" sz="2800" b="0" i="0" u="none" strike="noStrike" cap="none" normalizeH="0" baseline="0" dirty="0">
                <a:ln>
                  <a:noFill/>
                </a:ln>
                <a:solidFill>
                  <a:schemeClr val="tx1"/>
                </a:solidFill>
                <a:effectLst/>
                <a:latin typeface="+mn-lt"/>
                <a:ea typeface="ＭＳ Ｐゴシック" charset="0"/>
              </a:rPr>
              <a:t>(AP)</a:t>
            </a:r>
          </a:p>
        </p:txBody>
      </p:sp>
      <p:sp>
        <p:nvSpPr>
          <p:cNvPr id="6" name="Arrow: Right 5">
            <a:extLst>
              <a:ext uri="{FF2B5EF4-FFF2-40B4-BE49-F238E27FC236}">
                <a16:creationId xmlns:a16="http://schemas.microsoft.com/office/drawing/2014/main" id="{CEF9ADEA-21A9-825B-ECF5-503DF7E04E02}"/>
              </a:ext>
            </a:extLst>
          </p:cNvPr>
          <p:cNvSpPr/>
          <p:nvPr/>
        </p:nvSpPr>
        <p:spPr bwMode="auto">
          <a:xfrm>
            <a:off x="4027118" y="1590805"/>
            <a:ext cx="1089764" cy="7891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sp>
        <p:nvSpPr>
          <p:cNvPr id="7" name="Rectangle: Rounded Corners 6">
            <a:extLst>
              <a:ext uri="{FF2B5EF4-FFF2-40B4-BE49-F238E27FC236}">
                <a16:creationId xmlns:a16="http://schemas.microsoft.com/office/drawing/2014/main" id="{72DA6C9F-63D3-BE1F-6093-F3F46A2FE346}"/>
              </a:ext>
            </a:extLst>
          </p:cNvPr>
          <p:cNvSpPr/>
          <p:nvPr/>
        </p:nvSpPr>
        <p:spPr bwMode="auto">
          <a:xfrm>
            <a:off x="907093" y="3496326"/>
            <a:ext cx="1578280" cy="1465545"/>
          </a:xfrm>
          <a:prstGeom prst="round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charset="0"/>
              </a:rPr>
              <a:t>Compute</a:t>
            </a:r>
            <a:br>
              <a:rPr kumimoji="0" lang="en-US" sz="2400" b="0" i="0" u="none" strike="noStrike" cap="none" normalizeH="0" baseline="0" dirty="0">
                <a:ln>
                  <a:noFill/>
                </a:ln>
                <a:solidFill>
                  <a:schemeClr val="tx1"/>
                </a:solidFill>
                <a:effectLst/>
                <a:latin typeface="+mn-lt"/>
                <a:ea typeface="ＭＳ Ｐゴシック" charset="0"/>
              </a:rPr>
            </a:br>
            <a:r>
              <a:rPr kumimoji="0" lang="en-US" sz="2400" b="0" i="0" u="none" strike="noStrike" cap="none" normalizeH="0" baseline="0" dirty="0">
                <a:ln>
                  <a:noFill/>
                </a:ln>
                <a:solidFill>
                  <a:schemeClr val="tx1"/>
                </a:solidFill>
                <a:effectLst/>
                <a:latin typeface="+mn-lt"/>
                <a:ea typeface="ＭＳ Ｐゴシック" charset="0"/>
              </a:rPr>
              <a:t>Element</a:t>
            </a:r>
            <a:br>
              <a:rPr kumimoji="0" lang="en-US" sz="2400" b="0" i="0" u="none" strike="noStrike" cap="none" normalizeH="0" baseline="0" dirty="0">
                <a:ln>
                  <a:noFill/>
                </a:ln>
                <a:solidFill>
                  <a:schemeClr val="tx1"/>
                </a:solidFill>
                <a:effectLst/>
                <a:latin typeface="+mn-lt"/>
                <a:ea typeface="ＭＳ Ｐゴシック" charset="0"/>
              </a:rPr>
            </a:br>
            <a:r>
              <a:rPr kumimoji="0" lang="en-US" sz="2400" b="0" i="0" u="none" strike="noStrike" cap="none" normalizeH="0" baseline="0" dirty="0">
                <a:ln>
                  <a:noFill/>
                </a:ln>
                <a:solidFill>
                  <a:schemeClr val="tx1"/>
                </a:solidFill>
                <a:effectLst/>
                <a:latin typeface="+mn-lt"/>
                <a:ea typeface="ＭＳ Ｐゴシック" charset="0"/>
              </a:rPr>
              <a:t>(CE)</a:t>
            </a:r>
            <a:br>
              <a:rPr kumimoji="0" lang="en-US" sz="2400" b="0" i="0" u="none" strike="noStrike" cap="none" normalizeH="0" baseline="0" dirty="0">
                <a:ln>
                  <a:noFill/>
                </a:ln>
                <a:solidFill>
                  <a:schemeClr val="tx1"/>
                </a:solidFill>
                <a:effectLst/>
                <a:latin typeface="+mn-lt"/>
                <a:ea typeface="ＭＳ Ｐゴシック" charset="0"/>
              </a:rPr>
            </a:br>
            <a:endParaRPr kumimoji="0" lang="en-US" sz="2400" b="0" i="0" u="none" strike="noStrike" cap="none" normalizeH="0" baseline="0" dirty="0">
              <a:ln>
                <a:noFill/>
              </a:ln>
              <a:solidFill>
                <a:schemeClr val="tx1"/>
              </a:solidFill>
              <a:effectLst/>
              <a:latin typeface="+mn-lt"/>
              <a:ea typeface="ＭＳ Ｐゴシック" charset="0"/>
            </a:endParaRPr>
          </a:p>
        </p:txBody>
      </p:sp>
      <p:sp>
        <p:nvSpPr>
          <p:cNvPr id="8" name="Rectangle: Rounded Corners 7">
            <a:extLst>
              <a:ext uri="{FF2B5EF4-FFF2-40B4-BE49-F238E27FC236}">
                <a16:creationId xmlns:a16="http://schemas.microsoft.com/office/drawing/2014/main" id="{A026DAF9-E0DF-6BA3-A21A-71394DBF3AC2}"/>
              </a:ext>
            </a:extLst>
          </p:cNvPr>
          <p:cNvSpPr/>
          <p:nvPr/>
        </p:nvSpPr>
        <p:spPr bwMode="auto">
          <a:xfrm>
            <a:off x="6518753" y="3496326"/>
            <a:ext cx="1718154" cy="1465545"/>
          </a:xfrm>
          <a:prstGeom prst="round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charset="0"/>
              </a:rPr>
              <a:t>Compute</a:t>
            </a:r>
            <a:br>
              <a:rPr kumimoji="0" lang="en-US" sz="2400" b="0" i="0" u="none" strike="noStrike" cap="none" normalizeH="0" baseline="0" dirty="0">
                <a:ln>
                  <a:noFill/>
                </a:ln>
                <a:solidFill>
                  <a:schemeClr val="tx1"/>
                </a:solidFill>
                <a:effectLst/>
                <a:latin typeface="+mn-lt"/>
                <a:ea typeface="ＭＳ Ｐゴシック" charset="0"/>
              </a:rPr>
            </a:br>
            <a:r>
              <a:rPr kumimoji="0" lang="en-US" sz="2400" b="0" i="0" u="none" strike="noStrike" cap="none" normalizeH="0" baseline="0" dirty="0">
                <a:ln>
                  <a:noFill/>
                </a:ln>
                <a:solidFill>
                  <a:schemeClr val="tx1"/>
                </a:solidFill>
                <a:effectLst/>
                <a:latin typeface="+mn-lt"/>
                <a:ea typeface="ＭＳ Ｐゴシック" charset="0"/>
              </a:rPr>
              <a:t>Entryway</a:t>
            </a:r>
            <a:br>
              <a:rPr kumimoji="0" lang="en-US" sz="2400" b="0" i="0" u="none" strike="noStrike" cap="none" normalizeH="0" baseline="0" dirty="0">
                <a:ln>
                  <a:noFill/>
                </a:ln>
                <a:solidFill>
                  <a:schemeClr val="tx1"/>
                </a:solidFill>
                <a:effectLst/>
                <a:latin typeface="+mn-lt"/>
                <a:ea typeface="ＭＳ Ｐゴシック" charset="0"/>
              </a:rPr>
            </a:br>
            <a:r>
              <a:rPr kumimoji="0" lang="en-US" sz="2400" b="0" i="0" u="none" strike="noStrike" cap="none" normalizeH="0" baseline="0" dirty="0">
                <a:ln>
                  <a:noFill/>
                </a:ln>
                <a:solidFill>
                  <a:schemeClr val="tx1"/>
                </a:solidFill>
                <a:effectLst/>
                <a:latin typeface="+mn-lt"/>
                <a:ea typeface="ＭＳ Ｐゴシック" charset="0"/>
              </a:rPr>
              <a:t>(CE)</a:t>
            </a:r>
          </a:p>
        </p:txBody>
      </p:sp>
      <p:sp>
        <p:nvSpPr>
          <p:cNvPr id="9" name="Arrow: Right 8">
            <a:extLst>
              <a:ext uri="{FF2B5EF4-FFF2-40B4-BE49-F238E27FC236}">
                <a16:creationId xmlns:a16="http://schemas.microsoft.com/office/drawing/2014/main" id="{21740681-9781-FF86-C4FA-5D0DF704AF37}"/>
              </a:ext>
            </a:extLst>
          </p:cNvPr>
          <p:cNvSpPr/>
          <p:nvPr/>
        </p:nvSpPr>
        <p:spPr bwMode="auto">
          <a:xfrm>
            <a:off x="3957181" y="3834528"/>
            <a:ext cx="1089764" cy="7891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366268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9E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BA0AF-3DFD-474B-B64B-49ABBC402E8D}"/>
              </a:ext>
            </a:extLst>
          </p:cNvPr>
          <p:cNvPicPr>
            <a:picLocks noChangeAspect="1"/>
          </p:cNvPicPr>
          <p:nvPr/>
        </p:nvPicPr>
        <p:blipFill>
          <a:blip r:embed="rId3"/>
          <a:stretch>
            <a:fillRect/>
          </a:stretch>
        </p:blipFill>
        <p:spPr>
          <a:xfrm>
            <a:off x="1043416" y="638641"/>
            <a:ext cx="968207" cy="968207"/>
          </a:xfrm>
          <a:prstGeom prst="rect">
            <a:avLst/>
          </a:prstGeom>
          <a:ln w="25400">
            <a:solidFill>
              <a:schemeClr val="tx1"/>
            </a:solidFill>
          </a:ln>
        </p:spPr>
      </p:pic>
      <p:pic>
        <p:nvPicPr>
          <p:cNvPr id="5" name="Picture 4">
            <a:extLst>
              <a:ext uri="{FF2B5EF4-FFF2-40B4-BE49-F238E27FC236}">
                <a16:creationId xmlns:a16="http://schemas.microsoft.com/office/drawing/2014/main" id="{44019040-2CFF-1D5C-84E4-3EE21115D545}"/>
              </a:ext>
            </a:extLst>
          </p:cNvPr>
          <p:cNvPicPr>
            <a:picLocks noChangeAspect="1"/>
          </p:cNvPicPr>
          <p:nvPr/>
        </p:nvPicPr>
        <p:blipFill>
          <a:blip r:embed="rId4"/>
          <a:stretch>
            <a:fillRect/>
          </a:stretch>
        </p:blipFill>
        <p:spPr>
          <a:xfrm>
            <a:off x="3055039" y="638641"/>
            <a:ext cx="968207" cy="968207"/>
          </a:xfrm>
          <a:prstGeom prst="rect">
            <a:avLst/>
          </a:prstGeom>
          <a:ln w="25400">
            <a:solidFill>
              <a:schemeClr val="tx1"/>
            </a:solidFill>
          </a:ln>
        </p:spPr>
      </p:pic>
      <p:pic>
        <p:nvPicPr>
          <p:cNvPr id="6" name="Picture 5">
            <a:extLst>
              <a:ext uri="{FF2B5EF4-FFF2-40B4-BE49-F238E27FC236}">
                <a16:creationId xmlns:a16="http://schemas.microsoft.com/office/drawing/2014/main" id="{153C0E51-A388-3F44-ABCB-5DDDAA2C4C77}"/>
              </a:ext>
            </a:extLst>
          </p:cNvPr>
          <p:cNvPicPr>
            <a:picLocks noChangeAspect="1"/>
          </p:cNvPicPr>
          <p:nvPr/>
        </p:nvPicPr>
        <p:blipFill>
          <a:blip r:embed="rId5"/>
          <a:stretch>
            <a:fillRect/>
          </a:stretch>
        </p:blipFill>
        <p:spPr>
          <a:xfrm>
            <a:off x="5066662" y="638640"/>
            <a:ext cx="968207" cy="968207"/>
          </a:xfrm>
          <a:prstGeom prst="rect">
            <a:avLst/>
          </a:prstGeom>
          <a:ln w="25400">
            <a:solidFill>
              <a:schemeClr val="tx1"/>
            </a:solidFill>
          </a:ln>
        </p:spPr>
      </p:pic>
      <p:pic>
        <p:nvPicPr>
          <p:cNvPr id="7" name="Picture 6">
            <a:extLst>
              <a:ext uri="{FF2B5EF4-FFF2-40B4-BE49-F238E27FC236}">
                <a16:creationId xmlns:a16="http://schemas.microsoft.com/office/drawing/2014/main" id="{981253FF-6D22-0EE7-604D-F7E21F4BE2BD}"/>
              </a:ext>
            </a:extLst>
          </p:cNvPr>
          <p:cNvPicPr>
            <a:picLocks noChangeAspect="1"/>
          </p:cNvPicPr>
          <p:nvPr/>
        </p:nvPicPr>
        <p:blipFill>
          <a:blip r:embed="rId6"/>
          <a:stretch>
            <a:fillRect/>
          </a:stretch>
        </p:blipFill>
        <p:spPr>
          <a:xfrm>
            <a:off x="7132376" y="607651"/>
            <a:ext cx="968207" cy="968207"/>
          </a:xfrm>
          <a:prstGeom prst="rect">
            <a:avLst/>
          </a:prstGeom>
          <a:ln w="25400">
            <a:solidFill>
              <a:schemeClr val="tx1"/>
            </a:solidFill>
          </a:ln>
        </p:spPr>
      </p:pic>
      <p:grpSp>
        <p:nvGrpSpPr>
          <p:cNvPr id="31" name="Group 30">
            <a:extLst>
              <a:ext uri="{FF2B5EF4-FFF2-40B4-BE49-F238E27FC236}">
                <a16:creationId xmlns:a16="http://schemas.microsoft.com/office/drawing/2014/main" id="{0066075D-BD94-2614-F927-F500B4395FE9}"/>
              </a:ext>
            </a:extLst>
          </p:cNvPr>
          <p:cNvGrpSpPr/>
          <p:nvPr/>
        </p:nvGrpSpPr>
        <p:grpSpPr>
          <a:xfrm>
            <a:off x="959388" y="1281893"/>
            <a:ext cx="7033013" cy="406787"/>
            <a:chOff x="959388" y="1281893"/>
            <a:chExt cx="7033013" cy="406787"/>
          </a:xfrm>
        </p:grpSpPr>
        <p:sp>
          <p:nvSpPr>
            <p:cNvPr id="15" name="TextBox 14">
              <a:extLst>
                <a:ext uri="{FF2B5EF4-FFF2-40B4-BE49-F238E27FC236}">
                  <a16:creationId xmlns:a16="http://schemas.microsoft.com/office/drawing/2014/main" id="{1851F947-1EE7-AAB5-89C4-700E3013DA14}"/>
                </a:ext>
              </a:extLst>
            </p:cNvPr>
            <p:cNvSpPr txBox="1"/>
            <p:nvPr/>
          </p:nvSpPr>
          <p:spPr>
            <a:xfrm>
              <a:off x="959388" y="1350126"/>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sp>
          <p:nvSpPr>
            <p:cNvPr id="11" name="TextBox 10">
              <a:extLst>
                <a:ext uri="{FF2B5EF4-FFF2-40B4-BE49-F238E27FC236}">
                  <a16:creationId xmlns:a16="http://schemas.microsoft.com/office/drawing/2014/main" id="{FDD79C3D-CF35-90EA-F6AC-13F11ABEDAD1}"/>
                </a:ext>
              </a:extLst>
            </p:cNvPr>
            <p:cNvSpPr txBox="1"/>
            <p:nvPr/>
          </p:nvSpPr>
          <p:spPr>
            <a:xfrm>
              <a:off x="3001787" y="1333249"/>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sp>
          <p:nvSpPr>
            <p:cNvPr id="12" name="TextBox 11">
              <a:extLst>
                <a:ext uri="{FF2B5EF4-FFF2-40B4-BE49-F238E27FC236}">
                  <a16:creationId xmlns:a16="http://schemas.microsoft.com/office/drawing/2014/main" id="{A0CF3B36-5C0A-C01B-0E03-83C88141ACB7}"/>
                </a:ext>
              </a:extLst>
            </p:cNvPr>
            <p:cNvSpPr txBox="1"/>
            <p:nvPr/>
          </p:nvSpPr>
          <p:spPr>
            <a:xfrm>
              <a:off x="4986364" y="1333249"/>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sp>
          <p:nvSpPr>
            <p:cNvPr id="13" name="TextBox 12">
              <a:extLst>
                <a:ext uri="{FF2B5EF4-FFF2-40B4-BE49-F238E27FC236}">
                  <a16:creationId xmlns:a16="http://schemas.microsoft.com/office/drawing/2014/main" id="{E17EAD4E-F6CD-6480-85E1-35CD980919F8}"/>
                </a:ext>
              </a:extLst>
            </p:cNvPr>
            <p:cNvSpPr txBox="1"/>
            <p:nvPr/>
          </p:nvSpPr>
          <p:spPr>
            <a:xfrm>
              <a:off x="7078285" y="1281893"/>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grpSp>
      <p:grpSp>
        <p:nvGrpSpPr>
          <p:cNvPr id="30" name="Group 29">
            <a:extLst>
              <a:ext uri="{FF2B5EF4-FFF2-40B4-BE49-F238E27FC236}">
                <a16:creationId xmlns:a16="http://schemas.microsoft.com/office/drawing/2014/main" id="{87E04373-F1AA-1904-9F36-D633EC008BA9}"/>
              </a:ext>
            </a:extLst>
          </p:cNvPr>
          <p:cNvGrpSpPr/>
          <p:nvPr/>
        </p:nvGrpSpPr>
        <p:grpSpPr>
          <a:xfrm>
            <a:off x="2264715" y="759184"/>
            <a:ext cx="4535360" cy="819867"/>
            <a:chOff x="2264715" y="759184"/>
            <a:chExt cx="4535360" cy="819867"/>
          </a:xfrm>
        </p:grpSpPr>
        <p:sp>
          <p:nvSpPr>
            <p:cNvPr id="19" name="TextBox 18">
              <a:extLst>
                <a:ext uri="{FF2B5EF4-FFF2-40B4-BE49-F238E27FC236}">
                  <a16:creationId xmlns:a16="http://schemas.microsoft.com/office/drawing/2014/main" id="{1BADF487-ECDE-016A-0B28-4BF9F797E8FC}"/>
                </a:ext>
              </a:extLst>
            </p:cNvPr>
            <p:cNvSpPr txBox="1"/>
            <p:nvPr/>
          </p:nvSpPr>
          <p:spPr>
            <a:xfrm>
              <a:off x="2264715" y="809610"/>
              <a:ext cx="460744" cy="769441"/>
            </a:xfrm>
            <a:prstGeom prst="rect">
              <a:avLst/>
            </a:prstGeom>
            <a:noFill/>
          </p:spPr>
          <p:txBody>
            <a:bodyPr wrap="square" rtlCol="0">
              <a:spAutoFit/>
            </a:bodyPr>
            <a:lstStyle/>
            <a:p>
              <a:r>
                <a:rPr lang="en-US" sz="4400" dirty="0">
                  <a:latin typeface="Arial Black" panose="020B0A04020102020204" pitchFamily="34" charset="0"/>
                </a:rPr>
                <a:t>&lt;</a:t>
              </a:r>
            </a:p>
          </p:txBody>
        </p:sp>
        <p:sp>
          <p:nvSpPr>
            <p:cNvPr id="20" name="TextBox 19">
              <a:extLst>
                <a:ext uri="{FF2B5EF4-FFF2-40B4-BE49-F238E27FC236}">
                  <a16:creationId xmlns:a16="http://schemas.microsoft.com/office/drawing/2014/main" id="{2BC59423-95DB-A907-35AA-D67F691E30C2}"/>
                </a:ext>
              </a:extLst>
            </p:cNvPr>
            <p:cNvSpPr txBox="1"/>
            <p:nvPr/>
          </p:nvSpPr>
          <p:spPr>
            <a:xfrm>
              <a:off x="4301456" y="807616"/>
              <a:ext cx="460744" cy="769441"/>
            </a:xfrm>
            <a:prstGeom prst="rect">
              <a:avLst/>
            </a:prstGeom>
            <a:noFill/>
          </p:spPr>
          <p:txBody>
            <a:bodyPr wrap="square" rtlCol="0">
              <a:spAutoFit/>
            </a:bodyPr>
            <a:lstStyle/>
            <a:p>
              <a:r>
                <a:rPr lang="en-US" sz="4400" dirty="0">
                  <a:latin typeface="Arial Black" panose="020B0A04020102020204" pitchFamily="34" charset="0"/>
                </a:rPr>
                <a:t>&lt;</a:t>
              </a:r>
            </a:p>
          </p:txBody>
        </p:sp>
        <p:sp>
          <p:nvSpPr>
            <p:cNvPr id="29" name="TextBox 28">
              <a:extLst>
                <a:ext uri="{FF2B5EF4-FFF2-40B4-BE49-F238E27FC236}">
                  <a16:creationId xmlns:a16="http://schemas.microsoft.com/office/drawing/2014/main" id="{499FB91B-AF37-691D-F85A-2100CA886CC6}"/>
                </a:ext>
              </a:extLst>
            </p:cNvPr>
            <p:cNvSpPr txBox="1"/>
            <p:nvPr/>
          </p:nvSpPr>
          <p:spPr>
            <a:xfrm>
              <a:off x="6339331" y="759184"/>
              <a:ext cx="460744" cy="769441"/>
            </a:xfrm>
            <a:prstGeom prst="rect">
              <a:avLst/>
            </a:prstGeom>
            <a:noFill/>
          </p:spPr>
          <p:txBody>
            <a:bodyPr wrap="square" rtlCol="0">
              <a:spAutoFit/>
            </a:bodyPr>
            <a:lstStyle/>
            <a:p>
              <a:r>
                <a:rPr lang="en-US" sz="4400" dirty="0">
                  <a:latin typeface="Arial Black" panose="020B0A04020102020204" pitchFamily="34" charset="0"/>
                </a:rPr>
                <a:t>&lt;</a:t>
              </a:r>
            </a:p>
          </p:txBody>
        </p:sp>
      </p:grpSp>
      <p:grpSp>
        <p:nvGrpSpPr>
          <p:cNvPr id="45" name="Group 44">
            <a:extLst>
              <a:ext uri="{FF2B5EF4-FFF2-40B4-BE49-F238E27FC236}">
                <a16:creationId xmlns:a16="http://schemas.microsoft.com/office/drawing/2014/main" id="{72C4704B-AA51-8E06-C5DC-D147491B5264}"/>
              </a:ext>
            </a:extLst>
          </p:cNvPr>
          <p:cNvGrpSpPr/>
          <p:nvPr/>
        </p:nvGrpSpPr>
        <p:grpSpPr>
          <a:xfrm>
            <a:off x="997008" y="2747618"/>
            <a:ext cx="7149984" cy="1113989"/>
            <a:chOff x="997008" y="2747618"/>
            <a:chExt cx="7149984" cy="1113989"/>
          </a:xfrm>
        </p:grpSpPr>
        <p:pic>
          <p:nvPicPr>
            <p:cNvPr id="21" name="Picture 20">
              <a:extLst>
                <a:ext uri="{FF2B5EF4-FFF2-40B4-BE49-F238E27FC236}">
                  <a16:creationId xmlns:a16="http://schemas.microsoft.com/office/drawing/2014/main" id="{293D1547-33D0-14DD-E8C8-B89684152F71}"/>
                </a:ext>
              </a:extLst>
            </p:cNvPr>
            <p:cNvPicPr>
              <a:picLocks noChangeAspect="1"/>
            </p:cNvPicPr>
            <p:nvPr/>
          </p:nvPicPr>
          <p:blipFill>
            <a:blip r:embed="rId3"/>
            <a:stretch>
              <a:fillRect/>
            </a:stretch>
          </p:blipFill>
          <p:spPr>
            <a:xfrm>
              <a:off x="1034569" y="2819822"/>
              <a:ext cx="968207" cy="968207"/>
            </a:xfrm>
            <a:prstGeom prst="rect">
              <a:avLst/>
            </a:prstGeom>
            <a:ln w="25400">
              <a:solidFill>
                <a:schemeClr val="tx1"/>
              </a:solidFill>
            </a:ln>
          </p:spPr>
        </p:pic>
        <p:pic>
          <p:nvPicPr>
            <p:cNvPr id="22" name="Picture 21">
              <a:extLst>
                <a:ext uri="{FF2B5EF4-FFF2-40B4-BE49-F238E27FC236}">
                  <a16:creationId xmlns:a16="http://schemas.microsoft.com/office/drawing/2014/main" id="{95F784D4-2C91-1071-F352-7442E5E7C942}"/>
                </a:ext>
              </a:extLst>
            </p:cNvPr>
            <p:cNvPicPr>
              <a:picLocks noChangeAspect="1"/>
            </p:cNvPicPr>
            <p:nvPr/>
          </p:nvPicPr>
          <p:blipFill>
            <a:blip r:embed="rId4"/>
            <a:stretch>
              <a:fillRect/>
            </a:stretch>
          </p:blipFill>
          <p:spPr>
            <a:xfrm>
              <a:off x="3055039" y="2819821"/>
              <a:ext cx="968207" cy="968207"/>
            </a:xfrm>
            <a:prstGeom prst="rect">
              <a:avLst/>
            </a:prstGeom>
            <a:ln w="25400">
              <a:solidFill>
                <a:schemeClr val="tx1"/>
              </a:solidFill>
            </a:ln>
          </p:spPr>
        </p:pic>
        <p:pic>
          <p:nvPicPr>
            <p:cNvPr id="23" name="Picture 22">
              <a:extLst>
                <a:ext uri="{FF2B5EF4-FFF2-40B4-BE49-F238E27FC236}">
                  <a16:creationId xmlns:a16="http://schemas.microsoft.com/office/drawing/2014/main" id="{1B867CA9-8114-7FA6-092A-8270F7E11CAD}"/>
                </a:ext>
              </a:extLst>
            </p:cNvPr>
            <p:cNvPicPr>
              <a:picLocks noChangeAspect="1"/>
            </p:cNvPicPr>
            <p:nvPr/>
          </p:nvPicPr>
          <p:blipFill>
            <a:blip r:embed="rId5"/>
            <a:stretch>
              <a:fillRect/>
            </a:stretch>
          </p:blipFill>
          <p:spPr>
            <a:xfrm>
              <a:off x="5116234" y="2819821"/>
              <a:ext cx="967320" cy="967320"/>
            </a:xfrm>
            <a:prstGeom prst="rect">
              <a:avLst/>
            </a:prstGeom>
            <a:ln w="25400">
              <a:solidFill>
                <a:schemeClr val="tx1"/>
              </a:solidFill>
            </a:ln>
          </p:spPr>
        </p:pic>
        <p:pic>
          <p:nvPicPr>
            <p:cNvPr id="24" name="Picture 23">
              <a:extLst>
                <a:ext uri="{FF2B5EF4-FFF2-40B4-BE49-F238E27FC236}">
                  <a16:creationId xmlns:a16="http://schemas.microsoft.com/office/drawing/2014/main" id="{26931461-22E1-3B90-0DD8-4A245C2F5892}"/>
                </a:ext>
              </a:extLst>
            </p:cNvPr>
            <p:cNvPicPr>
              <a:picLocks noChangeAspect="1"/>
            </p:cNvPicPr>
            <p:nvPr/>
          </p:nvPicPr>
          <p:blipFill>
            <a:blip r:embed="rId6"/>
            <a:stretch>
              <a:fillRect/>
            </a:stretch>
          </p:blipFill>
          <p:spPr>
            <a:xfrm>
              <a:off x="7179672" y="2747618"/>
              <a:ext cx="967320" cy="967320"/>
            </a:xfrm>
            <a:prstGeom prst="rect">
              <a:avLst/>
            </a:prstGeom>
            <a:ln w="25400">
              <a:solidFill>
                <a:schemeClr val="tx1"/>
              </a:solidFill>
            </a:ln>
          </p:spPr>
        </p:pic>
        <p:grpSp>
          <p:nvGrpSpPr>
            <p:cNvPr id="32" name="Group 31">
              <a:extLst>
                <a:ext uri="{FF2B5EF4-FFF2-40B4-BE49-F238E27FC236}">
                  <a16:creationId xmlns:a16="http://schemas.microsoft.com/office/drawing/2014/main" id="{328973F3-2F63-9A87-5A5C-7957723C6DF9}"/>
                </a:ext>
              </a:extLst>
            </p:cNvPr>
            <p:cNvGrpSpPr/>
            <p:nvPr/>
          </p:nvGrpSpPr>
          <p:grpSpPr>
            <a:xfrm>
              <a:off x="997008" y="3454820"/>
              <a:ext cx="7033013" cy="406787"/>
              <a:chOff x="959388" y="1281893"/>
              <a:chExt cx="7033013" cy="406787"/>
            </a:xfrm>
          </p:grpSpPr>
          <p:sp>
            <p:nvSpPr>
              <p:cNvPr id="34" name="TextBox 33">
                <a:extLst>
                  <a:ext uri="{FF2B5EF4-FFF2-40B4-BE49-F238E27FC236}">
                    <a16:creationId xmlns:a16="http://schemas.microsoft.com/office/drawing/2014/main" id="{709DD6FD-684D-E9EC-A13F-048CCB303410}"/>
                  </a:ext>
                </a:extLst>
              </p:cNvPr>
              <p:cNvSpPr txBox="1"/>
              <p:nvPr/>
            </p:nvSpPr>
            <p:spPr>
              <a:xfrm>
                <a:off x="959388" y="1350126"/>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sp>
            <p:nvSpPr>
              <p:cNvPr id="35" name="TextBox 34">
                <a:extLst>
                  <a:ext uri="{FF2B5EF4-FFF2-40B4-BE49-F238E27FC236}">
                    <a16:creationId xmlns:a16="http://schemas.microsoft.com/office/drawing/2014/main" id="{E6196E02-8E65-96E5-7B7F-5A8023D0B884}"/>
                  </a:ext>
                </a:extLst>
              </p:cNvPr>
              <p:cNvSpPr txBox="1"/>
              <p:nvPr/>
            </p:nvSpPr>
            <p:spPr>
              <a:xfrm>
                <a:off x="3001787" y="1333249"/>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sp>
            <p:nvSpPr>
              <p:cNvPr id="36" name="TextBox 35">
                <a:extLst>
                  <a:ext uri="{FF2B5EF4-FFF2-40B4-BE49-F238E27FC236}">
                    <a16:creationId xmlns:a16="http://schemas.microsoft.com/office/drawing/2014/main" id="{9ACA568D-80F1-D1B3-8CF3-A261D43CEFFB}"/>
                  </a:ext>
                </a:extLst>
              </p:cNvPr>
              <p:cNvSpPr txBox="1"/>
              <p:nvPr/>
            </p:nvSpPr>
            <p:spPr>
              <a:xfrm>
                <a:off x="4986364" y="1333249"/>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sp>
            <p:nvSpPr>
              <p:cNvPr id="37" name="TextBox 36">
                <a:extLst>
                  <a:ext uri="{FF2B5EF4-FFF2-40B4-BE49-F238E27FC236}">
                    <a16:creationId xmlns:a16="http://schemas.microsoft.com/office/drawing/2014/main" id="{08DE032E-7248-7D02-FCEA-01FC33098631}"/>
                  </a:ext>
                </a:extLst>
              </p:cNvPr>
              <p:cNvSpPr txBox="1"/>
              <p:nvPr/>
            </p:nvSpPr>
            <p:spPr>
              <a:xfrm>
                <a:off x="7078285" y="1281893"/>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rPr>
                  <a:t> Gen</a:t>
                </a:r>
              </a:p>
            </p:txBody>
          </p:sp>
        </p:grpSp>
        <p:grpSp>
          <p:nvGrpSpPr>
            <p:cNvPr id="39" name="Group 38">
              <a:extLst>
                <a:ext uri="{FF2B5EF4-FFF2-40B4-BE49-F238E27FC236}">
                  <a16:creationId xmlns:a16="http://schemas.microsoft.com/office/drawing/2014/main" id="{63CA0763-F8B1-F403-3101-C5F90FC5EC58}"/>
                </a:ext>
              </a:extLst>
            </p:cNvPr>
            <p:cNvGrpSpPr/>
            <p:nvPr/>
          </p:nvGrpSpPr>
          <p:grpSpPr>
            <a:xfrm>
              <a:off x="2164632" y="2871129"/>
              <a:ext cx="4535360" cy="819867"/>
              <a:chOff x="2264715" y="759184"/>
              <a:chExt cx="4535360" cy="819867"/>
            </a:xfrm>
          </p:grpSpPr>
          <p:sp>
            <p:nvSpPr>
              <p:cNvPr id="40" name="TextBox 39">
                <a:extLst>
                  <a:ext uri="{FF2B5EF4-FFF2-40B4-BE49-F238E27FC236}">
                    <a16:creationId xmlns:a16="http://schemas.microsoft.com/office/drawing/2014/main" id="{BAD22C5D-582A-16F8-80C3-A733506BEC10}"/>
                  </a:ext>
                </a:extLst>
              </p:cNvPr>
              <p:cNvSpPr txBox="1"/>
              <p:nvPr/>
            </p:nvSpPr>
            <p:spPr>
              <a:xfrm>
                <a:off x="2264715" y="809610"/>
                <a:ext cx="460744" cy="769441"/>
              </a:xfrm>
              <a:prstGeom prst="rect">
                <a:avLst/>
              </a:prstGeom>
              <a:noFill/>
            </p:spPr>
            <p:txBody>
              <a:bodyPr wrap="square" rtlCol="0">
                <a:spAutoFit/>
              </a:bodyPr>
              <a:lstStyle/>
              <a:p>
                <a:r>
                  <a:rPr lang="en-US" sz="4400" dirty="0">
                    <a:latin typeface="Arial Black" panose="020B0A04020102020204" pitchFamily="34" charset="0"/>
                  </a:rPr>
                  <a:t>&lt;</a:t>
                </a:r>
              </a:p>
            </p:txBody>
          </p:sp>
          <p:sp>
            <p:nvSpPr>
              <p:cNvPr id="43" name="TextBox 42">
                <a:extLst>
                  <a:ext uri="{FF2B5EF4-FFF2-40B4-BE49-F238E27FC236}">
                    <a16:creationId xmlns:a16="http://schemas.microsoft.com/office/drawing/2014/main" id="{9D4B81BF-CE1C-94C1-6D02-567A32C8A848}"/>
                  </a:ext>
                </a:extLst>
              </p:cNvPr>
              <p:cNvSpPr txBox="1"/>
              <p:nvPr/>
            </p:nvSpPr>
            <p:spPr>
              <a:xfrm>
                <a:off x="4301456" y="807616"/>
                <a:ext cx="460744" cy="769441"/>
              </a:xfrm>
              <a:prstGeom prst="rect">
                <a:avLst/>
              </a:prstGeom>
              <a:noFill/>
            </p:spPr>
            <p:txBody>
              <a:bodyPr wrap="square" rtlCol="0">
                <a:spAutoFit/>
              </a:bodyPr>
              <a:lstStyle/>
              <a:p>
                <a:r>
                  <a:rPr lang="en-US" sz="4400" dirty="0">
                    <a:latin typeface="Arial Black" panose="020B0A04020102020204" pitchFamily="34" charset="0"/>
                  </a:rPr>
                  <a:t>&lt;</a:t>
                </a:r>
              </a:p>
            </p:txBody>
          </p:sp>
          <p:sp>
            <p:nvSpPr>
              <p:cNvPr id="44" name="TextBox 43">
                <a:extLst>
                  <a:ext uri="{FF2B5EF4-FFF2-40B4-BE49-F238E27FC236}">
                    <a16:creationId xmlns:a16="http://schemas.microsoft.com/office/drawing/2014/main" id="{07864099-2423-1FD8-A582-79DD1919ABB0}"/>
                  </a:ext>
                </a:extLst>
              </p:cNvPr>
              <p:cNvSpPr txBox="1"/>
              <p:nvPr/>
            </p:nvSpPr>
            <p:spPr>
              <a:xfrm>
                <a:off x="6339331" y="759184"/>
                <a:ext cx="460744" cy="769441"/>
              </a:xfrm>
              <a:prstGeom prst="rect">
                <a:avLst/>
              </a:prstGeom>
              <a:noFill/>
            </p:spPr>
            <p:txBody>
              <a:bodyPr wrap="square" rtlCol="0">
                <a:spAutoFit/>
              </a:bodyPr>
              <a:lstStyle/>
              <a:p>
                <a:r>
                  <a:rPr lang="en-US" sz="4400" dirty="0">
                    <a:latin typeface="Arial Black" panose="020B0A04020102020204" pitchFamily="34" charset="0"/>
                  </a:rPr>
                  <a:t>&lt;</a:t>
                </a:r>
              </a:p>
            </p:txBody>
          </p:sp>
        </p:grpSp>
      </p:grpSp>
    </p:spTree>
    <p:extLst>
      <p:ext uri="{BB962C8B-B14F-4D97-AF65-F5344CB8AC3E}">
        <p14:creationId xmlns:p14="http://schemas.microsoft.com/office/powerpoint/2010/main" val="34784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9EA"/>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59502F9-96FF-CB37-161B-BE0BA1823C5B}"/>
              </a:ext>
            </a:extLst>
          </p:cNvPr>
          <p:cNvGrpSpPr/>
          <p:nvPr/>
        </p:nvGrpSpPr>
        <p:grpSpPr>
          <a:xfrm>
            <a:off x="-72585" y="2154316"/>
            <a:ext cx="1052235" cy="1050039"/>
            <a:chOff x="959388" y="638641"/>
            <a:chExt cx="1052235" cy="1050039"/>
          </a:xfrm>
        </p:grpSpPr>
        <p:pic>
          <p:nvPicPr>
            <p:cNvPr id="4" name="Picture 3">
              <a:extLst>
                <a:ext uri="{FF2B5EF4-FFF2-40B4-BE49-F238E27FC236}">
                  <a16:creationId xmlns:a16="http://schemas.microsoft.com/office/drawing/2014/main" id="{02FBA0AF-3DFD-474B-B64B-49ABBC402E8D}"/>
                </a:ext>
              </a:extLst>
            </p:cNvPr>
            <p:cNvPicPr>
              <a:picLocks noChangeAspect="1"/>
            </p:cNvPicPr>
            <p:nvPr/>
          </p:nvPicPr>
          <p:blipFill>
            <a:blip r:embed="rId3"/>
            <a:stretch>
              <a:fillRect/>
            </a:stretch>
          </p:blipFill>
          <p:spPr>
            <a:xfrm>
              <a:off x="1043416" y="638641"/>
              <a:ext cx="968207" cy="968207"/>
            </a:xfrm>
            <a:prstGeom prst="rect">
              <a:avLst/>
            </a:prstGeom>
            <a:ln w="25400">
              <a:solidFill>
                <a:schemeClr val="tx1"/>
              </a:solidFill>
            </a:ln>
          </p:spPr>
        </p:pic>
        <p:sp>
          <p:nvSpPr>
            <p:cNvPr id="15" name="TextBox 14">
              <a:extLst>
                <a:ext uri="{FF2B5EF4-FFF2-40B4-BE49-F238E27FC236}">
                  <a16:creationId xmlns:a16="http://schemas.microsoft.com/office/drawing/2014/main" id="{1851F947-1EE7-AAB5-89C4-700E3013DA14}"/>
                </a:ext>
              </a:extLst>
            </p:cNvPr>
            <p:cNvSpPr txBox="1"/>
            <p:nvPr/>
          </p:nvSpPr>
          <p:spPr>
            <a:xfrm>
              <a:off x="959388" y="1350126"/>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grpSp>
        <p:nvGrpSpPr>
          <p:cNvPr id="18" name="Group 17">
            <a:extLst>
              <a:ext uri="{FF2B5EF4-FFF2-40B4-BE49-F238E27FC236}">
                <a16:creationId xmlns:a16="http://schemas.microsoft.com/office/drawing/2014/main" id="{CD14141D-15BA-FFF0-84BF-84AE8A907FEE}"/>
              </a:ext>
            </a:extLst>
          </p:cNvPr>
          <p:cNvGrpSpPr/>
          <p:nvPr/>
        </p:nvGrpSpPr>
        <p:grpSpPr>
          <a:xfrm>
            <a:off x="1066061" y="2151887"/>
            <a:ext cx="1021459" cy="1033162"/>
            <a:chOff x="3001787" y="638641"/>
            <a:chExt cx="1021459" cy="1033162"/>
          </a:xfrm>
        </p:grpSpPr>
        <p:pic>
          <p:nvPicPr>
            <p:cNvPr id="5" name="Picture 4">
              <a:extLst>
                <a:ext uri="{FF2B5EF4-FFF2-40B4-BE49-F238E27FC236}">
                  <a16:creationId xmlns:a16="http://schemas.microsoft.com/office/drawing/2014/main" id="{44019040-2CFF-1D5C-84E4-3EE21115D545}"/>
                </a:ext>
              </a:extLst>
            </p:cNvPr>
            <p:cNvPicPr>
              <a:picLocks noChangeAspect="1"/>
            </p:cNvPicPr>
            <p:nvPr/>
          </p:nvPicPr>
          <p:blipFill>
            <a:blip r:embed="rId4"/>
            <a:stretch>
              <a:fillRect/>
            </a:stretch>
          </p:blipFill>
          <p:spPr>
            <a:xfrm>
              <a:off x="3055039" y="638641"/>
              <a:ext cx="968207" cy="968207"/>
            </a:xfrm>
            <a:prstGeom prst="rect">
              <a:avLst/>
            </a:prstGeom>
            <a:ln w="25400">
              <a:solidFill>
                <a:schemeClr val="tx1"/>
              </a:solidFill>
            </a:ln>
          </p:spPr>
        </p:pic>
        <p:sp>
          <p:nvSpPr>
            <p:cNvPr id="11" name="TextBox 10">
              <a:extLst>
                <a:ext uri="{FF2B5EF4-FFF2-40B4-BE49-F238E27FC236}">
                  <a16:creationId xmlns:a16="http://schemas.microsoft.com/office/drawing/2014/main" id="{FDD79C3D-CF35-90EA-F6AC-13F11ABEDAD1}"/>
                </a:ext>
              </a:extLst>
            </p:cNvPr>
            <p:cNvSpPr txBox="1"/>
            <p:nvPr/>
          </p:nvSpPr>
          <p:spPr>
            <a:xfrm>
              <a:off x="3001787" y="1333249"/>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grpSp>
        <p:nvGrpSpPr>
          <p:cNvPr id="14" name="Group 13">
            <a:extLst>
              <a:ext uri="{FF2B5EF4-FFF2-40B4-BE49-F238E27FC236}">
                <a16:creationId xmlns:a16="http://schemas.microsoft.com/office/drawing/2014/main" id="{EEE26B0B-88F3-EF9C-176C-F567EE83D236}"/>
              </a:ext>
            </a:extLst>
          </p:cNvPr>
          <p:cNvGrpSpPr/>
          <p:nvPr/>
        </p:nvGrpSpPr>
        <p:grpSpPr>
          <a:xfrm>
            <a:off x="3372106" y="2151887"/>
            <a:ext cx="1048505" cy="1033163"/>
            <a:chOff x="4986364" y="638640"/>
            <a:chExt cx="1048505" cy="1033163"/>
          </a:xfrm>
        </p:grpSpPr>
        <p:pic>
          <p:nvPicPr>
            <p:cNvPr id="6" name="Picture 5">
              <a:extLst>
                <a:ext uri="{FF2B5EF4-FFF2-40B4-BE49-F238E27FC236}">
                  <a16:creationId xmlns:a16="http://schemas.microsoft.com/office/drawing/2014/main" id="{153C0E51-A388-3F44-ABCB-5DDDAA2C4C77}"/>
                </a:ext>
              </a:extLst>
            </p:cNvPr>
            <p:cNvPicPr>
              <a:picLocks noChangeAspect="1"/>
            </p:cNvPicPr>
            <p:nvPr/>
          </p:nvPicPr>
          <p:blipFill>
            <a:blip r:embed="rId5"/>
            <a:stretch>
              <a:fillRect/>
            </a:stretch>
          </p:blipFill>
          <p:spPr>
            <a:xfrm>
              <a:off x="5066662" y="638640"/>
              <a:ext cx="968207" cy="968207"/>
            </a:xfrm>
            <a:prstGeom prst="rect">
              <a:avLst/>
            </a:prstGeom>
            <a:ln w="25400">
              <a:solidFill>
                <a:schemeClr val="tx1"/>
              </a:solidFill>
            </a:ln>
          </p:spPr>
        </p:pic>
        <p:sp>
          <p:nvSpPr>
            <p:cNvPr id="12" name="TextBox 11">
              <a:extLst>
                <a:ext uri="{FF2B5EF4-FFF2-40B4-BE49-F238E27FC236}">
                  <a16:creationId xmlns:a16="http://schemas.microsoft.com/office/drawing/2014/main" id="{A0CF3B36-5C0A-C01B-0E03-83C88141ACB7}"/>
                </a:ext>
              </a:extLst>
            </p:cNvPr>
            <p:cNvSpPr txBox="1"/>
            <p:nvPr/>
          </p:nvSpPr>
          <p:spPr>
            <a:xfrm>
              <a:off x="4986364" y="1333249"/>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grpSp>
        <p:nvGrpSpPr>
          <p:cNvPr id="9" name="Group 8">
            <a:extLst>
              <a:ext uri="{FF2B5EF4-FFF2-40B4-BE49-F238E27FC236}">
                <a16:creationId xmlns:a16="http://schemas.microsoft.com/office/drawing/2014/main" id="{0558BBF8-0ED2-7B9A-41E6-A5AE1F3BC7E2}"/>
              </a:ext>
            </a:extLst>
          </p:cNvPr>
          <p:cNvGrpSpPr/>
          <p:nvPr/>
        </p:nvGrpSpPr>
        <p:grpSpPr>
          <a:xfrm>
            <a:off x="5683268" y="2162070"/>
            <a:ext cx="1022298" cy="1012796"/>
            <a:chOff x="5700991" y="2154316"/>
            <a:chExt cx="1022298" cy="1012796"/>
          </a:xfrm>
        </p:grpSpPr>
        <p:pic>
          <p:nvPicPr>
            <p:cNvPr id="7" name="Picture 6">
              <a:extLst>
                <a:ext uri="{FF2B5EF4-FFF2-40B4-BE49-F238E27FC236}">
                  <a16:creationId xmlns:a16="http://schemas.microsoft.com/office/drawing/2014/main" id="{981253FF-6D22-0EE7-604D-F7E21F4BE2BD}"/>
                </a:ext>
              </a:extLst>
            </p:cNvPr>
            <p:cNvPicPr>
              <a:picLocks noChangeAspect="1"/>
            </p:cNvPicPr>
            <p:nvPr/>
          </p:nvPicPr>
          <p:blipFill>
            <a:blip r:embed="rId6"/>
            <a:stretch>
              <a:fillRect/>
            </a:stretch>
          </p:blipFill>
          <p:spPr>
            <a:xfrm>
              <a:off x="5755082" y="2154316"/>
              <a:ext cx="968207" cy="968207"/>
            </a:xfrm>
            <a:prstGeom prst="rect">
              <a:avLst/>
            </a:prstGeom>
            <a:ln w="25400">
              <a:solidFill>
                <a:schemeClr val="tx1"/>
              </a:solidFill>
            </a:ln>
          </p:spPr>
        </p:pic>
        <p:sp>
          <p:nvSpPr>
            <p:cNvPr id="13" name="TextBox 12">
              <a:extLst>
                <a:ext uri="{FF2B5EF4-FFF2-40B4-BE49-F238E27FC236}">
                  <a16:creationId xmlns:a16="http://schemas.microsoft.com/office/drawing/2014/main" id="{E17EAD4E-F6CD-6480-85E1-35CD980919F8}"/>
                </a:ext>
              </a:extLst>
            </p:cNvPr>
            <p:cNvSpPr txBox="1"/>
            <p:nvPr/>
          </p:nvSpPr>
          <p:spPr>
            <a:xfrm>
              <a:off x="5700991" y="2828558"/>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10</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grpSp>
        <p:nvGrpSpPr>
          <p:cNvPr id="17" name="Group 16">
            <a:extLst>
              <a:ext uri="{FF2B5EF4-FFF2-40B4-BE49-F238E27FC236}">
                <a16:creationId xmlns:a16="http://schemas.microsoft.com/office/drawing/2014/main" id="{A6DB9710-D441-6276-8269-7C1D494265EF}"/>
              </a:ext>
            </a:extLst>
          </p:cNvPr>
          <p:cNvGrpSpPr/>
          <p:nvPr/>
        </p:nvGrpSpPr>
        <p:grpSpPr>
          <a:xfrm>
            <a:off x="2226929" y="2147576"/>
            <a:ext cx="1005768" cy="1041785"/>
            <a:chOff x="2184348" y="2132582"/>
            <a:chExt cx="1005768" cy="1041785"/>
          </a:xfrm>
        </p:grpSpPr>
        <p:pic>
          <p:nvPicPr>
            <p:cNvPr id="21" name="Picture 20">
              <a:extLst>
                <a:ext uri="{FF2B5EF4-FFF2-40B4-BE49-F238E27FC236}">
                  <a16:creationId xmlns:a16="http://schemas.microsoft.com/office/drawing/2014/main" id="{293D1547-33D0-14DD-E8C8-B89684152F71}"/>
                </a:ext>
              </a:extLst>
            </p:cNvPr>
            <p:cNvPicPr>
              <a:picLocks noChangeAspect="1"/>
            </p:cNvPicPr>
            <p:nvPr/>
          </p:nvPicPr>
          <p:blipFill>
            <a:blip r:embed="rId3"/>
            <a:stretch>
              <a:fillRect/>
            </a:stretch>
          </p:blipFill>
          <p:spPr>
            <a:xfrm>
              <a:off x="2221909" y="2132582"/>
              <a:ext cx="968207" cy="968207"/>
            </a:xfrm>
            <a:prstGeom prst="rect">
              <a:avLst/>
            </a:prstGeom>
            <a:ln w="25400">
              <a:solidFill>
                <a:schemeClr val="tx1"/>
              </a:solidFill>
            </a:ln>
          </p:spPr>
        </p:pic>
        <p:sp>
          <p:nvSpPr>
            <p:cNvPr id="34" name="TextBox 33">
              <a:extLst>
                <a:ext uri="{FF2B5EF4-FFF2-40B4-BE49-F238E27FC236}">
                  <a16:creationId xmlns:a16="http://schemas.microsoft.com/office/drawing/2014/main" id="{709DD6FD-684D-E9EC-A13F-048CCB303410}"/>
                </a:ext>
              </a:extLst>
            </p:cNvPr>
            <p:cNvSpPr txBox="1"/>
            <p:nvPr/>
          </p:nvSpPr>
          <p:spPr>
            <a:xfrm>
              <a:off x="2184348" y="2835813"/>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grpSp>
        <p:nvGrpSpPr>
          <p:cNvPr id="10" name="Group 9">
            <a:extLst>
              <a:ext uri="{FF2B5EF4-FFF2-40B4-BE49-F238E27FC236}">
                <a16:creationId xmlns:a16="http://schemas.microsoft.com/office/drawing/2014/main" id="{3661BF5F-E5AD-6D2F-C5CD-3681944A06ED}"/>
              </a:ext>
            </a:extLst>
          </p:cNvPr>
          <p:cNvGrpSpPr/>
          <p:nvPr/>
        </p:nvGrpSpPr>
        <p:grpSpPr>
          <a:xfrm>
            <a:off x="4560020" y="2156014"/>
            <a:ext cx="983839" cy="1024909"/>
            <a:chOff x="3039407" y="2819821"/>
            <a:chExt cx="983839" cy="1024909"/>
          </a:xfrm>
        </p:grpSpPr>
        <p:pic>
          <p:nvPicPr>
            <p:cNvPr id="22" name="Picture 21">
              <a:extLst>
                <a:ext uri="{FF2B5EF4-FFF2-40B4-BE49-F238E27FC236}">
                  <a16:creationId xmlns:a16="http://schemas.microsoft.com/office/drawing/2014/main" id="{95F784D4-2C91-1071-F352-7442E5E7C942}"/>
                </a:ext>
              </a:extLst>
            </p:cNvPr>
            <p:cNvPicPr>
              <a:picLocks noChangeAspect="1"/>
            </p:cNvPicPr>
            <p:nvPr/>
          </p:nvPicPr>
          <p:blipFill>
            <a:blip r:embed="rId4"/>
            <a:stretch>
              <a:fillRect/>
            </a:stretch>
          </p:blipFill>
          <p:spPr>
            <a:xfrm>
              <a:off x="3055039" y="2819821"/>
              <a:ext cx="968207" cy="968207"/>
            </a:xfrm>
            <a:prstGeom prst="rect">
              <a:avLst/>
            </a:prstGeom>
            <a:ln w="25400">
              <a:solidFill>
                <a:schemeClr val="tx1"/>
              </a:solidFill>
            </a:ln>
          </p:spPr>
        </p:pic>
        <p:sp>
          <p:nvSpPr>
            <p:cNvPr id="35" name="TextBox 34">
              <a:extLst>
                <a:ext uri="{FF2B5EF4-FFF2-40B4-BE49-F238E27FC236}">
                  <a16:creationId xmlns:a16="http://schemas.microsoft.com/office/drawing/2014/main" id="{E6196E02-8E65-96E5-7B7F-5A8023D0B884}"/>
                </a:ext>
              </a:extLst>
            </p:cNvPr>
            <p:cNvSpPr txBox="1"/>
            <p:nvPr/>
          </p:nvSpPr>
          <p:spPr>
            <a:xfrm>
              <a:off x="3039407" y="3506176"/>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grpSp>
        <p:nvGrpSpPr>
          <p:cNvPr id="8" name="Group 7">
            <a:extLst>
              <a:ext uri="{FF2B5EF4-FFF2-40B4-BE49-F238E27FC236}">
                <a16:creationId xmlns:a16="http://schemas.microsoft.com/office/drawing/2014/main" id="{3A828FDB-9565-97AB-BDCE-E3563C45DB1C}"/>
              </a:ext>
            </a:extLst>
          </p:cNvPr>
          <p:cNvGrpSpPr/>
          <p:nvPr/>
        </p:nvGrpSpPr>
        <p:grpSpPr>
          <a:xfrm>
            <a:off x="6844975" y="2156014"/>
            <a:ext cx="1059570" cy="1024909"/>
            <a:chOff x="5023984" y="2819821"/>
            <a:chExt cx="1059570" cy="1024909"/>
          </a:xfrm>
        </p:grpSpPr>
        <p:pic>
          <p:nvPicPr>
            <p:cNvPr id="23" name="Picture 22">
              <a:extLst>
                <a:ext uri="{FF2B5EF4-FFF2-40B4-BE49-F238E27FC236}">
                  <a16:creationId xmlns:a16="http://schemas.microsoft.com/office/drawing/2014/main" id="{1B867CA9-8114-7FA6-092A-8270F7E11CAD}"/>
                </a:ext>
              </a:extLst>
            </p:cNvPr>
            <p:cNvPicPr>
              <a:picLocks noChangeAspect="1"/>
            </p:cNvPicPr>
            <p:nvPr/>
          </p:nvPicPr>
          <p:blipFill>
            <a:blip r:embed="rId5"/>
            <a:stretch>
              <a:fillRect/>
            </a:stretch>
          </p:blipFill>
          <p:spPr>
            <a:xfrm>
              <a:off x="5116234" y="2819821"/>
              <a:ext cx="967320" cy="967320"/>
            </a:xfrm>
            <a:prstGeom prst="rect">
              <a:avLst/>
            </a:prstGeom>
            <a:ln w="25400">
              <a:solidFill>
                <a:schemeClr val="tx1"/>
              </a:solidFill>
            </a:ln>
          </p:spPr>
        </p:pic>
        <p:sp>
          <p:nvSpPr>
            <p:cNvPr id="36" name="TextBox 35">
              <a:extLst>
                <a:ext uri="{FF2B5EF4-FFF2-40B4-BE49-F238E27FC236}">
                  <a16:creationId xmlns:a16="http://schemas.microsoft.com/office/drawing/2014/main" id="{9ACA568D-80F1-D1B3-8CF3-A261D43CEFFB}"/>
                </a:ext>
              </a:extLst>
            </p:cNvPr>
            <p:cNvSpPr txBox="1"/>
            <p:nvPr/>
          </p:nvSpPr>
          <p:spPr>
            <a:xfrm>
              <a:off x="5023984" y="3506176"/>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grpSp>
        <p:nvGrpSpPr>
          <p:cNvPr id="3" name="Group 2">
            <a:extLst>
              <a:ext uri="{FF2B5EF4-FFF2-40B4-BE49-F238E27FC236}">
                <a16:creationId xmlns:a16="http://schemas.microsoft.com/office/drawing/2014/main" id="{FB3B1B7D-526D-1107-8BDB-B868D992D7E4}"/>
              </a:ext>
            </a:extLst>
          </p:cNvPr>
          <p:cNvGrpSpPr/>
          <p:nvPr/>
        </p:nvGrpSpPr>
        <p:grpSpPr>
          <a:xfrm>
            <a:off x="8043953" y="2145590"/>
            <a:ext cx="1031087" cy="1045756"/>
            <a:chOff x="7115905" y="2747618"/>
            <a:chExt cx="1031087" cy="1045756"/>
          </a:xfrm>
        </p:grpSpPr>
        <p:pic>
          <p:nvPicPr>
            <p:cNvPr id="24" name="Picture 23">
              <a:extLst>
                <a:ext uri="{FF2B5EF4-FFF2-40B4-BE49-F238E27FC236}">
                  <a16:creationId xmlns:a16="http://schemas.microsoft.com/office/drawing/2014/main" id="{26931461-22E1-3B90-0DD8-4A245C2F5892}"/>
                </a:ext>
              </a:extLst>
            </p:cNvPr>
            <p:cNvPicPr>
              <a:picLocks noChangeAspect="1"/>
            </p:cNvPicPr>
            <p:nvPr/>
          </p:nvPicPr>
          <p:blipFill>
            <a:blip r:embed="rId6"/>
            <a:stretch>
              <a:fillRect/>
            </a:stretch>
          </p:blipFill>
          <p:spPr>
            <a:xfrm>
              <a:off x="7179672" y="2747618"/>
              <a:ext cx="967320" cy="967320"/>
            </a:xfrm>
            <a:prstGeom prst="rect">
              <a:avLst/>
            </a:prstGeom>
            <a:ln w="25400">
              <a:solidFill>
                <a:schemeClr val="tx1"/>
              </a:solidFill>
            </a:ln>
          </p:spPr>
        </p:pic>
        <p:sp>
          <p:nvSpPr>
            <p:cNvPr id="37" name="TextBox 36">
              <a:extLst>
                <a:ext uri="{FF2B5EF4-FFF2-40B4-BE49-F238E27FC236}">
                  <a16:creationId xmlns:a16="http://schemas.microsoft.com/office/drawing/2014/main" id="{08DE032E-7248-7D02-FCEA-01FC33098631}"/>
                </a:ext>
              </a:extLst>
            </p:cNvPr>
            <p:cNvSpPr txBox="1"/>
            <p:nvPr/>
          </p:nvSpPr>
          <p:spPr>
            <a:xfrm>
              <a:off x="7115905" y="3454820"/>
              <a:ext cx="9141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11</a:t>
              </a:r>
              <a:r>
                <a:rPr kumimoji="0" lang="en-US" sz="1600" b="0" i="0" u="none" strike="noStrike" kern="1200" cap="none" spc="0" normalizeH="0" baseline="30000" noProof="0" dirty="0">
                  <a:ln>
                    <a:noFill/>
                  </a:ln>
                  <a:solidFill>
                    <a:prstClr val="black"/>
                  </a:solidFill>
                  <a:effectLst/>
                  <a:uLnTx/>
                  <a:uFillTx/>
                  <a:latin typeface="Gill Sans Nova" panose="020B0602020104020203" pitchFamily="34" charset="0"/>
                  <a:ea typeface="MS PGothic" pitchFamily="34" charset="-128"/>
                  <a:cs typeface="+mn-cs"/>
                </a:rPr>
                <a:t>th</a:t>
              </a:r>
              <a:r>
                <a:rPr kumimoji="0" lang="en-US" sz="1600" b="0" i="0" u="none" strike="noStrike" kern="1200" cap="none" spc="0" normalizeH="0" baseline="0" noProof="0" dirty="0">
                  <a:ln>
                    <a:noFill/>
                  </a:ln>
                  <a:solidFill>
                    <a:prstClr val="black"/>
                  </a:solidFill>
                  <a:effectLst/>
                  <a:uLnTx/>
                  <a:uFillTx/>
                  <a:latin typeface="Gill Sans Nova" panose="020B0602020104020203" pitchFamily="34" charset="0"/>
                  <a:ea typeface="MS PGothic" pitchFamily="34" charset="-128"/>
                  <a:cs typeface="+mn-cs"/>
                </a:rPr>
                <a:t> Gen</a:t>
              </a:r>
            </a:p>
          </p:txBody>
        </p:sp>
      </p:grpSp>
    </p:spTree>
    <p:extLst>
      <p:ext uri="{BB962C8B-B14F-4D97-AF65-F5344CB8AC3E}">
        <p14:creationId xmlns:p14="http://schemas.microsoft.com/office/powerpoint/2010/main" val="1999184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E55351-6B60-E92D-1E9B-8A629A1D50AB}"/>
              </a:ext>
            </a:extLst>
          </p:cNvPr>
          <p:cNvPicPr>
            <a:picLocks noChangeAspect="1"/>
          </p:cNvPicPr>
          <p:nvPr/>
        </p:nvPicPr>
        <p:blipFill rotWithShape="1">
          <a:blip r:embed="rId3"/>
          <a:srcRect b="24497"/>
          <a:stretch/>
        </p:blipFill>
        <p:spPr>
          <a:xfrm>
            <a:off x="20" y="10"/>
            <a:ext cx="9143980" cy="5143490"/>
          </a:xfrm>
          <a:prstGeom prst="rect">
            <a:avLst/>
          </a:prstGeom>
          <a:noFill/>
        </p:spPr>
      </p:pic>
    </p:spTree>
    <p:extLst>
      <p:ext uri="{BB962C8B-B14F-4D97-AF65-F5344CB8AC3E}">
        <p14:creationId xmlns:p14="http://schemas.microsoft.com/office/powerpoint/2010/main" val="1295137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36CB248-653D-A1BA-8E68-36D3E1C9DAE4}"/>
              </a:ext>
            </a:extLst>
          </p:cNvPr>
          <p:cNvGraphicFramePr>
            <a:graphicFrameLocks noGrp="1"/>
          </p:cNvGraphicFramePr>
          <p:nvPr>
            <p:extLst>
              <p:ext uri="{D42A27DB-BD31-4B8C-83A1-F6EECF244321}">
                <p14:modId xmlns:p14="http://schemas.microsoft.com/office/powerpoint/2010/main" val="1120204470"/>
              </p:ext>
            </p:extLst>
          </p:nvPr>
        </p:nvGraphicFramePr>
        <p:xfrm>
          <a:off x="-20320" y="0"/>
          <a:ext cx="9164320" cy="16550640"/>
        </p:xfrm>
        <a:graphic>
          <a:graphicData uri="http://schemas.openxmlformats.org/drawingml/2006/table">
            <a:tbl>
              <a:tblPr firstRow="1" bandRow="1">
                <a:tableStyleId>{073A0DAA-6AF3-43AB-8588-CEC1D06C72B9}</a:tableStyleId>
              </a:tblPr>
              <a:tblGrid>
                <a:gridCol w="711200">
                  <a:extLst>
                    <a:ext uri="{9D8B030D-6E8A-4147-A177-3AD203B41FA5}">
                      <a16:colId xmlns:a16="http://schemas.microsoft.com/office/drawing/2014/main" val="49675105"/>
                    </a:ext>
                  </a:extLst>
                </a:gridCol>
                <a:gridCol w="1096660">
                  <a:extLst>
                    <a:ext uri="{9D8B030D-6E8A-4147-A177-3AD203B41FA5}">
                      <a16:colId xmlns:a16="http://schemas.microsoft.com/office/drawing/2014/main" val="2055920173"/>
                    </a:ext>
                  </a:extLst>
                </a:gridCol>
                <a:gridCol w="1235487">
                  <a:extLst>
                    <a:ext uri="{9D8B030D-6E8A-4147-A177-3AD203B41FA5}">
                      <a16:colId xmlns:a16="http://schemas.microsoft.com/office/drawing/2014/main" val="4006017894"/>
                    </a:ext>
                  </a:extLst>
                </a:gridCol>
                <a:gridCol w="6120973">
                  <a:extLst>
                    <a:ext uri="{9D8B030D-6E8A-4147-A177-3AD203B41FA5}">
                      <a16:colId xmlns:a16="http://schemas.microsoft.com/office/drawing/2014/main" val="3520895413"/>
                    </a:ext>
                  </a:extLst>
                </a:gridCol>
              </a:tblGrid>
              <a:tr h="370840">
                <a:tc>
                  <a:txBody>
                    <a:bodyPr/>
                    <a:lstStyle/>
                    <a:p>
                      <a:r>
                        <a:rPr lang="en-US" dirty="0"/>
                        <a:t>Year</a:t>
                      </a:r>
                    </a:p>
                  </a:txBody>
                  <a:tcPr/>
                </a:tc>
                <a:tc>
                  <a:txBody>
                    <a:bodyPr/>
                    <a:lstStyle/>
                    <a:p>
                      <a:r>
                        <a:rPr lang="en-US" dirty="0" err="1"/>
                        <a:t>Insn</a:t>
                      </a:r>
                      <a:endParaRPr lang="en-US" dirty="0"/>
                    </a:p>
                  </a:txBody>
                  <a:tcPr/>
                </a:tc>
                <a:tc>
                  <a:txBody>
                    <a:bodyPr/>
                    <a:lstStyle/>
                    <a:p>
                      <a:r>
                        <a:rPr lang="en-US" dirty="0"/>
                        <a:t>Family</a:t>
                      </a:r>
                    </a:p>
                  </a:txBody>
                  <a:tcPr/>
                </a:tc>
                <a:tc>
                  <a:txBody>
                    <a:bodyPr/>
                    <a:lstStyle/>
                    <a:p>
                      <a:r>
                        <a:rPr lang="en-US" dirty="0"/>
                        <a:t>Description</a:t>
                      </a:r>
                    </a:p>
                  </a:txBody>
                  <a:tcPr/>
                </a:tc>
                <a:extLst>
                  <a:ext uri="{0D108BD9-81ED-4DB2-BD59-A6C34878D82A}">
                    <a16:rowId xmlns:a16="http://schemas.microsoft.com/office/drawing/2014/main" val="1211259568"/>
                  </a:ext>
                </a:extLst>
              </a:tr>
              <a:tr h="370840">
                <a:tc>
                  <a:txBody>
                    <a:bodyPr/>
                    <a:lstStyle/>
                    <a:p>
                      <a:r>
                        <a:rPr lang="en-US" u="none" strike="noStrike" dirty="0">
                          <a:solidFill>
                            <a:srgbClr val="0645AD"/>
                          </a:solidFill>
                          <a:effectLst/>
                          <a:hlinkClick r:id="rId3" tooltip="2001"/>
                        </a:rPr>
                        <a:t>2001</a:t>
                      </a:r>
                      <a:endParaRPr lang="en-US" dirty="0">
                        <a:effectLst/>
                      </a:endParaRPr>
                    </a:p>
                  </a:txBody>
                  <a:tcPr anchor="ctr"/>
                </a:tc>
                <a:tc>
                  <a:txBody>
                    <a:bodyPr/>
                    <a:lstStyle/>
                    <a:p>
                      <a:r>
                        <a:rPr lang="en-US" u="none" strike="noStrike">
                          <a:solidFill>
                            <a:srgbClr val="BA0000"/>
                          </a:solidFill>
                          <a:effectLst/>
                          <a:hlinkClick r:id="rId4" tooltip="x86/sse2 (page does not exist)"/>
                        </a:rPr>
                        <a:t>SSE2</a:t>
                      </a:r>
                      <a:endParaRPr lang="en-US">
                        <a:effectLst/>
                      </a:endParaRPr>
                    </a:p>
                  </a:txBody>
                  <a:tcPr anchor="ctr"/>
                </a:tc>
                <a:tc>
                  <a:txBody>
                    <a:bodyPr/>
                    <a:lstStyle/>
                    <a:p>
                      <a:r>
                        <a:rPr lang="en-US" u="none" strike="noStrike">
                          <a:solidFill>
                            <a:srgbClr val="0645AD"/>
                          </a:solidFill>
                          <a:effectLst/>
                          <a:hlinkClick r:id="rId5" tooltip="intel/microarchitectures/p6"/>
                        </a:rPr>
                        <a:t>P6</a:t>
                      </a:r>
                      <a:endParaRPr lang="en-US">
                        <a:effectLst/>
                      </a:endParaRPr>
                    </a:p>
                  </a:txBody>
                  <a:tcPr anchor="ctr"/>
                </a:tc>
                <a:tc>
                  <a:txBody>
                    <a:bodyPr/>
                    <a:lstStyle/>
                    <a:p>
                      <a:r>
                        <a:rPr lang="en-US">
                          <a:effectLst/>
                        </a:rPr>
                        <a:t>Attempt to replace the original </a:t>
                      </a:r>
                      <a:r>
                        <a:rPr lang="en-US" u="none" strike="noStrike">
                          <a:solidFill>
                            <a:srgbClr val="BA0000"/>
                          </a:solidFill>
                          <a:effectLst/>
                          <a:hlinkClick r:id="rId6" tooltip="x86/extensions/mmx (page does not exist)"/>
                        </a:rPr>
                        <a:t>MMX</a:t>
                      </a:r>
                      <a:r>
                        <a:rPr lang="en-US">
                          <a:effectLst/>
                        </a:rPr>
                        <a:t> instructions; wider </a:t>
                      </a:r>
                      <a:r>
                        <a:rPr lang="en-US" u="none" strike="noStrike">
                          <a:solidFill>
                            <a:srgbClr val="BA0000"/>
                          </a:solidFill>
                          <a:effectLst/>
                          <a:hlinkClick r:id="rId7" tooltip="x86/xmm (page does not exist)"/>
                        </a:rPr>
                        <a:t>XMM</a:t>
                      </a:r>
                      <a:r>
                        <a:rPr lang="en-US">
                          <a:effectLst/>
                        </a:rPr>
                        <a:t> registers offer better performance</a:t>
                      </a:r>
                    </a:p>
                  </a:txBody>
                  <a:tcPr anchor="ctr"/>
                </a:tc>
                <a:extLst>
                  <a:ext uri="{0D108BD9-81ED-4DB2-BD59-A6C34878D82A}">
                    <a16:rowId xmlns:a16="http://schemas.microsoft.com/office/drawing/2014/main" val="1694165134"/>
                  </a:ext>
                </a:extLst>
              </a:tr>
              <a:tr h="370840">
                <a:tc>
                  <a:txBody>
                    <a:bodyPr/>
                    <a:lstStyle/>
                    <a:p>
                      <a:r>
                        <a:rPr lang="en-US" u="none" strike="noStrike">
                          <a:solidFill>
                            <a:srgbClr val="0645AD"/>
                          </a:solidFill>
                          <a:effectLst/>
                          <a:hlinkClick r:id="rId8" tooltip="2004"/>
                        </a:rPr>
                        <a:t>2004</a:t>
                      </a:r>
                      <a:endParaRPr lang="en-US">
                        <a:effectLst/>
                      </a:endParaRPr>
                    </a:p>
                  </a:txBody>
                  <a:tcPr anchor="ctr"/>
                </a:tc>
                <a:tc>
                  <a:txBody>
                    <a:bodyPr/>
                    <a:lstStyle/>
                    <a:p>
                      <a:r>
                        <a:rPr lang="en-US" u="none" strike="noStrike">
                          <a:solidFill>
                            <a:srgbClr val="BA0000"/>
                          </a:solidFill>
                          <a:effectLst/>
                          <a:hlinkClick r:id="rId9" tooltip="x86/sse3 (page does not exist)"/>
                        </a:rPr>
                        <a:t>SSE3</a:t>
                      </a:r>
                      <a:endParaRPr lang="en-US">
                        <a:effectLst/>
                      </a:endParaRPr>
                    </a:p>
                  </a:txBody>
                  <a:tcPr anchor="ctr"/>
                </a:tc>
                <a:tc>
                  <a:txBody>
                    <a:bodyPr/>
                    <a:lstStyle/>
                    <a:p>
                      <a:r>
                        <a:rPr lang="en-US" u="none" strike="noStrike">
                          <a:solidFill>
                            <a:srgbClr val="0645AD"/>
                          </a:solidFill>
                          <a:effectLst/>
                          <a:hlinkClick r:id="rId10" tooltip="intel/microarchitectures/core"/>
                        </a:rPr>
                        <a:t>Core</a:t>
                      </a:r>
                      <a:endParaRPr lang="en-US">
                        <a:effectLst/>
                      </a:endParaRPr>
                    </a:p>
                  </a:txBody>
                  <a:tcPr anchor="ctr"/>
                </a:tc>
                <a:tc>
                  <a:txBody>
                    <a:bodyPr/>
                    <a:lstStyle/>
                    <a:p>
                      <a:r>
                        <a:rPr lang="en-US">
                          <a:effectLst/>
                        </a:rPr>
                        <a:t>Streaming SIMD Extensions 3; new instructions to operate on multiple values in the same register</a:t>
                      </a:r>
                    </a:p>
                  </a:txBody>
                  <a:tcPr anchor="ctr"/>
                </a:tc>
                <a:extLst>
                  <a:ext uri="{0D108BD9-81ED-4DB2-BD59-A6C34878D82A}">
                    <a16:rowId xmlns:a16="http://schemas.microsoft.com/office/drawing/2014/main" val="1016408787"/>
                  </a:ext>
                </a:extLst>
              </a:tr>
              <a:tr h="370840">
                <a:tc>
                  <a:txBody>
                    <a:bodyPr/>
                    <a:lstStyle/>
                    <a:p>
                      <a:r>
                        <a:rPr lang="en-US" u="none" strike="noStrike">
                          <a:solidFill>
                            <a:srgbClr val="0645AD"/>
                          </a:solidFill>
                          <a:effectLst/>
                          <a:hlinkClick r:id="rId11" tooltip="2006"/>
                        </a:rPr>
                        <a:t>2006</a:t>
                      </a:r>
                      <a:endParaRPr lang="en-US">
                        <a:effectLst/>
                      </a:endParaRPr>
                    </a:p>
                  </a:txBody>
                  <a:tcPr anchor="ctr"/>
                </a:tc>
                <a:tc>
                  <a:txBody>
                    <a:bodyPr/>
                    <a:lstStyle/>
                    <a:p>
                      <a:r>
                        <a:rPr lang="en-US" u="none" strike="noStrike">
                          <a:solidFill>
                            <a:srgbClr val="BA0000"/>
                          </a:solidFill>
                          <a:effectLst/>
                          <a:hlinkClick r:id="rId12" tooltip="x86/ (page does not exist)"/>
                        </a:rPr>
                        <a:t>SSSE3</a:t>
                      </a:r>
                      <a:endParaRPr lang="en-US">
                        <a:effectLst/>
                      </a:endParaRPr>
                    </a:p>
                  </a:txBody>
                  <a:tcPr anchor="ctr"/>
                </a:tc>
                <a:tc>
                  <a:txBody>
                    <a:bodyPr/>
                    <a:lstStyle/>
                    <a:p>
                      <a:r>
                        <a:rPr lang="en-US" u="none" strike="noStrike">
                          <a:solidFill>
                            <a:srgbClr val="0645AD"/>
                          </a:solidFill>
                          <a:effectLst/>
                          <a:hlinkClick r:id="rId10" tooltip="intel/microarchitectures/core"/>
                        </a:rPr>
                        <a:t>Core</a:t>
                      </a:r>
                      <a:endParaRPr lang="en-US">
                        <a:effectLst/>
                      </a:endParaRPr>
                    </a:p>
                  </a:txBody>
                  <a:tcPr anchor="ctr"/>
                </a:tc>
                <a:tc>
                  <a:txBody>
                    <a:bodyPr/>
                    <a:lstStyle/>
                    <a:p>
                      <a:r>
                        <a:rPr lang="en-US">
                          <a:effectLst/>
                        </a:rPr>
                        <a:t>Supplemental Streaming SIMD Extensions 3; additional instructions for working with packed integers</a:t>
                      </a:r>
                    </a:p>
                  </a:txBody>
                  <a:tcPr anchor="ctr"/>
                </a:tc>
                <a:extLst>
                  <a:ext uri="{0D108BD9-81ED-4DB2-BD59-A6C34878D82A}">
                    <a16:rowId xmlns:a16="http://schemas.microsoft.com/office/drawing/2014/main" val="1532081901"/>
                  </a:ext>
                </a:extLst>
              </a:tr>
              <a:tr h="370840">
                <a:tc>
                  <a:txBody>
                    <a:bodyPr/>
                    <a:lstStyle/>
                    <a:p>
                      <a:r>
                        <a:rPr lang="en-US" u="none" strike="noStrike">
                          <a:solidFill>
                            <a:srgbClr val="0645AD"/>
                          </a:solidFill>
                          <a:effectLst/>
                          <a:hlinkClick r:id="rId13" tooltip="2007"/>
                        </a:rPr>
                        <a:t>2007</a:t>
                      </a:r>
                      <a:endParaRPr lang="en-US">
                        <a:effectLst/>
                      </a:endParaRPr>
                    </a:p>
                  </a:txBody>
                  <a:tcPr anchor="ctr"/>
                </a:tc>
                <a:tc>
                  <a:txBody>
                    <a:bodyPr/>
                    <a:lstStyle/>
                    <a:p>
                      <a:r>
                        <a:rPr lang="en-US" u="none" strike="noStrike">
                          <a:solidFill>
                            <a:srgbClr val="BA0000"/>
                          </a:solidFill>
                          <a:effectLst/>
                          <a:hlinkClick r:id="rId12" tooltip="x86/ (page does not exist)"/>
                        </a:rPr>
                        <a:t>SSE4.1</a:t>
                      </a:r>
                      <a:endParaRPr lang="en-US">
                        <a:effectLst/>
                      </a:endParaRPr>
                    </a:p>
                  </a:txBody>
                  <a:tcPr anchor="ctr"/>
                </a:tc>
                <a:tc>
                  <a:txBody>
                    <a:bodyPr/>
                    <a:lstStyle/>
                    <a:p>
                      <a:r>
                        <a:rPr lang="en-US" u="none" strike="noStrike">
                          <a:solidFill>
                            <a:srgbClr val="0645AD"/>
                          </a:solidFill>
                          <a:effectLst/>
                          <a:hlinkClick r:id="rId14" tooltip="intel/microarchitectures/penryn"/>
                        </a:rPr>
                        <a:t>Penryn</a:t>
                      </a:r>
                      <a:endParaRPr lang="en-US">
                        <a:effectLst/>
                      </a:endParaRPr>
                    </a:p>
                  </a:txBody>
                  <a:tcPr anchor="ctr"/>
                </a:tc>
                <a:tc>
                  <a:txBody>
                    <a:bodyPr/>
                    <a:lstStyle/>
                    <a:p>
                      <a:r>
                        <a:rPr lang="en-US">
                          <a:effectLst/>
                        </a:rPr>
                        <a:t>Streaming SIMD Extensions 4.1; initial set of instructions for manipulating media data</a:t>
                      </a:r>
                    </a:p>
                  </a:txBody>
                  <a:tcPr anchor="ctr"/>
                </a:tc>
                <a:extLst>
                  <a:ext uri="{0D108BD9-81ED-4DB2-BD59-A6C34878D82A}">
                    <a16:rowId xmlns:a16="http://schemas.microsoft.com/office/drawing/2014/main" val="2144274123"/>
                  </a:ext>
                </a:extLst>
              </a:tr>
              <a:tr h="370840">
                <a:tc>
                  <a:txBody>
                    <a:bodyPr/>
                    <a:lstStyle/>
                    <a:p>
                      <a:r>
                        <a:rPr lang="en-US" u="none" strike="noStrike">
                          <a:solidFill>
                            <a:srgbClr val="0645AD"/>
                          </a:solidFill>
                          <a:effectLst/>
                          <a:hlinkClick r:id="rId13" tooltip="2007"/>
                        </a:rPr>
                        <a:t>2007</a:t>
                      </a:r>
                      <a:endParaRPr lang="en-US">
                        <a:effectLst/>
                      </a:endParaRPr>
                    </a:p>
                  </a:txBody>
                  <a:tcPr anchor="ctr"/>
                </a:tc>
                <a:tc>
                  <a:txBody>
                    <a:bodyPr/>
                    <a:lstStyle/>
                    <a:p>
                      <a:r>
                        <a:rPr lang="en-US" u="none" strike="noStrike">
                          <a:solidFill>
                            <a:srgbClr val="BA0000"/>
                          </a:solidFill>
                          <a:effectLst/>
                          <a:hlinkClick r:id="rId15" tooltip="x86/sse4a (page does not exist)"/>
                        </a:rPr>
                        <a:t>SSE4a</a:t>
                      </a:r>
                      <a:endParaRPr lang="en-US">
                        <a:effectLst/>
                      </a:endParaRPr>
                    </a:p>
                  </a:txBody>
                  <a:tcPr anchor="ctr"/>
                </a:tc>
                <a:tc>
                  <a:txBody>
                    <a:bodyPr/>
                    <a:lstStyle/>
                    <a:p>
                      <a:r>
                        <a:rPr lang="en-US" u="none" strike="noStrike">
                          <a:solidFill>
                            <a:srgbClr val="0645AD"/>
                          </a:solidFill>
                          <a:effectLst/>
                          <a:hlinkClick r:id="rId16" tooltip="amd/microarchitectures/k10"/>
                        </a:rPr>
                        <a:t>K10</a:t>
                      </a:r>
                      <a:endParaRPr lang="en-US">
                        <a:effectLst/>
                      </a:endParaRPr>
                    </a:p>
                  </a:txBody>
                  <a:tcPr anchor="ctr"/>
                </a:tc>
                <a:tc>
                  <a:txBody>
                    <a:bodyPr/>
                    <a:lstStyle/>
                    <a:p>
                      <a:r>
                        <a:rPr lang="en-US">
                          <a:effectLst/>
                        </a:rPr>
                        <a:t>4 SIMD instructions, not related to 4.1/4.2</a:t>
                      </a:r>
                    </a:p>
                  </a:txBody>
                  <a:tcPr anchor="ctr"/>
                </a:tc>
                <a:extLst>
                  <a:ext uri="{0D108BD9-81ED-4DB2-BD59-A6C34878D82A}">
                    <a16:rowId xmlns:a16="http://schemas.microsoft.com/office/drawing/2014/main" val="3248715285"/>
                  </a:ext>
                </a:extLst>
              </a:tr>
              <a:tr h="370840">
                <a:tc>
                  <a:txBody>
                    <a:bodyPr/>
                    <a:lstStyle/>
                    <a:p>
                      <a:r>
                        <a:rPr lang="en-US" u="none" strike="noStrike">
                          <a:solidFill>
                            <a:srgbClr val="0645AD"/>
                          </a:solidFill>
                          <a:effectLst/>
                          <a:hlinkClick r:id="rId13" tooltip="2007"/>
                        </a:rPr>
                        <a:t>2007</a:t>
                      </a:r>
                      <a:endParaRPr lang="en-US">
                        <a:effectLst/>
                      </a:endParaRPr>
                    </a:p>
                  </a:txBody>
                  <a:tcPr anchor="ctr"/>
                </a:tc>
                <a:tc>
                  <a:txBody>
                    <a:bodyPr/>
                    <a:lstStyle/>
                    <a:p>
                      <a:r>
                        <a:rPr lang="en-US" u="none" strike="noStrike">
                          <a:solidFill>
                            <a:srgbClr val="BA0000"/>
                          </a:solidFill>
                          <a:effectLst/>
                          <a:hlinkClick r:id="rId17" tooltip="x86/abm (page does not exist)"/>
                        </a:rPr>
                        <a:t>ABM</a:t>
                      </a:r>
                      <a:endParaRPr lang="en-US">
                        <a:effectLst/>
                      </a:endParaRPr>
                    </a:p>
                  </a:txBody>
                  <a:tcPr anchor="ctr"/>
                </a:tc>
                <a:tc>
                  <a:txBody>
                    <a:bodyPr/>
                    <a:lstStyle/>
                    <a:p>
                      <a:r>
                        <a:rPr lang="en-US" u="none" strike="noStrike">
                          <a:solidFill>
                            <a:srgbClr val="0645AD"/>
                          </a:solidFill>
                          <a:effectLst/>
                          <a:hlinkClick r:id="rId16" tooltip="amd/microarchitectures/k10"/>
                        </a:rPr>
                        <a:t>K10</a:t>
                      </a:r>
                      <a:endParaRPr lang="en-US">
                        <a:effectLst/>
                      </a:endParaRPr>
                    </a:p>
                  </a:txBody>
                  <a:tcPr anchor="ctr"/>
                </a:tc>
                <a:tc>
                  <a:txBody>
                    <a:bodyPr/>
                    <a:lstStyle/>
                    <a:p>
                      <a:r>
                        <a:rPr lang="en-US">
                          <a:effectLst/>
                        </a:rPr>
                        <a:t>Advanced Bit Manipulation; bit counting instructions</a:t>
                      </a:r>
                    </a:p>
                  </a:txBody>
                  <a:tcPr anchor="ctr"/>
                </a:tc>
                <a:extLst>
                  <a:ext uri="{0D108BD9-81ED-4DB2-BD59-A6C34878D82A}">
                    <a16:rowId xmlns:a16="http://schemas.microsoft.com/office/drawing/2014/main" val="2551850971"/>
                  </a:ext>
                </a:extLst>
              </a:tr>
              <a:tr h="370840">
                <a:tc>
                  <a:txBody>
                    <a:bodyPr/>
                    <a:lstStyle/>
                    <a:p>
                      <a:r>
                        <a:rPr lang="en-US" u="none" strike="noStrike">
                          <a:solidFill>
                            <a:srgbClr val="0645AD"/>
                          </a:solidFill>
                          <a:effectLst/>
                          <a:hlinkClick r:id="rId18" tooltip="2008"/>
                        </a:rPr>
                        <a:t>2008</a:t>
                      </a:r>
                      <a:endParaRPr lang="en-US">
                        <a:effectLst/>
                      </a:endParaRPr>
                    </a:p>
                  </a:txBody>
                  <a:tcPr anchor="ctr"/>
                </a:tc>
                <a:tc>
                  <a:txBody>
                    <a:bodyPr/>
                    <a:lstStyle/>
                    <a:p>
                      <a:r>
                        <a:rPr lang="en-US" u="none" strike="noStrike">
                          <a:solidFill>
                            <a:srgbClr val="BA0000"/>
                          </a:solidFill>
                          <a:effectLst/>
                          <a:hlinkClick r:id="rId12" tooltip="x86/ (page does not exist)"/>
                        </a:rPr>
                        <a:t>SSE4.2</a:t>
                      </a:r>
                      <a:endParaRPr lang="en-US">
                        <a:effectLst/>
                      </a:endParaRPr>
                    </a:p>
                  </a:txBody>
                  <a:tcPr anchor="ctr"/>
                </a:tc>
                <a:tc>
                  <a:txBody>
                    <a:bodyPr/>
                    <a:lstStyle/>
                    <a:p>
                      <a:r>
                        <a:rPr lang="en-US" u="none" strike="noStrike">
                          <a:solidFill>
                            <a:srgbClr val="0645AD"/>
                          </a:solidFill>
                          <a:effectLst/>
                          <a:hlinkClick r:id="rId19" tooltip="intel/microarchitectures/nehalem"/>
                        </a:rPr>
                        <a:t>Nehalem</a:t>
                      </a:r>
                      <a:endParaRPr lang="en-US">
                        <a:effectLst/>
                      </a:endParaRPr>
                    </a:p>
                  </a:txBody>
                  <a:tcPr anchor="ctr"/>
                </a:tc>
                <a:tc>
                  <a:txBody>
                    <a:bodyPr/>
                    <a:lstStyle/>
                    <a:p>
                      <a:r>
                        <a:rPr lang="en-US">
                          <a:effectLst/>
                        </a:rPr>
                        <a:t>Streaming SIMD Extensions 4.2; second set of instructions for manipulating media data</a:t>
                      </a:r>
                    </a:p>
                  </a:txBody>
                  <a:tcPr anchor="ctr"/>
                </a:tc>
                <a:extLst>
                  <a:ext uri="{0D108BD9-81ED-4DB2-BD59-A6C34878D82A}">
                    <a16:rowId xmlns:a16="http://schemas.microsoft.com/office/drawing/2014/main" val="2296015342"/>
                  </a:ext>
                </a:extLst>
              </a:tr>
              <a:tr h="370840">
                <a:tc>
                  <a:txBody>
                    <a:bodyPr/>
                    <a:lstStyle/>
                    <a:p>
                      <a:r>
                        <a:rPr lang="en-US" u="none" strike="noStrike">
                          <a:solidFill>
                            <a:srgbClr val="0645AD"/>
                          </a:solidFill>
                          <a:effectLst/>
                          <a:hlinkClick r:id="rId13" tooltip="2007"/>
                        </a:rPr>
                        <a:t>2007</a:t>
                      </a:r>
                      <a:endParaRPr lang="en-US" strike="sngStrike">
                        <a:effectLst/>
                      </a:endParaRPr>
                    </a:p>
                  </a:txBody>
                  <a:tcPr anchor="ctr"/>
                </a:tc>
                <a:tc>
                  <a:txBody>
                    <a:bodyPr/>
                    <a:lstStyle/>
                    <a:p>
                      <a:r>
                        <a:rPr lang="en-US" u="none" strike="noStrike">
                          <a:solidFill>
                            <a:srgbClr val="BA0000"/>
                          </a:solidFill>
                          <a:effectLst/>
                          <a:hlinkClick r:id="rId20" tooltip="x86/sse5 (page does not exist)"/>
                        </a:rPr>
                        <a:t>SSE5</a:t>
                      </a:r>
                      <a:endParaRPr lang="en-US" strike="sngStrike">
                        <a:effectLst/>
                      </a:endParaRPr>
                    </a:p>
                  </a:txBody>
                  <a:tcPr anchor="ctr"/>
                </a:tc>
                <a:tc>
                  <a:txBody>
                    <a:bodyPr/>
                    <a:lstStyle/>
                    <a:p>
                      <a:endParaRPr lang="en-US">
                        <a:effectLst/>
                      </a:endParaRPr>
                    </a:p>
                  </a:txBody>
                  <a:tcPr anchor="ctr"/>
                </a:tc>
                <a:tc>
                  <a:txBody>
                    <a:bodyPr/>
                    <a:lstStyle/>
                    <a:p>
                      <a:r>
                        <a:rPr lang="en-US">
                          <a:effectLst/>
                        </a:rPr>
                        <a:t>Proposed by AMD in 2007 but was never implemented</a:t>
                      </a:r>
                    </a:p>
                  </a:txBody>
                  <a:tcPr anchor="ctr"/>
                </a:tc>
                <a:extLst>
                  <a:ext uri="{0D108BD9-81ED-4DB2-BD59-A6C34878D82A}">
                    <a16:rowId xmlns:a16="http://schemas.microsoft.com/office/drawing/2014/main" val="1941947097"/>
                  </a:ext>
                </a:extLst>
              </a:tr>
              <a:tr h="370840">
                <a:tc>
                  <a:txBody>
                    <a:bodyPr/>
                    <a:lstStyle/>
                    <a:p>
                      <a:r>
                        <a:rPr lang="en-US" u="none" strike="noStrike">
                          <a:solidFill>
                            <a:srgbClr val="0645AD"/>
                          </a:solidFill>
                          <a:effectLst/>
                          <a:hlinkClick r:id="rId18" tooltip="2008"/>
                        </a:rPr>
                        <a:t>2008</a:t>
                      </a:r>
                      <a:endParaRPr lang="en-US">
                        <a:effectLst/>
                      </a:endParaRPr>
                    </a:p>
                  </a:txBody>
                  <a:tcPr anchor="ctr"/>
                </a:tc>
                <a:tc>
                  <a:txBody>
                    <a:bodyPr/>
                    <a:lstStyle/>
                    <a:p>
                      <a:r>
                        <a:rPr lang="en-US" u="none" strike="noStrike">
                          <a:solidFill>
                            <a:srgbClr val="BA0000"/>
                          </a:solidFill>
                          <a:effectLst/>
                          <a:hlinkClick r:id="rId12" tooltip="x86/ (page does not exist)"/>
                        </a:rPr>
                        <a:t>SSE4</a:t>
                      </a:r>
                      <a:endParaRPr lang="en-US">
                        <a:effectLst/>
                      </a:endParaRPr>
                    </a:p>
                  </a:txBody>
                  <a:tcPr anchor="ctr"/>
                </a:tc>
                <a:tc>
                  <a:txBody>
                    <a:bodyPr/>
                    <a:lstStyle/>
                    <a:p>
                      <a:endParaRPr lang="en-US">
                        <a:effectLst/>
                      </a:endParaRPr>
                    </a:p>
                  </a:txBody>
                  <a:tcPr anchor="ctr"/>
                </a:tc>
                <a:tc>
                  <a:txBody>
                    <a:bodyPr/>
                    <a:lstStyle/>
                    <a:p>
                      <a:r>
                        <a:rPr lang="en-US">
                          <a:effectLst/>
                        </a:rPr>
                        <a:t>Streaming SIMD Extensions 4; Another name for SSE4.1 + SSE4.2</a:t>
                      </a:r>
                    </a:p>
                  </a:txBody>
                  <a:tcPr anchor="ctr"/>
                </a:tc>
                <a:extLst>
                  <a:ext uri="{0D108BD9-81ED-4DB2-BD59-A6C34878D82A}">
                    <a16:rowId xmlns:a16="http://schemas.microsoft.com/office/drawing/2014/main" val="1214021205"/>
                  </a:ext>
                </a:extLst>
              </a:tr>
              <a:tr h="370840">
                <a:tc>
                  <a:txBody>
                    <a:bodyPr/>
                    <a:lstStyle/>
                    <a:p>
                      <a:r>
                        <a:rPr lang="en-US" u="none" strike="noStrike">
                          <a:solidFill>
                            <a:srgbClr val="0645AD"/>
                          </a:solidFill>
                          <a:effectLst/>
                          <a:hlinkClick r:id="rId21" tooltip="2010"/>
                        </a:rPr>
                        <a:t>2010</a:t>
                      </a:r>
                      <a:endParaRPr lang="en-US">
                        <a:effectLst/>
                      </a:endParaRPr>
                    </a:p>
                  </a:txBody>
                  <a:tcPr anchor="ctr"/>
                </a:tc>
                <a:tc>
                  <a:txBody>
                    <a:bodyPr/>
                    <a:lstStyle/>
                    <a:p>
                      <a:r>
                        <a:rPr lang="en-US" u="none" strike="noStrike">
                          <a:solidFill>
                            <a:srgbClr val="BA0000"/>
                          </a:solidFill>
                          <a:effectLst/>
                          <a:hlinkClick r:id="rId22" tooltip="x86/clmul (page does not exist)"/>
                        </a:rPr>
                        <a:t>CLMUL</a:t>
                      </a:r>
                      <a:endParaRPr lang="en-US">
                        <a:effectLst/>
                      </a:endParaRPr>
                    </a:p>
                  </a:txBody>
                  <a:tcPr anchor="ctr"/>
                </a:tc>
                <a:tc>
                  <a:txBody>
                    <a:bodyPr/>
                    <a:lstStyle/>
                    <a:p>
                      <a:r>
                        <a:rPr lang="en-US" u="none" strike="noStrike">
                          <a:solidFill>
                            <a:srgbClr val="0645AD"/>
                          </a:solidFill>
                          <a:effectLst/>
                          <a:hlinkClick r:id="rId23" tooltip="intel/microarchitectures/westmere"/>
                        </a:rPr>
                        <a:t>Westmere</a:t>
                      </a:r>
                      <a:endParaRPr lang="en-US">
                        <a:effectLst/>
                      </a:endParaRPr>
                    </a:p>
                  </a:txBody>
                  <a:tcPr anchor="ctr"/>
                </a:tc>
                <a:tc>
                  <a:txBody>
                    <a:bodyPr/>
                    <a:lstStyle/>
                    <a:p>
                      <a:r>
                        <a:rPr lang="en-US">
                          <a:effectLst/>
                        </a:rPr>
                        <a:t>Carry-less multiplication of two registers</a:t>
                      </a:r>
                    </a:p>
                  </a:txBody>
                  <a:tcPr anchor="ctr"/>
                </a:tc>
                <a:extLst>
                  <a:ext uri="{0D108BD9-81ED-4DB2-BD59-A6C34878D82A}">
                    <a16:rowId xmlns:a16="http://schemas.microsoft.com/office/drawing/2014/main" val="2736147703"/>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25" tooltip="x86/avx (page does not exist)"/>
                        </a:rPr>
                        <a:t>AVX</a:t>
                      </a:r>
                      <a:endParaRPr lang="en-US">
                        <a:effectLst/>
                      </a:endParaRPr>
                    </a:p>
                  </a:txBody>
                  <a:tcPr anchor="ctr"/>
                </a:tc>
                <a:tc>
                  <a:txBody>
                    <a:bodyPr/>
                    <a:lstStyle/>
                    <a:p>
                      <a:r>
                        <a:rPr lang="en-US" u="none" strike="noStrike">
                          <a:solidFill>
                            <a:srgbClr val="0645AD"/>
                          </a:solidFill>
                          <a:effectLst/>
                          <a:hlinkClick r:id="rId26" tooltip="intel/microarchitectures/sandy bridge"/>
                        </a:rPr>
                        <a:t>Sandy Bridge</a:t>
                      </a:r>
                      <a:endParaRPr lang="en-US">
                        <a:effectLst/>
                      </a:endParaRPr>
                    </a:p>
                  </a:txBody>
                  <a:tcPr anchor="ctr"/>
                </a:tc>
                <a:tc>
                  <a:txBody>
                    <a:bodyPr/>
                    <a:lstStyle/>
                    <a:p>
                      <a:r>
                        <a:rPr lang="en-US">
                          <a:effectLst/>
                        </a:rPr>
                        <a:t>Advanced Vector Extensions; introduces 256-bits integer operations</a:t>
                      </a:r>
                    </a:p>
                  </a:txBody>
                  <a:tcPr anchor="ctr"/>
                </a:tc>
                <a:extLst>
                  <a:ext uri="{0D108BD9-81ED-4DB2-BD59-A6C34878D82A}">
                    <a16:rowId xmlns:a16="http://schemas.microsoft.com/office/drawing/2014/main" val="4121439014"/>
                  </a:ext>
                </a:extLst>
              </a:tr>
              <a:tr h="370840">
                <a:tc>
                  <a:txBody>
                    <a:bodyPr/>
                    <a:lstStyle/>
                    <a:p>
                      <a:r>
                        <a:rPr lang="en-US" u="none" strike="noStrike">
                          <a:solidFill>
                            <a:srgbClr val="0645AD"/>
                          </a:solidFill>
                          <a:effectLst/>
                          <a:hlinkClick r:id="rId27" tooltip="2012"/>
                        </a:rPr>
                        <a:t>2012</a:t>
                      </a:r>
                      <a:endParaRPr lang="en-US">
                        <a:effectLst/>
                      </a:endParaRPr>
                    </a:p>
                  </a:txBody>
                  <a:tcPr anchor="ctr"/>
                </a:tc>
                <a:tc>
                  <a:txBody>
                    <a:bodyPr/>
                    <a:lstStyle/>
                    <a:p>
                      <a:r>
                        <a:rPr lang="en-US" u="none" strike="noStrike">
                          <a:solidFill>
                            <a:srgbClr val="BA0000"/>
                          </a:solidFill>
                          <a:effectLst/>
                          <a:hlinkClick r:id="rId28" tooltip="x86/f16c (page does not exist)"/>
                        </a:rPr>
                        <a:t>F16C</a:t>
                      </a:r>
                      <a:endParaRPr lang="en-US">
                        <a:effectLst/>
                      </a:endParaRPr>
                    </a:p>
                  </a:txBody>
                  <a:tcPr anchor="ctr"/>
                </a:tc>
                <a:tc>
                  <a:txBody>
                    <a:bodyPr/>
                    <a:lstStyle/>
                    <a:p>
                      <a:r>
                        <a:rPr lang="en-US" u="none" strike="noStrike">
                          <a:solidFill>
                            <a:srgbClr val="0645AD"/>
                          </a:solidFill>
                          <a:effectLst/>
                          <a:hlinkClick r:id="rId29" tooltip="intel/microarchitectures/ivy bridge"/>
                        </a:rPr>
                        <a:t>Ivy Bridge</a:t>
                      </a:r>
                      <a:endParaRPr lang="en-US">
                        <a:effectLst/>
                      </a:endParaRPr>
                    </a:p>
                  </a:txBody>
                  <a:tcPr anchor="ctr"/>
                </a:tc>
                <a:tc>
                  <a:txBody>
                    <a:bodyPr/>
                    <a:lstStyle/>
                    <a:p>
                      <a:r>
                        <a:rPr lang="en-US">
                          <a:effectLst/>
                        </a:rPr>
                        <a:t>Extension for performing half-precision &lt;-&gt; single-precision conversions</a:t>
                      </a:r>
                    </a:p>
                  </a:txBody>
                  <a:tcPr anchor="ctr"/>
                </a:tc>
                <a:extLst>
                  <a:ext uri="{0D108BD9-81ED-4DB2-BD59-A6C34878D82A}">
                    <a16:rowId xmlns:a16="http://schemas.microsoft.com/office/drawing/2014/main" val="3314939448"/>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0" tooltip="x86/xop (page does not exist)"/>
                        </a:rPr>
                        <a:t>XOP</a:t>
                      </a:r>
                      <a:endParaRPr lang="en-US">
                        <a:effectLst/>
                      </a:endParaRPr>
                    </a:p>
                  </a:txBody>
                  <a:tcPr anchor="ctr"/>
                </a:tc>
                <a:tc>
                  <a:txBody>
                    <a:bodyPr/>
                    <a:lstStyle/>
                    <a:p>
                      <a:r>
                        <a:rPr lang="en-US" u="none" strike="noStrike">
                          <a:solidFill>
                            <a:srgbClr val="0645AD"/>
                          </a:solidFill>
                          <a:effectLst/>
                          <a:hlinkClick r:id="rId31" tooltip="amd/microarchitectures/bulldozer"/>
                        </a:rPr>
                        <a:t>Bulldozer</a:t>
                      </a:r>
                      <a:endParaRPr lang="en-US">
                        <a:effectLst/>
                      </a:endParaRPr>
                    </a:p>
                  </a:txBody>
                  <a:tcPr anchor="ctr"/>
                </a:tc>
                <a:tc>
                  <a:txBody>
                    <a:bodyPr/>
                    <a:lstStyle/>
                    <a:p>
                      <a:r>
                        <a:rPr lang="en-US">
                          <a:effectLst/>
                        </a:rPr>
                        <a:t>eXtended Operations; various vector operations</a:t>
                      </a:r>
                    </a:p>
                  </a:txBody>
                  <a:tcPr anchor="ctr"/>
                </a:tc>
                <a:extLst>
                  <a:ext uri="{0D108BD9-81ED-4DB2-BD59-A6C34878D82A}">
                    <a16:rowId xmlns:a16="http://schemas.microsoft.com/office/drawing/2014/main" val="2732375725"/>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2" tooltip="x86/fma4 (page does not exist)"/>
                        </a:rPr>
                        <a:t>FMA4</a:t>
                      </a:r>
                      <a:endParaRPr lang="en-US">
                        <a:effectLst/>
                      </a:endParaRPr>
                    </a:p>
                  </a:txBody>
                  <a:tcPr anchor="ctr"/>
                </a:tc>
                <a:tc>
                  <a:txBody>
                    <a:bodyPr/>
                    <a:lstStyle/>
                    <a:p>
                      <a:r>
                        <a:rPr lang="en-US" u="none" strike="noStrike">
                          <a:solidFill>
                            <a:srgbClr val="0645AD"/>
                          </a:solidFill>
                          <a:effectLst/>
                          <a:hlinkClick r:id="rId31" tooltip="amd/microarchitectures/bulldozer"/>
                        </a:rPr>
                        <a:t>Bulldozer</a:t>
                      </a:r>
                      <a:endParaRPr lang="en-US">
                        <a:effectLst/>
                      </a:endParaRPr>
                    </a:p>
                  </a:txBody>
                  <a:tcPr anchor="ctr"/>
                </a:tc>
                <a:tc>
                  <a:txBody>
                    <a:bodyPr/>
                    <a:lstStyle/>
                    <a:p>
                      <a:r>
                        <a:rPr lang="en-US">
                          <a:effectLst/>
                        </a:rPr>
                        <a:t>4-operands fused multiply-add</a:t>
                      </a:r>
                    </a:p>
                  </a:txBody>
                  <a:tcPr anchor="ctr"/>
                </a:tc>
                <a:extLst>
                  <a:ext uri="{0D108BD9-81ED-4DB2-BD59-A6C34878D82A}">
                    <a16:rowId xmlns:a16="http://schemas.microsoft.com/office/drawing/2014/main" val="1629287833"/>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3" tooltip="x86/lwp (page does not exist)"/>
                        </a:rPr>
                        <a:t>LWP</a:t>
                      </a:r>
                      <a:endParaRPr lang="en-US">
                        <a:effectLst/>
                      </a:endParaRPr>
                    </a:p>
                  </a:txBody>
                  <a:tcPr anchor="ctr"/>
                </a:tc>
                <a:tc>
                  <a:txBody>
                    <a:bodyPr/>
                    <a:lstStyle/>
                    <a:p>
                      <a:r>
                        <a:rPr lang="en-US" u="none" strike="noStrike">
                          <a:solidFill>
                            <a:srgbClr val="0645AD"/>
                          </a:solidFill>
                          <a:effectLst/>
                          <a:hlinkClick r:id="rId31" tooltip="amd/microarchitectures/bulldozer"/>
                        </a:rPr>
                        <a:t>Bulldozer</a:t>
                      </a:r>
                      <a:endParaRPr lang="en-US">
                        <a:effectLst/>
                      </a:endParaRPr>
                    </a:p>
                  </a:txBody>
                  <a:tcPr anchor="ctr"/>
                </a:tc>
                <a:tc>
                  <a:txBody>
                    <a:bodyPr/>
                    <a:lstStyle/>
                    <a:p>
                      <a:r>
                        <a:rPr lang="en-US">
                          <a:effectLst/>
                        </a:rPr>
                        <a:t>Lightweight Profiling</a:t>
                      </a:r>
                    </a:p>
                  </a:txBody>
                  <a:tcPr anchor="ctr"/>
                </a:tc>
                <a:extLst>
                  <a:ext uri="{0D108BD9-81ED-4DB2-BD59-A6C34878D82A}">
                    <a16:rowId xmlns:a16="http://schemas.microsoft.com/office/drawing/2014/main" val="1917746627"/>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4" tooltip="x86/smx (page does not exist)"/>
                        </a:rPr>
                        <a:t>SMX</a:t>
                      </a:r>
                      <a:endParaRPr lang="en-US">
                        <a:effectLst/>
                      </a:endParaRPr>
                    </a:p>
                  </a:txBody>
                  <a:tcPr anchor="ctr"/>
                </a:tc>
                <a:tc>
                  <a:txBody>
                    <a:bodyPr/>
                    <a:lstStyle/>
                    <a:p>
                      <a:r>
                        <a:rPr lang="en-US" u="none" strike="noStrike">
                          <a:solidFill>
                            <a:srgbClr val="0645AD"/>
                          </a:solidFill>
                          <a:effectLst/>
                          <a:hlinkClick r:id="rId19" tooltip="intel/microarchitectures/nehalem"/>
                        </a:rPr>
                        <a:t>Nehalem</a:t>
                      </a:r>
                      <a:endParaRPr lang="en-US">
                        <a:effectLst/>
                      </a:endParaRPr>
                    </a:p>
                  </a:txBody>
                  <a:tcPr anchor="ctr"/>
                </a:tc>
                <a:tc>
                  <a:txBody>
                    <a:bodyPr/>
                    <a:lstStyle/>
                    <a:p>
                      <a:r>
                        <a:rPr lang="en-US">
                          <a:effectLst/>
                        </a:rPr>
                        <a:t>Safer Mode Extensions; instructions needed to facilitate trust decisions (Part of Intel's </a:t>
                      </a:r>
                      <a:r>
                        <a:rPr lang="en-US" u="none" strike="noStrike">
                          <a:solidFill>
                            <a:srgbClr val="BA0000"/>
                          </a:solidFill>
                          <a:effectLst/>
                          <a:hlinkClick r:id="rId35" tooltip="intel/trusted execution technology (page does not exist)"/>
                        </a:rPr>
                        <a:t>Trusted Execution Technology</a:t>
                      </a:r>
                      <a:r>
                        <a:rPr lang="en-US">
                          <a:effectLst/>
                        </a:rPr>
                        <a:t>)</a:t>
                      </a:r>
                    </a:p>
                  </a:txBody>
                  <a:tcPr anchor="ctr"/>
                </a:tc>
                <a:extLst>
                  <a:ext uri="{0D108BD9-81ED-4DB2-BD59-A6C34878D82A}">
                    <a16:rowId xmlns:a16="http://schemas.microsoft.com/office/drawing/2014/main" val="2314322743"/>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6" tooltip="x86/aes (page does not exist)"/>
                        </a:rPr>
                        <a:t>AES</a:t>
                      </a:r>
                      <a:endParaRPr lang="en-US">
                        <a:effectLst/>
                      </a:endParaRPr>
                    </a:p>
                  </a:txBody>
                  <a:tcPr anchor="ctr"/>
                </a:tc>
                <a:tc>
                  <a:txBody>
                    <a:bodyPr/>
                    <a:lstStyle/>
                    <a:p>
                      <a:r>
                        <a:rPr lang="en-US" u="none" strike="noStrike">
                          <a:solidFill>
                            <a:srgbClr val="0645AD"/>
                          </a:solidFill>
                          <a:effectLst/>
                          <a:hlinkClick r:id="rId23" tooltip="intel/microarchitectures/westmere"/>
                        </a:rPr>
                        <a:t>Westmere</a:t>
                      </a:r>
                      <a:endParaRPr lang="en-US">
                        <a:effectLst/>
                      </a:endParaRPr>
                    </a:p>
                  </a:txBody>
                  <a:tcPr anchor="ctr"/>
                </a:tc>
                <a:tc>
                  <a:txBody>
                    <a:bodyPr/>
                    <a:lstStyle/>
                    <a:p>
                      <a:r>
                        <a:rPr lang="en-US">
                          <a:effectLst/>
                        </a:rPr>
                        <a:t>Instructions for optimizing AES operations</a:t>
                      </a:r>
                    </a:p>
                  </a:txBody>
                  <a:tcPr anchor="ctr"/>
                </a:tc>
                <a:extLst>
                  <a:ext uri="{0D108BD9-81ED-4DB2-BD59-A6C34878D82A}">
                    <a16:rowId xmlns:a16="http://schemas.microsoft.com/office/drawing/2014/main" val="2171479155"/>
                  </a:ext>
                </a:extLst>
              </a:tr>
              <a:tr h="370840">
                <a:tc>
                  <a:txBody>
                    <a:bodyPr/>
                    <a:lstStyle/>
                    <a:p>
                      <a:r>
                        <a:rPr lang="en-US" u="none" strike="noStrike">
                          <a:solidFill>
                            <a:srgbClr val="0645AD"/>
                          </a:solidFill>
                          <a:effectLst/>
                          <a:hlinkClick r:id="rId27" tooltip="2012"/>
                        </a:rPr>
                        <a:t>2012</a:t>
                      </a:r>
                      <a:endParaRPr lang="en-US">
                        <a:effectLst/>
                      </a:endParaRPr>
                    </a:p>
                  </a:txBody>
                  <a:tcPr anchor="ctr"/>
                </a:tc>
                <a:tc>
                  <a:txBody>
                    <a:bodyPr/>
                    <a:lstStyle/>
                    <a:p>
                      <a:r>
                        <a:rPr lang="en-US" u="none" strike="noStrike">
                          <a:solidFill>
                            <a:srgbClr val="BA0000"/>
                          </a:solidFill>
                          <a:effectLst/>
                          <a:hlinkClick r:id="rId37" tooltip="x86/tbm (page does not exist)"/>
                        </a:rPr>
                        <a:t>TBM</a:t>
                      </a:r>
                      <a:endParaRPr lang="en-US">
                        <a:effectLst/>
                      </a:endParaRPr>
                    </a:p>
                  </a:txBody>
                  <a:tcPr anchor="ctr"/>
                </a:tc>
                <a:tc>
                  <a:txBody>
                    <a:bodyPr/>
                    <a:lstStyle/>
                    <a:p>
                      <a:r>
                        <a:rPr lang="en-US" u="none" strike="noStrike">
                          <a:solidFill>
                            <a:srgbClr val="0645AD"/>
                          </a:solidFill>
                          <a:effectLst/>
                          <a:hlinkClick r:id="rId38" tooltip="amd/microarchitectures/piledriver"/>
                        </a:rPr>
                        <a:t>Piledriver</a:t>
                      </a:r>
                      <a:endParaRPr lang="en-US">
                        <a:effectLst/>
                      </a:endParaRPr>
                    </a:p>
                  </a:txBody>
                  <a:tcPr anchor="ctr"/>
                </a:tc>
                <a:tc>
                  <a:txBody>
                    <a:bodyPr/>
                    <a:lstStyle/>
                    <a:p>
                      <a:r>
                        <a:rPr lang="en-US">
                          <a:effectLst/>
                        </a:rPr>
                        <a:t>Trailing Bit Manipulation; bit manipulation instructions designed to be compiler intrinsics</a:t>
                      </a:r>
                    </a:p>
                  </a:txBody>
                  <a:tcPr anchor="ctr"/>
                </a:tc>
                <a:extLst>
                  <a:ext uri="{0D108BD9-81ED-4DB2-BD59-A6C34878D82A}">
                    <a16:rowId xmlns:a16="http://schemas.microsoft.com/office/drawing/2014/main" val="3146672407"/>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0" tooltip="x86/bmi1 (page does not exist)"/>
                        </a:rPr>
                        <a:t>BMI1</a:t>
                      </a:r>
                      <a:endParaRPr lang="en-US">
                        <a:effectLst/>
                      </a:endParaRPr>
                    </a:p>
                  </a:txBody>
                  <a:tcPr anchor="ctr"/>
                </a:tc>
                <a:tc>
                  <a:txBody>
                    <a:bodyPr/>
                    <a:lstStyle/>
                    <a:p>
                      <a:r>
                        <a:rPr lang="en-US" u="none" strike="noStrike">
                          <a:solidFill>
                            <a:srgbClr val="BA0000"/>
                          </a:solidFill>
                          <a:effectLst/>
                          <a:hlinkClick r:id="rId41" tooltip="amd/microarchitectures/jaguar (page does not exist)"/>
                        </a:rPr>
                        <a:t>Jaguar</a:t>
                      </a:r>
                      <a:endParaRPr lang="en-US">
                        <a:effectLst/>
                      </a:endParaRPr>
                    </a:p>
                  </a:txBody>
                  <a:tcPr anchor="ctr"/>
                </a:tc>
                <a:tc>
                  <a:txBody>
                    <a:bodyPr/>
                    <a:lstStyle/>
                    <a:p>
                      <a:r>
                        <a:rPr lang="en-US" dirty="0">
                          <a:effectLst/>
                        </a:rPr>
                        <a:t>Bit Manipulation Instruction Set 1; introduces a number of bit manipulation instructions</a:t>
                      </a:r>
                    </a:p>
                  </a:txBody>
                  <a:tcPr anchor="ctr"/>
                </a:tc>
                <a:extLst>
                  <a:ext uri="{0D108BD9-81ED-4DB2-BD59-A6C34878D82A}">
                    <a16:rowId xmlns:a16="http://schemas.microsoft.com/office/drawing/2014/main" val="3492724442"/>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2" tooltip="x86/bmi2 (page does not exist)"/>
                        </a:rPr>
                        <a:t>BMI2</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dirty="0">
                          <a:effectLst/>
                        </a:rPr>
                        <a:t>Bit Manipulation Instruction Set 2; introduces additional bit manipulation instructions</a:t>
                      </a:r>
                    </a:p>
                  </a:txBody>
                  <a:tcPr anchor="ctr"/>
                </a:tc>
                <a:extLst>
                  <a:ext uri="{0D108BD9-81ED-4DB2-BD59-A6C34878D82A}">
                    <a16:rowId xmlns:a16="http://schemas.microsoft.com/office/drawing/2014/main" val="3682612559"/>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4" tooltip="x86/fma3 (page does not exist)"/>
                        </a:rPr>
                        <a:t>FMA3</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a:effectLst/>
                        </a:rPr>
                        <a:t>3-operands fused multiply-add</a:t>
                      </a:r>
                    </a:p>
                  </a:txBody>
                  <a:tcPr anchor="ctr"/>
                </a:tc>
                <a:extLst>
                  <a:ext uri="{0D108BD9-81ED-4DB2-BD59-A6C34878D82A}">
                    <a16:rowId xmlns:a16="http://schemas.microsoft.com/office/drawing/2014/main" val="3444124457"/>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5" tooltip="x86/tsx (page does not exist)"/>
                        </a:rPr>
                        <a:t>TSX</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dirty="0">
                          <a:effectLst/>
                        </a:rPr>
                        <a:t>Transactional Synchronization Extensions; adds transactional memory support</a:t>
                      </a:r>
                    </a:p>
                  </a:txBody>
                  <a:tcPr anchor="ctr"/>
                </a:tc>
                <a:extLst>
                  <a:ext uri="{0D108BD9-81ED-4DB2-BD59-A6C34878D82A}">
                    <a16:rowId xmlns:a16="http://schemas.microsoft.com/office/drawing/2014/main" val="371410874"/>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6" tooltip="x86/avx2 (page does not exist)"/>
                        </a:rPr>
                        <a:t>AVX2</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a:effectLst/>
                        </a:rPr>
                        <a:t>Advanced Vector Extensions; additional instructions</a:t>
                      </a:r>
                    </a:p>
                  </a:txBody>
                  <a:tcPr anchor="ctr"/>
                </a:tc>
                <a:extLst>
                  <a:ext uri="{0D108BD9-81ED-4DB2-BD59-A6C34878D82A}">
                    <a16:rowId xmlns:a16="http://schemas.microsoft.com/office/drawing/2014/main" val="450856258"/>
                  </a:ext>
                </a:extLst>
              </a:tr>
              <a:tr h="370840">
                <a:tc>
                  <a:txBody>
                    <a:bodyPr/>
                    <a:lstStyle/>
                    <a:p>
                      <a:r>
                        <a:rPr lang="en-US" u="none" strike="noStrike">
                          <a:solidFill>
                            <a:srgbClr val="0645AD"/>
                          </a:solidFill>
                          <a:effectLst/>
                          <a:hlinkClick r:id="rId47" tooltip="2014"/>
                        </a:rPr>
                        <a:t>2014</a:t>
                      </a:r>
                      <a:endParaRPr lang="en-US">
                        <a:effectLst/>
                      </a:endParaRPr>
                    </a:p>
                  </a:txBody>
                  <a:tcPr anchor="ctr"/>
                </a:tc>
                <a:tc>
                  <a:txBody>
                    <a:bodyPr/>
                    <a:lstStyle/>
                    <a:p>
                      <a:r>
                        <a:rPr lang="en-US" u="none" strike="noStrike">
                          <a:solidFill>
                            <a:srgbClr val="0645AD"/>
                          </a:solidFill>
                          <a:effectLst/>
                          <a:hlinkClick r:id="rId48" tooltip="x86/adx"/>
                        </a:rPr>
                        <a:t>ADX</a:t>
                      </a:r>
                      <a:endParaRPr lang="en-US">
                        <a:effectLst/>
                      </a:endParaRPr>
                    </a:p>
                  </a:txBody>
                  <a:tcPr anchor="ctr"/>
                </a:tc>
                <a:tc>
                  <a:txBody>
                    <a:bodyPr/>
                    <a:lstStyle/>
                    <a:p>
                      <a:r>
                        <a:rPr lang="en-US" u="none" strike="noStrike">
                          <a:solidFill>
                            <a:srgbClr val="0645AD"/>
                          </a:solidFill>
                          <a:effectLst/>
                          <a:hlinkClick r:id="rId49" tooltip="intel/microarchitectures/broadwell"/>
                        </a:rPr>
                        <a:t>Broadwell</a:t>
                      </a:r>
                      <a:endParaRPr lang="en-US">
                        <a:effectLst/>
                      </a:endParaRPr>
                    </a:p>
                  </a:txBody>
                  <a:tcPr anchor="ctr"/>
                </a:tc>
                <a:tc>
                  <a:txBody>
                    <a:bodyPr/>
                    <a:lstStyle/>
                    <a:p>
                      <a:r>
                        <a:rPr lang="en-US">
                          <a:effectLst/>
                        </a:rPr>
                        <a:t>Multi-Precision Add-Carry Instruction extension</a:t>
                      </a:r>
                    </a:p>
                  </a:txBody>
                  <a:tcPr anchor="ctr"/>
                </a:tc>
                <a:extLst>
                  <a:ext uri="{0D108BD9-81ED-4DB2-BD59-A6C34878D82A}">
                    <a16:rowId xmlns:a16="http://schemas.microsoft.com/office/drawing/2014/main" val="468603499"/>
                  </a:ext>
                </a:extLst>
              </a:tr>
              <a:tr h="370840">
                <a:tc>
                  <a:txBody>
                    <a:bodyPr/>
                    <a:lstStyle/>
                    <a:p>
                      <a:r>
                        <a:rPr lang="en-US" u="none" strike="noStrike">
                          <a:solidFill>
                            <a:srgbClr val="0645AD"/>
                          </a:solidFill>
                          <a:effectLst/>
                          <a:hlinkClick r:id="rId47" tooltip="2014"/>
                        </a:rPr>
                        <a:t>2014</a:t>
                      </a:r>
                      <a:endParaRPr lang="en-US">
                        <a:effectLst/>
                      </a:endParaRPr>
                    </a:p>
                  </a:txBody>
                  <a:tcPr anchor="ctr"/>
                </a:tc>
                <a:tc>
                  <a:txBody>
                    <a:bodyPr/>
                    <a:lstStyle/>
                    <a:p>
                      <a:r>
                        <a:rPr lang="en-US" u="none" strike="noStrike">
                          <a:solidFill>
                            <a:srgbClr val="BA0000"/>
                          </a:solidFill>
                          <a:effectLst/>
                          <a:hlinkClick r:id="rId50" tooltip="x86/rdrand (page does not exist)"/>
                        </a:rPr>
                        <a:t>RdRand</a:t>
                      </a:r>
                      <a:endParaRPr lang="en-US">
                        <a:effectLst/>
                      </a:endParaRPr>
                    </a:p>
                  </a:txBody>
                  <a:tcPr anchor="ctr"/>
                </a:tc>
                <a:tc>
                  <a:txBody>
                    <a:bodyPr/>
                    <a:lstStyle/>
                    <a:p>
                      <a:r>
                        <a:rPr lang="en-US" u="none" strike="noStrike">
                          <a:solidFill>
                            <a:srgbClr val="0645AD"/>
                          </a:solidFill>
                          <a:effectLst/>
                          <a:hlinkClick r:id="rId49" tooltip="intel/microarchitectures/broadwell"/>
                        </a:rPr>
                        <a:t>Broadwell</a:t>
                      </a:r>
                      <a:endParaRPr lang="en-US">
                        <a:effectLst/>
                      </a:endParaRPr>
                    </a:p>
                  </a:txBody>
                  <a:tcPr anchor="ctr"/>
                </a:tc>
                <a:tc>
                  <a:txBody>
                    <a:bodyPr/>
                    <a:lstStyle/>
                    <a:p>
                      <a:r>
                        <a:rPr lang="en-US">
                          <a:effectLst/>
                        </a:rPr>
                        <a:t>Part of Secure Key Technology extension (RdRand, RDSEED)</a:t>
                      </a:r>
                    </a:p>
                  </a:txBody>
                  <a:tcPr anchor="ctr"/>
                </a:tc>
                <a:extLst>
                  <a:ext uri="{0D108BD9-81ED-4DB2-BD59-A6C34878D82A}">
                    <a16:rowId xmlns:a16="http://schemas.microsoft.com/office/drawing/2014/main" val="4227918054"/>
                  </a:ext>
                </a:extLst>
              </a:tr>
              <a:tr h="370840">
                <a:tc>
                  <a:txBody>
                    <a:bodyPr/>
                    <a:lstStyle/>
                    <a:p>
                      <a:r>
                        <a:rPr lang="en-US" u="none" strike="noStrike">
                          <a:solidFill>
                            <a:srgbClr val="0645AD"/>
                          </a:solidFill>
                          <a:effectLst/>
                          <a:hlinkClick r:id="rId47" tooltip="2014"/>
                        </a:rPr>
                        <a:t>2014</a:t>
                      </a:r>
                      <a:endParaRPr lang="en-US">
                        <a:effectLst/>
                      </a:endParaRPr>
                    </a:p>
                  </a:txBody>
                  <a:tcPr anchor="ctr"/>
                </a:tc>
                <a:tc>
                  <a:txBody>
                    <a:bodyPr/>
                    <a:lstStyle/>
                    <a:p>
                      <a:r>
                        <a:rPr lang="en-US" u="none" strike="noStrike">
                          <a:solidFill>
                            <a:srgbClr val="BA0000"/>
                          </a:solidFill>
                          <a:effectLst/>
                          <a:hlinkClick r:id="rId51" tooltip="x86/prefetch (page does not exist)"/>
                        </a:rPr>
                        <a:t>PREFETCH</a:t>
                      </a:r>
                      <a:endParaRPr lang="en-US">
                        <a:effectLst/>
                      </a:endParaRPr>
                    </a:p>
                  </a:txBody>
                  <a:tcPr anchor="ctr"/>
                </a:tc>
                <a:tc>
                  <a:txBody>
                    <a:bodyPr/>
                    <a:lstStyle/>
                    <a:p>
                      <a:r>
                        <a:rPr lang="en-US" u="none" strike="noStrike">
                          <a:solidFill>
                            <a:srgbClr val="0645AD"/>
                          </a:solidFill>
                          <a:effectLst/>
                          <a:hlinkClick r:id="rId49" tooltip="intel/microarchitectures/broadwell"/>
                        </a:rPr>
                        <a:t>Broadwell</a:t>
                      </a:r>
                      <a:endParaRPr lang="en-US">
                        <a:effectLst/>
                      </a:endParaRPr>
                    </a:p>
                  </a:txBody>
                  <a:tcPr anchor="ctr"/>
                </a:tc>
                <a:tc>
                  <a:txBody>
                    <a:bodyPr/>
                    <a:lstStyle/>
                    <a:p>
                      <a:r>
                        <a:rPr lang="en-US">
                          <a:effectLst/>
                        </a:rPr>
                        <a:t>PREFETCH instructions (previously part of </a:t>
                      </a:r>
                      <a:r>
                        <a:rPr lang="en-US" u="none" strike="noStrike">
                          <a:solidFill>
                            <a:srgbClr val="BA0000"/>
                          </a:solidFill>
                          <a:effectLst/>
                          <a:hlinkClick r:id="rId52" tooltip="x86/extensions/3dnow! (page does not exist)"/>
                        </a:rPr>
                        <a:t>3DNow!</a:t>
                      </a:r>
                      <a:r>
                        <a:rPr lang="en-US">
                          <a:effectLst/>
                        </a:rPr>
                        <a:t>)</a:t>
                      </a:r>
                    </a:p>
                  </a:txBody>
                  <a:tcPr anchor="ctr"/>
                </a:tc>
                <a:extLst>
                  <a:ext uri="{0D108BD9-81ED-4DB2-BD59-A6C34878D82A}">
                    <a16:rowId xmlns:a16="http://schemas.microsoft.com/office/drawing/2014/main" val="1815963135"/>
                  </a:ext>
                </a:extLst>
              </a:tr>
              <a:tr h="370840">
                <a:tc>
                  <a:txBody>
                    <a:bodyPr/>
                    <a:lstStyle/>
                    <a:p>
                      <a:r>
                        <a:rPr lang="en-US" u="none" strike="noStrike">
                          <a:solidFill>
                            <a:srgbClr val="0645AD"/>
                          </a:solidFill>
                          <a:effectLst/>
                          <a:hlinkClick r:id="rId53" tooltip="2015"/>
                        </a:rPr>
                        <a:t>2015</a:t>
                      </a:r>
                      <a:endParaRPr lang="en-US">
                        <a:effectLst/>
                      </a:endParaRPr>
                    </a:p>
                  </a:txBody>
                  <a:tcPr anchor="ctr"/>
                </a:tc>
                <a:tc>
                  <a:txBody>
                    <a:bodyPr/>
                    <a:lstStyle/>
                    <a:p>
                      <a:r>
                        <a:rPr lang="en-US" u="none" strike="noStrike">
                          <a:solidFill>
                            <a:srgbClr val="0645AD"/>
                          </a:solidFill>
                          <a:effectLst/>
                          <a:hlinkClick r:id="rId54" tooltip="x86/avx-512"/>
                        </a:rPr>
                        <a:t>AVX-512</a:t>
                      </a:r>
                      <a:endParaRPr lang="en-US">
                        <a:effectLst/>
                      </a:endParaRPr>
                    </a:p>
                  </a:txBody>
                  <a:tcPr anchor="ctr"/>
                </a:tc>
                <a:tc>
                  <a:txBody>
                    <a:bodyPr/>
                    <a:lstStyle/>
                    <a:p>
                      <a:r>
                        <a:rPr lang="en-US" u="none" strike="noStrike">
                          <a:solidFill>
                            <a:srgbClr val="0645AD"/>
                          </a:solidFill>
                          <a:effectLst/>
                          <a:hlinkClick r:id="rId55" tooltip="intel/microarchitectures/airmont"/>
                        </a:rPr>
                        <a:t>Airmont</a:t>
                      </a:r>
                      <a:endParaRPr lang="en-US">
                        <a:effectLst/>
                      </a:endParaRPr>
                    </a:p>
                  </a:txBody>
                  <a:tcPr anchor="ctr"/>
                </a:tc>
                <a:tc>
                  <a:txBody>
                    <a:bodyPr/>
                    <a:lstStyle/>
                    <a:p>
                      <a:r>
                        <a:rPr lang="en-US">
                          <a:effectLst/>
                        </a:rPr>
                        <a:t>512 bit register operations</a:t>
                      </a:r>
                    </a:p>
                  </a:txBody>
                  <a:tcPr anchor="ctr"/>
                </a:tc>
                <a:extLst>
                  <a:ext uri="{0D108BD9-81ED-4DB2-BD59-A6C34878D82A}">
                    <a16:rowId xmlns:a16="http://schemas.microsoft.com/office/drawing/2014/main" val="3320610434"/>
                  </a:ext>
                </a:extLst>
              </a:tr>
              <a:tr h="370840">
                <a:tc>
                  <a:txBody>
                    <a:bodyPr/>
                    <a:lstStyle/>
                    <a:p>
                      <a:r>
                        <a:rPr lang="en-US" u="none" strike="noStrike">
                          <a:solidFill>
                            <a:srgbClr val="0645AD"/>
                          </a:solidFill>
                          <a:effectLst/>
                          <a:hlinkClick r:id="rId53" tooltip="2015"/>
                        </a:rPr>
                        <a:t>2015</a:t>
                      </a:r>
                      <a:endParaRPr lang="en-US">
                        <a:effectLst/>
                      </a:endParaRPr>
                    </a:p>
                  </a:txBody>
                  <a:tcPr anchor="ctr"/>
                </a:tc>
                <a:tc>
                  <a:txBody>
                    <a:bodyPr/>
                    <a:lstStyle/>
                    <a:p>
                      <a:r>
                        <a:rPr lang="en-US" u="none" strike="noStrike">
                          <a:solidFill>
                            <a:srgbClr val="BA0000"/>
                          </a:solidFill>
                          <a:effectLst/>
                          <a:hlinkClick r:id="rId56" tooltip="x86/mpx (page does not exist)"/>
                        </a:rPr>
                        <a:t>MPX</a:t>
                      </a:r>
                      <a:endParaRPr lang="en-US">
                        <a:effectLst/>
                      </a:endParaRPr>
                    </a:p>
                  </a:txBody>
                  <a:tcPr anchor="ctr"/>
                </a:tc>
                <a:tc>
                  <a:txBody>
                    <a:bodyPr/>
                    <a:lstStyle/>
                    <a:p>
                      <a:r>
                        <a:rPr lang="en-US" u="none" strike="noStrike">
                          <a:solidFill>
                            <a:srgbClr val="0645AD"/>
                          </a:solidFill>
                          <a:effectLst/>
                          <a:hlinkClick r:id="rId57" tooltip="intel/microarchitectures/skylake"/>
                        </a:rPr>
                        <a:t>Skylake</a:t>
                      </a:r>
                      <a:endParaRPr lang="en-US">
                        <a:effectLst/>
                      </a:endParaRPr>
                    </a:p>
                  </a:txBody>
                  <a:tcPr anchor="ctr"/>
                </a:tc>
                <a:tc>
                  <a:txBody>
                    <a:bodyPr/>
                    <a:lstStyle/>
                    <a:p>
                      <a:r>
                        <a:rPr lang="en-US">
                          <a:effectLst/>
                        </a:rPr>
                        <a:t>Memory Protection Extensions</a:t>
                      </a:r>
                    </a:p>
                  </a:txBody>
                  <a:tcPr anchor="ctr"/>
                </a:tc>
                <a:extLst>
                  <a:ext uri="{0D108BD9-81ED-4DB2-BD59-A6C34878D82A}">
                    <a16:rowId xmlns:a16="http://schemas.microsoft.com/office/drawing/2014/main" val="169850887"/>
                  </a:ext>
                </a:extLst>
              </a:tr>
              <a:tr h="370840">
                <a:tc>
                  <a:txBody>
                    <a:bodyPr/>
                    <a:lstStyle/>
                    <a:p>
                      <a:r>
                        <a:rPr lang="en-US" u="none" strike="noStrike">
                          <a:solidFill>
                            <a:srgbClr val="0645AD"/>
                          </a:solidFill>
                          <a:effectLst/>
                          <a:hlinkClick r:id="rId53" tooltip="2015"/>
                        </a:rPr>
                        <a:t>2015</a:t>
                      </a:r>
                      <a:endParaRPr lang="en-US">
                        <a:effectLst/>
                      </a:endParaRPr>
                    </a:p>
                  </a:txBody>
                  <a:tcPr anchor="ctr"/>
                </a:tc>
                <a:tc>
                  <a:txBody>
                    <a:bodyPr/>
                    <a:lstStyle/>
                    <a:p>
                      <a:r>
                        <a:rPr lang="en-US" u="none" strike="noStrike">
                          <a:solidFill>
                            <a:srgbClr val="BA0000"/>
                          </a:solidFill>
                          <a:effectLst/>
                          <a:hlinkClick r:id="rId58" tooltip="x86/sgx (page does not exist)"/>
                        </a:rPr>
                        <a:t>SGX</a:t>
                      </a:r>
                      <a:endParaRPr lang="en-US">
                        <a:effectLst/>
                      </a:endParaRPr>
                    </a:p>
                  </a:txBody>
                  <a:tcPr anchor="ctr"/>
                </a:tc>
                <a:tc>
                  <a:txBody>
                    <a:bodyPr/>
                    <a:lstStyle/>
                    <a:p>
                      <a:r>
                        <a:rPr lang="en-US" u="none" strike="noStrike">
                          <a:solidFill>
                            <a:srgbClr val="0645AD"/>
                          </a:solidFill>
                          <a:effectLst/>
                          <a:hlinkClick r:id="rId57" tooltip="intel/microarchitectures/skylake"/>
                        </a:rPr>
                        <a:t>Skylake</a:t>
                      </a:r>
                      <a:endParaRPr lang="en-US">
                        <a:effectLst/>
                      </a:endParaRPr>
                    </a:p>
                  </a:txBody>
                  <a:tcPr anchor="ctr"/>
                </a:tc>
                <a:tc>
                  <a:txBody>
                    <a:bodyPr/>
                    <a:lstStyle/>
                    <a:p>
                      <a:r>
                        <a:rPr lang="en-US">
                          <a:effectLst/>
                        </a:rPr>
                        <a:t>Software Guard Extensions</a:t>
                      </a:r>
                    </a:p>
                  </a:txBody>
                  <a:tcPr anchor="ctr"/>
                </a:tc>
                <a:extLst>
                  <a:ext uri="{0D108BD9-81ED-4DB2-BD59-A6C34878D82A}">
                    <a16:rowId xmlns:a16="http://schemas.microsoft.com/office/drawing/2014/main" val="471464455"/>
                  </a:ext>
                </a:extLst>
              </a:tr>
              <a:tr h="370840">
                <a:tc>
                  <a:txBody>
                    <a:bodyPr/>
                    <a:lstStyle/>
                    <a:p>
                      <a:r>
                        <a:rPr lang="en-US" u="none" strike="noStrike">
                          <a:solidFill>
                            <a:srgbClr val="0645AD"/>
                          </a:solidFill>
                          <a:effectLst/>
                          <a:hlinkClick r:id="rId59" tooltip="2016"/>
                        </a:rPr>
                        <a:t>2016</a:t>
                      </a:r>
                      <a:endParaRPr lang="en-US">
                        <a:effectLst/>
                      </a:endParaRPr>
                    </a:p>
                  </a:txBody>
                  <a:tcPr anchor="ctr"/>
                </a:tc>
                <a:tc>
                  <a:txBody>
                    <a:bodyPr/>
                    <a:lstStyle/>
                    <a:p>
                      <a:r>
                        <a:rPr lang="en-US" u="none" strike="noStrike">
                          <a:solidFill>
                            <a:srgbClr val="BA0000"/>
                          </a:solidFill>
                          <a:effectLst/>
                          <a:hlinkClick r:id="rId60" tooltip="x86/sha (page does not exist)"/>
                        </a:rPr>
                        <a:t>SHA</a:t>
                      </a:r>
                      <a:endParaRPr lang="en-US">
                        <a:effectLst/>
                      </a:endParaRPr>
                    </a:p>
                  </a:txBody>
                  <a:tcPr anchor="ctr"/>
                </a:tc>
                <a:tc>
                  <a:txBody>
                    <a:bodyPr/>
                    <a:lstStyle/>
                    <a:p>
                      <a:r>
                        <a:rPr lang="en-US" u="none" strike="noStrike">
                          <a:solidFill>
                            <a:srgbClr val="0645AD"/>
                          </a:solidFill>
                          <a:effectLst/>
                          <a:hlinkClick r:id="rId61" tooltip="intel/microarchitectures/goldmont"/>
                        </a:rPr>
                        <a:t>Goldmont</a:t>
                      </a:r>
                      <a:endParaRPr lang="en-US">
                        <a:effectLst/>
                      </a:endParaRPr>
                    </a:p>
                  </a:txBody>
                  <a:tcPr anchor="ctr"/>
                </a:tc>
                <a:tc>
                  <a:txBody>
                    <a:bodyPr/>
                    <a:lstStyle/>
                    <a:p>
                      <a:r>
                        <a:rPr lang="en-US">
                          <a:effectLst/>
                        </a:rPr>
                        <a:t>SHA Extensions</a:t>
                      </a:r>
                    </a:p>
                  </a:txBody>
                  <a:tcPr anchor="ctr"/>
                </a:tc>
                <a:extLst>
                  <a:ext uri="{0D108BD9-81ED-4DB2-BD59-A6C34878D82A}">
                    <a16:rowId xmlns:a16="http://schemas.microsoft.com/office/drawing/2014/main" val="850138283"/>
                  </a:ext>
                </a:extLst>
              </a:tr>
              <a:tr h="370840">
                <a:tc>
                  <a:txBody>
                    <a:bodyPr/>
                    <a:lstStyle/>
                    <a:p>
                      <a:r>
                        <a:rPr lang="en-US" u="none" strike="noStrike">
                          <a:solidFill>
                            <a:srgbClr val="0645AD"/>
                          </a:solidFill>
                          <a:effectLst/>
                          <a:hlinkClick r:id="rId62" tooltip="2017"/>
                        </a:rPr>
                        <a:t>2017</a:t>
                      </a:r>
                      <a:endParaRPr lang="en-US">
                        <a:effectLst/>
                      </a:endParaRPr>
                    </a:p>
                  </a:txBody>
                  <a:tcPr anchor="ctr"/>
                </a:tc>
                <a:tc>
                  <a:txBody>
                    <a:bodyPr/>
                    <a:lstStyle/>
                    <a:p>
                      <a:r>
                        <a:rPr lang="en-US" u="none" strike="noStrike">
                          <a:solidFill>
                            <a:srgbClr val="0645AD"/>
                          </a:solidFill>
                          <a:effectLst/>
                          <a:hlinkClick r:id="rId63" tooltip="x86/sme"/>
                        </a:rPr>
                        <a:t>SME</a:t>
                      </a:r>
                      <a:endParaRPr lang="en-US">
                        <a:effectLst/>
                      </a:endParaRPr>
                    </a:p>
                  </a:txBody>
                  <a:tcPr anchor="ctr"/>
                </a:tc>
                <a:tc>
                  <a:txBody>
                    <a:bodyPr/>
                    <a:lstStyle/>
                    <a:p>
                      <a:r>
                        <a:rPr lang="en-US" u="none" strike="noStrike">
                          <a:solidFill>
                            <a:srgbClr val="0645AD"/>
                          </a:solidFill>
                          <a:effectLst/>
                          <a:hlinkClick r:id="rId64" tooltip="amd/microarchitectures/zen"/>
                        </a:rPr>
                        <a:t>Zen</a:t>
                      </a:r>
                      <a:endParaRPr lang="en-US">
                        <a:effectLst/>
                      </a:endParaRPr>
                    </a:p>
                  </a:txBody>
                  <a:tcPr anchor="ctr"/>
                </a:tc>
                <a:tc>
                  <a:txBody>
                    <a:bodyPr/>
                    <a:lstStyle/>
                    <a:p>
                      <a:r>
                        <a:rPr lang="en-US">
                          <a:effectLst/>
                        </a:rPr>
                        <a:t>Secure Memory Extensions</a:t>
                      </a:r>
                    </a:p>
                  </a:txBody>
                  <a:tcPr anchor="ctr"/>
                </a:tc>
                <a:extLst>
                  <a:ext uri="{0D108BD9-81ED-4DB2-BD59-A6C34878D82A}">
                    <a16:rowId xmlns:a16="http://schemas.microsoft.com/office/drawing/2014/main" val="3436351551"/>
                  </a:ext>
                </a:extLst>
              </a:tr>
              <a:tr h="370840">
                <a:tc>
                  <a:txBody>
                    <a:bodyPr/>
                    <a:lstStyle/>
                    <a:p>
                      <a:r>
                        <a:rPr lang="en-US" u="none" strike="noStrike">
                          <a:solidFill>
                            <a:srgbClr val="0645AD"/>
                          </a:solidFill>
                          <a:effectLst/>
                          <a:hlinkClick r:id="rId65" tooltip="2019"/>
                        </a:rPr>
                        <a:t>2019</a:t>
                      </a:r>
                      <a:endParaRPr lang="en-US">
                        <a:effectLst/>
                      </a:endParaRPr>
                    </a:p>
                  </a:txBody>
                  <a:tcPr anchor="ctr"/>
                </a:tc>
                <a:tc>
                  <a:txBody>
                    <a:bodyPr/>
                    <a:lstStyle/>
                    <a:p>
                      <a:r>
                        <a:rPr lang="en-US" u="none" strike="noStrike">
                          <a:solidFill>
                            <a:srgbClr val="0645AD"/>
                          </a:solidFill>
                          <a:effectLst/>
                          <a:hlinkClick r:id="rId66" tooltip="x86/tme"/>
                        </a:rPr>
                        <a:t>TME</a:t>
                      </a:r>
                      <a:endParaRPr lang="en-US">
                        <a:effectLst/>
                      </a:endParaRPr>
                    </a:p>
                  </a:txBody>
                  <a:tcPr anchor="ctr"/>
                </a:tc>
                <a:tc>
                  <a:txBody>
                    <a:bodyPr/>
                    <a:lstStyle/>
                    <a:p>
                      <a:r>
                        <a:rPr lang="en-US" u="none" strike="noStrike">
                          <a:solidFill>
                            <a:srgbClr val="0645AD"/>
                          </a:solidFill>
                          <a:effectLst/>
                          <a:hlinkClick r:id="rId67" tooltip="intel/microarchitectures/ice lake (server)"/>
                        </a:rPr>
                        <a:t>Ice Lake</a:t>
                      </a:r>
                      <a:endParaRPr lang="en-US">
                        <a:effectLst/>
                      </a:endParaRPr>
                    </a:p>
                  </a:txBody>
                  <a:tcPr anchor="ctr"/>
                </a:tc>
                <a:tc>
                  <a:txBody>
                    <a:bodyPr/>
                    <a:lstStyle/>
                    <a:p>
                      <a:r>
                        <a:rPr lang="en-US" dirty="0">
                          <a:effectLst/>
                        </a:rPr>
                        <a:t>Total Memory Encryption</a:t>
                      </a:r>
                    </a:p>
                  </a:txBody>
                  <a:tcPr anchor="ctr"/>
                </a:tc>
                <a:extLst>
                  <a:ext uri="{0D108BD9-81ED-4DB2-BD59-A6C34878D82A}">
                    <a16:rowId xmlns:a16="http://schemas.microsoft.com/office/drawing/2014/main" val="721786862"/>
                  </a:ext>
                </a:extLst>
              </a:tr>
            </a:tbl>
          </a:graphicData>
        </a:graphic>
      </p:graphicFrame>
    </p:spTree>
    <p:extLst>
      <p:ext uri="{BB962C8B-B14F-4D97-AF65-F5344CB8AC3E}">
        <p14:creationId xmlns:p14="http://schemas.microsoft.com/office/powerpoint/2010/main" val="3943452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36CB248-653D-A1BA-8E68-36D3E1C9DAE4}"/>
              </a:ext>
            </a:extLst>
          </p:cNvPr>
          <p:cNvGraphicFramePr>
            <a:graphicFrameLocks noGrp="1"/>
          </p:cNvGraphicFramePr>
          <p:nvPr>
            <p:extLst>
              <p:ext uri="{D42A27DB-BD31-4B8C-83A1-F6EECF244321}">
                <p14:modId xmlns:p14="http://schemas.microsoft.com/office/powerpoint/2010/main" val="1292860339"/>
              </p:ext>
            </p:extLst>
          </p:nvPr>
        </p:nvGraphicFramePr>
        <p:xfrm>
          <a:off x="0" y="-11407140"/>
          <a:ext cx="9164320" cy="16550640"/>
        </p:xfrm>
        <a:graphic>
          <a:graphicData uri="http://schemas.openxmlformats.org/drawingml/2006/table">
            <a:tbl>
              <a:tblPr firstRow="1" bandRow="1">
                <a:tableStyleId>{073A0DAA-6AF3-43AB-8588-CEC1D06C72B9}</a:tableStyleId>
              </a:tblPr>
              <a:tblGrid>
                <a:gridCol w="711200">
                  <a:extLst>
                    <a:ext uri="{9D8B030D-6E8A-4147-A177-3AD203B41FA5}">
                      <a16:colId xmlns:a16="http://schemas.microsoft.com/office/drawing/2014/main" val="49675105"/>
                    </a:ext>
                  </a:extLst>
                </a:gridCol>
                <a:gridCol w="1096660">
                  <a:extLst>
                    <a:ext uri="{9D8B030D-6E8A-4147-A177-3AD203B41FA5}">
                      <a16:colId xmlns:a16="http://schemas.microsoft.com/office/drawing/2014/main" val="2055920173"/>
                    </a:ext>
                  </a:extLst>
                </a:gridCol>
                <a:gridCol w="1235487">
                  <a:extLst>
                    <a:ext uri="{9D8B030D-6E8A-4147-A177-3AD203B41FA5}">
                      <a16:colId xmlns:a16="http://schemas.microsoft.com/office/drawing/2014/main" val="4006017894"/>
                    </a:ext>
                  </a:extLst>
                </a:gridCol>
                <a:gridCol w="6120973">
                  <a:extLst>
                    <a:ext uri="{9D8B030D-6E8A-4147-A177-3AD203B41FA5}">
                      <a16:colId xmlns:a16="http://schemas.microsoft.com/office/drawing/2014/main" val="3520895413"/>
                    </a:ext>
                  </a:extLst>
                </a:gridCol>
              </a:tblGrid>
              <a:tr h="370840">
                <a:tc>
                  <a:txBody>
                    <a:bodyPr/>
                    <a:lstStyle/>
                    <a:p>
                      <a:r>
                        <a:rPr lang="en-US" dirty="0"/>
                        <a:t>Year</a:t>
                      </a:r>
                    </a:p>
                  </a:txBody>
                  <a:tcPr/>
                </a:tc>
                <a:tc>
                  <a:txBody>
                    <a:bodyPr/>
                    <a:lstStyle/>
                    <a:p>
                      <a:r>
                        <a:rPr lang="en-US" dirty="0" err="1"/>
                        <a:t>Insn</a:t>
                      </a:r>
                      <a:endParaRPr lang="en-US" dirty="0"/>
                    </a:p>
                  </a:txBody>
                  <a:tcPr/>
                </a:tc>
                <a:tc>
                  <a:txBody>
                    <a:bodyPr/>
                    <a:lstStyle/>
                    <a:p>
                      <a:r>
                        <a:rPr lang="en-US" dirty="0"/>
                        <a:t>Family</a:t>
                      </a:r>
                    </a:p>
                  </a:txBody>
                  <a:tcPr/>
                </a:tc>
                <a:tc>
                  <a:txBody>
                    <a:bodyPr/>
                    <a:lstStyle/>
                    <a:p>
                      <a:r>
                        <a:rPr lang="en-US" dirty="0"/>
                        <a:t>Description</a:t>
                      </a:r>
                    </a:p>
                  </a:txBody>
                  <a:tcPr/>
                </a:tc>
                <a:extLst>
                  <a:ext uri="{0D108BD9-81ED-4DB2-BD59-A6C34878D82A}">
                    <a16:rowId xmlns:a16="http://schemas.microsoft.com/office/drawing/2014/main" val="1211259568"/>
                  </a:ext>
                </a:extLst>
              </a:tr>
              <a:tr h="370840">
                <a:tc>
                  <a:txBody>
                    <a:bodyPr/>
                    <a:lstStyle/>
                    <a:p>
                      <a:r>
                        <a:rPr lang="en-US" u="none" strike="noStrike" dirty="0">
                          <a:solidFill>
                            <a:srgbClr val="0645AD"/>
                          </a:solidFill>
                          <a:effectLst/>
                          <a:hlinkClick r:id="rId3" tooltip="2001"/>
                        </a:rPr>
                        <a:t>2001</a:t>
                      </a:r>
                      <a:endParaRPr lang="en-US" dirty="0">
                        <a:effectLst/>
                      </a:endParaRPr>
                    </a:p>
                  </a:txBody>
                  <a:tcPr anchor="ctr"/>
                </a:tc>
                <a:tc>
                  <a:txBody>
                    <a:bodyPr/>
                    <a:lstStyle/>
                    <a:p>
                      <a:r>
                        <a:rPr lang="en-US" u="none" strike="noStrike">
                          <a:solidFill>
                            <a:srgbClr val="BA0000"/>
                          </a:solidFill>
                          <a:effectLst/>
                          <a:hlinkClick r:id="rId4" tooltip="x86/sse2 (page does not exist)"/>
                        </a:rPr>
                        <a:t>SSE2</a:t>
                      </a:r>
                      <a:endParaRPr lang="en-US">
                        <a:effectLst/>
                      </a:endParaRPr>
                    </a:p>
                  </a:txBody>
                  <a:tcPr anchor="ctr"/>
                </a:tc>
                <a:tc>
                  <a:txBody>
                    <a:bodyPr/>
                    <a:lstStyle/>
                    <a:p>
                      <a:r>
                        <a:rPr lang="en-US" u="none" strike="noStrike">
                          <a:solidFill>
                            <a:srgbClr val="0645AD"/>
                          </a:solidFill>
                          <a:effectLst/>
                          <a:hlinkClick r:id="rId5" tooltip="intel/microarchitectures/p6"/>
                        </a:rPr>
                        <a:t>P6</a:t>
                      </a:r>
                      <a:endParaRPr lang="en-US">
                        <a:effectLst/>
                      </a:endParaRPr>
                    </a:p>
                  </a:txBody>
                  <a:tcPr anchor="ctr"/>
                </a:tc>
                <a:tc>
                  <a:txBody>
                    <a:bodyPr/>
                    <a:lstStyle/>
                    <a:p>
                      <a:r>
                        <a:rPr lang="en-US">
                          <a:effectLst/>
                        </a:rPr>
                        <a:t>Attempt to replace the original </a:t>
                      </a:r>
                      <a:r>
                        <a:rPr lang="en-US" u="none" strike="noStrike">
                          <a:solidFill>
                            <a:srgbClr val="BA0000"/>
                          </a:solidFill>
                          <a:effectLst/>
                          <a:hlinkClick r:id="rId6" tooltip="x86/extensions/mmx (page does not exist)"/>
                        </a:rPr>
                        <a:t>MMX</a:t>
                      </a:r>
                      <a:r>
                        <a:rPr lang="en-US">
                          <a:effectLst/>
                        </a:rPr>
                        <a:t> instructions; wider </a:t>
                      </a:r>
                      <a:r>
                        <a:rPr lang="en-US" u="none" strike="noStrike">
                          <a:solidFill>
                            <a:srgbClr val="BA0000"/>
                          </a:solidFill>
                          <a:effectLst/>
                          <a:hlinkClick r:id="rId7" tooltip="x86/xmm (page does not exist)"/>
                        </a:rPr>
                        <a:t>XMM</a:t>
                      </a:r>
                      <a:r>
                        <a:rPr lang="en-US">
                          <a:effectLst/>
                        </a:rPr>
                        <a:t> registers offer better performance</a:t>
                      </a:r>
                    </a:p>
                  </a:txBody>
                  <a:tcPr anchor="ctr"/>
                </a:tc>
                <a:extLst>
                  <a:ext uri="{0D108BD9-81ED-4DB2-BD59-A6C34878D82A}">
                    <a16:rowId xmlns:a16="http://schemas.microsoft.com/office/drawing/2014/main" val="1694165134"/>
                  </a:ext>
                </a:extLst>
              </a:tr>
              <a:tr h="370840">
                <a:tc>
                  <a:txBody>
                    <a:bodyPr/>
                    <a:lstStyle/>
                    <a:p>
                      <a:r>
                        <a:rPr lang="en-US" u="none" strike="noStrike">
                          <a:solidFill>
                            <a:srgbClr val="0645AD"/>
                          </a:solidFill>
                          <a:effectLst/>
                          <a:hlinkClick r:id="rId8" tooltip="2004"/>
                        </a:rPr>
                        <a:t>2004</a:t>
                      </a:r>
                      <a:endParaRPr lang="en-US">
                        <a:effectLst/>
                      </a:endParaRPr>
                    </a:p>
                  </a:txBody>
                  <a:tcPr anchor="ctr"/>
                </a:tc>
                <a:tc>
                  <a:txBody>
                    <a:bodyPr/>
                    <a:lstStyle/>
                    <a:p>
                      <a:r>
                        <a:rPr lang="en-US" u="none" strike="noStrike">
                          <a:solidFill>
                            <a:srgbClr val="BA0000"/>
                          </a:solidFill>
                          <a:effectLst/>
                          <a:hlinkClick r:id="rId9" tooltip="x86/sse3 (page does not exist)"/>
                        </a:rPr>
                        <a:t>SSE3</a:t>
                      </a:r>
                      <a:endParaRPr lang="en-US">
                        <a:effectLst/>
                      </a:endParaRPr>
                    </a:p>
                  </a:txBody>
                  <a:tcPr anchor="ctr"/>
                </a:tc>
                <a:tc>
                  <a:txBody>
                    <a:bodyPr/>
                    <a:lstStyle/>
                    <a:p>
                      <a:r>
                        <a:rPr lang="en-US" u="none" strike="noStrike">
                          <a:solidFill>
                            <a:srgbClr val="0645AD"/>
                          </a:solidFill>
                          <a:effectLst/>
                          <a:hlinkClick r:id="rId10" tooltip="intel/microarchitectures/core"/>
                        </a:rPr>
                        <a:t>Core</a:t>
                      </a:r>
                      <a:endParaRPr lang="en-US">
                        <a:effectLst/>
                      </a:endParaRPr>
                    </a:p>
                  </a:txBody>
                  <a:tcPr anchor="ctr"/>
                </a:tc>
                <a:tc>
                  <a:txBody>
                    <a:bodyPr/>
                    <a:lstStyle/>
                    <a:p>
                      <a:r>
                        <a:rPr lang="en-US">
                          <a:effectLst/>
                        </a:rPr>
                        <a:t>Streaming SIMD Extensions 3; new instructions to operate on multiple values in the same register</a:t>
                      </a:r>
                    </a:p>
                  </a:txBody>
                  <a:tcPr anchor="ctr"/>
                </a:tc>
                <a:extLst>
                  <a:ext uri="{0D108BD9-81ED-4DB2-BD59-A6C34878D82A}">
                    <a16:rowId xmlns:a16="http://schemas.microsoft.com/office/drawing/2014/main" val="1016408787"/>
                  </a:ext>
                </a:extLst>
              </a:tr>
              <a:tr h="370840">
                <a:tc>
                  <a:txBody>
                    <a:bodyPr/>
                    <a:lstStyle/>
                    <a:p>
                      <a:r>
                        <a:rPr lang="en-US" u="none" strike="noStrike">
                          <a:solidFill>
                            <a:srgbClr val="0645AD"/>
                          </a:solidFill>
                          <a:effectLst/>
                          <a:hlinkClick r:id="rId11" tooltip="2006"/>
                        </a:rPr>
                        <a:t>2006</a:t>
                      </a:r>
                      <a:endParaRPr lang="en-US">
                        <a:effectLst/>
                      </a:endParaRPr>
                    </a:p>
                  </a:txBody>
                  <a:tcPr anchor="ctr"/>
                </a:tc>
                <a:tc>
                  <a:txBody>
                    <a:bodyPr/>
                    <a:lstStyle/>
                    <a:p>
                      <a:r>
                        <a:rPr lang="en-US" u="none" strike="noStrike">
                          <a:solidFill>
                            <a:srgbClr val="BA0000"/>
                          </a:solidFill>
                          <a:effectLst/>
                          <a:hlinkClick r:id="rId12" tooltip="x86/ (page does not exist)"/>
                        </a:rPr>
                        <a:t>SSSE3</a:t>
                      </a:r>
                      <a:endParaRPr lang="en-US">
                        <a:effectLst/>
                      </a:endParaRPr>
                    </a:p>
                  </a:txBody>
                  <a:tcPr anchor="ctr"/>
                </a:tc>
                <a:tc>
                  <a:txBody>
                    <a:bodyPr/>
                    <a:lstStyle/>
                    <a:p>
                      <a:r>
                        <a:rPr lang="en-US" u="none" strike="noStrike">
                          <a:solidFill>
                            <a:srgbClr val="0645AD"/>
                          </a:solidFill>
                          <a:effectLst/>
                          <a:hlinkClick r:id="rId10" tooltip="intel/microarchitectures/core"/>
                        </a:rPr>
                        <a:t>Core</a:t>
                      </a:r>
                      <a:endParaRPr lang="en-US">
                        <a:effectLst/>
                      </a:endParaRPr>
                    </a:p>
                  </a:txBody>
                  <a:tcPr anchor="ctr"/>
                </a:tc>
                <a:tc>
                  <a:txBody>
                    <a:bodyPr/>
                    <a:lstStyle/>
                    <a:p>
                      <a:r>
                        <a:rPr lang="en-US">
                          <a:effectLst/>
                        </a:rPr>
                        <a:t>Supplemental Streaming SIMD Extensions 3; additional instructions for working with packed integers</a:t>
                      </a:r>
                    </a:p>
                  </a:txBody>
                  <a:tcPr anchor="ctr"/>
                </a:tc>
                <a:extLst>
                  <a:ext uri="{0D108BD9-81ED-4DB2-BD59-A6C34878D82A}">
                    <a16:rowId xmlns:a16="http://schemas.microsoft.com/office/drawing/2014/main" val="1532081901"/>
                  </a:ext>
                </a:extLst>
              </a:tr>
              <a:tr h="370840">
                <a:tc>
                  <a:txBody>
                    <a:bodyPr/>
                    <a:lstStyle/>
                    <a:p>
                      <a:r>
                        <a:rPr lang="en-US" u="none" strike="noStrike">
                          <a:solidFill>
                            <a:srgbClr val="0645AD"/>
                          </a:solidFill>
                          <a:effectLst/>
                          <a:hlinkClick r:id="rId13" tooltip="2007"/>
                        </a:rPr>
                        <a:t>2007</a:t>
                      </a:r>
                      <a:endParaRPr lang="en-US">
                        <a:effectLst/>
                      </a:endParaRPr>
                    </a:p>
                  </a:txBody>
                  <a:tcPr anchor="ctr"/>
                </a:tc>
                <a:tc>
                  <a:txBody>
                    <a:bodyPr/>
                    <a:lstStyle/>
                    <a:p>
                      <a:r>
                        <a:rPr lang="en-US" u="none" strike="noStrike">
                          <a:solidFill>
                            <a:srgbClr val="BA0000"/>
                          </a:solidFill>
                          <a:effectLst/>
                          <a:hlinkClick r:id="rId12" tooltip="x86/ (page does not exist)"/>
                        </a:rPr>
                        <a:t>SSE4.1</a:t>
                      </a:r>
                      <a:endParaRPr lang="en-US">
                        <a:effectLst/>
                      </a:endParaRPr>
                    </a:p>
                  </a:txBody>
                  <a:tcPr anchor="ctr"/>
                </a:tc>
                <a:tc>
                  <a:txBody>
                    <a:bodyPr/>
                    <a:lstStyle/>
                    <a:p>
                      <a:r>
                        <a:rPr lang="en-US" u="none" strike="noStrike">
                          <a:solidFill>
                            <a:srgbClr val="0645AD"/>
                          </a:solidFill>
                          <a:effectLst/>
                          <a:hlinkClick r:id="rId14" tooltip="intel/microarchitectures/penryn"/>
                        </a:rPr>
                        <a:t>Penryn</a:t>
                      </a:r>
                      <a:endParaRPr lang="en-US">
                        <a:effectLst/>
                      </a:endParaRPr>
                    </a:p>
                  </a:txBody>
                  <a:tcPr anchor="ctr"/>
                </a:tc>
                <a:tc>
                  <a:txBody>
                    <a:bodyPr/>
                    <a:lstStyle/>
                    <a:p>
                      <a:r>
                        <a:rPr lang="en-US">
                          <a:effectLst/>
                        </a:rPr>
                        <a:t>Streaming SIMD Extensions 4.1; initial set of instructions for manipulating media data</a:t>
                      </a:r>
                    </a:p>
                  </a:txBody>
                  <a:tcPr anchor="ctr"/>
                </a:tc>
                <a:extLst>
                  <a:ext uri="{0D108BD9-81ED-4DB2-BD59-A6C34878D82A}">
                    <a16:rowId xmlns:a16="http://schemas.microsoft.com/office/drawing/2014/main" val="2144274123"/>
                  </a:ext>
                </a:extLst>
              </a:tr>
              <a:tr h="370840">
                <a:tc>
                  <a:txBody>
                    <a:bodyPr/>
                    <a:lstStyle/>
                    <a:p>
                      <a:r>
                        <a:rPr lang="en-US" u="none" strike="noStrike">
                          <a:solidFill>
                            <a:srgbClr val="0645AD"/>
                          </a:solidFill>
                          <a:effectLst/>
                          <a:hlinkClick r:id="rId13" tooltip="2007"/>
                        </a:rPr>
                        <a:t>2007</a:t>
                      </a:r>
                      <a:endParaRPr lang="en-US">
                        <a:effectLst/>
                      </a:endParaRPr>
                    </a:p>
                  </a:txBody>
                  <a:tcPr anchor="ctr"/>
                </a:tc>
                <a:tc>
                  <a:txBody>
                    <a:bodyPr/>
                    <a:lstStyle/>
                    <a:p>
                      <a:r>
                        <a:rPr lang="en-US" u="none" strike="noStrike">
                          <a:solidFill>
                            <a:srgbClr val="BA0000"/>
                          </a:solidFill>
                          <a:effectLst/>
                          <a:hlinkClick r:id="rId15" tooltip="x86/sse4a (page does not exist)"/>
                        </a:rPr>
                        <a:t>SSE4a</a:t>
                      </a:r>
                      <a:endParaRPr lang="en-US">
                        <a:effectLst/>
                      </a:endParaRPr>
                    </a:p>
                  </a:txBody>
                  <a:tcPr anchor="ctr"/>
                </a:tc>
                <a:tc>
                  <a:txBody>
                    <a:bodyPr/>
                    <a:lstStyle/>
                    <a:p>
                      <a:r>
                        <a:rPr lang="en-US" u="none" strike="noStrike">
                          <a:solidFill>
                            <a:srgbClr val="0645AD"/>
                          </a:solidFill>
                          <a:effectLst/>
                          <a:hlinkClick r:id="rId16" tooltip="amd/microarchitectures/k10"/>
                        </a:rPr>
                        <a:t>K10</a:t>
                      </a:r>
                      <a:endParaRPr lang="en-US">
                        <a:effectLst/>
                      </a:endParaRPr>
                    </a:p>
                  </a:txBody>
                  <a:tcPr anchor="ctr"/>
                </a:tc>
                <a:tc>
                  <a:txBody>
                    <a:bodyPr/>
                    <a:lstStyle/>
                    <a:p>
                      <a:r>
                        <a:rPr lang="en-US">
                          <a:effectLst/>
                        </a:rPr>
                        <a:t>4 SIMD instructions, not related to 4.1/4.2</a:t>
                      </a:r>
                    </a:p>
                  </a:txBody>
                  <a:tcPr anchor="ctr"/>
                </a:tc>
                <a:extLst>
                  <a:ext uri="{0D108BD9-81ED-4DB2-BD59-A6C34878D82A}">
                    <a16:rowId xmlns:a16="http://schemas.microsoft.com/office/drawing/2014/main" val="3248715285"/>
                  </a:ext>
                </a:extLst>
              </a:tr>
              <a:tr h="370840">
                <a:tc>
                  <a:txBody>
                    <a:bodyPr/>
                    <a:lstStyle/>
                    <a:p>
                      <a:r>
                        <a:rPr lang="en-US" u="none" strike="noStrike">
                          <a:solidFill>
                            <a:srgbClr val="0645AD"/>
                          </a:solidFill>
                          <a:effectLst/>
                          <a:hlinkClick r:id="rId13" tooltip="2007"/>
                        </a:rPr>
                        <a:t>2007</a:t>
                      </a:r>
                      <a:endParaRPr lang="en-US">
                        <a:effectLst/>
                      </a:endParaRPr>
                    </a:p>
                  </a:txBody>
                  <a:tcPr anchor="ctr"/>
                </a:tc>
                <a:tc>
                  <a:txBody>
                    <a:bodyPr/>
                    <a:lstStyle/>
                    <a:p>
                      <a:r>
                        <a:rPr lang="en-US" u="none" strike="noStrike">
                          <a:solidFill>
                            <a:srgbClr val="BA0000"/>
                          </a:solidFill>
                          <a:effectLst/>
                          <a:hlinkClick r:id="rId17" tooltip="x86/abm (page does not exist)"/>
                        </a:rPr>
                        <a:t>ABM</a:t>
                      </a:r>
                      <a:endParaRPr lang="en-US">
                        <a:effectLst/>
                      </a:endParaRPr>
                    </a:p>
                  </a:txBody>
                  <a:tcPr anchor="ctr"/>
                </a:tc>
                <a:tc>
                  <a:txBody>
                    <a:bodyPr/>
                    <a:lstStyle/>
                    <a:p>
                      <a:r>
                        <a:rPr lang="en-US" u="none" strike="noStrike">
                          <a:solidFill>
                            <a:srgbClr val="0645AD"/>
                          </a:solidFill>
                          <a:effectLst/>
                          <a:hlinkClick r:id="rId16" tooltip="amd/microarchitectures/k10"/>
                        </a:rPr>
                        <a:t>K10</a:t>
                      </a:r>
                      <a:endParaRPr lang="en-US">
                        <a:effectLst/>
                      </a:endParaRPr>
                    </a:p>
                  </a:txBody>
                  <a:tcPr anchor="ctr"/>
                </a:tc>
                <a:tc>
                  <a:txBody>
                    <a:bodyPr/>
                    <a:lstStyle/>
                    <a:p>
                      <a:r>
                        <a:rPr lang="en-US">
                          <a:effectLst/>
                        </a:rPr>
                        <a:t>Advanced Bit Manipulation; bit counting instructions</a:t>
                      </a:r>
                    </a:p>
                  </a:txBody>
                  <a:tcPr anchor="ctr"/>
                </a:tc>
                <a:extLst>
                  <a:ext uri="{0D108BD9-81ED-4DB2-BD59-A6C34878D82A}">
                    <a16:rowId xmlns:a16="http://schemas.microsoft.com/office/drawing/2014/main" val="2551850971"/>
                  </a:ext>
                </a:extLst>
              </a:tr>
              <a:tr h="370840">
                <a:tc>
                  <a:txBody>
                    <a:bodyPr/>
                    <a:lstStyle/>
                    <a:p>
                      <a:r>
                        <a:rPr lang="en-US" u="none" strike="noStrike">
                          <a:solidFill>
                            <a:srgbClr val="0645AD"/>
                          </a:solidFill>
                          <a:effectLst/>
                          <a:hlinkClick r:id="rId18" tooltip="2008"/>
                        </a:rPr>
                        <a:t>2008</a:t>
                      </a:r>
                      <a:endParaRPr lang="en-US">
                        <a:effectLst/>
                      </a:endParaRPr>
                    </a:p>
                  </a:txBody>
                  <a:tcPr anchor="ctr"/>
                </a:tc>
                <a:tc>
                  <a:txBody>
                    <a:bodyPr/>
                    <a:lstStyle/>
                    <a:p>
                      <a:r>
                        <a:rPr lang="en-US" u="none" strike="noStrike">
                          <a:solidFill>
                            <a:srgbClr val="BA0000"/>
                          </a:solidFill>
                          <a:effectLst/>
                          <a:hlinkClick r:id="rId12" tooltip="x86/ (page does not exist)"/>
                        </a:rPr>
                        <a:t>SSE4.2</a:t>
                      </a:r>
                      <a:endParaRPr lang="en-US">
                        <a:effectLst/>
                      </a:endParaRPr>
                    </a:p>
                  </a:txBody>
                  <a:tcPr anchor="ctr"/>
                </a:tc>
                <a:tc>
                  <a:txBody>
                    <a:bodyPr/>
                    <a:lstStyle/>
                    <a:p>
                      <a:r>
                        <a:rPr lang="en-US" u="none" strike="noStrike">
                          <a:solidFill>
                            <a:srgbClr val="0645AD"/>
                          </a:solidFill>
                          <a:effectLst/>
                          <a:hlinkClick r:id="rId19" tooltip="intel/microarchitectures/nehalem"/>
                        </a:rPr>
                        <a:t>Nehalem</a:t>
                      </a:r>
                      <a:endParaRPr lang="en-US">
                        <a:effectLst/>
                      </a:endParaRPr>
                    </a:p>
                  </a:txBody>
                  <a:tcPr anchor="ctr"/>
                </a:tc>
                <a:tc>
                  <a:txBody>
                    <a:bodyPr/>
                    <a:lstStyle/>
                    <a:p>
                      <a:r>
                        <a:rPr lang="en-US">
                          <a:effectLst/>
                        </a:rPr>
                        <a:t>Streaming SIMD Extensions 4.2; second set of instructions for manipulating media data</a:t>
                      </a:r>
                    </a:p>
                  </a:txBody>
                  <a:tcPr anchor="ctr"/>
                </a:tc>
                <a:extLst>
                  <a:ext uri="{0D108BD9-81ED-4DB2-BD59-A6C34878D82A}">
                    <a16:rowId xmlns:a16="http://schemas.microsoft.com/office/drawing/2014/main" val="2296015342"/>
                  </a:ext>
                </a:extLst>
              </a:tr>
              <a:tr h="370840">
                <a:tc>
                  <a:txBody>
                    <a:bodyPr/>
                    <a:lstStyle/>
                    <a:p>
                      <a:r>
                        <a:rPr lang="en-US" u="none" strike="noStrike">
                          <a:solidFill>
                            <a:srgbClr val="0645AD"/>
                          </a:solidFill>
                          <a:effectLst/>
                          <a:hlinkClick r:id="rId13" tooltip="2007"/>
                        </a:rPr>
                        <a:t>2007</a:t>
                      </a:r>
                      <a:endParaRPr lang="en-US" strike="sngStrike">
                        <a:effectLst/>
                      </a:endParaRPr>
                    </a:p>
                  </a:txBody>
                  <a:tcPr anchor="ctr"/>
                </a:tc>
                <a:tc>
                  <a:txBody>
                    <a:bodyPr/>
                    <a:lstStyle/>
                    <a:p>
                      <a:r>
                        <a:rPr lang="en-US" u="none" strike="noStrike">
                          <a:solidFill>
                            <a:srgbClr val="BA0000"/>
                          </a:solidFill>
                          <a:effectLst/>
                          <a:hlinkClick r:id="rId20" tooltip="x86/sse5 (page does not exist)"/>
                        </a:rPr>
                        <a:t>SSE5</a:t>
                      </a:r>
                      <a:endParaRPr lang="en-US" strike="sngStrike">
                        <a:effectLst/>
                      </a:endParaRPr>
                    </a:p>
                  </a:txBody>
                  <a:tcPr anchor="ctr"/>
                </a:tc>
                <a:tc>
                  <a:txBody>
                    <a:bodyPr/>
                    <a:lstStyle/>
                    <a:p>
                      <a:endParaRPr lang="en-US">
                        <a:effectLst/>
                      </a:endParaRPr>
                    </a:p>
                  </a:txBody>
                  <a:tcPr anchor="ctr"/>
                </a:tc>
                <a:tc>
                  <a:txBody>
                    <a:bodyPr/>
                    <a:lstStyle/>
                    <a:p>
                      <a:r>
                        <a:rPr lang="en-US">
                          <a:effectLst/>
                        </a:rPr>
                        <a:t>Proposed by AMD in 2007 but was never implemented</a:t>
                      </a:r>
                    </a:p>
                  </a:txBody>
                  <a:tcPr anchor="ctr"/>
                </a:tc>
                <a:extLst>
                  <a:ext uri="{0D108BD9-81ED-4DB2-BD59-A6C34878D82A}">
                    <a16:rowId xmlns:a16="http://schemas.microsoft.com/office/drawing/2014/main" val="1941947097"/>
                  </a:ext>
                </a:extLst>
              </a:tr>
              <a:tr h="370840">
                <a:tc>
                  <a:txBody>
                    <a:bodyPr/>
                    <a:lstStyle/>
                    <a:p>
                      <a:r>
                        <a:rPr lang="en-US" u="none" strike="noStrike">
                          <a:solidFill>
                            <a:srgbClr val="0645AD"/>
                          </a:solidFill>
                          <a:effectLst/>
                          <a:hlinkClick r:id="rId18" tooltip="2008"/>
                        </a:rPr>
                        <a:t>2008</a:t>
                      </a:r>
                      <a:endParaRPr lang="en-US">
                        <a:effectLst/>
                      </a:endParaRPr>
                    </a:p>
                  </a:txBody>
                  <a:tcPr anchor="ctr"/>
                </a:tc>
                <a:tc>
                  <a:txBody>
                    <a:bodyPr/>
                    <a:lstStyle/>
                    <a:p>
                      <a:r>
                        <a:rPr lang="en-US" u="none" strike="noStrike">
                          <a:solidFill>
                            <a:srgbClr val="BA0000"/>
                          </a:solidFill>
                          <a:effectLst/>
                          <a:hlinkClick r:id="rId12" tooltip="x86/ (page does not exist)"/>
                        </a:rPr>
                        <a:t>SSE4</a:t>
                      </a:r>
                      <a:endParaRPr lang="en-US">
                        <a:effectLst/>
                      </a:endParaRPr>
                    </a:p>
                  </a:txBody>
                  <a:tcPr anchor="ctr"/>
                </a:tc>
                <a:tc>
                  <a:txBody>
                    <a:bodyPr/>
                    <a:lstStyle/>
                    <a:p>
                      <a:endParaRPr lang="en-US">
                        <a:effectLst/>
                      </a:endParaRPr>
                    </a:p>
                  </a:txBody>
                  <a:tcPr anchor="ctr"/>
                </a:tc>
                <a:tc>
                  <a:txBody>
                    <a:bodyPr/>
                    <a:lstStyle/>
                    <a:p>
                      <a:r>
                        <a:rPr lang="en-US">
                          <a:effectLst/>
                        </a:rPr>
                        <a:t>Streaming SIMD Extensions 4; Another name for SSE4.1 + SSE4.2</a:t>
                      </a:r>
                    </a:p>
                  </a:txBody>
                  <a:tcPr anchor="ctr"/>
                </a:tc>
                <a:extLst>
                  <a:ext uri="{0D108BD9-81ED-4DB2-BD59-A6C34878D82A}">
                    <a16:rowId xmlns:a16="http://schemas.microsoft.com/office/drawing/2014/main" val="1214021205"/>
                  </a:ext>
                </a:extLst>
              </a:tr>
              <a:tr h="370840">
                <a:tc>
                  <a:txBody>
                    <a:bodyPr/>
                    <a:lstStyle/>
                    <a:p>
                      <a:r>
                        <a:rPr lang="en-US" u="none" strike="noStrike">
                          <a:solidFill>
                            <a:srgbClr val="0645AD"/>
                          </a:solidFill>
                          <a:effectLst/>
                          <a:hlinkClick r:id="rId21" tooltip="2010"/>
                        </a:rPr>
                        <a:t>2010</a:t>
                      </a:r>
                      <a:endParaRPr lang="en-US">
                        <a:effectLst/>
                      </a:endParaRPr>
                    </a:p>
                  </a:txBody>
                  <a:tcPr anchor="ctr"/>
                </a:tc>
                <a:tc>
                  <a:txBody>
                    <a:bodyPr/>
                    <a:lstStyle/>
                    <a:p>
                      <a:r>
                        <a:rPr lang="en-US" u="none" strike="noStrike">
                          <a:solidFill>
                            <a:srgbClr val="BA0000"/>
                          </a:solidFill>
                          <a:effectLst/>
                          <a:hlinkClick r:id="rId22" tooltip="x86/clmul (page does not exist)"/>
                        </a:rPr>
                        <a:t>CLMUL</a:t>
                      </a:r>
                      <a:endParaRPr lang="en-US">
                        <a:effectLst/>
                      </a:endParaRPr>
                    </a:p>
                  </a:txBody>
                  <a:tcPr anchor="ctr"/>
                </a:tc>
                <a:tc>
                  <a:txBody>
                    <a:bodyPr/>
                    <a:lstStyle/>
                    <a:p>
                      <a:r>
                        <a:rPr lang="en-US" u="none" strike="noStrike">
                          <a:solidFill>
                            <a:srgbClr val="0645AD"/>
                          </a:solidFill>
                          <a:effectLst/>
                          <a:hlinkClick r:id="rId23" tooltip="intel/microarchitectures/westmere"/>
                        </a:rPr>
                        <a:t>Westmere</a:t>
                      </a:r>
                      <a:endParaRPr lang="en-US">
                        <a:effectLst/>
                      </a:endParaRPr>
                    </a:p>
                  </a:txBody>
                  <a:tcPr anchor="ctr"/>
                </a:tc>
                <a:tc>
                  <a:txBody>
                    <a:bodyPr/>
                    <a:lstStyle/>
                    <a:p>
                      <a:r>
                        <a:rPr lang="en-US">
                          <a:effectLst/>
                        </a:rPr>
                        <a:t>Carry-less multiplication of two registers</a:t>
                      </a:r>
                    </a:p>
                  </a:txBody>
                  <a:tcPr anchor="ctr"/>
                </a:tc>
                <a:extLst>
                  <a:ext uri="{0D108BD9-81ED-4DB2-BD59-A6C34878D82A}">
                    <a16:rowId xmlns:a16="http://schemas.microsoft.com/office/drawing/2014/main" val="2736147703"/>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25" tooltip="x86/avx (page does not exist)"/>
                        </a:rPr>
                        <a:t>AVX</a:t>
                      </a:r>
                      <a:endParaRPr lang="en-US">
                        <a:effectLst/>
                      </a:endParaRPr>
                    </a:p>
                  </a:txBody>
                  <a:tcPr anchor="ctr"/>
                </a:tc>
                <a:tc>
                  <a:txBody>
                    <a:bodyPr/>
                    <a:lstStyle/>
                    <a:p>
                      <a:r>
                        <a:rPr lang="en-US" u="none" strike="noStrike">
                          <a:solidFill>
                            <a:srgbClr val="0645AD"/>
                          </a:solidFill>
                          <a:effectLst/>
                          <a:hlinkClick r:id="rId26" tooltip="intel/microarchitectures/sandy bridge"/>
                        </a:rPr>
                        <a:t>Sandy Bridge</a:t>
                      </a:r>
                      <a:endParaRPr lang="en-US">
                        <a:effectLst/>
                      </a:endParaRPr>
                    </a:p>
                  </a:txBody>
                  <a:tcPr anchor="ctr"/>
                </a:tc>
                <a:tc>
                  <a:txBody>
                    <a:bodyPr/>
                    <a:lstStyle/>
                    <a:p>
                      <a:r>
                        <a:rPr lang="en-US">
                          <a:effectLst/>
                        </a:rPr>
                        <a:t>Advanced Vector Extensions; introduces 256-bits integer operations</a:t>
                      </a:r>
                    </a:p>
                  </a:txBody>
                  <a:tcPr anchor="ctr"/>
                </a:tc>
                <a:extLst>
                  <a:ext uri="{0D108BD9-81ED-4DB2-BD59-A6C34878D82A}">
                    <a16:rowId xmlns:a16="http://schemas.microsoft.com/office/drawing/2014/main" val="4121439014"/>
                  </a:ext>
                </a:extLst>
              </a:tr>
              <a:tr h="370840">
                <a:tc>
                  <a:txBody>
                    <a:bodyPr/>
                    <a:lstStyle/>
                    <a:p>
                      <a:r>
                        <a:rPr lang="en-US" u="none" strike="noStrike">
                          <a:solidFill>
                            <a:srgbClr val="0645AD"/>
                          </a:solidFill>
                          <a:effectLst/>
                          <a:hlinkClick r:id="rId27" tooltip="2012"/>
                        </a:rPr>
                        <a:t>2012</a:t>
                      </a:r>
                      <a:endParaRPr lang="en-US">
                        <a:effectLst/>
                      </a:endParaRPr>
                    </a:p>
                  </a:txBody>
                  <a:tcPr anchor="ctr"/>
                </a:tc>
                <a:tc>
                  <a:txBody>
                    <a:bodyPr/>
                    <a:lstStyle/>
                    <a:p>
                      <a:r>
                        <a:rPr lang="en-US" u="none" strike="noStrike">
                          <a:solidFill>
                            <a:srgbClr val="BA0000"/>
                          </a:solidFill>
                          <a:effectLst/>
                          <a:hlinkClick r:id="rId28" tooltip="x86/f16c (page does not exist)"/>
                        </a:rPr>
                        <a:t>F16C</a:t>
                      </a:r>
                      <a:endParaRPr lang="en-US">
                        <a:effectLst/>
                      </a:endParaRPr>
                    </a:p>
                  </a:txBody>
                  <a:tcPr anchor="ctr"/>
                </a:tc>
                <a:tc>
                  <a:txBody>
                    <a:bodyPr/>
                    <a:lstStyle/>
                    <a:p>
                      <a:r>
                        <a:rPr lang="en-US" u="none" strike="noStrike">
                          <a:solidFill>
                            <a:srgbClr val="0645AD"/>
                          </a:solidFill>
                          <a:effectLst/>
                          <a:hlinkClick r:id="rId29" tooltip="intel/microarchitectures/ivy bridge"/>
                        </a:rPr>
                        <a:t>Ivy Bridge</a:t>
                      </a:r>
                      <a:endParaRPr lang="en-US">
                        <a:effectLst/>
                      </a:endParaRPr>
                    </a:p>
                  </a:txBody>
                  <a:tcPr anchor="ctr"/>
                </a:tc>
                <a:tc>
                  <a:txBody>
                    <a:bodyPr/>
                    <a:lstStyle/>
                    <a:p>
                      <a:r>
                        <a:rPr lang="en-US">
                          <a:effectLst/>
                        </a:rPr>
                        <a:t>Extension for performing half-precision &lt;-&gt; single-precision conversions</a:t>
                      </a:r>
                    </a:p>
                  </a:txBody>
                  <a:tcPr anchor="ctr"/>
                </a:tc>
                <a:extLst>
                  <a:ext uri="{0D108BD9-81ED-4DB2-BD59-A6C34878D82A}">
                    <a16:rowId xmlns:a16="http://schemas.microsoft.com/office/drawing/2014/main" val="3314939448"/>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0" tooltip="x86/xop (page does not exist)"/>
                        </a:rPr>
                        <a:t>XOP</a:t>
                      </a:r>
                      <a:endParaRPr lang="en-US">
                        <a:effectLst/>
                      </a:endParaRPr>
                    </a:p>
                  </a:txBody>
                  <a:tcPr anchor="ctr"/>
                </a:tc>
                <a:tc>
                  <a:txBody>
                    <a:bodyPr/>
                    <a:lstStyle/>
                    <a:p>
                      <a:r>
                        <a:rPr lang="en-US" u="none" strike="noStrike">
                          <a:solidFill>
                            <a:srgbClr val="0645AD"/>
                          </a:solidFill>
                          <a:effectLst/>
                          <a:hlinkClick r:id="rId31" tooltip="amd/microarchitectures/bulldozer"/>
                        </a:rPr>
                        <a:t>Bulldozer</a:t>
                      </a:r>
                      <a:endParaRPr lang="en-US">
                        <a:effectLst/>
                      </a:endParaRPr>
                    </a:p>
                  </a:txBody>
                  <a:tcPr anchor="ctr"/>
                </a:tc>
                <a:tc>
                  <a:txBody>
                    <a:bodyPr/>
                    <a:lstStyle/>
                    <a:p>
                      <a:r>
                        <a:rPr lang="en-US">
                          <a:effectLst/>
                        </a:rPr>
                        <a:t>eXtended Operations; various vector operations</a:t>
                      </a:r>
                    </a:p>
                  </a:txBody>
                  <a:tcPr anchor="ctr"/>
                </a:tc>
                <a:extLst>
                  <a:ext uri="{0D108BD9-81ED-4DB2-BD59-A6C34878D82A}">
                    <a16:rowId xmlns:a16="http://schemas.microsoft.com/office/drawing/2014/main" val="2732375725"/>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2" tooltip="x86/fma4 (page does not exist)"/>
                        </a:rPr>
                        <a:t>FMA4</a:t>
                      </a:r>
                      <a:endParaRPr lang="en-US">
                        <a:effectLst/>
                      </a:endParaRPr>
                    </a:p>
                  </a:txBody>
                  <a:tcPr anchor="ctr"/>
                </a:tc>
                <a:tc>
                  <a:txBody>
                    <a:bodyPr/>
                    <a:lstStyle/>
                    <a:p>
                      <a:r>
                        <a:rPr lang="en-US" u="none" strike="noStrike">
                          <a:solidFill>
                            <a:srgbClr val="0645AD"/>
                          </a:solidFill>
                          <a:effectLst/>
                          <a:hlinkClick r:id="rId31" tooltip="amd/microarchitectures/bulldozer"/>
                        </a:rPr>
                        <a:t>Bulldozer</a:t>
                      </a:r>
                      <a:endParaRPr lang="en-US">
                        <a:effectLst/>
                      </a:endParaRPr>
                    </a:p>
                  </a:txBody>
                  <a:tcPr anchor="ctr"/>
                </a:tc>
                <a:tc>
                  <a:txBody>
                    <a:bodyPr/>
                    <a:lstStyle/>
                    <a:p>
                      <a:r>
                        <a:rPr lang="en-US">
                          <a:effectLst/>
                        </a:rPr>
                        <a:t>4-operands fused multiply-add</a:t>
                      </a:r>
                    </a:p>
                  </a:txBody>
                  <a:tcPr anchor="ctr"/>
                </a:tc>
                <a:extLst>
                  <a:ext uri="{0D108BD9-81ED-4DB2-BD59-A6C34878D82A}">
                    <a16:rowId xmlns:a16="http://schemas.microsoft.com/office/drawing/2014/main" val="1629287833"/>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3" tooltip="x86/lwp (page does not exist)"/>
                        </a:rPr>
                        <a:t>LWP</a:t>
                      </a:r>
                      <a:endParaRPr lang="en-US">
                        <a:effectLst/>
                      </a:endParaRPr>
                    </a:p>
                  </a:txBody>
                  <a:tcPr anchor="ctr"/>
                </a:tc>
                <a:tc>
                  <a:txBody>
                    <a:bodyPr/>
                    <a:lstStyle/>
                    <a:p>
                      <a:r>
                        <a:rPr lang="en-US" u="none" strike="noStrike">
                          <a:solidFill>
                            <a:srgbClr val="0645AD"/>
                          </a:solidFill>
                          <a:effectLst/>
                          <a:hlinkClick r:id="rId31" tooltip="amd/microarchitectures/bulldozer"/>
                        </a:rPr>
                        <a:t>Bulldozer</a:t>
                      </a:r>
                      <a:endParaRPr lang="en-US">
                        <a:effectLst/>
                      </a:endParaRPr>
                    </a:p>
                  </a:txBody>
                  <a:tcPr anchor="ctr"/>
                </a:tc>
                <a:tc>
                  <a:txBody>
                    <a:bodyPr/>
                    <a:lstStyle/>
                    <a:p>
                      <a:r>
                        <a:rPr lang="en-US">
                          <a:effectLst/>
                        </a:rPr>
                        <a:t>Lightweight Profiling</a:t>
                      </a:r>
                    </a:p>
                  </a:txBody>
                  <a:tcPr anchor="ctr"/>
                </a:tc>
                <a:extLst>
                  <a:ext uri="{0D108BD9-81ED-4DB2-BD59-A6C34878D82A}">
                    <a16:rowId xmlns:a16="http://schemas.microsoft.com/office/drawing/2014/main" val="1917746627"/>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4" tooltip="x86/smx (page does not exist)"/>
                        </a:rPr>
                        <a:t>SMX</a:t>
                      </a:r>
                      <a:endParaRPr lang="en-US">
                        <a:effectLst/>
                      </a:endParaRPr>
                    </a:p>
                  </a:txBody>
                  <a:tcPr anchor="ctr"/>
                </a:tc>
                <a:tc>
                  <a:txBody>
                    <a:bodyPr/>
                    <a:lstStyle/>
                    <a:p>
                      <a:r>
                        <a:rPr lang="en-US" u="none" strike="noStrike">
                          <a:solidFill>
                            <a:srgbClr val="0645AD"/>
                          </a:solidFill>
                          <a:effectLst/>
                          <a:hlinkClick r:id="rId19" tooltip="intel/microarchitectures/nehalem"/>
                        </a:rPr>
                        <a:t>Nehalem</a:t>
                      </a:r>
                      <a:endParaRPr lang="en-US">
                        <a:effectLst/>
                      </a:endParaRPr>
                    </a:p>
                  </a:txBody>
                  <a:tcPr anchor="ctr"/>
                </a:tc>
                <a:tc>
                  <a:txBody>
                    <a:bodyPr/>
                    <a:lstStyle/>
                    <a:p>
                      <a:r>
                        <a:rPr lang="en-US">
                          <a:effectLst/>
                        </a:rPr>
                        <a:t>Safer Mode Extensions; instructions needed to facilitate trust decisions (Part of Intel's </a:t>
                      </a:r>
                      <a:r>
                        <a:rPr lang="en-US" u="none" strike="noStrike">
                          <a:solidFill>
                            <a:srgbClr val="BA0000"/>
                          </a:solidFill>
                          <a:effectLst/>
                          <a:hlinkClick r:id="rId35" tooltip="intel/trusted execution technology (page does not exist)"/>
                        </a:rPr>
                        <a:t>Trusted Execution Technology</a:t>
                      </a:r>
                      <a:r>
                        <a:rPr lang="en-US">
                          <a:effectLst/>
                        </a:rPr>
                        <a:t>)</a:t>
                      </a:r>
                    </a:p>
                  </a:txBody>
                  <a:tcPr anchor="ctr"/>
                </a:tc>
                <a:extLst>
                  <a:ext uri="{0D108BD9-81ED-4DB2-BD59-A6C34878D82A}">
                    <a16:rowId xmlns:a16="http://schemas.microsoft.com/office/drawing/2014/main" val="2314322743"/>
                  </a:ext>
                </a:extLst>
              </a:tr>
              <a:tr h="370840">
                <a:tc>
                  <a:txBody>
                    <a:bodyPr/>
                    <a:lstStyle/>
                    <a:p>
                      <a:r>
                        <a:rPr lang="en-US" u="none" strike="noStrike">
                          <a:solidFill>
                            <a:srgbClr val="0645AD"/>
                          </a:solidFill>
                          <a:effectLst/>
                          <a:hlinkClick r:id="rId24" tooltip="2011"/>
                        </a:rPr>
                        <a:t>2011</a:t>
                      </a:r>
                      <a:endParaRPr lang="en-US">
                        <a:effectLst/>
                      </a:endParaRPr>
                    </a:p>
                  </a:txBody>
                  <a:tcPr anchor="ctr"/>
                </a:tc>
                <a:tc>
                  <a:txBody>
                    <a:bodyPr/>
                    <a:lstStyle/>
                    <a:p>
                      <a:r>
                        <a:rPr lang="en-US" u="none" strike="noStrike">
                          <a:solidFill>
                            <a:srgbClr val="BA0000"/>
                          </a:solidFill>
                          <a:effectLst/>
                          <a:hlinkClick r:id="rId36" tooltip="x86/aes (page does not exist)"/>
                        </a:rPr>
                        <a:t>AES</a:t>
                      </a:r>
                      <a:endParaRPr lang="en-US">
                        <a:effectLst/>
                      </a:endParaRPr>
                    </a:p>
                  </a:txBody>
                  <a:tcPr anchor="ctr"/>
                </a:tc>
                <a:tc>
                  <a:txBody>
                    <a:bodyPr/>
                    <a:lstStyle/>
                    <a:p>
                      <a:r>
                        <a:rPr lang="en-US" u="none" strike="noStrike">
                          <a:solidFill>
                            <a:srgbClr val="0645AD"/>
                          </a:solidFill>
                          <a:effectLst/>
                          <a:hlinkClick r:id="rId23" tooltip="intel/microarchitectures/westmere"/>
                        </a:rPr>
                        <a:t>Westmere</a:t>
                      </a:r>
                      <a:endParaRPr lang="en-US">
                        <a:effectLst/>
                      </a:endParaRPr>
                    </a:p>
                  </a:txBody>
                  <a:tcPr anchor="ctr"/>
                </a:tc>
                <a:tc>
                  <a:txBody>
                    <a:bodyPr/>
                    <a:lstStyle/>
                    <a:p>
                      <a:r>
                        <a:rPr lang="en-US">
                          <a:effectLst/>
                        </a:rPr>
                        <a:t>Instructions for optimizing AES operations</a:t>
                      </a:r>
                    </a:p>
                  </a:txBody>
                  <a:tcPr anchor="ctr"/>
                </a:tc>
                <a:extLst>
                  <a:ext uri="{0D108BD9-81ED-4DB2-BD59-A6C34878D82A}">
                    <a16:rowId xmlns:a16="http://schemas.microsoft.com/office/drawing/2014/main" val="2171479155"/>
                  </a:ext>
                </a:extLst>
              </a:tr>
              <a:tr h="370840">
                <a:tc>
                  <a:txBody>
                    <a:bodyPr/>
                    <a:lstStyle/>
                    <a:p>
                      <a:r>
                        <a:rPr lang="en-US" u="none" strike="noStrike">
                          <a:solidFill>
                            <a:srgbClr val="0645AD"/>
                          </a:solidFill>
                          <a:effectLst/>
                          <a:hlinkClick r:id="rId27" tooltip="2012"/>
                        </a:rPr>
                        <a:t>2012</a:t>
                      </a:r>
                      <a:endParaRPr lang="en-US">
                        <a:effectLst/>
                      </a:endParaRPr>
                    </a:p>
                  </a:txBody>
                  <a:tcPr anchor="ctr"/>
                </a:tc>
                <a:tc>
                  <a:txBody>
                    <a:bodyPr/>
                    <a:lstStyle/>
                    <a:p>
                      <a:r>
                        <a:rPr lang="en-US" u="none" strike="noStrike">
                          <a:solidFill>
                            <a:srgbClr val="BA0000"/>
                          </a:solidFill>
                          <a:effectLst/>
                          <a:hlinkClick r:id="rId37" tooltip="x86/tbm (page does not exist)"/>
                        </a:rPr>
                        <a:t>TBM</a:t>
                      </a:r>
                      <a:endParaRPr lang="en-US">
                        <a:effectLst/>
                      </a:endParaRPr>
                    </a:p>
                  </a:txBody>
                  <a:tcPr anchor="ctr"/>
                </a:tc>
                <a:tc>
                  <a:txBody>
                    <a:bodyPr/>
                    <a:lstStyle/>
                    <a:p>
                      <a:r>
                        <a:rPr lang="en-US" u="none" strike="noStrike">
                          <a:solidFill>
                            <a:srgbClr val="0645AD"/>
                          </a:solidFill>
                          <a:effectLst/>
                          <a:hlinkClick r:id="rId38" tooltip="amd/microarchitectures/piledriver"/>
                        </a:rPr>
                        <a:t>Piledriver</a:t>
                      </a:r>
                      <a:endParaRPr lang="en-US">
                        <a:effectLst/>
                      </a:endParaRPr>
                    </a:p>
                  </a:txBody>
                  <a:tcPr anchor="ctr"/>
                </a:tc>
                <a:tc>
                  <a:txBody>
                    <a:bodyPr/>
                    <a:lstStyle/>
                    <a:p>
                      <a:r>
                        <a:rPr lang="en-US">
                          <a:effectLst/>
                        </a:rPr>
                        <a:t>Trailing Bit Manipulation; bit manipulation instructions designed to be compiler intrinsics</a:t>
                      </a:r>
                    </a:p>
                  </a:txBody>
                  <a:tcPr anchor="ctr"/>
                </a:tc>
                <a:extLst>
                  <a:ext uri="{0D108BD9-81ED-4DB2-BD59-A6C34878D82A}">
                    <a16:rowId xmlns:a16="http://schemas.microsoft.com/office/drawing/2014/main" val="3146672407"/>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0" tooltip="x86/bmi1 (page does not exist)"/>
                        </a:rPr>
                        <a:t>BMI1</a:t>
                      </a:r>
                      <a:endParaRPr lang="en-US">
                        <a:effectLst/>
                      </a:endParaRPr>
                    </a:p>
                  </a:txBody>
                  <a:tcPr anchor="ctr"/>
                </a:tc>
                <a:tc>
                  <a:txBody>
                    <a:bodyPr/>
                    <a:lstStyle/>
                    <a:p>
                      <a:r>
                        <a:rPr lang="en-US" u="none" strike="noStrike">
                          <a:solidFill>
                            <a:srgbClr val="BA0000"/>
                          </a:solidFill>
                          <a:effectLst/>
                          <a:hlinkClick r:id="rId41" tooltip="amd/microarchitectures/jaguar (page does not exist)"/>
                        </a:rPr>
                        <a:t>Jaguar</a:t>
                      </a:r>
                      <a:endParaRPr lang="en-US">
                        <a:effectLst/>
                      </a:endParaRPr>
                    </a:p>
                  </a:txBody>
                  <a:tcPr anchor="ctr"/>
                </a:tc>
                <a:tc>
                  <a:txBody>
                    <a:bodyPr/>
                    <a:lstStyle/>
                    <a:p>
                      <a:r>
                        <a:rPr lang="en-US" dirty="0">
                          <a:effectLst/>
                        </a:rPr>
                        <a:t>Bit Manipulation Instruction Set 1; introduces a number of bit manipulation instructions</a:t>
                      </a:r>
                    </a:p>
                  </a:txBody>
                  <a:tcPr anchor="ctr"/>
                </a:tc>
                <a:extLst>
                  <a:ext uri="{0D108BD9-81ED-4DB2-BD59-A6C34878D82A}">
                    <a16:rowId xmlns:a16="http://schemas.microsoft.com/office/drawing/2014/main" val="3492724442"/>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2" tooltip="x86/bmi2 (page does not exist)"/>
                        </a:rPr>
                        <a:t>BMI2</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dirty="0">
                          <a:effectLst/>
                        </a:rPr>
                        <a:t>Bit Manipulation Instruction Set 2; introduces additional bit manipulation instructions</a:t>
                      </a:r>
                    </a:p>
                  </a:txBody>
                  <a:tcPr anchor="ctr"/>
                </a:tc>
                <a:extLst>
                  <a:ext uri="{0D108BD9-81ED-4DB2-BD59-A6C34878D82A}">
                    <a16:rowId xmlns:a16="http://schemas.microsoft.com/office/drawing/2014/main" val="3682612559"/>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4" tooltip="x86/fma3 (page does not exist)"/>
                        </a:rPr>
                        <a:t>FMA3</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a:effectLst/>
                        </a:rPr>
                        <a:t>3-operands fused multiply-add</a:t>
                      </a:r>
                    </a:p>
                  </a:txBody>
                  <a:tcPr anchor="ctr"/>
                </a:tc>
                <a:extLst>
                  <a:ext uri="{0D108BD9-81ED-4DB2-BD59-A6C34878D82A}">
                    <a16:rowId xmlns:a16="http://schemas.microsoft.com/office/drawing/2014/main" val="3444124457"/>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5" tooltip="x86/tsx (page does not exist)"/>
                        </a:rPr>
                        <a:t>TSX</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a:effectLst/>
                        </a:rPr>
                        <a:t>Transactional Synchronization Extensions; adds transactional memory support</a:t>
                      </a:r>
                    </a:p>
                  </a:txBody>
                  <a:tcPr anchor="ctr"/>
                </a:tc>
                <a:extLst>
                  <a:ext uri="{0D108BD9-81ED-4DB2-BD59-A6C34878D82A}">
                    <a16:rowId xmlns:a16="http://schemas.microsoft.com/office/drawing/2014/main" val="371410874"/>
                  </a:ext>
                </a:extLst>
              </a:tr>
              <a:tr h="370840">
                <a:tc>
                  <a:txBody>
                    <a:bodyPr/>
                    <a:lstStyle/>
                    <a:p>
                      <a:r>
                        <a:rPr lang="en-US" u="none" strike="noStrike">
                          <a:solidFill>
                            <a:srgbClr val="0645AD"/>
                          </a:solidFill>
                          <a:effectLst/>
                          <a:hlinkClick r:id="rId39" tooltip="2013"/>
                        </a:rPr>
                        <a:t>2013</a:t>
                      </a:r>
                      <a:endParaRPr lang="en-US">
                        <a:effectLst/>
                      </a:endParaRPr>
                    </a:p>
                  </a:txBody>
                  <a:tcPr anchor="ctr"/>
                </a:tc>
                <a:tc>
                  <a:txBody>
                    <a:bodyPr/>
                    <a:lstStyle/>
                    <a:p>
                      <a:r>
                        <a:rPr lang="en-US" u="none" strike="noStrike">
                          <a:solidFill>
                            <a:srgbClr val="BA0000"/>
                          </a:solidFill>
                          <a:effectLst/>
                          <a:hlinkClick r:id="rId46" tooltip="x86/avx2 (page does not exist)"/>
                        </a:rPr>
                        <a:t>AVX2</a:t>
                      </a:r>
                      <a:endParaRPr lang="en-US">
                        <a:effectLst/>
                      </a:endParaRPr>
                    </a:p>
                  </a:txBody>
                  <a:tcPr anchor="ctr"/>
                </a:tc>
                <a:tc>
                  <a:txBody>
                    <a:bodyPr/>
                    <a:lstStyle/>
                    <a:p>
                      <a:r>
                        <a:rPr lang="en-US" u="none" strike="noStrike">
                          <a:solidFill>
                            <a:srgbClr val="0645AD"/>
                          </a:solidFill>
                          <a:effectLst/>
                          <a:hlinkClick r:id="rId43" tooltip="intel/microarchitectures/haswell"/>
                        </a:rPr>
                        <a:t>Haswell</a:t>
                      </a:r>
                      <a:endParaRPr lang="en-US">
                        <a:effectLst/>
                      </a:endParaRPr>
                    </a:p>
                  </a:txBody>
                  <a:tcPr anchor="ctr"/>
                </a:tc>
                <a:tc>
                  <a:txBody>
                    <a:bodyPr/>
                    <a:lstStyle/>
                    <a:p>
                      <a:r>
                        <a:rPr lang="en-US">
                          <a:effectLst/>
                        </a:rPr>
                        <a:t>Advanced Vector Extensions; additional instructions</a:t>
                      </a:r>
                    </a:p>
                  </a:txBody>
                  <a:tcPr anchor="ctr"/>
                </a:tc>
                <a:extLst>
                  <a:ext uri="{0D108BD9-81ED-4DB2-BD59-A6C34878D82A}">
                    <a16:rowId xmlns:a16="http://schemas.microsoft.com/office/drawing/2014/main" val="450856258"/>
                  </a:ext>
                </a:extLst>
              </a:tr>
              <a:tr h="370840">
                <a:tc>
                  <a:txBody>
                    <a:bodyPr/>
                    <a:lstStyle/>
                    <a:p>
                      <a:r>
                        <a:rPr lang="en-US" u="none" strike="noStrike">
                          <a:solidFill>
                            <a:srgbClr val="0645AD"/>
                          </a:solidFill>
                          <a:effectLst/>
                          <a:hlinkClick r:id="rId47" tooltip="2014"/>
                        </a:rPr>
                        <a:t>2014</a:t>
                      </a:r>
                      <a:endParaRPr lang="en-US">
                        <a:effectLst/>
                      </a:endParaRPr>
                    </a:p>
                  </a:txBody>
                  <a:tcPr anchor="ctr"/>
                </a:tc>
                <a:tc>
                  <a:txBody>
                    <a:bodyPr/>
                    <a:lstStyle/>
                    <a:p>
                      <a:r>
                        <a:rPr lang="en-US" u="none" strike="noStrike">
                          <a:solidFill>
                            <a:srgbClr val="0645AD"/>
                          </a:solidFill>
                          <a:effectLst/>
                          <a:hlinkClick r:id="rId48" tooltip="x86/adx"/>
                        </a:rPr>
                        <a:t>ADX</a:t>
                      </a:r>
                      <a:endParaRPr lang="en-US">
                        <a:effectLst/>
                      </a:endParaRPr>
                    </a:p>
                  </a:txBody>
                  <a:tcPr anchor="ctr"/>
                </a:tc>
                <a:tc>
                  <a:txBody>
                    <a:bodyPr/>
                    <a:lstStyle/>
                    <a:p>
                      <a:r>
                        <a:rPr lang="en-US" u="none" strike="noStrike">
                          <a:solidFill>
                            <a:srgbClr val="0645AD"/>
                          </a:solidFill>
                          <a:effectLst/>
                          <a:hlinkClick r:id="rId49" tooltip="intel/microarchitectures/broadwell"/>
                        </a:rPr>
                        <a:t>Broadwell</a:t>
                      </a:r>
                      <a:endParaRPr lang="en-US">
                        <a:effectLst/>
                      </a:endParaRPr>
                    </a:p>
                  </a:txBody>
                  <a:tcPr anchor="ctr"/>
                </a:tc>
                <a:tc>
                  <a:txBody>
                    <a:bodyPr/>
                    <a:lstStyle/>
                    <a:p>
                      <a:r>
                        <a:rPr lang="en-US">
                          <a:effectLst/>
                        </a:rPr>
                        <a:t>Multi-Precision Add-Carry Instruction extension</a:t>
                      </a:r>
                    </a:p>
                  </a:txBody>
                  <a:tcPr anchor="ctr"/>
                </a:tc>
                <a:extLst>
                  <a:ext uri="{0D108BD9-81ED-4DB2-BD59-A6C34878D82A}">
                    <a16:rowId xmlns:a16="http://schemas.microsoft.com/office/drawing/2014/main" val="468603499"/>
                  </a:ext>
                </a:extLst>
              </a:tr>
              <a:tr h="370840">
                <a:tc>
                  <a:txBody>
                    <a:bodyPr/>
                    <a:lstStyle/>
                    <a:p>
                      <a:r>
                        <a:rPr lang="en-US" u="none" strike="noStrike">
                          <a:solidFill>
                            <a:srgbClr val="0645AD"/>
                          </a:solidFill>
                          <a:effectLst/>
                          <a:hlinkClick r:id="rId47" tooltip="2014"/>
                        </a:rPr>
                        <a:t>2014</a:t>
                      </a:r>
                      <a:endParaRPr lang="en-US">
                        <a:effectLst/>
                      </a:endParaRPr>
                    </a:p>
                  </a:txBody>
                  <a:tcPr anchor="ctr"/>
                </a:tc>
                <a:tc>
                  <a:txBody>
                    <a:bodyPr/>
                    <a:lstStyle/>
                    <a:p>
                      <a:r>
                        <a:rPr lang="en-US" u="none" strike="noStrike">
                          <a:solidFill>
                            <a:srgbClr val="BA0000"/>
                          </a:solidFill>
                          <a:effectLst/>
                          <a:hlinkClick r:id="rId50" tooltip="x86/rdrand (page does not exist)"/>
                        </a:rPr>
                        <a:t>RdRand</a:t>
                      </a:r>
                      <a:endParaRPr lang="en-US">
                        <a:effectLst/>
                      </a:endParaRPr>
                    </a:p>
                  </a:txBody>
                  <a:tcPr anchor="ctr"/>
                </a:tc>
                <a:tc>
                  <a:txBody>
                    <a:bodyPr/>
                    <a:lstStyle/>
                    <a:p>
                      <a:r>
                        <a:rPr lang="en-US" u="none" strike="noStrike">
                          <a:solidFill>
                            <a:srgbClr val="0645AD"/>
                          </a:solidFill>
                          <a:effectLst/>
                          <a:hlinkClick r:id="rId49" tooltip="intel/microarchitectures/broadwell"/>
                        </a:rPr>
                        <a:t>Broadwell</a:t>
                      </a:r>
                      <a:endParaRPr lang="en-US">
                        <a:effectLst/>
                      </a:endParaRPr>
                    </a:p>
                  </a:txBody>
                  <a:tcPr anchor="ctr"/>
                </a:tc>
                <a:tc>
                  <a:txBody>
                    <a:bodyPr/>
                    <a:lstStyle/>
                    <a:p>
                      <a:r>
                        <a:rPr lang="en-US">
                          <a:effectLst/>
                        </a:rPr>
                        <a:t>Part of Secure Key Technology extension (RdRand, RDSEED)</a:t>
                      </a:r>
                    </a:p>
                  </a:txBody>
                  <a:tcPr anchor="ctr"/>
                </a:tc>
                <a:extLst>
                  <a:ext uri="{0D108BD9-81ED-4DB2-BD59-A6C34878D82A}">
                    <a16:rowId xmlns:a16="http://schemas.microsoft.com/office/drawing/2014/main" val="4227918054"/>
                  </a:ext>
                </a:extLst>
              </a:tr>
              <a:tr h="370840">
                <a:tc>
                  <a:txBody>
                    <a:bodyPr/>
                    <a:lstStyle/>
                    <a:p>
                      <a:r>
                        <a:rPr lang="en-US" u="none" strike="noStrike">
                          <a:solidFill>
                            <a:srgbClr val="0645AD"/>
                          </a:solidFill>
                          <a:effectLst/>
                          <a:hlinkClick r:id="rId47" tooltip="2014"/>
                        </a:rPr>
                        <a:t>2014</a:t>
                      </a:r>
                      <a:endParaRPr lang="en-US">
                        <a:effectLst/>
                      </a:endParaRPr>
                    </a:p>
                  </a:txBody>
                  <a:tcPr anchor="ctr"/>
                </a:tc>
                <a:tc>
                  <a:txBody>
                    <a:bodyPr/>
                    <a:lstStyle/>
                    <a:p>
                      <a:r>
                        <a:rPr lang="en-US" u="none" strike="noStrike">
                          <a:solidFill>
                            <a:srgbClr val="BA0000"/>
                          </a:solidFill>
                          <a:effectLst/>
                          <a:hlinkClick r:id="rId51" tooltip="x86/prefetch (page does not exist)"/>
                        </a:rPr>
                        <a:t>PREFETCH</a:t>
                      </a:r>
                      <a:endParaRPr lang="en-US">
                        <a:effectLst/>
                      </a:endParaRPr>
                    </a:p>
                  </a:txBody>
                  <a:tcPr anchor="ctr"/>
                </a:tc>
                <a:tc>
                  <a:txBody>
                    <a:bodyPr/>
                    <a:lstStyle/>
                    <a:p>
                      <a:r>
                        <a:rPr lang="en-US" u="none" strike="noStrike">
                          <a:solidFill>
                            <a:srgbClr val="0645AD"/>
                          </a:solidFill>
                          <a:effectLst/>
                          <a:hlinkClick r:id="rId49" tooltip="intel/microarchitectures/broadwell"/>
                        </a:rPr>
                        <a:t>Broadwell</a:t>
                      </a:r>
                      <a:endParaRPr lang="en-US">
                        <a:effectLst/>
                      </a:endParaRPr>
                    </a:p>
                  </a:txBody>
                  <a:tcPr anchor="ctr"/>
                </a:tc>
                <a:tc>
                  <a:txBody>
                    <a:bodyPr/>
                    <a:lstStyle/>
                    <a:p>
                      <a:r>
                        <a:rPr lang="en-US">
                          <a:effectLst/>
                        </a:rPr>
                        <a:t>PREFETCH instructions (previously part of </a:t>
                      </a:r>
                      <a:r>
                        <a:rPr lang="en-US" u="none" strike="noStrike">
                          <a:solidFill>
                            <a:srgbClr val="BA0000"/>
                          </a:solidFill>
                          <a:effectLst/>
                          <a:hlinkClick r:id="rId52" tooltip="x86/extensions/3dnow! (page does not exist)"/>
                        </a:rPr>
                        <a:t>3DNow!</a:t>
                      </a:r>
                      <a:r>
                        <a:rPr lang="en-US">
                          <a:effectLst/>
                        </a:rPr>
                        <a:t>)</a:t>
                      </a:r>
                    </a:p>
                  </a:txBody>
                  <a:tcPr anchor="ctr"/>
                </a:tc>
                <a:extLst>
                  <a:ext uri="{0D108BD9-81ED-4DB2-BD59-A6C34878D82A}">
                    <a16:rowId xmlns:a16="http://schemas.microsoft.com/office/drawing/2014/main" val="1815963135"/>
                  </a:ext>
                </a:extLst>
              </a:tr>
              <a:tr h="370840">
                <a:tc>
                  <a:txBody>
                    <a:bodyPr/>
                    <a:lstStyle/>
                    <a:p>
                      <a:r>
                        <a:rPr lang="en-US" u="none" strike="noStrike">
                          <a:solidFill>
                            <a:srgbClr val="0645AD"/>
                          </a:solidFill>
                          <a:effectLst/>
                          <a:hlinkClick r:id="rId53" tooltip="2015"/>
                        </a:rPr>
                        <a:t>2015</a:t>
                      </a:r>
                      <a:endParaRPr lang="en-US">
                        <a:effectLst/>
                      </a:endParaRPr>
                    </a:p>
                  </a:txBody>
                  <a:tcPr anchor="ctr"/>
                </a:tc>
                <a:tc>
                  <a:txBody>
                    <a:bodyPr/>
                    <a:lstStyle/>
                    <a:p>
                      <a:r>
                        <a:rPr lang="en-US" u="none" strike="noStrike">
                          <a:solidFill>
                            <a:srgbClr val="0645AD"/>
                          </a:solidFill>
                          <a:effectLst/>
                          <a:hlinkClick r:id="rId54" tooltip="x86/avx-512"/>
                        </a:rPr>
                        <a:t>AVX-512</a:t>
                      </a:r>
                      <a:endParaRPr lang="en-US">
                        <a:effectLst/>
                      </a:endParaRPr>
                    </a:p>
                  </a:txBody>
                  <a:tcPr anchor="ctr"/>
                </a:tc>
                <a:tc>
                  <a:txBody>
                    <a:bodyPr/>
                    <a:lstStyle/>
                    <a:p>
                      <a:r>
                        <a:rPr lang="en-US" u="none" strike="noStrike">
                          <a:solidFill>
                            <a:srgbClr val="0645AD"/>
                          </a:solidFill>
                          <a:effectLst/>
                          <a:hlinkClick r:id="rId55" tooltip="intel/microarchitectures/airmont"/>
                        </a:rPr>
                        <a:t>Airmont</a:t>
                      </a:r>
                      <a:endParaRPr lang="en-US">
                        <a:effectLst/>
                      </a:endParaRPr>
                    </a:p>
                  </a:txBody>
                  <a:tcPr anchor="ctr"/>
                </a:tc>
                <a:tc>
                  <a:txBody>
                    <a:bodyPr/>
                    <a:lstStyle/>
                    <a:p>
                      <a:r>
                        <a:rPr lang="en-US">
                          <a:effectLst/>
                        </a:rPr>
                        <a:t>512 bit register operations</a:t>
                      </a:r>
                    </a:p>
                  </a:txBody>
                  <a:tcPr anchor="ctr"/>
                </a:tc>
                <a:extLst>
                  <a:ext uri="{0D108BD9-81ED-4DB2-BD59-A6C34878D82A}">
                    <a16:rowId xmlns:a16="http://schemas.microsoft.com/office/drawing/2014/main" val="3320610434"/>
                  </a:ext>
                </a:extLst>
              </a:tr>
              <a:tr h="370840">
                <a:tc>
                  <a:txBody>
                    <a:bodyPr/>
                    <a:lstStyle/>
                    <a:p>
                      <a:r>
                        <a:rPr lang="en-US" u="none" strike="noStrike">
                          <a:solidFill>
                            <a:srgbClr val="0645AD"/>
                          </a:solidFill>
                          <a:effectLst/>
                          <a:hlinkClick r:id="rId53" tooltip="2015"/>
                        </a:rPr>
                        <a:t>2015</a:t>
                      </a:r>
                      <a:endParaRPr lang="en-US">
                        <a:effectLst/>
                      </a:endParaRPr>
                    </a:p>
                  </a:txBody>
                  <a:tcPr anchor="ctr"/>
                </a:tc>
                <a:tc>
                  <a:txBody>
                    <a:bodyPr/>
                    <a:lstStyle/>
                    <a:p>
                      <a:r>
                        <a:rPr lang="en-US" u="none" strike="noStrike">
                          <a:solidFill>
                            <a:srgbClr val="BA0000"/>
                          </a:solidFill>
                          <a:effectLst/>
                          <a:hlinkClick r:id="rId56" tooltip="x86/mpx (page does not exist)"/>
                        </a:rPr>
                        <a:t>MPX</a:t>
                      </a:r>
                      <a:endParaRPr lang="en-US">
                        <a:effectLst/>
                      </a:endParaRPr>
                    </a:p>
                  </a:txBody>
                  <a:tcPr anchor="ctr"/>
                </a:tc>
                <a:tc>
                  <a:txBody>
                    <a:bodyPr/>
                    <a:lstStyle/>
                    <a:p>
                      <a:r>
                        <a:rPr lang="en-US" u="none" strike="noStrike">
                          <a:solidFill>
                            <a:srgbClr val="0645AD"/>
                          </a:solidFill>
                          <a:effectLst/>
                          <a:hlinkClick r:id="rId57" tooltip="intel/microarchitectures/skylake"/>
                        </a:rPr>
                        <a:t>Skylake</a:t>
                      </a:r>
                      <a:endParaRPr lang="en-US">
                        <a:effectLst/>
                      </a:endParaRPr>
                    </a:p>
                  </a:txBody>
                  <a:tcPr anchor="ctr"/>
                </a:tc>
                <a:tc>
                  <a:txBody>
                    <a:bodyPr/>
                    <a:lstStyle/>
                    <a:p>
                      <a:r>
                        <a:rPr lang="en-US">
                          <a:effectLst/>
                        </a:rPr>
                        <a:t>Memory Protection Extensions</a:t>
                      </a:r>
                    </a:p>
                  </a:txBody>
                  <a:tcPr anchor="ctr"/>
                </a:tc>
                <a:extLst>
                  <a:ext uri="{0D108BD9-81ED-4DB2-BD59-A6C34878D82A}">
                    <a16:rowId xmlns:a16="http://schemas.microsoft.com/office/drawing/2014/main" val="169850887"/>
                  </a:ext>
                </a:extLst>
              </a:tr>
              <a:tr h="370840">
                <a:tc>
                  <a:txBody>
                    <a:bodyPr/>
                    <a:lstStyle/>
                    <a:p>
                      <a:r>
                        <a:rPr lang="en-US" u="none" strike="noStrike">
                          <a:solidFill>
                            <a:srgbClr val="0645AD"/>
                          </a:solidFill>
                          <a:effectLst/>
                          <a:hlinkClick r:id="rId53" tooltip="2015"/>
                        </a:rPr>
                        <a:t>2015</a:t>
                      </a:r>
                      <a:endParaRPr lang="en-US">
                        <a:effectLst/>
                      </a:endParaRPr>
                    </a:p>
                  </a:txBody>
                  <a:tcPr anchor="ctr"/>
                </a:tc>
                <a:tc>
                  <a:txBody>
                    <a:bodyPr/>
                    <a:lstStyle/>
                    <a:p>
                      <a:r>
                        <a:rPr lang="en-US" u="none" strike="noStrike">
                          <a:solidFill>
                            <a:srgbClr val="BA0000"/>
                          </a:solidFill>
                          <a:effectLst/>
                          <a:hlinkClick r:id="rId58" tooltip="x86/sgx (page does not exist)"/>
                        </a:rPr>
                        <a:t>SGX</a:t>
                      </a:r>
                      <a:endParaRPr lang="en-US">
                        <a:effectLst/>
                      </a:endParaRPr>
                    </a:p>
                  </a:txBody>
                  <a:tcPr anchor="ctr"/>
                </a:tc>
                <a:tc>
                  <a:txBody>
                    <a:bodyPr/>
                    <a:lstStyle/>
                    <a:p>
                      <a:r>
                        <a:rPr lang="en-US" u="none" strike="noStrike">
                          <a:solidFill>
                            <a:srgbClr val="0645AD"/>
                          </a:solidFill>
                          <a:effectLst/>
                          <a:hlinkClick r:id="rId57" tooltip="intel/microarchitectures/skylake"/>
                        </a:rPr>
                        <a:t>Skylake</a:t>
                      </a:r>
                      <a:endParaRPr lang="en-US">
                        <a:effectLst/>
                      </a:endParaRPr>
                    </a:p>
                  </a:txBody>
                  <a:tcPr anchor="ctr"/>
                </a:tc>
                <a:tc>
                  <a:txBody>
                    <a:bodyPr/>
                    <a:lstStyle/>
                    <a:p>
                      <a:r>
                        <a:rPr lang="en-US">
                          <a:effectLst/>
                        </a:rPr>
                        <a:t>Software Guard Extensions</a:t>
                      </a:r>
                    </a:p>
                  </a:txBody>
                  <a:tcPr anchor="ctr"/>
                </a:tc>
                <a:extLst>
                  <a:ext uri="{0D108BD9-81ED-4DB2-BD59-A6C34878D82A}">
                    <a16:rowId xmlns:a16="http://schemas.microsoft.com/office/drawing/2014/main" val="471464455"/>
                  </a:ext>
                </a:extLst>
              </a:tr>
              <a:tr h="370840">
                <a:tc>
                  <a:txBody>
                    <a:bodyPr/>
                    <a:lstStyle/>
                    <a:p>
                      <a:r>
                        <a:rPr lang="en-US" u="none" strike="noStrike">
                          <a:solidFill>
                            <a:srgbClr val="0645AD"/>
                          </a:solidFill>
                          <a:effectLst/>
                          <a:hlinkClick r:id="rId59" tooltip="2016"/>
                        </a:rPr>
                        <a:t>2016</a:t>
                      </a:r>
                      <a:endParaRPr lang="en-US">
                        <a:effectLst/>
                      </a:endParaRPr>
                    </a:p>
                  </a:txBody>
                  <a:tcPr anchor="ctr"/>
                </a:tc>
                <a:tc>
                  <a:txBody>
                    <a:bodyPr/>
                    <a:lstStyle/>
                    <a:p>
                      <a:r>
                        <a:rPr lang="en-US" u="none" strike="noStrike">
                          <a:solidFill>
                            <a:srgbClr val="BA0000"/>
                          </a:solidFill>
                          <a:effectLst/>
                          <a:hlinkClick r:id="rId60" tooltip="x86/sha (page does not exist)"/>
                        </a:rPr>
                        <a:t>SHA</a:t>
                      </a:r>
                      <a:endParaRPr lang="en-US">
                        <a:effectLst/>
                      </a:endParaRPr>
                    </a:p>
                  </a:txBody>
                  <a:tcPr anchor="ctr"/>
                </a:tc>
                <a:tc>
                  <a:txBody>
                    <a:bodyPr/>
                    <a:lstStyle/>
                    <a:p>
                      <a:r>
                        <a:rPr lang="en-US" u="none" strike="noStrike">
                          <a:solidFill>
                            <a:srgbClr val="0645AD"/>
                          </a:solidFill>
                          <a:effectLst/>
                          <a:hlinkClick r:id="rId61" tooltip="intel/microarchitectures/goldmont"/>
                        </a:rPr>
                        <a:t>Goldmont</a:t>
                      </a:r>
                      <a:endParaRPr lang="en-US">
                        <a:effectLst/>
                      </a:endParaRPr>
                    </a:p>
                  </a:txBody>
                  <a:tcPr anchor="ctr"/>
                </a:tc>
                <a:tc>
                  <a:txBody>
                    <a:bodyPr/>
                    <a:lstStyle/>
                    <a:p>
                      <a:r>
                        <a:rPr lang="en-US">
                          <a:effectLst/>
                        </a:rPr>
                        <a:t>SHA Extensions</a:t>
                      </a:r>
                    </a:p>
                  </a:txBody>
                  <a:tcPr anchor="ctr"/>
                </a:tc>
                <a:extLst>
                  <a:ext uri="{0D108BD9-81ED-4DB2-BD59-A6C34878D82A}">
                    <a16:rowId xmlns:a16="http://schemas.microsoft.com/office/drawing/2014/main" val="850138283"/>
                  </a:ext>
                </a:extLst>
              </a:tr>
              <a:tr h="370840">
                <a:tc>
                  <a:txBody>
                    <a:bodyPr/>
                    <a:lstStyle/>
                    <a:p>
                      <a:r>
                        <a:rPr lang="en-US" u="none" strike="noStrike">
                          <a:solidFill>
                            <a:srgbClr val="0645AD"/>
                          </a:solidFill>
                          <a:effectLst/>
                          <a:hlinkClick r:id="rId62" tooltip="2017"/>
                        </a:rPr>
                        <a:t>2017</a:t>
                      </a:r>
                      <a:endParaRPr lang="en-US">
                        <a:effectLst/>
                      </a:endParaRPr>
                    </a:p>
                  </a:txBody>
                  <a:tcPr anchor="ctr"/>
                </a:tc>
                <a:tc>
                  <a:txBody>
                    <a:bodyPr/>
                    <a:lstStyle/>
                    <a:p>
                      <a:r>
                        <a:rPr lang="en-US" u="none" strike="noStrike">
                          <a:solidFill>
                            <a:srgbClr val="0645AD"/>
                          </a:solidFill>
                          <a:effectLst/>
                          <a:hlinkClick r:id="rId63" tooltip="x86/sme"/>
                        </a:rPr>
                        <a:t>SME</a:t>
                      </a:r>
                      <a:endParaRPr lang="en-US">
                        <a:effectLst/>
                      </a:endParaRPr>
                    </a:p>
                  </a:txBody>
                  <a:tcPr anchor="ctr"/>
                </a:tc>
                <a:tc>
                  <a:txBody>
                    <a:bodyPr/>
                    <a:lstStyle/>
                    <a:p>
                      <a:r>
                        <a:rPr lang="en-US" u="none" strike="noStrike">
                          <a:solidFill>
                            <a:srgbClr val="0645AD"/>
                          </a:solidFill>
                          <a:effectLst/>
                          <a:hlinkClick r:id="rId64" tooltip="amd/microarchitectures/zen"/>
                        </a:rPr>
                        <a:t>Zen</a:t>
                      </a:r>
                      <a:endParaRPr lang="en-US">
                        <a:effectLst/>
                      </a:endParaRPr>
                    </a:p>
                  </a:txBody>
                  <a:tcPr anchor="ctr"/>
                </a:tc>
                <a:tc>
                  <a:txBody>
                    <a:bodyPr/>
                    <a:lstStyle/>
                    <a:p>
                      <a:r>
                        <a:rPr lang="en-US">
                          <a:effectLst/>
                        </a:rPr>
                        <a:t>Secure Memory Extensions</a:t>
                      </a:r>
                    </a:p>
                  </a:txBody>
                  <a:tcPr anchor="ctr"/>
                </a:tc>
                <a:extLst>
                  <a:ext uri="{0D108BD9-81ED-4DB2-BD59-A6C34878D82A}">
                    <a16:rowId xmlns:a16="http://schemas.microsoft.com/office/drawing/2014/main" val="3436351551"/>
                  </a:ext>
                </a:extLst>
              </a:tr>
              <a:tr h="370840">
                <a:tc>
                  <a:txBody>
                    <a:bodyPr/>
                    <a:lstStyle/>
                    <a:p>
                      <a:r>
                        <a:rPr lang="en-US" u="none" strike="noStrike">
                          <a:solidFill>
                            <a:srgbClr val="0645AD"/>
                          </a:solidFill>
                          <a:effectLst/>
                          <a:hlinkClick r:id="rId65" tooltip="2019"/>
                        </a:rPr>
                        <a:t>2019</a:t>
                      </a:r>
                      <a:endParaRPr lang="en-US">
                        <a:effectLst/>
                      </a:endParaRPr>
                    </a:p>
                  </a:txBody>
                  <a:tcPr anchor="ctr"/>
                </a:tc>
                <a:tc>
                  <a:txBody>
                    <a:bodyPr/>
                    <a:lstStyle/>
                    <a:p>
                      <a:r>
                        <a:rPr lang="en-US" u="none" strike="noStrike">
                          <a:solidFill>
                            <a:srgbClr val="0645AD"/>
                          </a:solidFill>
                          <a:effectLst/>
                          <a:hlinkClick r:id="rId66" tooltip="x86/tme"/>
                        </a:rPr>
                        <a:t>TME</a:t>
                      </a:r>
                      <a:endParaRPr lang="en-US">
                        <a:effectLst/>
                      </a:endParaRPr>
                    </a:p>
                  </a:txBody>
                  <a:tcPr anchor="ctr"/>
                </a:tc>
                <a:tc>
                  <a:txBody>
                    <a:bodyPr/>
                    <a:lstStyle/>
                    <a:p>
                      <a:r>
                        <a:rPr lang="en-US" u="none" strike="noStrike">
                          <a:solidFill>
                            <a:srgbClr val="0645AD"/>
                          </a:solidFill>
                          <a:effectLst/>
                          <a:hlinkClick r:id="rId67" tooltip="intel/microarchitectures/ice lake (server)"/>
                        </a:rPr>
                        <a:t>Ice Lake</a:t>
                      </a:r>
                      <a:endParaRPr lang="en-US">
                        <a:effectLst/>
                      </a:endParaRPr>
                    </a:p>
                  </a:txBody>
                  <a:tcPr anchor="ctr"/>
                </a:tc>
                <a:tc>
                  <a:txBody>
                    <a:bodyPr/>
                    <a:lstStyle/>
                    <a:p>
                      <a:r>
                        <a:rPr lang="en-US" dirty="0">
                          <a:effectLst/>
                        </a:rPr>
                        <a:t>Total Memory Encryption</a:t>
                      </a:r>
                    </a:p>
                  </a:txBody>
                  <a:tcPr anchor="ctr"/>
                </a:tc>
                <a:extLst>
                  <a:ext uri="{0D108BD9-81ED-4DB2-BD59-A6C34878D82A}">
                    <a16:rowId xmlns:a16="http://schemas.microsoft.com/office/drawing/2014/main" val="721786862"/>
                  </a:ext>
                </a:extLst>
              </a:tr>
            </a:tbl>
          </a:graphicData>
        </a:graphic>
      </p:graphicFrame>
    </p:spTree>
    <p:extLst>
      <p:ext uri="{BB962C8B-B14F-4D97-AF65-F5344CB8AC3E}">
        <p14:creationId xmlns:p14="http://schemas.microsoft.com/office/powerpoint/2010/main" val="5751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0" fill="hold"/>
                                        <p:tgtEl>
                                          <p:spTgt spid="4"/>
                                        </p:tgtEl>
                                        <p:attrNameLst>
                                          <p:attrName>ppt_x</p:attrName>
                                        </p:attrNameLst>
                                      </p:cBhvr>
                                      <p:tavLst>
                                        <p:tav tm="0">
                                          <p:val>
                                            <p:strVal val="#ppt_x"/>
                                          </p:val>
                                        </p:tav>
                                        <p:tav tm="100000">
                                          <p:val>
                                            <p:strVal val="#ppt_x"/>
                                          </p:val>
                                        </p:tav>
                                      </p:tavLst>
                                    </p:anim>
                                    <p:anim calcmode="lin" valueType="num">
                                      <p:cBhvr additive="base">
                                        <p:cTn id="8" dur="10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44AE92-8AC5-9DC0-0725-111E5D336776}"/>
              </a:ext>
            </a:extLst>
          </p:cNvPr>
          <p:cNvSpPr txBox="1"/>
          <p:nvPr/>
        </p:nvSpPr>
        <p:spPr>
          <a:xfrm>
            <a:off x="2069804" y="1714716"/>
            <a:ext cx="5167424" cy="1569660"/>
          </a:xfrm>
          <a:prstGeom prst="rect">
            <a:avLst/>
          </a:prstGeom>
          <a:solidFill>
            <a:schemeClr val="tx1"/>
          </a:solidFill>
        </p:spPr>
        <p:txBody>
          <a:bodyPr wrap="square" rtlCol="0">
            <a:spAutoFit/>
          </a:bodyPr>
          <a:lstStyle/>
          <a:p>
            <a:pPr algn="ctr"/>
            <a:r>
              <a:rPr lang="en-US" sz="9600" dirty="0">
                <a:solidFill>
                  <a:schemeClr val="accent2"/>
                </a:solidFill>
                <a:latin typeface="Segoe UI Black" panose="020B0A02040204020203" pitchFamily="34" charset="0"/>
                <a:ea typeface="Segoe UI Black" panose="020B0A02040204020203" pitchFamily="34" charset="0"/>
              </a:rPr>
              <a:t>OS Pool</a:t>
            </a:r>
          </a:p>
        </p:txBody>
      </p:sp>
    </p:spTree>
    <p:extLst>
      <p:ext uri="{BB962C8B-B14F-4D97-AF65-F5344CB8AC3E}">
        <p14:creationId xmlns:p14="http://schemas.microsoft.com/office/powerpoint/2010/main" val="174543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CC39D5-A52F-0DC7-800B-C58E26EA10DC}"/>
              </a:ext>
            </a:extLst>
          </p:cNvPr>
          <p:cNvSpPr>
            <a:spLocks noGrp="1"/>
          </p:cNvSpPr>
          <p:nvPr>
            <p:ph type="title"/>
          </p:nvPr>
        </p:nvSpPr>
        <p:spPr/>
        <p:txBody>
          <a:bodyPr/>
          <a:lstStyle/>
          <a:p>
            <a:r>
              <a:rPr lang="en-US" dirty="0"/>
              <a:t>The hard way…</a:t>
            </a:r>
          </a:p>
        </p:txBody>
      </p:sp>
      <p:pic>
        <p:nvPicPr>
          <p:cNvPr id="1026" name="Picture 2" descr="undefined">
            <a:extLst>
              <a:ext uri="{FF2B5EF4-FFF2-40B4-BE49-F238E27FC236}">
                <a16:creationId xmlns:a16="http://schemas.microsoft.com/office/drawing/2014/main" id="{B3EEA867-EBA8-189A-FD67-DB448989A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756" y="1301140"/>
            <a:ext cx="3016685" cy="2262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789D26-4F46-E125-4DD5-19C74D2D323E}"/>
              </a:ext>
            </a:extLst>
          </p:cNvPr>
          <p:cNvSpPr txBox="1"/>
          <p:nvPr/>
        </p:nvSpPr>
        <p:spPr>
          <a:xfrm>
            <a:off x="147182" y="3758505"/>
            <a:ext cx="4578262" cy="1384995"/>
          </a:xfrm>
          <a:prstGeom prst="rect">
            <a:avLst/>
          </a:prstGeom>
          <a:solidFill>
            <a:schemeClr val="bg2">
              <a:lumMod val="90000"/>
            </a:schemeClr>
          </a:solidFill>
          <a:ln w="44450">
            <a:solidFill>
              <a:schemeClr val="tx1"/>
            </a:solidFill>
          </a:ln>
        </p:spPr>
        <p:txBody>
          <a:bodyPr wrap="square">
            <a:spAutoFit/>
          </a:bodyPr>
          <a:lstStyle/>
          <a:p>
            <a:pPr algn="l" fontAlgn="base"/>
            <a:r>
              <a:rPr lang="en-US" b="0" i="0" u="none" strike="noStrike" dirty="0">
                <a:solidFill>
                  <a:srgbClr val="721412"/>
                </a:solidFill>
                <a:effectLst/>
                <a:latin typeface="inherit"/>
                <a:hlinkClick r:id="rId3"/>
              </a:rPr>
              <a:t>Open</a:t>
            </a:r>
            <a:r>
              <a:rPr lang="en-US" b="1" i="0" u="none" strike="noStrike" dirty="0">
                <a:solidFill>
                  <a:srgbClr val="000000"/>
                </a:solidFill>
                <a:effectLst/>
                <a:latin typeface="inherit"/>
                <a:hlinkClick r:id="rId3"/>
              </a:rPr>
              <a:t>SSL</a:t>
            </a:r>
            <a:endParaRPr lang="en-US" b="0" i="0" dirty="0">
              <a:solidFill>
                <a:srgbClr val="222222"/>
              </a:solidFill>
              <a:effectLst/>
              <a:latin typeface="HelveticaNeue-Light"/>
            </a:endParaRPr>
          </a:p>
          <a:p>
            <a:pPr algn="l" fontAlgn="base"/>
            <a:r>
              <a:rPr lang="en-US" b="0" i="0" dirty="0">
                <a:solidFill>
                  <a:srgbClr val="000000"/>
                </a:solidFill>
                <a:effectLst/>
                <a:latin typeface="HelveticaNeue-Light"/>
              </a:rPr>
              <a:t>Cryptography and SSL/TLS Toolkit</a:t>
            </a:r>
          </a:p>
        </p:txBody>
      </p:sp>
      <p:sp>
        <p:nvSpPr>
          <p:cNvPr id="6" name="Flowchart: Decision 5">
            <a:extLst>
              <a:ext uri="{FF2B5EF4-FFF2-40B4-BE49-F238E27FC236}">
                <a16:creationId xmlns:a16="http://schemas.microsoft.com/office/drawing/2014/main" id="{8869FF8F-C072-EC67-1CBA-2A36C2DBD27D}"/>
              </a:ext>
            </a:extLst>
          </p:cNvPr>
          <p:cNvSpPr/>
          <p:nvPr/>
        </p:nvSpPr>
        <p:spPr bwMode="auto">
          <a:xfrm>
            <a:off x="3925341" y="1947906"/>
            <a:ext cx="1076197" cy="1002082"/>
          </a:xfrm>
          <a:prstGeom prst="flowChartDecisi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a:ln>
                  <a:noFill/>
                </a:ln>
                <a:solidFill>
                  <a:schemeClr val="tx1"/>
                </a:solidFill>
                <a:effectLst/>
                <a:latin typeface="Times New Roman" charset="0"/>
                <a:ea typeface="ＭＳ Ｐゴシック" charset="0"/>
              </a:rPr>
              <a:t>?</a:t>
            </a:r>
          </a:p>
        </p:txBody>
      </p:sp>
      <p:sp>
        <p:nvSpPr>
          <p:cNvPr id="7" name="TextBox 6">
            <a:extLst>
              <a:ext uri="{FF2B5EF4-FFF2-40B4-BE49-F238E27FC236}">
                <a16:creationId xmlns:a16="http://schemas.microsoft.com/office/drawing/2014/main" id="{BB77F4BD-FD42-977A-D973-54DFA56783BD}"/>
              </a:ext>
            </a:extLst>
          </p:cNvPr>
          <p:cNvSpPr txBox="1"/>
          <p:nvPr/>
        </p:nvSpPr>
        <p:spPr>
          <a:xfrm>
            <a:off x="6237962" y="1301140"/>
            <a:ext cx="2154476" cy="523220"/>
          </a:xfrm>
          <a:prstGeom prst="rect">
            <a:avLst/>
          </a:prstGeom>
          <a:solidFill>
            <a:schemeClr val="bg2">
              <a:lumMod val="50000"/>
            </a:schemeClr>
          </a:solidFill>
          <a:ln w="25400">
            <a:solidFill>
              <a:schemeClr val="tx1"/>
            </a:solidFill>
          </a:ln>
        </p:spPr>
        <p:txBody>
          <a:bodyPr wrap="square" rtlCol="0">
            <a:spAutoFit/>
          </a:bodyPr>
          <a:lstStyle/>
          <a:p>
            <a:r>
              <a:rPr lang="en-US" dirty="0"/>
              <a:t>X86-64-v1</a:t>
            </a:r>
          </a:p>
        </p:txBody>
      </p:sp>
      <p:sp>
        <p:nvSpPr>
          <p:cNvPr id="8" name="TextBox 7">
            <a:extLst>
              <a:ext uri="{FF2B5EF4-FFF2-40B4-BE49-F238E27FC236}">
                <a16:creationId xmlns:a16="http://schemas.microsoft.com/office/drawing/2014/main" id="{6C0D8E76-5E97-315E-3D98-ABFC860F7B99}"/>
              </a:ext>
            </a:extLst>
          </p:cNvPr>
          <p:cNvSpPr txBox="1"/>
          <p:nvPr/>
        </p:nvSpPr>
        <p:spPr>
          <a:xfrm>
            <a:off x="6237962" y="2229676"/>
            <a:ext cx="2154476" cy="523220"/>
          </a:xfrm>
          <a:prstGeom prst="rect">
            <a:avLst/>
          </a:prstGeom>
          <a:solidFill>
            <a:schemeClr val="bg2">
              <a:lumMod val="50000"/>
            </a:schemeClr>
          </a:solidFill>
          <a:ln w="25400">
            <a:solidFill>
              <a:schemeClr val="tx1"/>
            </a:solidFill>
          </a:ln>
        </p:spPr>
        <p:txBody>
          <a:bodyPr wrap="square" rtlCol="0">
            <a:spAutoFit/>
          </a:bodyPr>
          <a:lstStyle/>
          <a:p>
            <a:r>
              <a:rPr lang="en-US" dirty="0"/>
              <a:t>X86-64-v2</a:t>
            </a:r>
          </a:p>
        </p:txBody>
      </p:sp>
      <p:sp>
        <p:nvSpPr>
          <p:cNvPr id="9" name="TextBox 8">
            <a:extLst>
              <a:ext uri="{FF2B5EF4-FFF2-40B4-BE49-F238E27FC236}">
                <a16:creationId xmlns:a16="http://schemas.microsoft.com/office/drawing/2014/main" id="{45D8A766-82C9-0B1E-5D96-1D40437A8B02}"/>
              </a:ext>
            </a:extLst>
          </p:cNvPr>
          <p:cNvSpPr txBox="1"/>
          <p:nvPr/>
        </p:nvSpPr>
        <p:spPr>
          <a:xfrm>
            <a:off x="6237962" y="3158212"/>
            <a:ext cx="2154476" cy="523220"/>
          </a:xfrm>
          <a:prstGeom prst="rect">
            <a:avLst/>
          </a:prstGeom>
          <a:solidFill>
            <a:schemeClr val="bg2">
              <a:lumMod val="50000"/>
            </a:schemeClr>
          </a:solidFill>
          <a:ln w="25400">
            <a:solidFill>
              <a:schemeClr val="tx1"/>
            </a:solidFill>
          </a:ln>
        </p:spPr>
        <p:txBody>
          <a:bodyPr wrap="square" rtlCol="0">
            <a:spAutoFit/>
          </a:bodyPr>
          <a:lstStyle/>
          <a:p>
            <a:r>
              <a:rPr lang="en-US" dirty="0"/>
              <a:t>X86-64-v3</a:t>
            </a:r>
          </a:p>
        </p:txBody>
      </p:sp>
      <p:sp>
        <p:nvSpPr>
          <p:cNvPr id="10" name="TextBox 9">
            <a:extLst>
              <a:ext uri="{FF2B5EF4-FFF2-40B4-BE49-F238E27FC236}">
                <a16:creationId xmlns:a16="http://schemas.microsoft.com/office/drawing/2014/main" id="{94F34D79-0063-9208-DF59-B2B6FFDE8463}"/>
              </a:ext>
            </a:extLst>
          </p:cNvPr>
          <p:cNvSpPr txBox="1"/>
          <p:nvPr/>
        </p:nvSpPr>
        <p:spPr>
          <a:xfrm>
            <a:off x="6237962" y="4086748"/>
            <a:ext cx="2154476" cy="523220"/>
          </a:xfrm>
          <a:prstGeom prst="rect">
            <a:avLst/>
          </a:prstGeom>
          <a:solidFill>
            <a:schemeClr val="bg2">
              <a:lumMod val="50000"/>
            </a:schemeClr>
          </a:solidFill>
          <a:ln w="25400">
            <a:solidFill>
              <a:schemeClr val="tx1"/>
            </a:solidFill>
          </a:ln>
        </p:spPr>
        <p:txBody>
          <a:bodyPr wrap="square" rtlCol="0">
            <a:spAutoFit/>
          </a:bodyPr>
          <a:lstStyle/>
          <a:p>
            <a:r>
              <a:rPr lang="en-US" dirty="0"/>
              <a:t>X86-64-v4</a:t>
            </a:r>
          </a:p>
        </p:txBody>
      </p:sp>
      <p:cxnSp>
        <p:nvCxnSpPr>
          <p:cNvPr id="14" name="Straight Arrow Connector 13">
            <a:extLst>
              <a:ext uri="{FF2B5EF4-FFF2-40B4-BE49-F238E27FC236}">
                <a16:creationId xmlns:a16="http://schemas.microsoft.com/office/drawing/2014/main" id="{6903D519-C822-316E-D046-B424562D427C}"/>
              </a:ext>
            </a:extLst>
          </p:cNvPr>
          <p:cNvCxnSpPr>
            <a:stCxn id="6" idx="3"/>
            <a:endCxn id="7" idx="1"/>
          </p:cNvCxnSpPr>
          <p:nvPr/>
        </p:nvCxnSpPr>
        <p:spPr bwMode="auto">
          <a:xfrm flipV="1">
            <a:off x="5001538" y="1562750"/>
            <a:ext cx="1236424" cy="886197"/>
          </a:xfrm>
          <a:prstGeom prst="straightConnector1">
            <a:avLst/>
          </a:prstGeom>
          <a:solidFill>
            <a:schemeClr val="accent1"/>
          </a:solidFill>
          <a:ln w="508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F5AA6971-6B6D-E748-0650-9640FABB8235}"/>
              </a:ext>
            </a:extLst>
          </p:cNvPr>
          <p:cNvCxnSpPr>
            <a:stCxn id="6" idx="3"/>
            <a:endCxn id="8" idx="1"/>
          </p:cNvCxnSpPr>
          <p:nvPr/>
        </p:nvCxnSpPr>
        <p:spPr bwMode="auto">
          <a:xfrm>
            <a:off x="5001538" y="2448947"/>
            <a:ext cx="1236424" cy="42339"/>
          </a:xfrm>
          <a:prstGeom prst="straightConnector1">
            <a:avLst/>
          </a:prstGeom>
          <a:solidFill>
            <a:schemeClr val="accent1"/>
          </a:solidFill>
          <a:ln w="508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561DDDF9-D773-54D1-4214-029B05EB3AC1}"/>
              </a:ext>
            </a:extLst>
          </p:cNvPr>
          <p:cNvCxnSpPr>
            <a:stCxn id="6" idx="3"/>
            <a:endCxn id="9" idx="1"/>
          </p:cNvCxnSpPr>
          <p:nvPr/>
        </p:nvCxnSpPr>
        <p:spPr bwMode="auto">
          <a:xfrm>
            <a:off x="5001538" y="2448947"/>
            <a:ext cx="1236424" cy="970875"/>
          </a:xfrm>
          <a:prstGeom prst="straightConnector1">
            <a:avLst/>
          </a:prstGeom>
          <a:solidFill>
            <a:schemeClr val="accent1"/>
          </a:solidFill>
          <a:ln w="508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C6765CAF-C2B0-3916-CB7C-540858B1C5BA}"/>
              </a:ext>
            </a:extLst>
          </p:cNvPr>
          <p:cNvCxnSpPr>
            <a:stCxn id="6" idx="3"/>
            <a:endCxn id="10" idx="1"/>
          </p:cNvCxnSpPr>
          <p:nvPr/>
        </p:nvCxnSpPr>
        <p:spPr bwMode="auto">
          <a:xfrm>
            <a:off x="5001538" y="2448947"/>
            <a:ext cx="1236424" cy="1899411"/>
          </a:xfrm>
          <a:prstGeom prst="straightConnector1">
            <a:avLst/>
          </a:prstGeom>
          <a:solidFill>
            <a:schemeClr val="accent1"/>
          </a:solidFill>
          <a:ln w="508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51252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chemeClr val="bg1">
                <a:lumMod val="85000"/>
              </a:schemeClr>
            </a:gs>
            <a:gs pos="100000">
              <a:schemeClr val="bg1">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8C845-13D0-E070-EF53-B387460B3722}"/>
              </a:ext>
            </a:extLst>
          </p:cNvPr>
          <p:cNvSpPr>
            <a:spLocks noGrp="1"/>
          </p:cNvSpPr>
          <p:nvPr>
            <p:ph type="title"/>
          </p:nvPr>
        </p:nvSpPr>
        <p:spPr/>
        <p:txBody>
          <a:bodyPr/>
          <a:lstStyle/>
          <a:p>
            <a:r>
              <a:rPr lang="en-US" dirty="0"/>
              <a:t>Cores in </a:t>
            </a:r>
            <a:r>
              <a:rPr lang="en-US" dirty="0" err="1"/>
              <a:t>OSPool</a:t>
            </a:r>
            <a:r>
              <a:rPr lang="en-US" dirty="0"/>
              <a:t> by codename</a:t>
            </a:r>
          </a:p>
        </p:txBody>
      </p:sp>
      <p:graphicFrame>
        <p:nvGraphicFramePr>
          <p:cNvPr id="6" name="Chart 5">
            <a:extLst>
              <a:ext uri="{FF2B5EF4-FFF2-40B4-BE49-F238E27FC236}">
                <a16:creationId xmlns:a16="http://schemas.microsoft.com/office/drawing/2014/main" id="{6875F14B-3F95-EA34-E659-9198DCCDBC73}"/>
              </a:ext>
            </a:extLst>
          </p:cNvPr>
          <p:cNvGraphicFramePr/>
          <p:nvPr>
            <p:extLst>
              <p:ext uri="{D42A27DB-BD31-4B8C-83A1-F6EECF244321}">
                <p14:modId xmlns:p14="http://schemas.microsoft.com/office/powerpoint/2010/main" val="1121325352"/>
              </p:ext>
            </p:extLst>
          </p:nvPr>
        </p:nvGraphicFramePr>
        <p:xfrm>
          <a:off x="333829" y="685800"/>
          <a:ext cx="8142514" cy="47144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4308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BD1B00-693B-0A70-EE89-B422423FFD83}"/>
              </a:ext>
            </a:extLst>
          </p:cNvPr>
          <p:cNvSpPr>
            <a:spLocks noGrp="1"/>
          </p:cNvSpPr>
          <p:nvPr>
            <p:ph idx="1"/>
          </p:nvPr>
        </p:nvSpPr>
        <p:spPr/>
        <p:txBody>
          <a:bodyPr/>
          <a:lstStyle/>
          <a:p>
            <a:pPr marL="514350" indent="-514350">
              <a:buAutoNum type="arabicParenR"/>
            </a:pPr>
            <a:r>
              <a:rPr lang="en-US" dirty="0"/>
              <a:t>If  (CPU job built for) &gt; CPU</a:t>
            </a:r>
            <a:br>
              <a:rPr lang="en-US" dirty="0"/>
            </a:br>
            <a:r>
              <a:rPr lang="en-US" dirty="0"/>
              <a:t>                        </a:t>
            </a:r>
            <a:r>
              <a:rPr lang="en-US" dirty="0">
                <a:sym typeface="Wingdings" panose="05000000000000000000" pitchFamily="2" charset="2"/>
              </a:rPr>
              <a:t> Crash with SIGILL</a:t>
            </a:r>
          </a:p>
          <a:p>
            <a:pPr marL="514350" indent="-514350">
              <a:buAutoNum type="arabicParenR"/>
            </a:pPr>
            <a:endParaRPr lang="en-US" dirty="0">
              <a:sym typeface="Wingdings" panose="05000000000000000000" pitchFamily="2" charset="2"/>
            </a:endParaRPr>
          </a:p>
          <a:p>
            <a:pPr marL="514350" indent="-514350">
              <a:buAutoNum type="arabicParenR"/>
            </a:pPr>
            <a:r>
              <a:rPr lang="en-US" dirty="0">
                <a:sym typeface="Wingdings" panose="05000000000000000000" pitchFamily="2" charset="2"/>
              </a:rPr>
              <a:t> if (CPU job built for) &lt; CPU</a:t>
            </a:r>
          </a:p>
          <a:p>
            <a:pPr marL="0" indent="0">
              <a:buNone/>
            </a:pPr>
            <a:r>
              <a:rPr lang="en-US" dirty="0">
                <a:sym typeface="Wingdings" panose="05000000000000000000" pitchFamily="2" charset="2"/>
              </a:rPr>
              <a:t>                             Run slower than possible</a:t>
            </a:r>
            <a:endParaRPr lang="en-US" dirty="0"/>
          </a:p>
        </p:txBody>
      </p:sp>
      <p:sp>
        <p:nvSpPr>
          <p:cNvPr id="3" name="Title 2">
            <a:extLst>
              <a:ext uri="{FF2B5EF4-FFF2-40B4-BE49-F238E27FC236}">
                <a16:creationId xmlns:a16="http://schemas.microsoft.com/office/drawing/2014/main" id="{F550B364-DEC4-2CA9-AD03-640FEFAA4951}"/>
              </a:ext>
            </a:extLst>
          </p:cNvPr>
          <p:cNvSpPr>
            <a:spLocks noGrp="1"/>
          </p:cNvSpPr>
          <p:nvPr>
            <p:ph type="title"/>
          </p:nvPr>
        </p:nvSpPr>
        <p:spPr/>
        <p:txBody>
          <a:bodyPr/>
          <a:lstStyle/>
          <a:p>
            <a:r>
              <a:rPr lang="en-US" dirty="0"/>
              <a:t>Why is this a problem?</a:t>
            </a:r>
          </a:p>
        </p:txBody>
      </p:sp>
    </p:spTree>
    <p:extLst>
      <p:ext uri="{BB962C8B-B14F-4D97-AF65-F5344CB8AC3E}">
        <p14:creationId xmlns:p14="http://schemas.microsoft.com/office/powerpoint/2010/main" val="1753152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69593E-3D37-3403-7010-25A783522499}"/>
              </a:ext>
            </a:extLst>
          </p:cNvPr>
          <p:cNvSpPr>
            <a:spLocks noGrp="1"/>
          </p:cNvSpPr>
          <p:nvPr>
            <p:ph type="title"/>
          </p:nvPr>
        </p:nvSpPr>
        <p:spPr/>
        <p:txBody>
          <a:bodyPr/>
          <a:lstStyle/>
          <a:p>
            <a:r>
              <a:rPr lang="en-US" dirty="0"/>
              <a:t>Intel + RedHat to the rescue!</a:t>
            </a:r>
          </a:p>
        </p:txBody>
      </p:sp>
      <p:pic>
        <p:nvPicPr>
          <p:cNvPr id="7" name="Picture 6" descr="A screenshot of a computer&#10;&#10;Description automatically generated with medium confidence">
            <a:extLst>
              <a:ext uri="{FF2B5EF4-FFF2-40B4-BE49-F238E27FC236}">
                <a16:creationId xmlns:a16="http://schemas.microsoft.com/office/drawing/2014/main" id="{98DC8262-02F0-B6FE-528B-3979BBA4EEE7}"/>
              </a:ext>
            </a:extLst>
          </p:cNvPr>
          <p:cNvPicPr>
            <a:picLocks noChangeAspect="1"/>
          </p:cNvPicPr>
          <p:nvPr/>
        </p:nvPicPr>
        <p:blipFill>
          <a:blip r:embed="rId3"/>
          <a:stretch>
            <a:fillRect/>
          </a:stretch>
        </p:blipFill>
        <p:spPr>
          <a:xfrm>
            <a:off x="1350195" y="685800"/>
            <a:ext cx="6443610" cy="5143500"/>
          </a:xfrm>
          <a:prstGeom prst="rect">
            <a:avLst/>
          </a:prstGeom>
          <a:ln w="34925">
            <a:solidFill>
              <a:schemeClr val="tx1"/>
            </a:solidFill>
          </a:ln>
        </p:spPr>
      </p:pic>
    </p:spTree>
    <p:extLst>
      <p:ext uri="{BB962C8B-B14F-4D97-AF65-F5344CB8AC3E}">
        <p14:creationId xmlns:p14="http://schemas.microsoft.com/office/powerpoint/2010/main" val="91127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A7010-CA72-4552-4384-49198544C2B5}"/>
              </a:ext>
            </a:extLst>
          </p:cNvPr>
          <p:cNvSpPr>
            <a:spLocks noGrp="1"/>
          </p:cNvSpPr>
          <p:nvPr>
            <p:ph type="title"/>
          </p:nvPr>
        </p:nvSpPr>
        <p:spPr/>
        <p:txBody>
          <a:bodyPr/>
          <a:lstStyle/>
          <a:p>
            <a:r>
              <a:rPr lang="en-US" dirty="0" err="1"/>
              <a:t>Microarch</a:t>
            </a:r>
            <a:r>
              <a:rPr lang="en-US" dirty="0"/>
              <a:t>: four levels</a:t>
            </a:r>
          </a:p>
        </p:txBody>
      </p:sp>
      <p:sp>
        <p:nvSpPr>
          <p:cNvPr id="12" name="TextBox 11">
            <a:extLst>
              <a:ext uri="{FF2B5EF4-FFF2-40B4-BE49-F238E27FC236}">
                <a16:creationId xmlns:a16="http://schemas.microsoft.com/office/drawing/2014/main" id="{4A06954D-996E-EFCA-F1E0-FF6394C939FD}"/>
              </a:ext>
            </a:extLst>
          </p:cNvPr>
          <p:cNvSpPr txBox="1"/>
          <p:nvPr/>
        </p:nvSpPr>
        <p:spPr>
          <a:xfrm>
            <a:off x="6275540" y="1663809"/>
            <a:ext cx="2179529" cy="2246769"/>
          </a:xfrm>
          <a:prstGeom prst="rect">
            <a:avLst/>
          </a:prstGeom>
          <a:noFill/>
        </p:spPr>
        <p:txBody>
          <a:bodyPr wrap="square" rtlCol="0">
            <a:spAutoFit/>
          </a:bodyPr>
          <a:lstStyle/>
          <a:p>
            <a:r>
              <a:rPr lang="en-US" dirty="0"/>
              <a:t>Nehalem</a:t>
            </a:r>
          </a:p>
          <a:p>
            <a:r>
              <a:rPr lang="en-US" dirty="0" err="1"/>
              <a:t>Westmere</a:t>
            </a:r>
            <a:endParaRPr lang="en-US" dirty="0"/>
          </a:p>
          <a:p>
            <a:r>
              <a:rPr lang="en-US" dirty="0"/>
              <a:t>Sandy Bridge</a:t>
            </a:r>
          </a:p>
          <a:p>
            <a:r>
              <a:rPr lang="en-US" dirty="0"/>
              <a:t>Ivy Bridge</a:t>
            </a:r>
          </a:p>
          <a:p>
            <a:r>
              <a:rPr lang="en-US" dirty="0"/>
              <a:t>…</a:t>
            </a:r>
          </a:p>
        </p:txBody>
      </p:sp>
      <p:sp>
        <p:nvSpPr>
          <p:cNvPr id="13" name="TextBox 12">
            <a:extLst>
              <a:ext uri="{FF2B5EF4-FFF2-40B4-BE49-F238E27FC236}">
                <a16:creationId xmlns:a16="http://schemas.microsoft.com/office/drawing/2014/main" id="{B40DEEF6-5066-CE9B-44A2-7BEF4C422FDC}"/>
              </a:ext>
            </a:extLst>
          </p:cNvPr>
          <p:cNvSpPr txBox="1"/>
          <p:nvPr/>
        </p:nvSpPr>
        <p:spPr>
          <a:xfrm>
            <a:off x="269308" y="1663809"/>
            <a:ext cx="2179529" cy="2246769"/>
          </a:xfrm>
          <a:prstGeom prst="rect">
            <a:avLst/>
          </a:prstGeom>
          <a:noFill/>
        </p:spPr>
        <p:txBody>
          <a:bodyPr wrap="square" rtlCol="0">
            <a:spAutoFit/>
          </a:bodyPr>
          <a:lstStyle/>
          <a:p>
            <a:r>
              <a:rPr lang="en-US" dirty="0"/>
              <a:t>Haswell</a:t>
            </a:r>
          </a:p>
          <a:p>
            <a:r>
              <a:rPr lang="en-US" dirty="0"/>
              <a:t>Broadwell</a:t>
            </a:r>
            <a:br>
              <a:rPr lang="en-US" dirty="0"/>
            </a:br>
            <a:r>
              <a:rPr lang="en-US" dirty="0"/>
              <a:t>Skylake</a:t>
            </a:r>
            <a:br>
              <a:rPr lang="en-US" dirty="0"/>
            </a:br>
            <a:r>
              <a:rPr lang="en-US" dirty="0"/>
              <a:t>Cascade Lake</a:t>
            </a:r>
          </a:p>
          <a:p>
            <a:r>
              <a:rPr lang="en-US" dirty="0"/>
              <a:t>…</a:t>
            </a:r>
          </a:p>
        </p:txBody>
      </p:sp>
      <p:sp>
        <p:nvSpPr>
          <p:cNvPr id="14" name="TextBox 13">
            <a:extLst>
              <a:ext uri="{FF2B5EF4-FFF2-40B4-BE49-F238E27FC236}">
                <a16:creationId xmlns:a16="http://schemas.microsoft.com/office/drawing/2014/main" id="{AA447693-9623-7A93-432D-D08333A4CA8B}"/>
              </a:ext>
            </a:extLst>
          </p:cNvPr>
          <p:cNvSpPr txBox="1"/>
          <p:nvPr/>
        </p:nvSpPr>
        <p:spPr>
          <a:xfrm>
            <a:off x="3887247" y="1663809"/>
            <a:ext cx="2478062" cy="2246769"/>
          </a:xfrm>
          <a:prstGeom prst="rect">
            <a:avLst/>
          </a:prstGeom>
          <a:noFill/>
        </p:spPr>
        <p:txBody>
          <a:bodyPr wrap="square" rtlCol="0">
            <a:spAutoFit/>
          </a:bodyPr>
          <a:lstStyle/>
          <a:p>
            <a:r>
              <a:rPr lang="en-US" dirty="0"/>
              <a:t>Saphire Rapids</a:t>
            </a:r>
          </a:p>
          <a:p>
            <a:r>
              <a:rPr lang="en-US" dirty="0"/>
              <a:t>Rapids Lake</a:t>
            </a:r>
          </a:p>
          <a:p>
            <a:r>
              <a:rPr lang="en-US" dirty="0"/>
              <a:t>Granite Rapids</a:t>
            </a:r>
          </a:p>
          <a:p>
            <a:r>
              <a:rPr lang="en-US" dirty="0"/>
              <a:t>Willow Cove</a:t>
            </a:r>
          </a:p>
          <a:p>
            <a:r>
              <a:rPr lang="en-US" dirty="0"/>
              <a:t>…</a:t>
            </a:r>
          </a:p>
        </p:txBody>
      </p:sp>
      <p:sp>
        <p:nvSpPr>
          <p:cNvPr id="15" name="TextBox 14">
            <a:extLst>
              <a:ext uri="{FF2B5EF4-FFF2-40B4-BE49-F238E27FC236}">
                <a16:creationId xmlns:a16="http://schemas.microsoft.com/office/drawing/2014/main" id="{F84F238C-7221-EDB9-833A-5A87BE5B2D56}"/>
              </a:ext>
            </a:extLst>
          </p:cNvPr>
          <p:cNvSpPr txBox="1"/>
          <p:nvPr/>
        </p:nvSpPr>
        <p:spPr>
          <a:xfrm>
            <a:off x="2463455" y="1663809"/>
            <a:ext cx="2478062" cy="2246769"/>
          </a:xfrm>
          <a:prstGeom prst="rect">
            <a:avLst/>
          </a:prstGeom>
          <a:noFill/>
        </p:spPr>
        <p:txBody>
          <a:bodyPr wrap="square" rtlCol="0">
            <a:spAutoFit/>
          </a:bodyPr>
          <a:lstStyle/>
          <a:p>
            <a:r>
              <a:rPr lang="en-US" dirty="0"/>
              <a:t>Core</a:t>
            </a:r>
          </a:p>
          <a:p>
            <a:r>
              <a:rPr lang="en-US" dirty="0"/>
              <a:t>Core 2</a:t>
            </a:r>
          </a:p>
          <a:p>
            <a:r>
              <a:rPr lang="en-US" dirty="0"/>
              <a:t>Penryn</a:t>
            </a:r>
            <a:br>
              <a:rPr lang="en-US" dirty="0"/>
            </a:br>
            <a:r>
              <a:rPr lang="en-US" dirty="0" err="1"/>
              <a:t>Wolfdale</a:t>
            </a:r>
            <a:endParaRPr lang="en-US" dirty="0"/>
          </a:p>
          <a:p>
            <a:r>
              <a:rPr lang="en-US" dirty="0"/>
              <a:t>…</a:t>
            </a:r>
          </a:p>
        </p:txBody>
      </p:sp>
    </p:spTree>
    <p:extLst>
      <p:ext uri="{BB962C8B-B14F-4D97-AF65-F5344CB8AC3E}">
        <p14:creationId xmlns:p14="http://schemas.microsoft.com/office/powerpoint/2010/main" val="643932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887D71-0305-9885-FF3F-85B0D15E4ACD}"/>
              </a:ext>
            </a:extLst>
          </p:cNvPr>
          <p:cNvSpPr/>
          <p:nvPr/>
        </p:nvSpPr>
        <p:spPr bwMode="auto">
          <a:xfrm>
            <a:off x="7026058" y="1108935"/>
            <a:ext cx="2293306" cy="3886073"/>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sp>
        <p:nvSpPr>
          <p:cNvPr id="17" name="Rectangle 16">
            <a:extLst>
              <a:ext uri="{FF2B5EF4-FFF2-40B4-BE49-F238E27FC236}">
                <a16:creationId xmlns:a16="http://schemas.microsoft.com/office/drawing/2014/main" id="{8BA20CC1-E598-6162-E286-72CC40FB1635}"/>
              </a:ext>
            </a:extLst>
          </p:cNvPr>
          <p:cNvSpPr/>
          <p:nvPr/>
        </p:nvSpPr>
        <p:spPr bwMode="auto">
          <a:xfrm>
            <a:off x="4806866" y="1108935"/>
            <a:ext cx="2129939" cy="3886073"/>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sp>
        <p:nvSpPr>
          <p:cNvPr id="16" name="Rectangle 15">
            <a:extLst>
              <a:ext uri="{FF2B5EF4-FFF2-40B4-BE49-F238E27FC236}">
                <a16:creationId xmlns:a16="http://schemas.microsoft.com/office/drawing/2014/main" id="{3A77666F-A997-897B-DB3F-2ED5C5A58047}"/>
              </a:ext>
            </a:extLst>
          </p:cNvPr>
          <p:cNvSpPr/>
          <p:nvPr/>
        </p:nvSpPr>
        <p:spPr bwMode="auto">
          <a:xfrm>
            <a:off x="2458230" y="1108936"/>
            <a:ext cx="2293306" cy="3886073"/>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sp>
        <p:nvSpPr>
          <p:cNvPr id="2" name="Rectangle 1">
            <a:extLst>
              <a:ext uri="{FF2B5EF4-FFF2-40B4-BE49-F238E27FC236}">
                <a16:creationId xmlns:a16="http://schemas.microsoft.com/office/drawing/2014/main" id="{CEAD8A38-29F8-103A-9E64-81515638159B}"/>
              </a:ext>
            </a:extLst>
          </p:cNvPr>
          <p:cNvSpPr/>
          <p:nvPr/>
        </p:nvSpPr>
        <p:spPr bwMode="auto">
          <a:xfrm>
            <a:off x="43841" y="1108936"/>
            <a:ext cx="2293306" cy="3886073"/>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charset="0"/>
              <a:ea typeface="ＭＳ Ｐゴシック" charset="0"/>
            </a:endParaRPr>
          </a:p>
        </p:txBody>
      </p:sp>
      <p:sp>
        <p:nvSpPr>
          <p:cNvPr id="3" name="Title 2">
            <a:extLst>
              <a:ext uri="{FF2B5EF4-FFF2-40B4-BE49-F238E27FC236}">
                <a16:creationId xmlns:a16="http://schemas.microsoft.com/office/drawing/2014/main" id="{285A7010-CA72-4552-4384-49198544C2B5}"/>
              </a:ext>
            </a:extLst>
          </p:cNvPr>
          <p:cNvSpPr>
            <a:spLocks noGrp="1"/>
          </p:cNvSpPr>
          <p:nvPr>
            <p:ph type="title"/>
          </p:nvPr>
        </p:nvSpPr>
        <p:spPr/>
        <p:txBody>
          <a:bodyPr/>
          <a:lstStyle/>
          <a:p>
            <a:r>
              <a:rPr lang="en-US" dirty="0" err="1"/>
              <a:t>Microarch</a:t>
            </a:r>
            <a:r>
              <a:rPr lang="en-US" dirty="0"/>
              <a:t>: four levels</a:t>
            </a:r>
          </a:p>
        </p:txBody>
      </p:sp>
      <p:sp>
        <p:nvSpPr>
          <p:cNvPr id="8" name="TextBox 7">
            <a:extLst>
              <a:ext uri="{FF2B5EF4-FFF2-40B4-BE49-F238E27FC236}">
                <a16:creationId xmlns:a16="http://schemas.microsoft.com/office/drawing/2014/main" id="{C768774D-4E21-73B5-ECD5-362ACDAE180A}"/>
              </a:ext>
            </a:extLst>
          </p:cNvPr>
          <p:cNvSpPr txBox="1"/>
          <p:nvPr/>
        </p:nvSpPr>
        <p:spPr>
          <a:xfrm>
            <a:off x="433714" y="4346531"/>
            <a:ext cx="181627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x86_64-v1</a:t>
            </a:r>
          </a:p>
        </p:txBody>
      </p:sp>
      <p:sp>
        <p:nvSpPr>
          <p:cNvPr id="9" name="TextBox 8">
            <a:extLst>
              <a:ext uri="{FF2B5EF4-FFF2-40B4-BE49-F238E27FC236}">
                <a16:creationId xmlns:a16="http://schemas.microsoft.com/office/drawing/2014/main" id="{EAB611D6-0BB4-A84A-BA92-0B62BE3193F4}"/>
              </a:ext>
            </a:extLst>
          </p:cNvPr>
          <p:cNvSpPr txBox="1"/>
          <p:nvPr/>
        </p:nvSpPr>
        <p:spPr>
          <a:xfrm>
            <a:off x="2691004" y="4346531"/>
            <a:ext cx="181627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x86_64-v2</a:t>
            </a:r>
          </a:p>
        </p:txBody>
      </p:sp>
      <p:sp>
        <p:nvSpPr>
          <p:cNvPr id="10" name="TextBox 9">
            <a:extLst>
              <a:ext uri="{FF2B5EF4-FFF2-40B4-BE49-F238E27FC236}">
                <a16:creationId xmlns:a16="http://schemas.microsoft.com/office/drawing/2014/main" id="{0F540FCB-BC8E-A987-CC6A-C103B4758A75}"/>
              </a:ext>
            </a:extLst>
          </p:cNvPr>
          <p:cNvSpPr txBox="1"/>
          <p:nvPr/>
        </p:nvSpPr>
        <p:spPr>
          <a:xfrm>
            <a:off x="5120532" y="4346531"/>
            <a:ext cx="181627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x86_64-v3</a:t>
            </a:r>
          </a:p>
        </p:txBody>
      </p:sp>
      <p:sp>
        <p:nvSpPr>
          <p:cNvPr id="11" name="TextBox 10">
            <a:extLst>
              <a:ext uri="{FF2B5EF4-FFF2-40B4-BE49-F238E27FC236}">
                <a16:creationId xmlns:a16="http://schemas.microsoft.com/office/drawing/2014/main" id="{D254AE54-2196-560A-426A-6120FDC916FC}"/>
              </a:ext>
            </a:extLst>
          </p:cNvPr>
          <p:cNvSpPr txBox="1"/>
          <p:nvPr/>
        </p:nvSpPr>
        <p:spPr>
          <a:xfrm>
            <a:off x="7168538" y="4346531"/>
            <a:ext cx="181627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x86_64-v4</a:t>
            </a:r>
          </a:p>
        </p:txBody>
      </p:sp>
      <p:sp>
        <p:nvSpPr>
          <p:cNvPr id="12" name="TextBox 11">
            <a:extLst>
              <a:ext uri="{FF2B5EF4-FFF2-40B4-BE49-F238E27FC236}">
                <a16:creationId xmlns:a16="http://schemas.microsoft.com/office/drawing/2014/main" id="{4A06954D-996E-EFCA-F1E0-FF6394C939FD}"/>
              </a:ext>
            </a:extLst>
          </p:cNvPr>
          <p:cNvSpPr txBox="1"/>
          <p:nvPr/>
        </p:nvSpPr>
        <p:spPr>
          <a:xfrm>
            <a:off x="2649772" y="1108939"/>
            <a:ext cx="2179529" cy="22467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Nehalem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PGothic" pitchFamily="34" charset="-128"/>
                <a:cs typeface="+mn-cs"/>
              </a:rPr>
              <a:t>Westmere</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Sandy Bridge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Ivy Bridge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 name="TextBox 12">
            <a:extLst>
              <a:ext uri="{FF2B5EF4-FFF2-40B4-BE49-F238E27FC236}">
                <a16:creationId xmlns:a16="http://schemas.microsoft.com/office/drawing/2014/main" id="{B40DEEF6-5066-CE9B-44A2-7BEF4C422FDC}"/>
              </a:ext>
            </a:extLst>
          </p:cNvPr>
          <p:cNvSpPr txBox="1"/>
          <p:nvPr/>
        </p:nvSpPr>
        <p:spPr>
          <a:xfrm>
            <a:off x="4846529" y="1162170"/>
            <a:ext cx="2179529" cy="22467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Haswell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Broadwell</a:t>
            </a:r>
            <a:b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b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Skylake</a:t>
            </a:r>
            <a:b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b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Cascade Lake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4" name="TextBox 13">
            <a:extLst>
              <a:ext uri="{FF2B5EF4-FFF2-40B4-BE49-F238E27FC236}">
                <a16:creationId xmlns:a16="http://schemas.microsoft.com/office/drawing/2014/main" id="{AA447693-9623-7A93-432D-D08333A4CA8B}"/>
              </a:ext>
            </a:extLst>
          </p:cNvPr>
          <p:cNvSpPr txBox="1"/>
          <p:nvPr/>
        </p:nvSpPr>
        <p:spPr>
          <a:xfrm>
            <a:off x="6972289" y="1162170"/>
            <a:ext cx="2478062" cy="22467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Saphire Rapids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Rapids Lake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Granite Rapids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Willow Cove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a:t>
            </a:r>
          </a:p>
        </p:txBody>
      </p:sp>
      <p:sp>
        <p:nvSpPr>
          <p:cNvPr id="15" name="TextBox 14">
            <a:extLst>
              <a:ext uri="{FF2B5EF4-FFF2-40B4-BE49-F238E27FC236}">
                <a16:creationId xmlns:a16="http://schemas.microsoft.com/office/drawing/2014/main" id="{F84F238C-7221-EDB9-833A-5A87BE5B2D56}"/>
              </a:ext>
            </a:extLst>
          </p:cNvPr>
          <p:cNvSpPr txBox="1"/>
          <p:nvPr/>
        </p:nvSpPr>
        <p:spPr>
          <a:xfrm>
            <a:off x="628395" y="1162170"/>
            <a:ext cx="2478062" cy="22467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Core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Core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t>Penryn</a:t>
            </a:r>
            <a:br>
              <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rPr>
            </a:b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PGothic" pitchFamily="34" charset="-128"/>
                <a:cs typeface="+mn-cs"/>
              </a:rPr>
              <a:t>Wolfdale</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066983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762465C-06FB-BE9B-886B-2490DFBCD369}"/>
              </a:ext>
            </a:extLst>
          </p:cNvPr>
          <p:cNvSpPr/>
          <p:nvPr/>
        </p:nvSpPr>
        <p:spPr bwMode="auto">
          <a:xfrm>
            <a:off x="2475977" y="475725"/>
            <a:ext cx="4192045" cy="4192045"/>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r>
              <a:rPr kumimoji="0" lang="en-US" sz="2800" b="0" i="0" u="none" strike="noStrike" cap="none" normalizeH="0" baseline="0" dirty="0">
                <a:ln>
                  <a:noFill/>
                </a:ln>
                <a:solidFill>
                  <a:schemeClr val="tx1"/>
                </a:solidFill>
                <a:effectLst/>
                <a:latin typeface="Times New Roman" charset="0"/>
                <a:ea typeface="ＭＳ Ｐゴシック" charset="0"/>
              </a:rPr>
              <a:t>V4</a:t>
            </a:r>
          </a:p>
        </p:txBody>
      </p:sp>
      <p:sp>
        <p:nvSpPr>
          <p:cNvPr id="6" name="Oval 5">
            <a:extLst>
              <a:ext uri="{FF2B5EF4-FFF2-40B4-BE49-F238E27FC236}">
                <a16:creationId xmlns:a16="http://schemas.microsoft.com/office/drawing/2014/main" id="{3CA0B68F-0D23-8531-5F33-F6DE6AF3AC9C}"/>
              </a:ext>
            </a:extLst>
          </p:cNvPr>
          <p:cNvSpPr/>
          <p:nvPr/>
        </p:nvSpPr>
        <p:spPr bwMode="auto">
          <a:xfrm>
            <a:off x="2998937" y="1024783"/>
            <a:ext cx="3093930" cy="3093930"/>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r>
              <a:rPr kumimoji="0" lang="en-US" sz="2800" b="0" i="0" u="none" strike="noStrike" cap="none" normalizeH="0" baseline="0" dirty="0">
                <a:ln>
                  <a:noFill/>
                </a:ln>
                <a:solidFill>
                  <a:schemeClr val="tx1"/>
                </a:solidFill>
                <a:effectLst/>
                <a:latin typeface="Times New Roman" charset="0"/>
                <a:ea typeface="ＭＳ Ｐゴシック" charset="0"/>
              </a:rPr>
              <a:t>V3</a:t>
            </a:r>
          </a:p>
        </p:txBody>
      </p:sp>
      <p:sp>
        <p:nvSpPr>
          <p:cNvPr id="5" name="Oval 4">
            <a:extLst>
              <a:ext uri="{FF2B5EF4-FFF2-40B4-BE49-F238E27FC236}">
                <a16:creationId xmlns:a16="http://schemas.microsoft.com/office/drawing/2014/main" id="{1A7490FF-4B4E-9997-E7CA-79C1E2BA5363}"/>
              </a:ext>
            </a:extLst>
          </p:cNvPr>
          <p:cNvSpPr/>
          <p:nvPr/>
        </p:nvSpPr>
        <p:spPr bwMode="auto">
          <a:xfrm>
            <a:off x="3492673" y="1492421"/>
            <a:ext cx="2158652" cy="2158652"/>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charset="0"/>
                <a:ea typeface="ＭＳ Ｐゴシック" charset="0"/>
              </a:rPr>
              <a:t>     V2</a:t>
            </a:r>
          </a:p>
        </p:txBody>
      </p:sp>
      <p:sp>
        <p:nvSpPr>
          <p:cNvPr id="3" name="Title 2">
            <a:extLst>
              <a:ext uri="{FF2B5EF4-FFF2-40B4-BE49-F238E27FC236}">
                <a16:creationId xmlns:a16="http://schemas.microsoft.com/office/drawing/2014/main" id="{18A4FDE0-8151-A73E-DABC-92A15444644F}"/>
              </a:ext>
            </a:extLst>
          </p:cNvPr>
          <p:cNvSpPr>
            <a:spLocks noGrp="1"/>
          </p:cNvSpPr>
          <p:nvPr>
            <p:ph type="title"/>
          </p:nvPr>
        </p:nvSpPr>
        <p:spPr>
          <a:xfrm>
            <a:off x="0" y="-147443"/>
            <a:ext cx="9144000" cy="685800"/>
          </a:xfrm>
        </p:spPr>
        <p:txBody>
          <a:bodyPr/>
          <a:lstStyle/>
          <a:p>
            <a:r>
              <a:rPr lang="en-US" dirty="0" err="1"/>
              <a:t>Microarch</a:t>
            </a:r>
            <a:r>
              <a:rPr lang="en-US" dirty="0"/>
              <a:t>: strict hierarchy</a:t>
            </a:r>
          </a:p>
        </p:txBody>
      </p:sp>
      <p:sp>
        <p:nvSpPr>
          <p:cNvPr id="4" name="Oval 3">
            <a:extLst>
              <a:ext uri="{FF2B5EF4-FFF2-40B4-BE49-F238E27FC236}">
                <a16:creationId xmlns:a16="http://schemas.microsoft.com/office/drawing/2014/main" id="{4E1DD406-8CE2-B273-A38B-0207800B5526}"/>
              </a:ext>
            </a:extLst>
          </p:cNvPr>
          <p:cNvSpPr/>
          <p:nvPr/>
        </p:nvSpPr>
        <p:spPr bwMode="auto">
          <a:xfrm>
            <a:off x="3864278" y="1749206"/>
            <a:ext cx="1415441" cy="1415441"/>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charset="0"/>
                <a:ea typeface="ＭＳ Ｐゴシック" charset="0"/>
              </a:rPr>
              <a:t>  </a:t>
            </a:r>
            <a:br>
              <a:rPr kumimoji="0" lang="en-US" sz="2800" b="0" i="0" u="none" strike="noStrike" cap="none" normalizeH="0" baseline="0" dirty="0">
                <a:ln>
                  <a:noFill/>
                </a:ln>
                <a:solidFill>
                  <a:schemeClr val="tx1"/>
                </a:solidFill>
                <a:effectLst/>
                <a:latin typeface="Times New Roman" charset="0"/>
                <a:ea typeface="ＭＳ Ｐゴシック" charset="0"/>
              </a:rPr>
            </a:br>
            <a:r>
              <a:rPr kumimoji="0" lang="en-US" sz="2800" b="0" i="0" u="none" strike="noStrike" cap="none" normalizeH="0" baseline="0" dirty="0">
                <a:ln>
                  <a:noFill/>
                </a:ln>
                <a:solidFill>
                  <a:schemeClr val="tx1"/>
                </a:solidFill>
                <a:effectLst/>
                <a:latin typeface="Times New Roman" charset="0"/>
                <a:ea typeface="ＭＳ Ｐゴシック" charset="0"/>
              </a:rPr>
              <a:t>  V1</a:t>
            </a:r>
          </a:p>
        </p:txBody>
      </p:sp>
    </p:spTree>
    <p:extLst>
      <p:ext uri="{BB962C8B-B14F-4D97-AF65-F5344CB8AC3E}">
        <p14:creationId xmlns:p14="http://schemas.microsoft.com/office/powerpoint/2010/main" val="47885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EF598-8B28-0885-8BAB-E009DC13C12F}"/>
              </a:ext>
            </a:extLst>
          </p:cNvPr>
          <p:cNvSpPr>
            <a:spLocks noGrp="1"/>
          </p:cNvSpPr>
          <p:nvPr>
            <p:ph type="title"/>
          </p:nvPr>
        </p:nvSpPr>
        <p:spPr/>
        <p:txBody>
          <a:bodyPr/>
          <a:lstStyle/>
          <a:p>
            <a:r>
              <a:rPr lang="en-US" dirty="0"/>
              <a:t>Compilers and </a:t>
            </a:r>
            <a:r>
              <a:rPr lang="en-US" dirty="0" err="1"/>
              <a:t>microarch</a:t>
            </a:r>
            <a:endParaRPr lang="en-US" dirty="0"/>
          </a:p>
        </p:txBody>
      </p:sp>
      <p:sp>
        <p:nvSpPr>
          <p:cNvPr id="4" name="Content Placeholder 1">
            <a:extLst>
              <a:ext uri="{FF2B5EF4-FFF2-40B4-BE49-F238E27FC236}">
                <a16:creationId xmlns:a16="http://schemas.microsoft.com/office/drawing/2014/main" id="{D86E281B-BFF4-0CFF-FAD0-F0DD9A8622CA}"/>
              </a:ext>
            </a:extLst>
          </p:cNvPr>
          <p:cNvSpPr>
            <a:spLocks noGrp="1"/>
          </p:cNvSpPr>
          <p:nvPr>
            <p:ph idx="1"/>
          </p:nvPr>
        </p:nvSpPr>
        <p:spPr>
          <a:xfrm>
            <a:off x="322262" y="1016794"/>
            <a:ext cx="8621321" cy="3170635"/>
          </a:xfrm>
          <a:solidFill>
            <a:schemeClr val="tx1"/>
          </a:solidFill>
        </p:spPr>
        <p:txBody>
          <a:bodyPr/>
          <a:lstStyle/>
          <a:p>
            <a:pPr marL="0" indent="0">
              <a:buNone/>
            </a:pPr>
            <a:r>
              <a:rPr lang="en-US" dirty="0">
                <a:solidFill>
                  <a:schemeClr val="accent5">
                    <a:lumMod val="60000"/>
                    <a:lumOff val="40000"/>
                  </a:schemeClr>
                </a:solidFill>
                <a:latin typeface="Courier New" panose="02070309020205020404" pitchFamily="49" charset="0"/>
              </a:rPr>
              <a:t>$ </a:t>
            </a:r>
            <a:r>
              <a:rPr lang="en-US" dirty="0" err="1">
                <a:solidFill>
                  <a:schemeClr val="accent5">
                    <a:lumMod val="60000"/>
                    <a:lumOff val="40000"/>
                  </a:schemeClr>
                </a:solidFill>
                <a:latin typeface="Courier New" panose="02070309020205020404" pitchFamily="49" charset="0"/>
              </a:rPr>
              <a:t>gcc</a:t>
            </a:r>
            <a:r>
              <a:rPr lang="en-US" dirty="0">
                <a:solidFill>
                  <a:schemeClr val="accent5">
                    <a:lumMod val="60000"/>
                    <a:lumOff val="40000"/>
                  </a:schemeClr>
                </a:solidFill>
                <a:latin typeface="Courier New" panose="02070309020205020404" pitchFamily="49" charset="0"/>
              </a:rPr>
              <a:t> </a:t>
            </a:r>
            <a:r>
              <a:rPr lang="en-US" b="1" dirty="0">
                <a:solidFill>
                  <a:schemeClr val="accent5">
                    <a:lumMod val="60000"/>
                    <a:lumOff val="40000"/>
                  </a:schemeClr>
                </a:solidFill>
                <a:latin typeface="Courier New" panose="02070309020205020404" pitchFamily="49" charset="0"/>
              </a:rPr>
              <a:t>–march=x86-64-v3 </a:t>
            </a:r>
            <a:r>
              <a:rPr lang="en-US" dirty="0">
                <a:solidFill>
                  <a:schemeClr val="accent5">
                    <a:lumMod val="60000"/>
                    <a:lumOff val="40000"/>
                  </a:schemeClr>
                </a:solidFill>
                <a:latin typeface="Courier New" panose="02070309020205020404" pitchFamily="49" charset="0"/>
              </a:rPr>
              <a:t>source.cpp</a:t>
            </a:r>
          </a:p>
          <a:p>
            <a:pPr marL="0" indent="0">
              <a:buNone/>
            </a:pPr>
            <a:endParaRPr lang="en-US" dirty="0">
              <a:solidFill>
                <a:schemeClr val="accent5">
                  <a:lumMod val="60000"/>
                  <a:lumOff val="40000"/>
                </a:schemeClr>
              </a:solidFill>
              <a:latin typeface="Courier New" panose="02070309020205020404" pitchFamily="49" charset="0"/>
            </a:endParaRPr>
          </a:p>
          <a:p>
            <a:pPr marL="0" indent="0">
              <a:buNone/>
            </a:pPr>
            <a:r>
              <a:rPr lang="en-US" dirty="0">
                <a:solidFill>
                  <a:schemeClr val="accent5">
                    <a:lumMod val="60000"/>
                    <a:lumOff val="40000"/>
                  </a:schemeClr>
                </a:solidFill>
                <a:latin typeface="Courier New" panose="02070309020205020404" pitchFamily="49" charset="0"/>
              </a:rPr>
              <a:t>$ file </a:t>
            </a:r>
            <a:r>
              <a:rPr lang="en-US" dirty="0" err="1">
                <a:solidFill>
                  <a:schemeClr val="accent5">
                    <a:lumMod val="60000"/>
                    <a:lumOff val="40000"/>
                  </a:schemeClr>
                </a:solidFill>
                <a:latin typeface="Courier New" panose="02070309020205020404" pitchFamily="49" charset="0"/>
              </a:rPr>
              <a:t>a.out</a:t>
            </a:r>
            <a:endParaRPr lang="en-US" dirty="0">
              <a:solidFill>
                <a:schemeClr val="accent5">
                  <a:lumMod val="60000"/>
                  <a:lumOff val="40000"/>
                </a:schemeClr>
              </a:solidFill>
              <a:latin typeface="Courier New" panose="02070309020205020404" pitchFamily="49" charset="0"/>
            </a:endParaRPr>
          </a:p>
          <a:p>
            <a:pPr marL="0" indent="0">
              <a:buNone/>
            </a:pPr>
            <a:r>
              <a:rPr lang="en-US" sz="2000" dirty="0" err="1">
                <a:solidFill>
                  <a:schemeClr val="accent5">
                    <a:lumMod val="60000"/>
                    <a:lumOff val="40000"/>
                  </a:schemeClr>
                </a:solidFill>
                <a:latin typeface="Courier New" panose="02070309020205020404" pitchFamily="49" charset="0"/>
              </a:rPr>
              <a:t>a.out</a:t>
            </a:r>
            <a:r>
              <a:rPr lang="en-US" sz="2000" dirty="0">
                <a:solidFill>
                  <a:schemeClr val="accent5">
                    <a:lumMod val="60000"/>
                    <a:lumOff val="40000"/>
                  </a:schemeClr>
                </a:solidFill>
                <a:latin typeface="Courier New" panose="02070309020205020404" pitchFamily="49" charset="0"/>
              </a:rPr>
              <a:t>: ELF 64-bit LSB shared object, x86-64, version 1 (SYSV), dynamically linked, interpreter /lib64/ld-linux-x86-64.so.2, for GNU/Linux 3.2.0</a:t>
            </a:r>
          </a:p>
        </p:txBody>
      </p:sp>
    </p:spTree>
    <p:extLst>
      <p:ext uri="{BB962C8B-B14F-4D97-AF65-F5344CB8AC3E}">
        <p14:creationId xmlns:p14="http://schemas.microsoft.com/office/powerpoint/2010/main" val="3228255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2F34E-BE43-7D87-E0C8-DA1966A1DF7C}"/>
              </a:ext>
            </a:extLst>
          </p:cNvPr>
          <p:cNvSpPr>
            <a:spLocks noGrp="1"/>
          </p:cNvSpPr>
          <p:nvPr>
            <p:ph idx="1"/>
          </p:nvPr>
        </p:nvSpPr>
        <p:spPr>
          <a:xfrm>
            <a:off x="322262" y="1016794"/>
            <a:ext cx="8621321" cy="3170635"/>
          </a:xfrm>
          <a:solidFill>
            <a:schemeClr val="tx1"/>
          </a:solidFill>
        </p:spPr>
        <p:txBody>
          <a:bodyPr/>
          <a:lstStyle/>
          <a:p>
            <a:pPr marL="0" indent="0">
              <a:buNone/>
            </a:pPr>
            <a:r>
              <a:rPr lang="en-US" dirty="0">
                <a:solidFill>
                  <a:schemeClr val="accent5">
                    <a:lumMod val="60000"/>
                    <a:lumOff val="40000"/>
                  </a:schemeClr>
                </a:solidFill>
                <a:latin typeface="Courier New" panose="02070309020205020404" pitchFamily="49" charset="0"/>
              </a:rPr>
              <a:t>$ </a:t>
            </a:r>
            <a:r>
              <a:rPr lang="en-US" dirty="0" err="1">
                <a:solidFill>
                  <a:schemeClr val="accent5">
                    <a:lumMod val="60000"/>
                    <a:lumOff val="40000"/>
                  </a:schemeClr>
                </a:solidFill>
                <a:latin typeface="Courier New" panose="02070309020205020404" pitchFamily="49" charset="0"/>
              </a:rPr>
              <a:t>condor_status</a:t>
            </a:r>
            <a:r>
              <a:rPr lang="en-US" dirty="0">
                <a:solidFill>
                  <a:schemeClr val="accent5">
                    <a:lumMod val="60000"/>
                    <a:lumOff val="40000"/>
                  </a:schemeClr>
                </a:solidFill>
                <a:latin typeface="Courier New" panose="02070309020205020404" pitchFamily="49" charset="0"/>
              </a:rPr>
              <a:t> -</a:t>
            </a:r>
            <a:r>
              <a:rPr lang="en-US" dirty="0" err="1">
                <a:solidFill>
                  <a:schemeClr val="accent5">
                    <a:lumMod val="60000"/>
                    <a:lumOff val="40000"/>
                  </a:schemeClr>
                </a:solidFill>
                <a:latin typeface="Courier New" panose="02070309020205020404" pitchFamily="49" charset="0"/>
              </a:rPr>
              <a:t>af</a:t>
            </a:r>
            <a:r>
              <a:rPr lang="en-US" dirty="0">
                <a:solidFill>
                  <a:schemeClr val="accent5">
                    <a:lumMod val="60000"/>
                    <a:lumOff val="40000"/>
                  </a:schemeClr>
                </a:solidFill>
                <a:latin typeface="Courier New" panose="02070309020205020404" pitchFamily="49" charset="0"/>
              </a:rPr>
              <a:t> Name </a:t>
            </a:r>
            <a:r>
              <a:rPr lang="en-US" dirty="0" err="1">
                <a:solidFill>
                  <a:schemeClr val="accent5">
                    <a:lumMod val="60000"/>
                    <a:lumOff val="40000"/>
                  </a:schemeClr>
                </a:solidFill>
                <a:latin typeface="Courier New" panose="02070309020205020404" pitchFamily="49" charset="0"/>
              </a:rPr>
              <a:t>MicroArch</a:t>
            </a:r>
            <a:endParaRPr lang="en-US" dirty="0">
              <a:solidFill>
                <a:schemeClr val="accent5">
                  <a:lumMod val="60000"/>
                  <a:lumOff val="40000"/>
                </a:schemeClr>
              </a:solidFill>
              <a:latin typeface="Courier New" panose="02070309020205020404" pitchFamily="49" charset="0"/>
            </a:endParaRPr>
          </a:p>
          <a:p>
            <a:pPr marL="0" indent="0">
              <a:buNone/>
            </a:pPr>
            <a:r>
              <a:rPr lang="en-US" sz="2800" dirty="0">
                <a:solidFill>
                  <a:schemeClr val="accent5">
                    <a:lumMod val="60000"/>
                    <a:lumOff val="40000"/>
                  </a:schemeClr>
                </a:solidFill>
                <a:latin typeface="Courier New" panose="02070309020205020404" pitchFamily="49" charset="0"/>
              </a:rPr>
              <a:t>slot3@build4000.chtc.wisc.edu x86_64-v3</a:t>
            </a:r>
          </a:p>
          <a:p>
            <a:pPr marL="0" indent="0">
              <a:buNone/>
            </a:pPr>
            <a:r>
              <a:rPr lang="en-US" sz="2800" dirty="0">
                <a:solidFill>
                  <a:schemeClr val="accent5">
                    <a:lumMod val="60000"/>
                    <a:lumOff val="40000"/>
                  </a:schemeClr>
                </a:solidFill>
                <a:latin typeface="Courier New" panose="02070309020205020404" pitchFamily="49" charset="0"/>
              </a:rPr>
              <a:t>slot1@e2007.chtc.wisc.edu x86_64-v4</a:t>
            </a:r>
          </a:p>
          <a:p>
            <a:pPr marL="0" indent="0">
              <a:buNone/>
            </a:pPr>
            <a:r>
              <a:rPr lang="en-US" sz="2800" dirty="0">
                <a:solidFill>
                  <a:schemeClr val="accent5">
                    <a:lumMod val="60000"/>
                    <a:lumOff val="40000"/>
                  </a:schemeClr>
                </a:solidFill>
                <a:latin typeface="Courier New" panose="02070309020205020404" pitchFamily="49" charset="0"/>
              </a:rPr>
              <a:t>slot1@e2008.chtc.wisc.edu x86_64-v4</a:t>
            </a:r>
          </a:p>
          <a:p>
            <a:pPr marL="0" indent="0">
              <a:buNone/>
            </a:pPr>
            <a:r>
              <a:rPr lang="en-US" sz="2800" dirty="0">
                <a:solidFill>
                  <a:schemeClr val="accent5">
                    <a:lumMod val="60000"/>
                    <a:lumOff val="40000"/>
                  </a:schemeClr>
                </a:solidFill>
                <a:latin typeface="Courier New" panose="02070309020205020404" pitchFamily="49" charset="0"/>
              </a:rPr>
              <a:t>slot1@e3001.chtc.wisc.edu x86_64-v1</a:t>
            </a:r>
          </a:p>
        </p:txBody>
      </p:sp>
      <p:sp>
        <p:nvSpPr>
          <p:cNvPr id="3" name="Title 2">
            <a:extLst>
              <a:ext uri="{FF2B5EF4-FFF2-40B4-BE49-F238E27FC236}">
                <a16:creationId xmlns:a16="http://schemas.microsoft.com/office/drawing/2014/main" id="{A293BEEC-44E3-4AC7-D052-5CD513FA6867}"/>
              </a:ext>
            </a:extLst>
          </p:cNvPr>
          <p:cNvSpPr>
            <a:spLocks noGrp="1"/>
          </p:cNvSpPr>
          <p:nvPr>
            <p:ph type="title"/>
          </p:nvPr>
        </p:nvSpPr>
        <p:spPr/>
        <p:txBody>
          <a:bodyPr/>
          <a:lstStyle/>
          <a:p>
            <a:r>
              <a:rPr lang="en-US" dirty="0"/>
              <a:t>HTCSS Support for </a:t>
            </a:r>
            <a:r>
              <a:rPr lang="en-US" dirty="0" err="1"/>
              <a:t>microarch</a:t>
            </a:r>
            <a:endParaRPr lang="en-US" dirty="0"/>
          </a:p>
        </p:txBody>
      </p:sp>
    </p:spTree>
    <p:extLst>
      <p:ext uri="{BB962C8B-B14F-4D97-AF65-F5344CB8AC3E}">
        <p14:creationId xmlns:p14="http://schemas.microsoft.com/office/powerpoint/2010/main" val="2542549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2F34E-BE43-7D87-E0C8-DA1966A1DF7C}"/>
              </a:ext>
            </a:extLst>
          </p:cNvPr>
          <p:cNvSpPr>
            <a:spLocks noGrp="1"/>
          </p:cNvSpPr>
          <p:nvPr>
            <p:ph idx="1"/>
          </p:nvPr>
        </p:nvSpPr>
        <p:spPr>
          <a:xfrm>
            <a:off x="322262" y="1016794"/>
            <a:ext cx="8621321" cy="3170635"/>
          </a:xfrm>
          <a:solidFill>
            <a:schemeClr val="tx1"/>
          </a:solidFill>
        </p:spPr>
        <p:txBody>
          <a:bodyPr/>
          <a:lstStyle/>
          <a:p>
            <a:pPr marL="0" indent="0">
              <a:buNone/>
            </a:pPr>
            <a:r>
              <a:rPr lang="en-US" dirty="0">
                <a:solidFill>
                  <a:schemeClr val="accent5">
                    <a:lumMod val="60000"/>
                    <a:lumOff val="40000"/>
                  </a:schemeClr>
                </a:solidFill>
                <a:latin typeface="Courier New" panose="02070309020205020404" pitchFamily="49" charset="0"/>
              </a:rPr>
              <a:t>$ </a:t>
            </a:r>
            <a:r>
              <a:rPr lang="en-US" dirty="0" err="1">
                <a:solidFill>
                  <a:schemeClr val="accent5">
                    <a:lumMod val="60000"/>
                    <a:lumOff val="40000"/>
                  </a:schemeClr>
                </a:solidFill>
                <a:latin typeface="Courier New" panose="02070309020205020404" pitchFamily="49" charset="0"/>
              </a:rPr>
              <a:t>condor_status</a:t>
            </a:r>
            <a:r>
              <a:rPr lang="en-US" dirty="0">
                <a:solidFill>
                  <a:schemeClr val="accent5">
                    <a:lumMod val="60000"/>
                    <a:lumOff val="40000"/>
                  </a:schemeClr>
                </a:solidFill>
                <a:latin typeface="Courier New" panose="02070309020205020404" pitchFamily="49" charset="0"/>
              </a:rPr>
              <a:t> –const \</a:t>
            </a:r>
            <a:br>
              <a:rPr lang="en-US" dirty="0">
                <a:solidFill>
                  <a:schemeClr val="accent5">
                    <a:lumMod val="60000"/>
                    <a:lumOff val="40000"/>
                  </a:schemeClr>
                </a:solidFill>
                <a:latin typeface="Courier New" panose="02070309020205020404" pitchFamily="49" charset="0"/>
              </a:rPr>
            </a:br>
            <a:r>
              <a:rPr lang="en-US" dirty="0">
                <a:solidFill>
                  <a:schemeClr val="accent5">
                    <a:lumMod val="60000"/>
                    <a:lumOff val="40000"/>
                  </a:schemeClr>
                </a:solidFill>
                <a:latin typeface="Courier New" panose="02070309020205020404" pitchFamily="49" charset="0"/>
              </a:rPr>
              <a:t>    '</a:t>
            </a:r>
            <a:r>
              <a:rPr lang="en-US" dirty="0" err="1">
                <a:solidFill>
                  <a:schemeClr val="accent5">
                    <a:lumMod val="60000"/>
                    <a:lumOff val="40000"/>
                  </a:schemeClr>
                </a:solidFill>
                <a:latin typeface="Courier New" panose="02070309020205020404" pitchFamily="49" charset="0"/>
              </a:rPr>
              <a:t>microarch</a:t>
            </a:r>
            <a:r>
              <a:rPr lang="en-US" dirty="0">
                <a:solidFill>
                  <a:schemeClr val="accent5">
                    <a:lumMod val="60000"/>
                    <a:lumOff val="40000"/>
                  </a:schemeClr>
                </a:solidFill>
                <a:latin typeface="Courier New" panose="02070309020205020404" pitchFamily="49" charset="0"/>
              </a:rPr>
              <a:t> &gt; "x86_64-v2" '</a:t>
            </a:r>
          </a:p>
          <a:p>
            <a:pPr marL="0" indent="0">
              <a:buNone/>
            </a:pPr>
            <a:r>
              <a:rPr lang="en-US" sz="2800" dirty="0">
                <a:solidFill>
                  <a:schemeClr val="accent5">
                    <a:lumMod val="60000"/>
                    <a:lumOff val="40000"/>
                  </a:schemeClr>
                </a:solidFill>
                <a:latin typeface="Courier New" panose="02070309020205020404" pitchFamily="49" charset="0"/>
              </a:rPr>
              <a:t>slot3@build4000.chtc.wisc.edu x86_64-v3</a:t>
            </a:r>
          </a:p>
          <a:p>
            <a:pPr marL="0" indent="0">
              <a:buNone/>
            </a:pPr>
            <a:r>
              <a:rPr lang="en-US" sz="2800" dirty="0">
                <a:solidFill>
                  <a:schemeClr val="accent5">
                    <a:lumMod val="60000"/>
                    <a:lumOff val="40000"/>
                  </a:schemeClr>
                </a:solidFill>
                <a:latin typeface="Courier New" panose="02070309020205020404" pitchFamily="49" charset="0"/>
              </a:rPr>
              <a:t>slot1@e2007.chtc.wisc.edu x86_64-v4</a:t>
            </a:r>
          </a:p>
          <a:p>
            <a:pPr marL="0" indent="0">
              <a:buNone/>
            </a:pPr>
            <a:r>
              <a:rPr lang="en-US" sz="2800" dirty="0">
                <a:solidFill>
                  <a:schemeClr val="accent5">
                    <a:lumMod val="60000"/>
                    <a:lumOff val="40000"/>
                  </a:schemeClr>
                </a:solidFill>
                <a:latin typeface="Courier New" panose="02070309020205020404" pitchFamily="49" charset="0"/>
              </a:rPr>
              <a:t>slot1@e2008.chtc.wisc.edu x86_64-v4</a:t>
            </a:r>
          </a:p>
        </p:txBody>
      </p:sp>
      <p:sp>
        <p:nvSpPr>
          <p:cNvPr id="3" name="Title 2">
            <a:extLst>
              <a:ext uri="{FF2B5EF4-FFF2-40B4-BE49-F238E27FC236}">
                <a16:creationId xmlns:a16="http://schemas.microsoft.com/office/drawing/2014/main" id="{A293BEEC-44E3-4AC7-D052-5CD513FA6867}"/>
              </a:ext>
            </a:extLst>
          </p:cNvPr>
          <p:cNvSpPr>
            <a:spLocks noGrp="1"/>
          </p:cNvSpPr>
          <p:nvPr>
            <p:ph type="title"/>
          </p:nvPr>
        </p:nvSpPr>
        <p:spPr/>
        <p:txBody>
          <a:bodyPr/>
          <a:lstStyle/>
          <a:p>
            <a:r>
              <a:rPr lang="en-US" dirty="0"/>
              <a:t>HTCSS Support for </a:t>
            </a:r>
            <a:r>
              <a:rPr lang="en-US" dirty="0" err="1"/>
              <a:t>microarch</a:t>
            </a:r>
            <a:endParaRPr lang="en-US" dirty="0"/>
          </a:p>
        </p:txBody>
      </p:sp>
    </p:spTree>
    <p:extLst>
      <p:ext uri="{BB962C8B-B14F-4D97-AF65-F5344CB8AC3E}">
        <p14:creationId xmlns:p14="http://schemas.microsoft.com/office/powerpoint/2010/main" val="65965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672428-EFF0-CA5D-B46B-5A2D3D24F3D1}"/>
              </a:ext>
            </a:extLst>
          </p:cNvPr>
          <p:cNvPicPr>
            <a:picLocks noChangeAspect="1"/>
          </p:cNvPicPr>
          <p:nvPr/>
        </p:nvPicPr>
        <p:blipFill rotWithShape="1">
          <a:blip r:embed="rId3"/>
          <a:srcRect b="41660"/>
          <a:stretch/>
        </p:blipFill>
        <p:spPr>
          <a:xfrm>
            <a:off x="0" y="0"/>
            <a:ext cx="10672193" cy="5143500"/>
          </a:xfrm>
          <a:prstGeom prst="rect">
            <a:avLst/>
          </a:prstGeom>
        </p:spPr>
      </p:pic>
    </p:spTree>
    <p:extLst>
      <p:ext uri="{BB962C8B-B14F-4D97-AF65-F5344CB8AC3E}">
        <p14:creationId xmlns:p14="http://schemas.microsoft.com/office/powerpoint/2010/main" val="359260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2F34E-BE43-7D87-E0C8-DA1966A1DF7C}"/>
              </a:ext>
            </a:extLst>
          </p:cNvPr>
          <p:cNvSpPr>
            <a:spLocks noGrp="1"/>
          </p:cNvSpPr>
          <p:nvPr>
            <p:ph idx="1"/>
          </p:nvPr>
        </p:nvSpPr>
        <p:spPr>
          <a:xfrm>
            <a:off x="322262" y="1016794"/>
            <a:ext cx="8621321" cy="3170635"/>
          </a:xfrm>
          <a:solidFill>
            <a:schemeClr val="tx1"/>
          </a:solidFill>
        </p:spPr>
        <p:txBody>
          <a:bodyPr/>
          <a:lstStyle/>
          <a:p>
            <a:pPr marL="0" indent="0">
              <a:buNone/>
            </a:pPr>
            <a:r>
              <a:rPr lang="en-US" sz="2800" dirty="0">
                <a:solidFill>
                  <a:schemeClr val="accent5">
                    <a:lumMod val="60000"/>
                    <a:lumOff val="40000"/>
                  </a:schemeClr>
                </a:solidFill>
                <a:latin typeface="Courier New" panose="02070309020205020404" pitchFamily="49" charset="0"/>
              </a:rPr>
              <a:t>Executable = calculate.exe</a:t>
            </a:r>
          </a:p>
          <a:p>
            <a:pPr marL="0" indent="0">
              <a:buNone/>
            </a:pPr>
            <a:r>
              <a:rPr lang="en-US" sz="2800" dirty="0">
                <a:solidFill>
                  <a:schemeClr val="accent5">
                    <a:lumMod val="60000"/>
                    <a:lumOff val="40000"/>
                  </a:schemeClr>
                </a:solidFill>
                <a:latin typeface="Courier New" panose="02070309020205020404" pitchFamily="49" charset="0"/>
              </a:rPr>
              <a:t>Requirements = </a:t>
            </a:r>
            <a:r>
              <a:rPr lang="en-US" sz="2800" dirty="0" err="1">
                <a:solidFill>
                  <a:schemeClr val="accent5">
                    <a:lumMod val="60000"/>
                    <a:lumOff val="40000"/>
                  </a:schemeClr>
                </a:solidFill>
                <a:latin typeface="Courier New" panose="02070309020205020404" pitchFamily="49" charset="0"/>
              </a:rPr>
              <a:t>microarch</a:t>
            </a:r>
            <a:r>
              <a:rPr lang="en-US" sz="2800" dirty="0">
                <a:solidFill>
                  <a:schemeClr val="accent5">
                    <a:lumMod val="60000"/>
                    <a:lumOff val="40000"/>
                  </a:schemeClr>
                </a:solidFill>
                <a:latin typeface="Courier New" panose="02070309020205020404" pitchFamily="49" charset="0"/>
              </a:rPr>
              <a:t> &gt; "x86_64-v2"</a:t>
            </a:r>
          </a:p>
          <a:p>
            <a:pPr marL="0" indent="0">
              <a:buNone/>
            </a:pPr>
            <a:r>
              <a:rPr lang="en-US" sz="2800" dirty="0" err="1">
                <a:solidFill>
                  <a:schemeClr val="accent5">
                    <a:lumMod val="60000"/>
                    <a:lumOff val="40000"/>
                  </a:schemeClr>
                </a:solidFill>
                <a:latin typeface="Courier New" panose="02070309020205020404" pitchFamily="49" charset="0"/>
              </a:rPr>
              <a:t>Request_memory</a:t>
            </a:r>
            <a:r>
              <a:rPr lang="en-US" sz="2800" dirty="0">
                <a:solidFill>
                  <a:schemeClr val="accent5">
                    <a:lumMod val="60000"/>
                    <a:lumOff val="40000"/>
                  </a:schemeClr>
                </a:solidFill>
                <a:latin typeface="Courier New" panose="02070309020205020404" pitchFamily="49" charset="0"/>
              </a:rPr>
              <a:t> = 1Gb</a:t>
            </a:r>
          </a:p>
          <a:p>
            <a:pPr marL="0" indent="0">
              <a:buNone/>
            </a:pPr>
            <a:r>
              <a:rPr lang="en-US" sz="2800" dirty="0" err="1">
                <a:solidFill>
                  <a:schemeClr val="accent5">
                    <a:lumMod val="60000"/>
                    <a:lumOff val="40000"/>
                  </a:schemeClr>
                </a:solidFill>
                <a:latin typeface="Courier New" panose="02070309020205020404" pitchFamily="49" charset="0"/>
              </a:rPr>
              <a:t>Request_disk</a:t>
            </a:r>
            <a:r>
              <a:rPr lang="en-US" sz="2800" dirty="0">
                <a:solidFill>
                  <a:schemeClr val="accent5">
                    <a:lumMod val="60000"/>
                    <a:lumOff val="40000"/>
                  </a:schemeClr>
                </a:solidFill>
                <a:latin typeface="Courier New" panose="02070309020205020404" pitchFamily="49" charset="0"/>
              </a:rPr>
              <a:t>   = 100Mb</a:t>
            </a:r>
          </a:p>
          <a:p>
            <a:pPr marL="0" indent="0">
              <a:buNone/>
            </a:pPr>
            <a:r>
              <a:rPr lang="en-US" sz="2800" dirty="0" err="1">
                <a:solidFill>
                  <a:schemeClr val="accent5">
                    <a:lumMod val="60000"/>
                    <a:lumOff val="40000"/>
                  </a:schemeClr>
                </a:solidFill>
                <a:latin typeface="Courier New" panose="02070309020205020404" pitchFamily="49" charset="0"/>
              </a:rPr>
              <a:t>Request_cpus</a:t>
            </a:r>
            <a:r>
              <a:rPr lang="en-US" sz="2800" dirty="0">
                <a:solidFill>
                  <a:schemeClr val="accent5">
                    <a:lumMod val="60000"/>
                    <a:lumOff val="40000"/>
                  </a:schemeClr>
                </a:solidFill>
                <a:latin typeface="Courier New" panose="02070309020205020404" pitchFamily="49" charset="0"/>
              </a:rPr>
              <a:t>   = 2</a:t>
            </a:r>
          </a:p>
          <a:p>
            <a:pPr marL="0" indent="0">
              <a:buNone/>
            </a:pPr>
            <a:r>
              <a:rPr lang="en-US" sz="2800" dirty="0">
                <a:solidFill>
                  <a:schemeClr val="accent5">
                    <a:lumMod val="60000"/>
                    <a:lumOff val="40000"/>
                  </a:schemeClr>
                </a:solidFill>
                <a:latin typeface="Courier New" panose="02070309020205020404" pitchFamily="49" charset="0"/>
              </a:rPr>
              <a:t>queue</a:t>
            </a:r>
          </a:p>
        </p:txBody>
      </p:sp>
      <p:sp>
        <p:nvSpPr>
          <p:cNvPr id="3" name="Title 2">
            <a:extLst>
              <a:ext uri="{FF2B5EF4-FFF2-40B4-BE49-F238E27FC236}">
                <a16:creationId xmlns:a16="http://schemas.microsoft.com/office/drawing/2014/main" id="{A293BEEC-44E3-4AC7-D052-5CD513FA6867}"/>
              </a:ext>
            </a:extLst>
          </p:cNvPr>
          <p:cNvSpPr>
            <a:spLocks noGrp="1"/>
          </p:cNvSpPr>
          <p:nvPr>
            <p:ph type="title"/>
          </p:nvPr>
        </p:nvSpPr>
        <p:spPr/>
        <p:txBody>
          <a:bodyPr/>
          <a:lstStyle/>
          <a:p>
            <a:r>
              <a:rPr lang="en-US" dirty="0"/>
              <a:t>HTCSS Support for </a:t>
            </a:r>
            <a:r>
              <a:rPr lang="en-US" dirty="0" err="1"/>
              <a:t>microarch</a:t>
            </a:r>
            <a:endParaRPr lang="en-US" dirty="0"/>
          </a:p>
        </p:txBody>
      </p:sp>
    </p:spTree>
    <p:extLst>
      <p:ext uri="{BB962C8B-B14F-4D97-AF65-F5344CB8AC3E}">
        <p14:creationId xmlns:p14="http://schemas.microsoft.com/office/powerpoint/2010/main" val="157577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D863977-7F9E-1F83-B466-8C5C7F55018F}"/>
              </a:ext>
            </a:extLst>
          </p:cNvPr>
          <p:cNvGraphicFramePr/>
          <p:nvPr>
            <p:extLst>
              <p:ext uri="{D42A27DB-BD31-4B8C-83A1-F6EECF244321}">
                <p14:modId xmlns:p14="http://schemas.microsoft.com/office/powerpoint/2010/main" val="2559614358"/>
              </p:ext>
            </p:extLst>
          </p:nvPr>
        </p:nvGraphicFramePr>
        <p:xfrm>
          <a:off x="-1440494" y="0"/>
          <a:ext cx="10584493"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4417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ED4FAC-6495-5301-5590-1A774082D6C6}"/>
              </a:ext>
            </a:extLst>
          </p:cNvPr>
          <p:cNvSpPr>
            <a:spLocks noGrp="1"/>
          </p:cNvSpPr>
          <p:nvPr>
            <p:ph idx="1"/>
          </p:nvPr>
        </p:nvSpPr>
        <p:spPr/>
        <p:txBody>
          <a:bodyPr/>
          <a:lstStyle/>
          <a:p>
            <a:pPr marL="0" indent="0">
              <a:buNone/>
            </a:pPr>
            <a:r>
              <a:rPr lang="en-US" dirty="0"/>
              <a:t>AES acceleration in HTCondor v10.0</a:t>
            </a:r>
          </a:p>
          <a:p>
            <a:endParaRPr lang="en-US" dirty="0"/>
          </a:p>
          <a:p>
            <a:pPr marL="0" indent="0">
              <a:buNone/>
            </a:pPr>
            <a:r>
              <a:rPr lang="en-US" dirty="0"/>
              <a:t>Encryption FREE for "modern CPUs"…</a:t>
            </a:r>
          </a:p>
        </p:txBody>
      </p:sp>
      <p:sp>
        <p:nvSpPr>
          <p:cNvPr id="3" name="Title 2">
            <a:extLst>
              <a:ext uri="{FF2B5EF4-FFF2-40B4-BE49-F238E27FC236}">
                <a16:creationId xmlns:a16="http://schemas.microsoft.com/office/drawing/2014/main" id="{74B1CB41-3FD4-FA58-925A-ED0A355DF750}"/>
              </a:ext>
            </a:extLst>
          </p:cNvPr>
          <p:cNvSpPr>
            <a:spLocks noGrp="1"/>
          </p:cNvSpPr>
          <p:nvPr>
            <p:ph type="title"/>
          </p:nvPr>
        </p:nvSpPr>
        <p:spPr/>
        <p:txBody>
          <a:bodyPr/>
          <a:lstStyle/>
          <a:p>
            <a:r>
              <a:rPr lang="en-US" dirty="0"/>
              <a:t>More </a:t>
            </a:r>
            <a:r>
              <a:rPr lang="en-US" dirty="0" err="1"/>
              <a:t>uArch</a:t>
            </a:r>
            <a:r>
              <a:rPr lang="en-US" dirty="0"/>
              <a:t> problems</a:t>
            </a:r>
          </a:p>
        </p:txBody>
      </p:sp>
    </p:spTree>
    <p:extLst>
      <p:ext uri="{BB962C8B-B14F-4D97-AF65-F5344CB8AC3E}">
        <p14:creationId xmlns:p14="http://schemas.microsoft.com/office/powerpoint/2010/main" val="2535101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6F7F82-7922-452E-B6F6-97DD72B8B8E7}"/>
              </a:ext>
            </a:extLst>
          </p:cNvPr>
          <p:cNvSpPr>
            <a:spLocks noGrp="1"/>
          </p:cNvSpPr>
          <p:nvPr>
            <p:ph idx="1"/>
          </p:nvPr>
        </p:nvSpPr>
        <p:spPr/>
        <p:txBody>
          <a:bodyPr/>
          <a:lstStyle/>
          <a:p>
            <a:pPr marL="0" indent="0">
              <a:buNone/>
            </a:pPr>
            <a:r>
              <a:rPr lang="en-US" dirty="0"/>
              <a:t>Automatic detection of </a:t>
            </a:r>
            <a:r>
              <a:rPr lang="en-US" dirty="0" err="1"/>
              <a:t>microarch</a:t>
            </a:r>
            <a:r>
              <a:rPr lang="en-US" dirty="0"/>
              <a:t> in binaries</a:t>
            </a:r>
          </a:p>
          <a:p>
            <a:pPr marL="0" indent="0">
              <a:buNone/>
            </a:pPr>
            <a:r>
              <a:rPr lang="en-US" dirty="0" err="1"/>
              <a:t>Microarch</a:t>
            </a:r>
            <a:r>
              <a:rPr lang="en-US" dirty="0"/>
              <a:t> specific packaging?</a:t>
            </a:r>
          </a:p>
        </p:txBody>
      </p:sp>
      <p:sp>
        <p:nvSpPr>
          <p:cNvPr id="3" name="Title 2">
            <a:extLst>
              <a:ext uri="{FF2B5EF4-FFF2-40B4-BE49-F238E27FC236}">
                <a16:creationId xmlns:a16="http://schemas.microsoft.com/office/drawing/2014/main" id="{A45DE7DE-0371-244B-C12C-3A05C26E5BE5}"/>
              </a:ext>
            </a:extLst>
          </p:cNvPr>
          <p:cNvSpPr>
            <a:spLocks noGrp="1"/>
          </p:cNvSpPr>
          <p:nvPr>
            <p:ph type="title"/>
          </p:nvPr>
        </p:nvSpPr>
        <p:spPr/>
        <p:txBody>
          <a:bodyPr/>
          <a:lstStyle/>
          <a:p>
            <a:r>
              <a:rPr lang="en-US" dirty="0"/>
              <a:t>Future Wishlist</a:t>
            </a:r>
          </a:p>
        </p:txBody>
      </p:sp>
    </p:spTree>
    <p:extLst>
      <p:ext uri="{BB962C8B-B14F-4D97-AF65-F5344CB8AC3E}">
        <p14:creationId xmlns:p14="http://schemas.microsoft.com/office/powerpoint/2010/main" val="180387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5" title="Floating Bubbles">
            <a:hlinkClick r:id="" action="ppaction://media"/>
            <a:extLst>
              <a:ext uri="{FF2B5EF4-FFF2-40B4-BE49-F238E27FC236}">
                <a16:creationId xmlns:a16="http://schemas.microsoft.com/office/drawing/2014/main" id="{5F836469-3530-A667-2D81-EB356D42A1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6233"/>
          </a:xfrm>
          <a:prstGeom prst="rect">
            <a:avLst/>
          </a:prstGeom>
        </p:spPr>
      </p:pic>
      <p:sp>
        <p:nvSpPr>
          <p:cNvPr id="2" name="Title 1"/>
          <p:cNvSpPr>
            <a:spLocks noGrp="1"/>
          </p:cNvSpPr>
          <p:nvPr>
            <p:ph type="ctrTitle"/>
          </p:nvPr>
        </p:nvSpPr>
        <p:spPr>
          <a:xfrm>
            <a:off x="5431971" y="0"/>
            <a:ext cx="3712029" cy="1208096"/>
          </a:xfrm>
        </p:spPr>
        <p:txBody>
          <a:bodyPr/>
          <a:lstStyle/>
          <a:p>
            <a:pPr algn="r"/>
            <a:r>
              <a:rPr lang="en-US" dirty="0">
                <a:solidFill>
                  <a:schemeClr val="bg1">
                    <a:lumMod val="75000"/>
                    <a:alpha val="54000"/>
                  </a:schemeClr>
                </a:solidFill>
                <a:latin typeface="Arial Black" panose="020B0A04020102020204" pitchFamily="34" charset="0"/>
              </a:rPr>
              <a:t>Recap</a:t>
            </a:r>
          </a:p>
        </p:txBody>
      </p:sp>
      <p:sp>
        <p:nvSpPr>
          <p:cNvPr id="3" name="Subtitle 2"/>
          <p:cNvSpPr>
            <a:spLocks noGrp="1"/>
          </p:cNvSpPr>
          <p:nvPr>
            <p:ph type="subTitle" idx="1"/>
          </p:nvPr>
        </p:nvSpPr>
        <p:spPr>
          <a:xfrm>
            <a:off x="4490113" y="1046787"/>
            <a:ext cx="4534524" cy="3334143"/>
          </a:xfrm>
        </p:spPr>
        <p:txBody>
          <a:bodyPr/>
          <a:lstStyle/>
          <a:p>
            <a:pPr algn="l"/>
            <a:r>
              <a:rPr lang="en-US" dirty="0"/>
              <a:t>Names have power</a:t>
            </a:r>
          </a:p>
          <a:p>
            <a:pPr algn="l"/>
            <a:r>
              <a:rPr lang="en-US" dirty="0" err="1"/>
              <a:t>MicroArch</a:t>
            </a:r>
            <a:endParaRPr lang="en-US" dirty="0"/>
          </a:p>
          <a:p>
            <a:pPr lvl="1" algn="l"/>
            <a:r>
              <a:rPr lang="en-US" dirty="0"/>
              <a:t>Learn it</a:t>
            </a:r>
          </a:p>
          <a:p>
            <a:pPr lvl="1" algn="l"/>
            <a:r>
              <a:rPr lang="en-US" dirty="0"/>
              <a:t>Use it</a:t>
            </a:r>
          </a:p>
          <a:p>
            <a:pPr lvl="1" algn="l"/>
            <a:r>
              <a:rPr lang="en-US" dirty="0"/>
              <a:t>Teach it</a:t>
            </a:r>
          </a:p>
          <a:p>
            <a:pPr algn="l"/>
            <a:r>
              <a:rPr lang="en-US" dirty="0"/>
              <a:t>Invest in good naming</a:t>
            </a:r>
          </a:p>
        </p:txBody>
      </p:sp>
    </p:spTree>
    <p:extLst>
      <p:ext uri="{BB962C8B-B14F-4D97-AF65-F5344CB8AC3E}">
        <p14:creationId xmlns:p14="http://schemas.microsoft.com/office/powerpoint/2010/main" val="14518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shot of a diagram&#10;&#10;Description automatically generated with low confidence">
            <a:extLst>
              <a:ext uri="{FF2B5EF4-FFF2-40B4-BE49-F238E27FC236}">
                <a16:creationId xmlns:a16="http://schemas.microsoft.com/office/drawing/2014/main" id="{73A29DE0-A89D-BD34-B16E-1CD78A31B1AB}"/>
              </a:ext>
            </a:extLst>
          </p:cNvPr>
          <p:cNvPicPr>
            <a:picLocks noChangeAspect="1"/>
          </p:cNvPicPr>
          <p:nvPr/>
        </p:nvPicPr>
        <p:blipFill rotWithShape="1">
          <a:blip r:embed="rId3"/>
          <a:srcRect l="17459" t="39242" r="14048" b="6512"/>
          <a:stretch/>
        </p:blipFill>
        <p:spPr>
          <a:xfrm>
            <a:off x="172797" y="899887"/>
            <a:ext cx="8971203" cy="3846284"/>
          </a:xfrm>
          <a:prstGeom prst="rect">
            <a:avLst/>
          </a:prstGeom>
          <a:pattFill prst="pct5">
            <a:fgClr>
              <a:schemeClr val="tx1"/>
            </a:fgClr>
            <a:bgClr>
              <a:schemeClr val="bg1"/>
            </a:bgClr>
          </a:pattFill>
          <a:ln>
            <a:noFill/>
          </a:ln>
        </p:spPr>
      </p:pic>
    </p:spTree>
    <p:extLst>
      <p:ext uri="{BB962C8B-B14F-4D97-AF65-F5344CB8AC3E}">
        <p14:creationId xmlns:p14="http://schemas.microsoft.com/office/powerpoint/2010/main" val="3038532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DB52CF-1A16-12CA-3360-0B36DB222D8E}"/>
              </a:ext>
            </a:extLst>
          </p:cNvPr>
          <p:cNvPicPr>
            <a:picLocks noChangeAspect="1"/>
          </p:cNvPicPr>
          <p:nvPr/>
        </p:nvPicPr>
        <p:blipFill>
          <a:blip r:embed="rId3"/>
          <a:stretch>
            <a:fillRect/>
          </a:stretch>
        </p:blipFill>
        <p:spPr>
          <a:xfrm>
            <a:off x="777622" y="1797491"/>
            <a:ext cx="1231499" cy="1548518"/>
          </a:xfrm>
          <a:prstGeom prst="rect">
            <a:avLst/>
          </a:prstGeom>
        </p:spPr>
      </p:pic>
      <p:sp>
        <p:nvSpPr>
          <p:cNvPr id="3" name="Rounded Rectangle 13">
            <a:extLst>
              <a:ext uri="{FF2B5EF4-FFF2-40B4-BE49-F238E27FC236}">
                <a16:creationId xmlns:a16="http://schemas.microsoft.com/office/drawing/2014/main" id="{4F5D4A9E-8848-4FAB-CCDA-DCCC1EA57588}"/>
              </a:ext>
            </a:extLst>
          </p:cNvPr>
          <p:cNvSpPr/>
          <p:nvPr/>
        </p:nvSpPr>
        <p:spPr>
          <a:xfrm>
            <a:off x="2719648" y="1598123"/>
            <a:ext cx="2340199" cy="1947254"/>
          </a:xfrm>
          <a:prstGeom prst="roundRect">
            <a:avLst/>
          </a:prstGeom>
          <a:solidFill>
            <a:srgbClr val="C00027"/>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2927080-D273-D3CC-F3D5-7120CAAF60FF}"/>
              </a:ext>
            </a:extLst>
          </p:cNvPr>
          <p:cNvPicPr>
            <a:picLocks noChangeAspect="1"/>
          </p:cNvPicPr>
          <p:nvPr/>
        </p:nvPicPr>
        <p:blipFill>
          <a:blip r:embed="rId4"/>
          <a:stretch>
            <a:fillRect/>
          </a:stretch>
        </p:blipFill>
        <p:spPr>
          <a:xfrm>
            <a:off x="2806970" y="2126525"/>
            <a:ext cx="1392319" cy="1287896"/>
          </a:xfrm>
          <a:prstGeom prst="rect">
            <a:avLst/>
          </a:prstGeom>
        </p:spPr>
      </p:pic>
      <p:sp>
        <p:nvSpPr>
          <p:cNvPr id="6" name="TextBox 20">
            <a:extLst>
              <a:ext uri="{FF2B5EF4-FFF2-40B4-BE49-F238E27FC236}">
                <a16:creationId xmlns:a16="http://schemas.microsoft.com/office/drawing/2014/main" id="{203283D1-718D-FC01-5AD4-1766F562E3AC}"/>
              </a:ext>
            </a:extLst>
          </p:cNvPr>
          <p:cNvSpPr txBox="1"/>
          <p:nvPr/>
        </p:nvSpPr>
        <p:spPr>
          <a:xfrm>
            <a:off x="2925366" y="2182081"/>
            <a:ext cx="1126245" cy="8002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Myriad Pro"/>
                <a:cs typeface="Myriad Pro"/>
              </a:rPr>
              <a:t>Local</a:t>
            </a:r>
          </a:p>
          <a:p>
            <a:pPr algn="ctr"/>
            <a:r>
              <a:rPr lang="en-US" b="1" dirty="0">
                <a:solidFill>
                  <a:schemeClr val="bg1"/>
                </a:solidFill>
                <a:latin typeface="Myriad Pro"/>
                <a:cs typeface="Myriad Pro"/>
              </a:rPr>
              <a:t>pool</a:t>
            </a:r>
          </a:p>
        </p:txBody>
      </p:sp>
      <p:sp>
        <p:nvSpPr>
          <p:cNvPr id="7" name="TextBox 22">
            <a:extLst>
              <a:ext uri="{FF2B5EF4-FFF2-40B4-BE49-F238E27FC236}">
                <a16:creationId xmlns:a16="http://schemas.microsoft.com/office/drawing/2014/main" id="{1B521D93-8332-EB4B-64A9-68C9A1637388}"/>
              </a:ext>
            </a:extLst>
          </p:cNvPr>
          <p:cNvSpPr txBox="1"/>
          <p:nvPr/>
        </p:nvSpPr>
        <p:spPr>
          <a:xfrm>
            <a:off x="2636999" y="1667666"/>
            <a:ext cx="2505495"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latin typeface="Myriad Pro"/>
                <a:cs typeface="Myriad Pro"/>
              </a:rPr>
              <a:t>Campus Clusters</a:t>
            </a:r>
          </a:p>
        </p:txBody>
      </p:sp>
      <p:pic>
        <p:nvPicPr>
          <p:cNvPr id="8" name="Picture 7">
            <a:extLst>
              <a:ext uri="{FF2B5EF4-FFF2-40B4-BE49-F238E27FC236}">
                <a16:creationId xmlns:a16="http://schemas.microsoft.com/office/drawing/2014/main" id="{5EACED99-AF51-E3FE-DE65-31856DDCC37C}"/>
              </a:ext>
            </a:extLst>
          </p:cNvPr>
          <p:cNvPicPr>
            <a:picLocks noChangeAspect="1"/>
          </p:cNvPicPr>
          <p:nvPr/>
        </p:nvPicPr>
        <p:blipFill>
          <a:blip r:embed="rId4"/>
          <a:stretch>
            <a:fillRect/>
          </a:stretch>
        </p:blipFill>
        <p:spPr>
          <a:xfrm>
            <a:off x="4469339" y="2555120"/>
            <a:ext cx="482436" cy="446254"/>
          </a:xfrm>
          <a:prstGeom prst="rect">
            <a:avLst/>
          </a:prstGeom>
        </p:spPr>
      </p:pic>
      <p:pic>
        <p:nvPicPr>
          <p:cNvPr id="9" name="Picture 8">
            <a:extLst>
              <a:ext uri="{FF2B5EF4-FFF2-40B4-BE49-F238E27FC236}">
                <a16:creationId xmlns:a16="http://schemas.microsoft.com/office/drawing/2014/main" id="{31A5D9F0-0265-BA52-6A1E-5BBCF0B5EE2D}"/>
              </a:ext>
            </a:extLst>
          </p:cNvPr>
          <p:cNvPicPr>
            <a:picLocks noChangeAspect="1"/>
          </p:cNvPicPr>
          <p:nvPr/>
        </p:nvPicPr>
        <p:blipFill>
          <a:blip r:embed="rId4"/>
          <a:stretch>
            <a:fillRect/>
          </a:stretch>
        </p:blipFill>
        <p:spPr>
          <a:xfrm>
            <a:off x="4294921" y="3050073"/>
            <a:ext cx="388130" cy="359020"/>
          </a:xfrm>
          <a:prstGeom prst="rect">
            <a:avLst/>
          </a:prstGeom>
        </p:spPr>
      </p:pic>
      <p:pic>
        <p:nvPicPr>
          <p:cNvPr id="10" name="Picture 9">
            <a:extLst>
              <a:ext uri="{FF2B5EF4-FFF2-40B4-BE49-F238E27FC236}">
                <a16:creationId xmlns:a16="http://schemas.microsoft.com/office/drawing/2014/main" id="{064FF745-A51B-14DF-5B81-9E94947E2A62}"/>
              </a:ext>
            </a:extLst>
          </p:cNvPr>
          <p:cNvPicPr>
            <a:picLocks noChangeAspect="1"/>
          </p:cNvPicPr>
          <p:nvPr/>
        </p:nvPicPr>
        <p:blipFill>
          <a:blip r:embed="rId4"/>
          <a:stretch>
            <a:fillRect/>
          </a:stretch>
        </p:blipFill>
        <p:spPr>
          <a:xfrm>
            <a:off x="4265647" y="2245217"/>
            <a:ext cx="304628" cy="281781"/>
          </a:xfrm>
          <a:prstGeom prst="rect">
            <a:avLst/>
          </a:prstGeom>
        </p:spPr>
      </p:pic>
      <p:pic>
        <p:nvPicPr>
          <p:cNvPr id="11" name="Picture 10">
            <a:extLst>
              <a:ext uri="{FF2B5EF4-FFF2-40B4-BE49-F238E27FC236}">
                <a16:creationId xmlns:a16="http://schemas.microsoft.com/office/drawing/2014/main" id="{082AF304-1E2D-E90E-CAAA-8E883D651E33}"/>
              </a:ext>
            </a:extLst>
          </p:cNvPr>
          <p:cNvPicPr>
            <a:picLocks noChangeAspect="1"/>
          </p:cNvPicPr>
          <p:nvPr/>
        </p:nvPicPr>
        <p:blipFill>
          <a:blip r:embed="rId4"/>
          <a:stretch>
            <a:fillRect/>
          </a:stretch>
        </p:blipFill>
        <p:spPr>
          <a:xfrm>
            <a:off x="4625191" y="2162699"/>
            <a:ext cx="304628" cy="281781"/>
          </a:xfrm>
          <a:prstGeom prst="rect">
            <a:avLst/>
          </a:prstGeom>
        </p:spPr>
      </p:pic>
      <p:sp>
        <p:nvSpPr>
          <p:cNvPr id="13" name="Left-Right Arrow 29">
            <a:extLst>
              <a:ext uri="{FF2B5EF4-FFF2-40B4-BE49-F238E27FC236}">
                <a16:creationId xmlns:a16="http://schemas.microsoft.com/office/drawing/2014/main" id="{915FDE94-B9FD-87A6-9F09-9DD73E7ECBA8}"/>
              </a:ext>
            </a:extLst>
          </p:cNvPr>
          <p:cNvSpPr/>
          <p:nvPr/>
        </p:nvSpPr>
        <p:spPr>
          <a:xfrm>
            <a:off x="4055282" y="2597601"/>
            <a:ext cx="492646" cy="265824"/>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sp>
        <p:nvSpPr>
          <p:cNvPr id="14" name="Left-Right Arrow 31">
            <a:extLst>
              <a:ext uri="{FF2B5EF4-FFF2-40B4-BE49-F238E27FC236}">
                <a16:creationId xmlns:a16="http://schemas.microsoft.com/office/drawing/2014/main" id="{744136E4-5C84-E80B-0BBE-1248C676B74F}"/>
              </a:ext>
            </a:extLst>
          </p:cNvPr>
          <p:cNvSpPr/>
          <p:nvPr/>
        </p:nvSpPr>
        <p:spPr>
          <a:xfrm rot="1105728">
            <a:off x="2094120" y="2736465"/>
            <a:ext cx="921664" cy="265824"/>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grpSp>
        <p:nvGrpSpPr>
          <p:cNvPr id="17" name="Group 16">
            <a:extLst>
              <a:ext uri="{FF2B5EF4-FFF2-40B4-BE49-F238E27FC236}">
                <a16:creationId xmlns:a16="http://schemas.microsoft.com/office/drawing/2014/main" id="{3FC8631A-54A5-6E96-F957-05D905360061}"/>
              </a:ext>
            </a:extLst>
          </p:cNvPr>
          <p:cNvGrpSpPr/>
          <p:nvPr/>
        </p:nvGrpSpPr>
        <p:grpSpPr>
          <a:xfrm>
            <a:off x="6325673" y="221522"/>
            <a:ext cx="2957773" cy="1832249"/>
            <a:chOff x="6136988" y="1447980"/>
            <a:chExt cx="1862553" cy="1153794"/>
          </a:xfrm>
        </p:grpSpPr>
        <p:pic>
          <p:nvPicPr>
            <p:cNvPr id="15" name="Picture 14">
              <a:extLst>
                <a:ext uri="{FF2B5EF4-FFF2-40B4-BE49-F238E27FC236}">
                  <a16:creationId xmlns:a16="http://schemas.microsoft.com/office/drawing/2014/main" id="{59C42BC5-989D-5C30-259C-871C73CE2699}"/>
                </a:ext>
              </a:extLst>
            </p:cNvPr>
            <p:cNvPicPr>
              <a:picLocks noChangeAspect="1"/>
            </p:cNvPicPr>
            <p:nvPr/>
          </p:nvPicPr>
          <p:blipFill>
            <a:blip r:embed="rId5"/>
            <a:stretch>
              <a:fillRect/>
            </a:stretch>
          </p:blipFill>
          <p:spPr>
            <a:xfrm>
              <a:off x="6136988" y="1447980"/>
              <a:ext cx="1862553" cy="1153794"/>
            </a:xfrm>
            <a:prstGeom prst="rect">
              <a:avLst/>
            </a:prstGeom>
          </p:spPr>
        </p:pic>
        <p:sp>
          <p:nvSpPr>
            <p:cNvPr id="16" name="TextBox 37">
              <a:extLst>
                <a:ext uri="{FF2B5EF4-FFF2-40B4-BE49-F238E27FC236}">
                  <a16:creationId xmlns:a16="http://schemas.microsoft.com/office/drawing/2014/main" id="{18D9D6A1-F86A-4C5E-5399-F6AA99F5AECD}"/>
                </a:ext>
              </a:extLst>
            </p:cNvPr>
            <p:cNvSpPr txBox="1"/>
            <p:nvPr/>
          </p:nvSpPr>
          <p:spPr>
            <a:xfrm>
              <a:off x="6203603" y="1789219"/>
              <a:ext cx="1620587"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solidFill>
                    <a:schemeClr val="bg1"/>
                  </a:solidFill>
                  <a:latin typeface="Myriad Pro"/>
                  <a:cs typeface="Myriad Pro"/>
                </a:rPr>
                <a:t>Open Science</a:t>
              </a:r>
            </a:p>
            <a:p>
              <a:pPr algn="ctr"/>
              <a:r>
                <a:rPr lang="en-US" sz="1600" dirty="0">
                  <a:solidFill>
                    <a:schemeClr val="bg1"/>
                  </a:solidFill>
                  <a:latin typeface="Myriad Pro"/>
                  <a:cs typeface="Myriad Pro"/>
                </a:rPr>
                <a:t>Grid</a:t>
              </a:r>
              <a:endParaRPr lang="en-US" sz="1200" dirty="0">
                <a:solidFill>
                  <a:schemeClr val="bg1"/>
                </a:solidFill>
                <a:latin typeface="Myriad Pro"/>
                <a:cs typeface="Myriad Pro"/>
              </a:endParaRPr>
            </a:p>
          </p:txBody>
        </p:sp>
      </p:grpSp>
      <p:sp>
        <p:nvSpPr>
          <p:cNvPr id="18" name="Left-Right Arrow 31">
            <a:extLst>
              <a:ext uri="{FF2B5EF4-FFF2-40B4-BE49-F238E27FC236}">
                <a16:creationId xmlns:a16="http://schemas.microsoft.com/office/drawing/2014/main" id="{5A27D361-29FB-7A31-D917-48AC015791F6}"/>
              </a:ext>
            </a:extLst>
          </p:cNvPr>
          <p:cNvSpPr/>
          <p:nvPr/>
        </p:nvSpPr>
        <p:spPr>
          <a:xfrm rot="19821441">
            <a:off x="4561108" y="2085712"/>
            <a:ext cx="2419802" cy="265824"/>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spTree>
    <p:extLst>
      <p:ext uri="{BB962C8B-B14F-4D97-AF65-F5344CB8AC3E}">
        <p14:creationId xmlns:p14="http://schemas.microsoft.com/office/powerpoint/2010/main" val="3253938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3A1E34-5B17-1719-95C1-740728EB3E47}"/>
              </a:ext>
            </a:extLst>
          </p:cNvPr>
          <p:cNvPicPr>
            <a:picLocks noChangeAspect="1"/>
          </p:cNvPicPr>
          <p:nvPr/>
        </p:nvPicPr>
        <p:blipFill rotWithShape="1">
          <a:blip r:embed="rId3"/>
          <a:srcRect t="8558" b="16443"/>
          <a:stretch/>
        </p:blipFill>
        <p:spPr>
          <a:xfrm>
            <a:off x="-108857" y="-69263"/>
            <a:ext cx="9397999" cy="5143490"/>
          </a:xfrm>
          <a:prstGeom prst="rect">
            <a:avLst/>
          </a:prstGeom>
          <a:noFill/>
        </p:spPr>
      </p:pic>
    </p:spTree>
    <p:extLst>
      <p:ext uri="{BB962C8B-B14F-4D97-AF65-F5344CB8AC3E}">
        <p14:creationId xmlns:p14="http://schemas.microsoft.com/office/powerpoint/2010/main" val="114647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1552C-D8BB-88BB-9DD5-C19F37C2ABBA}"/>
              </a:ext>
            </a:extLst>
          </p:cNvPr>
          <p:cNvPicPr>
            <a:picLocks noChangeAspect="1"/>
          </p:cNvPicPr>
          <p:nvPr/>
        </p:nvPicPr>
        <p:blipFill>
          <a:blip r:embed="rId3"/>
          <a:stretch>
            <a:fillRect/>
          </a:stretch>
        </p:blipFill>
        <p:spPr>
          <a:xfrm>
            <a:off x="0" y="0"/>
            <a:ext cx="6885517" cy="5161448"/>
          </a:xfrm>
          <a:prstGeom prst="rect">
            <a:avLst/>
          </a:prstGeom>
        </p:spPr>
      </p:pic>
    </p:spTree>
    <p:extLst>
      <p:ext uri="{BB962C8B-B14F-4D97-AF65-F5344CB8AC3E}">
        <p14:creationId xmlns:p14="http://schemas.microsoft.com/office/powerpoint/2010/main" val="1742483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drawing of a group of people&#10;&#10;Description automatically generated with low confidence">
            <a:extLst>
              <a:ext uri="{FF2B5EF4-FFF2-40B4-BE49-F238E27FC236}">
                <a16:creationId xmlns:a16="http://schemas.microsoft.com/office/drawing/2014/main" id="{128C09B7-AD0A-A6D5-EB6A-C19C29A5CDA0}"/>
              </a:ext>
            </a:extLst>
          </p:cNvPr>
          <p:cNvPicPr>
            <a:picLocks noChangeAspect="1"/>
          </p:cNvPicPr>
          <p:nvPr/>
        </p:nvPicPr>
        <p:blipFill rotWithShape="1">
          <a:blip r:embed="rId3"/>
          <a:srcRect t="1444" b="1573"/>
          <a:stretch/>
        </p:blipFill>
        <p:spPr>
          <a:xfrm>
            <a:off x="20" y="10"/>
            <a:ext cx="9143980" cy="5143490"/>
          </a:xfrm>
          <a:prstGeom prst="rect">
            <a:avLst/>
          </a:prstGeom>
          <a:noFill/>
        </p:spPr>
      </p:pic>
    </p:spTree>
    <p:extLst>
      <p:ext uri="{BB962C8B-B14F-4D97-AF65-F5344CB8AC3E}">
        <p14:creationId xmlns:p14="http://schemas.microsoft.com/office/powerpoint/2010/main" val="103236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E2E731-241C-B537-E417-B57DFAC92483}"/>
              </a:ext>
            </a:extLst>
          </p:cNvPr>
          <p:cNvSpPr txBox="1"/>
          <p:nvPr/>
        </p:nvSpPr>
        <p:spPr>
          <a:xfrm>
            <a:off x="976183" y="160637"/>
            <a:ext cx="7698259" cy="4339650"/>
          </a:xfrm>
          <a:prstGeom prst="rect">
            <a:avLst/>
          </a:prstGeom>
          <a:noFill/>
        </p:spPr>
        <p:txBody>
          <a:bodyPr wrap="square" rtlCol="0">
            <a:spAutoFit/>
          </a:bodyPr>
          <a:lstStyle/>
          <a:p>
            <a:r>
              <a:rPr lang="en-US" sz="4400" b="0" i="0" dirty="0">
                <a:solidFill>
                  <a:schemeClr val="accent1">
                    <a:lumMod val="60000"/>
                    <a:lumOff val="40000"/>
                  </a:schemeClr>
                </a:solidFill>
                <a:effectLst/>
                <a:latin typeface="Merriweather" panose="020F0502020204030204" pitchFamily="2" charset="0"/>
              </a:rPr>
              <a:t>The</a:t>
            </a:r>
          </a:p>
          <a:p>
            <a:r>
              <a:rPr lang="en-US" sz="4400" b="0" i="0" dirty="0">
                <a:solidFill>
                  <a:schemeClr val="accent1">
                    <a:lumMod val="60000"/>
                    <a:lumOff val="40000"/>
                  </a:schemeClr>
                </a:solidFill>
                <a:effectLst/>
                <a:latin typeface="Merriweather" panose="020F0502020204030204" pitchFamily="2" charset="0"/>
              </a:rPr>
              <a:t>beginning of </a:t>
            </a:r>
          </a:p>
          <a:p>
            <a:r>
              <a:rPr lang="en-US" sz="4400" b="0" i="0" dirty="0">
                <a:solidFill>
                  <a:schemeClr val="accent1">
                    <a:lumMod val="60000"/>
                    <a:lumOff val="40000"/>
                  </a:schemeClr>
                </a:solidFill>
                <a:effectLst/>
                <a:latin typeface="Merriweather" panose="020F0502020204030204" pitchFamily="2" charset="0"/>
              </a:rPr>
              <a:t>Wisdom</a:t>
            </a:r>
          </a:p>
          <a:p>
            <a:r>
              <a:rPr lang="en-US" sz="4400" b="0" i="0" dirty="0">
                <a:solidFill>
                  <a:schemeClr val="accent1">
                    <a:lumMod val="60000"/>
                    <a:lumOff val="40000"/>
                  </a:schemeClr>
                </a:solidFill>
                <a:effectLst/>
                <a:latin typeface="Merriweather" panose="020F0502020204030204" pitchFamily="2" charset="0"/>
              </a:rPr>
              <a:t>is to call things by their proper name</a:t>
            </a:r>
            <a:r>
              <a:rPr lang="en-US" b="0" i="0" dirty="0">
                <a:solidFill>
                  <a:schemeClr val="accent1">
                    <a:lumMod val="60000"/>
                    <a:lumOff val="40000"/>
                  </a:schemeClr>
                </a:solidFill>
                <a:effectLst/>
                <a:latin typeface="Merriweather" panose="020F0502020204030204" pitchFamily="2" charset="0"/>
              </a:rPr>
              <a:t>.</a:t>
            </a:r>
          </a:p>
          <a:p>
            <a:pPr algn="r"/>
            <a:r>
              <a:rPr lang="en-US" dirty="0">
                <a:solidFill>
                  <a:schemeClr val="accent1">
                    <a:lumMod val="60000"/>
                    <a:lumOff val="40000"/>
                  </a:schemeClr>
                </a:solidFill>
                <a:latin typeface="Merriweather" panose="020F0502020204030204" pitchFamily="2" charset="0"/>
              </a:rPr>
              <a:t>-- Confucius</a:t>
            </a:r>
            <a:endParaRPr lang="en-US" b="0" i="0" dirty="0">
              <a:solidFill>
                <a:schemeClr val="accent1">
                  <a:lumMod val="60000"/>
                  <a:lumOff val="40000"/>
                </a:schemeClr>
              </a:solidFill>
              <a:effectLst/>
              <a:latin typeface="Merriweather" panose="020F0502020204030204" pitchFamily="2" charset="0"/>
            </a:endParaRPr>
          </a:p>
          <a:p>
            <a:endParaRPr lang="en-US" dirty="0"/>
          </a:p>
        </p:txBody>
      </p:sp>
    </p:spTree>
    <p:extLst>
      <p:ext uri="{BB962C8B-B14F-4D97-AF65-F5344CB8AC3E}">
        <p14:creationId xmlns:p14="http://schemas.microsoft.com/office/powerpoint/2010/main" val="1545887251"/>
      </p:ext>
    </p:extLst>
  </p:cSld>
  <p:clrMapOvr>
    <a:masterClrMapping/>
  </p:clrMapOvr>
</p:sld>
</file>

<file path=ppt/theme/theme1.xml><?xml version="1.0" encoding="utf-8"?>
<a:theme xmlns:a="http://schemas.openxmlformats.org/drawingml/2006/main" name="HTCondor-Presentation-Template">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56732</TotalTime>
  <Words>3619</Words>
  <Application>Microsoft Office PowerPoint</Application>
  <PresentationFormat>On-screen Show (16:9)</PresentationFormat>
  <Paragraphs>527</Paragraphs>
  <Slides>34</Slides>
  <Notes>23</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Arial Black</vt:lpstr>
      <vt:lpstr>Comic Sans MS</vt:lpstr>
      <vt:lpstr>Courier New</vt:lpstr>
      <vt:lpstr>Gill Sans Nova</vt:lpstr>
      <vt:lpstr>HelveticaNeue-Light</vt:lpstr>
      <vt:lpstr>inherit</vt:lpstr>
      <vt:lpstr>Marlett</vt:lpstr>
      <vt:lpstr>Merriweather</vt:lpstr>
      <vt:lpstr>Myriad Pro</vt:lpstr>
      <vt:lpstr>Segoe UI Black</vt:lpstr>
      <vt:lpstr>Times New Roman</vt:lpstr>
      <vt:lpstr>HTCondor-Presentation-Template</vt:lpstr>
      <vt:lpstr>MicroArch Nomen Numen          Greg Thain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of Clarity</vt:lpstr>
      <vt:lpstr>The Power of Metaphor</vt:lpstr>
      <vt:lpstr>The Power of Generation</vt:lpstr>
      <vt:lpstr>The Best Time to Plant a Tree</vt:lpstr>
      <vt:lpstr>PowerPoint Presentation</vt:lpstr>
      <vt:lpstr>PowerPoint Presentation</vt:lpstr>
      <vt:lpstr>PowerPoint Presentation</vt:lpstr>
      <vt:lpstr>PowerPoint Presentation</vt:lpstr>
      <vt:lpstr>PowerPoint Presentation</vt:lpstr>
      <vt:lpstr>The hard way…</vt:lpstr>
      <vt:lpstr>Cores in OSPool by codename</vt:lpstr>
      <vt:lpstr>Why is this a problem?</vt:lpstr>
      <vt:lpstr>Intel + RedHat to the rescue!</vt:lpstr>
      <vt:lpstr>Microarch: four levels</vt:lpstr>
      <vt:lpstr>Microarch: four levels</vt:lpstr>
      <vt:lpstr>Microarch: strict hierarchy</vt:lpstr>
      <vt:lpstr>Compilers and microarch</vt:lpstr>
      <vt:lpstr>HTCSS Support for microarch</vt:lpstr>
      <vt:lpstr>HTCSS Support for microarch</vt:lpstr>
      <vt:lpstr>HTCSS Support for microarch</vt:lpstr>
      <vt:lpstr>PowerPoint Presentation</vt:lpstr>
      <vt:lpstr>More uArch problems</vt:lpstr>
      <vt:lpstr>Future Wishlist</vt:lpstr>
      <vt:lpstr>Recap</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High Throughput was my cluster?  Greg Thain  Center for High Throughput Computing</dc:title>
  <dc:creator>gthain</dc:creator>
  <cp:lastModifiedBy>Greg Thain</cp:lastModifiedBy>
  <cp:revision>451</cp:revision>
  <dcterms:created xsi:type="dcterms:W3CDTF">2014-04-23T21:43:38Z</dcterms:created>
  <dcterms:modified xsi:type="dcterms:W3CDTF">2023-07-13T17:18:30Z</dcterms:modified>
</cp:coreProperties>
</file>