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71" r:id="rId10"/>
    <p:sldId id="270" r:id="rId11"/>
    <p:sldId id="274" r:id="rId12"/>
    <p:sldId id="279" r:id="rId13"/>
    <p:sldId id="280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54F120-5705-4B9F-8EC6-21B19C2383C4}">
  <a:tblStyle styleId="{B654F120-5705-4B9F-8EC6-21B19C2383C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9EB"/>
          </a:solidFill>
        </a:fill>
      </a:tcStyle>
    </a:wholeTbl>
    <a:band1H>
      <a:tcTxStyle/>
      <a:tcStyle>
        <a:tcBdr/>
        <a:fill>
          <a:solidFill>
            <a:srgbClr val="CAD1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15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43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262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835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90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09882" y="2541806"/>
            <a:ext cx="7750969" cy="194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609882" y="4501445"/>
            <a:ext cx="7750969" cy="1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" descr="Graphical user interfac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664" y="5761051"/>
            <a:ext cx="32385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270">
          <p15:clr>
            <a:srgbClr val="FBAE40"/>
          </p15:clr>
        </p15:guide>
        <p15:guide id="5" pos="5490">
          <p15:clr>
            <a:srgbClr val="FBAE40"/>
          </p15:clr>
        </p15:guide>
        <p15:guide id="6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468407" y="-214157"/>
            <a:ext cx="4207185" cy="828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1227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57812" y="365129"/>
            <a:ext cx="8328991" cy="82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471762" y="6387538"/>
            <a:ext cx="200479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4721" y="330229"/>
            <a:ext cx="746352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_Print-friendly">
  <p:cSld name="1_Title Slide_Print-friend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ctrTitle"/>
          </p:nvPr>
        </p:nvSpPr>
        <p:spPr>
          <a:xfrm>
            <a:off x="609882" y="2541806"/>
            <a:ext cx="7750969" cy="194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09882" y="4501445"/>
            <a:ext cx="7750969" cy="1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664" y="5761050"/>
            <a:ext cx="32385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270">
          <p15:clr>
            <a:srgbClr val="FBAE40"/>
          </p15:clr>
        </p15:guide>
        <p15:guide id="5" pos="5490">
          <p15:clr>
            <a:srgbClr val="FBAE40"/>
          </p15:clr>
        </p15:guide>
        <p15:guide id="6" orient="horz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57200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428626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3"/>
          </p:nvPr>
        </p:nvSpPr>
        <p:spPr>
          <a:xfrm>
            <a:off x="457200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57200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70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5490">
          <p15:clr>
            <a:srgbClr val="F26B43"/>
          </p15:clr>
        </p15:guide>
        <p15:guide id="6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gif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s-elk0.sdcc.bnl.gov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609882" y="2541806"/>
            <a:ext cx="7750969" cy="194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" dirty="0" err="1"/>
              <a:t>HTCondor</a:t>
            </a:r>
            <a:r>
              <a:rPr lang="en" dirty="0"/>
              <a:t> at BNL SDCC</a:t>
            </a:r>
            <a:endParaRPr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/>
              <a:t>13 July 2023 – Throughput Computing 2023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609882" y="4501445"/>
            <a:ext cx="7750969" cy="1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dirty="0"/>
              <a:t>Kevin Casella    Tom Smith	Christopher Hollowell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dirty="0" err="1"/>
              <a:t>kac@bnl.gov</a:t>
            </a:r>
            <a:r>
              <a:rPr lang="en" dirty="0"/>
              <a:t>      </a:t>
            </a:r>
            <a:r>
              <a:rPr lang="en" dirty="0" err="1"/>
              <a:t>tsmith@bnl.gov</a:t>
            </a:r>
            <a:r>
              <a:rPr lang="en" dirty="0"/>
              <a:t>	</a:t>
            </a:r>
            <a:r>
              <a:rPr lang="en" dirty="0" err="1"/>
              <a:t>hollowec@bnl.gov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sz="75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01EF75A-D12D-5380-DFB4-37B99D37F28E}"/>
              </a:ext>
            </a:extLst>
          </p:cNvPr>
          <p:cNvSpPr txBox="1">
            <a:spLocks/>
          </p:cNvSpPr>
          <p:nvPr/>
        </p:nvSpPr>
        <p:spPr>
          <a:xfrm>
            <a:off x="8588375" y="64356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aggregate_start.png" descr="aggregate_start.png">
            <a:extLst>
              <a:ext uri="{FF2B5EF4-FFF2-40B4-BE49-F238E27FC236}">
                <a16:creationId xmlns:a16="http://schemas.microsoft.com/office/drawing/2014/main" id="{B73E5D98-F7F5-B89D-82F9-AB15C8A02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860" y="76870"/>
            <a:ext cx="7162216" cy="2883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ggregate_finish.png" descr="aggregate_finish.png">
            <a:extLst>
              <a:ext uri="{FF2B5EF4-FFF2-40B4-BE49-F238E27FC236}">
                <a16:creationId xmlns:a16="http://schemas.microsoft.com/office/drawing/2014/main" id="{4EC31579-A042-9096-FEB7-D53390F44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766" y="3031823"/>
            <a:ext cx="7162372" cy="316571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TART of a job">
            <a:extLst>
              <a:ext uri="{FF2B5EF4-FFF2-40B4-BE49-F238E27FC236}">
                <a16:creationId xmlns:a16="http://schemas.microsoft.com/office/drawing/2014/main" id="{19A33832-8B47-EE71-DFB3-9458C00BE9B5}"/>
              </a:ext>
            </a:extLst>
          </p:cNvPr>
          <p:cNvSpPr txBox="1"/>
          <p:nvPr/>
        </p:nvSpPr>
        <p:spPr>
          <a:xfrm>
            <a:off x="281619" y="356736"/>
            <a:ext cx="16416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START of a job</a:t>
            </a:r>
          </a:p>
        </p:txBody>
      </p:sp>
      <p:sp>
        <p:nvSpPr>
          <p:cNvPr id="6" name="END of a job">
            <a:extLst>
              <a:ext uri="{FF2B5EF4-FFF2-40B4-BE49-F238E27FC236}">
                <a16:creationId xmlns:a16="http://schemas.microsoft.com/office/drawing/2014/main" id="{EB987BAB-BDA4-88B9-8A86-1E710F25AEAC}"/>
              </a:ext>
            </a:extLst>
          </p:cNvPr>
          <p:cNvSpPr txBox="1"/>
          <p:nvPr/>
        </p:nvSpPr>
        <p:spPr>
          <a:xfrm>
            <a:off x="345355" y="3336237"/>
            <a:ext cx="140017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END of a job</a:t>
            </a:r>
          </a:p>
        </p:txBody>
      </p:sp>
      <p:sp>
        <p:nvSpPr>
          <p:cNvPr id="7" name="Create a map">
            <a:extLst>
              <a:ext uri="{FF2B5EF4-FFF2-40B4-BE49-F238E27FC236}">
                <a16:creationId xmlns:a16="http://schemas.microsoft.com/office/drawing/2014/main" id="{D1B7A49F-C852-88AF-F8CD-FE28F1E67872}"/>
              </a:ext>
            </a:extLst>
          </p:cNvPr>
          <p:cNvSpPr txBox="1"/>
          <p:nvPr/>
        </p:nvSpPr>
        <p:spPr>
          <a:xfrm>
            <a:off x="357856" y="1209820"/>
            <a:ext cx="148913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Create a map</a:t>
            </a:r>
          </a:p>
        </p:txBody>
      </p:sp>
      <p:sp>
        <p:nvSpPr>
          <p:cNvPr id="8" name="Map event data">
            <a:extLst>
              <a:ext uri="{FF2B5EF4-FFF2-40B4-BE49-F238E27FC236}">
                <a16:creationId xmlns:a16="http://schemas.microsoft.com/office/drawing/2014/main" id="{453033C9-2FB7-D3CA-5CB0-3301A8A4491C}"/>
              </a:ext>
            </a:extLst>
          </p:cNvPr>
          <p:cNvSpPr txBox="1"/>
          <p:nvPr/>
        </p:nvSpPr>
        <p:spPr>
          <a:xfrm>
            <a:off x="262420" y="1490479"/>
            <a:ext cx="168000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Map event data</a:t>
            </a:r>
          </a:p>
        </p:txBody>
      </p:sp>
      <p:sp>
        <p:nvSpPr>
          <p:cNvPr id="9" name="Set event fields">
            <a:extLst>
              <a:ext uri="{FF2B5EF4-FFF2-40B4-BE49-F238E27FC236}">
                <a16:creationId xmlns:a16="http://schemas.microsoft.com/office/drawing/2014/main" id="{6DAFD144-1BFB-4719-6C03-C7911BA622C9}"/>
              </a:ext>
            </a:extLst>
          </p:cNvPr>
          <p:cNvSpPr txBox="1"/>
          <p:nvPr/>
        </p:nvSpPr>
        <p:spPr>
          <a:xfrm>
            <a:off x="268838" y="4201699"/>
            <a:ext cx="166717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Set event fields</a:t>
            </a:r>
          </a:p>
        </p:txBody>
      </p:sp>
      <p:sp>
        <p:nvSpPr>
          <p:cNvPr id="10" name="From the map">
            <a:extLst>
              <a:ext uri="{FF2B5EF4-FFF2-40B4-BE49-F238E27FC236}">
                <a16:creationId xmlns:a16="http://schemas.microsoft.com/office/drawing/2014/main" id="{B67403D5-C890-D4A3-4A7A-6940CAD3953C}"/>
              </a:ext>
            </a:extLst>
          </p:cNvPr>
          <p:cNvSpPr txBox="1"/>
          <p:nvPr/>
        </p:nvSpPr>
        <p:spPr>
          <a:xfrm>
            <a:off x="357856" y="4485162"/>
            <a:ext cx="15269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From the map</a:t>
            </a:r>
          </a:p>
        </p:txBody>
      </p:sp>
      <p:sp>
        <p:nvSpPr>
          <p:cNvPr id="11" name="Delete the map">
            <a:extLst>
              <a:ext uri="{FF2B5EF4-FFF2-40B4-BE49-F238E27FC236}">
                <a16:creationId xmlns:a16="http://schemas.microsoft.com/office/drawing/2014/main" id="{5C82699D-B7A9-F1B5-59E5-A7424B0223D7}"/>
              </a:ext>
            </a:extLst>
          </p:cNvPr>
          <p:cNvSpPr txBox="1"/>
          <p:nvPr/>
        </p:nvSpPr>
        <p:spPr>
          <a:xfrm>
            <a:off x="275201" y="5794039"/>
            <a:ext cx="165444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dirty="0"/>
              <a:t>Delete the map</a:t>
            </a:r>
          </a:p>
        </p:txBody>
      </p:sp>
    </p:spTree>
    <p:extLst>
      <p:ext uri="{BB962C8B-B14F-4D97-AF65-F5344CB8AC3E}">
        <p14:creationId xmlns:p14="http://schemas.microsoft.com/office/powerpoint/2010/main" val="51742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b="0" dirty="0"/>
              <a:t>Kibana Discover</a:t>
            </a:r>
            <a:endParaRPr b="0" dirty="0"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sz="750"/>
          </a:p>
        </p:txBody>
      </p:sp>
      <p:pic>
        <p:nvPicPr>
          <p:cNvPr id="3" name="Picture 2" descr="Kibana Discover">
            <a:extLst>
              <a:ext uri="{FF2B5EF4-FFF2-40B4-BE49-F238E27FC236}">
                <a16:creationId xmlns:a16="http://schemas.microsoft.com/office/drawing/2014/main" id="{18FFFDE9-A4BA-4812-7547-ECCE82E66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" y="1251983"/>
            <a:ext cx="8286749" cy="49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3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34600" y="626760"/>
            <a:ext cx="7555680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Conclusions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57200" y="1469160"/>
            <a:ext cx="8228880" cy="5040"/>
          </a:xfrm>
          <a:custGeom>
            <a:avLst/>
            <a:gdLst/>
            <a:ahLst/>
            <a:cxnLst/>
            <a:rect l="l" t="t" r="r" b="b"/>
            <a:pathLst>
              <a:path w="8229600" h="7619">
                <a:moveTo>
                  <a:pt x="0" y="0"/>
                </a:moveTo>
                <a:lnTo>
                  <a:pt x="8229600" y="720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3"/>
          <p:cNvSpPr/>
          <p:nvPr/>
        </p:nvSpPr>
        <p:spPr>
          <a:xfrm>
            <a:off x="380880" y="1645920"/>
            <a:ext cx="8228880" cy="38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15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SDCC provides a batch computing capacity of over 120k cores to 2,000+ users in more than 20 projects</a:t>
            </a: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- We’ve been using </a:t>
            </a: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HTCondor</a:t>
            </a: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for nearly 20 years</a:t>
            </a: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HTCondor</a:t>
            </a: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10.0.x upgrade in progress</a:t>
            </a: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- Upgrading a rolling manner to minimize downtime</a:t>
            </a: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- Completed on all US ATLAS T1 compute nodes</a:t>
            </a: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We’ve implemented custom ELK monitoring of Condor jobs at our facility</a:t>
            </a: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	- Recently re-designed to improve scalability</a:t>
            </a: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	- Changed </a:t>
            </a: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from collecting data on all </a:t>
            </a: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workernodes</a:t>
            </a: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to submit nodes only </a:t>
            </a: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en-US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8628480" y="5727600"/>
            <a:ext cx="160560" cy="13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8160">
              <a:lnSpc>
                <a:spcPct val="118000"/>
              </a:lnSpc>
            </a:pPr>
            <a:fld id="{7C66DB2B-E684-4BA3-B842-C7D4817E15E2}" type="slidenum">
              <a:rPr lang="en-US" sz="900" b="0" strike="noStrike" spc="-1">
                <a:solidFill>
                  <a:srgbClr val="8A8A8A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12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609882" y="2541806"/>
            <a:ext cx="7750969" cy="194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" dirty="0"/>
              <a:t>Questions &amp; Comments</a:t>
            </a:r>
            <a:endParaRPr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/>
              <a:t>13 July 2023 – Throughput Computing 2023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609882" y="4501445"/>
            <a:ext cx="7750969" cy="1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dirty="0"/>
              <a:t>Kevin Casella    Tom Smith	Christopher Hollowell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dirty="0" err="1"/>
              <a:t>kac@bnl.gov</a:t>
            </a:r>
            <a:r>
              <a:rPr lang="en" dirty="0"/>
              <a:t>      </a:t>
            </a:r>
            <a:r>
              <a:rPr lang="en" dirty="0" err="1"/>
              <a:t>tsmith@bnl.gov</a:t>
            </a:r>
            <a:r>
              <a:rPr lang="en" dirty="0"/>
              <a:t>	</a:t>
            </a:r>
            <a:r>
              <a:rPr lang="en" dirty="0" err="1"/>
              <a:t>hollowec@bnl.gov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837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05612" y="728957"/>
            <a:ext cx="8026459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800" b="0" dirty="0"/>
              <a:t>SDCC: The Scientific Data and Computing Center </a:t>
            </a:r>
            <a:endParaRPr sz="2800" b="0"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4294967295"/>
          </p:nvPr>
        </p:nvSpPr>
        <p:spPr>
          <a:xfrm>
            <a:off x="2573738" y="5218976"/>
            <a:ext cx="4082700" cy="464400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 scaled="0"/>
          </a:gra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Pos="40000" sy="-100000" algn="bl" rotWithShape="0"/>
          </a:effectLst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</a:pPr>
            <a:r>
              <a:rPr lang="en" sz="1300" b="1">
                <a:solidFill>
                  <a:srgbClr val="FFFFFF"/>
                </a:solidFill>
              </a:rPr>
              <a:t>Shared multi-program facility serving ~2,000 users from more than 20 projects</a:t>
            </a:r>
            <a:endParaRPr sz="500"/>
          </a:p>
        </p:txBody>
      </p:sp>
      <p:sp>
        <p:nvSpPr>
          <p:cNvPr id="89" name="Google Shape;89;p18"/>
          <p:cNvSpPr txBox="1"/>
          <p:nvPr/>
        </p:nvSpPr>
        <p:spPr>
          <a:xfrm>
            <a:off x="1143002" y="1714501"/>
            <a:ext cx="101917" cy="25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8" descr="page1image65170816.png"/>
          <p:cNvPicPr preferRelativeResize="0"/>
          <p:nvPr/>
        </p:nvPicPr>
        <p:blipFill rotWithShape="1">
          <a:blip r:embed="rId3">
            <a:alphaModFix/>
          </a:blip>
          <a:srcRect l="-18680" r="18680"/>
          <a:stretch/>
        </p:blipFill>
        <p:spPr>
          <a:xfrm>
            <a:off x="6940892" y="2628922"/>
            <a:ext cx="1012889" cy="3214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-54457" y="-882253"/>
            <a:ext cx="101918" cy="25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8" descr="dune-horiz-logo-l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509" y="3133251"/>
            <a:ext cx="1093431" cy="17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 descr="logocolor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281" y="4010574"/>
            <a:ext cx="1428750" cy="1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page3image6540331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855" y="4409537"/>
            <a:ext cx="714375" cy="23235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434392" y="3093245"/>
            <a:ext cx="101918" cy="25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601079" y="2843213"/>
            <a:ext cx="101918" cy="25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8" descr="B2log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9218" y="4915230"/>
            <a:ext cx="525921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descr="ATLAS-Logo-Ref-RGB-H_0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41370" y="2423502"/>
            <a:ext cx="814558" cy="4286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-4762" y="2339579"/>
            <a:ext cx="101917" cy="25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8" descr="nndc_headlogo.gi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08291" y="5218971"/>
            <a:ext cx="1371345" cy="17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descr="Profile-NEW-NSLS-II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77058" y="4385975"/>
            <a:ext cx="1012891" cy="37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descr="ARM-Logo-220p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9655" y="3456866"/>
            <a:ext cx="714375" cy="22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descr="CD-0_CFN_Logo-500p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73250" y="2499703"/>
            <a:ext cx="888526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 descr="sphenix-logo-white-bg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36786" y="3636349"/>
            <a:ext cx="714375" cy="374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525200" y="1638776"/>
            <a:ext cx="8359500" cy="60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0" lvl="0" indent="-336550" algn="l" rtl="0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at Brookhaven National Laboratory (BNL) on Long Island, New York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41605" lvl="0" indent="-336550" algn="l" rtl="0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SDCC initially formed at BNL in the mid-1990s as the RHIC Computing Facility 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8628545" y="5727725"/>
            <a:ext cx="161400" cy="16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44477" y="2631110"/>
            <a:ext cx="814549" cy="62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890200" y="3097885"/>
            <a:ext cx="5629500" cy="187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534504" y="626645"/>
            <a:ext cx="75565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dirty="0">
                <a:latin typeface="Arial"/>
                <a:ea typeface="Arial"/>
                <a:cs typeface="Arial"/>
                <a:sym typeface="Arial"/>
              </a:rPr>
              <a:t>Scientific Data and Computing Center Overview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457200" y="1469070"/>
            <a:ext cx="8229600" cy="5715"/>
          </a:xfrm>
          <a:custGeom>
            <a:avLst/>
            <a:gdLst/>
            <a:ahLst/>
            <a:cxnLst/>
            <a:rect l="l" t="t" r="r" b="b"/>
            <a:pathLst>
              <a:path w="8229600" h="7619" extrusionOk="0">
                <a:moveTo>
                  <a:pt x="0" y="0"/>
                </a:moveTo>
                <a:lnTo>
                  <a:pt x="8229600" y="720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381000" y="1552800"/>
            <a:ext cx="8229600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141605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Tier-0 computing center for the RHIC experiments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41605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Tier-1 Computing facility for the ATLAS experiment at the </a:t>
            </a:r>
            <a:r>
              <a:rPr lang="en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LHC，also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of the ATLAS shared analysis (Tier-3) facilities in the US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41605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Computing facility for NSLS-II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Data center for Belle II experiment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computing and storage for proto-DUNE/DUNE along w/ FNAL serving data to  all DUNE OSG sites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41605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providing computing resources for various smaller / R&amp;D experiments in NP and HEP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41605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Serving more than </a:t>
            </a:r>
            <a:r>
              <a:rPr lang="en" sz="15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2,000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users from &gt; </a:t>
            </a:r>
            <a:r>
              <a:rPr lang="en" sz="15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 projects</a:t>
            </a:r>
            <a:endParaRPr sz="15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41605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and providing  administrative/collaborative tools: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41605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Invenio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Jupyter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BNL Box, Discourse, </a:t>
            </a:r>
            <a:r>
              <a:rPr lang="en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Gitea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Mattermost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etc.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41605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sPHENIX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1500" dirty="0">
                <a:solidFill>
                  <a:schemeClr val="dk1"/>
                </a:solidFill>
              </a:rPr>
              <a:t>commissioning run has started</a:t>
            </a:r>
            <a:endParaRPr dirty="0"/>
          </a:p>
          <a:p>
            <a:pPr marL="457200" marR="141605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BNL was selected as the site for the upcoming major new facility</a:t>
            </a:r>
            <a:b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Electron-Ion Collider (EIC/</a:t>
            </a:r>
            <a:r>
              <a:rPr lang="en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eRHIC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dirty="0"/>
          </a:p>
        </p:txBody>
      </p:sp>
      <p:sp>
        <p:nvSpPr>
          <p:cNvPr id="116" name="Google Shape;116;p19"/>
          <p:cNvSpPr txBox="1"/>
          <p:nvPr/>
        </p:nvSpPr>
        <p:spPr>
          <a:xfrm>
            <a:off x="8628545" y="5727725"/>
            <a:ext cx="161400" cy="16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9" descr="The Electron-Ion-Collider to be built at Brookhaven National Lab – Duke  Faculty helped pave the way! | Department of Phys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5799" y="4023011"/>
            <a:ext cx="2414625" cy="13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450471" y="579094"/>
            <a:ext cx="7417440" cy="36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Throughput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Computing @ SDCC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20"/>
          <p:cNvCxnSpPr/>
          <p:nvPr/>
        </p:nvCxnSpPr>
        <p:spPr>
          <a:xfrm>
            <a:off x="450471" y="1435917"/>
            <a:ext cx="464830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251984" y="5721401"/>
            <a:ext cx="5487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</a:pPr>
            <a:fld id="{00000000-1234-1234-1234-123412341234}" type="slidenum">
              <a:rPr lang="en" sz="900">
                <a:solidFill>
                  <a:srgbClr val="999999"/>
                </a:solidFill>
              </a:rPr>
              <a:t>4</a:t>
            </a:fld>
            <a:endParaRPr sz="900">
              <a:solidFill>
                <a:srgbClr val="999999"/>
              </a:solidFill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147225" y="1590357"/>
            <a:ext cx="5036312" cy="154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marR="0" lvl="0" indent="-30480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Providing our users with ~1,700 HTC nodes: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○"/>
            </a:pPr>
            <a:r>
              <a:rPr lang="en" sz="10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~121,000 logical cores</a:t>
            </a:r>
            <a:endParaRPr sz="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Managed by </a:t>
            </a:r>
            <a:r>
              <a:rPr lang="en" sz="1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HTCondor</a:t>
            </a: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 </a:t>
            </a:r>
            <a:endParaRPr sz="10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lang="en" sz="12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 nodes running running Scientific Linux (SL) </a:t>
            </a:r>
            <a:r>
              <a:rPr lang="en" sz="12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</a:t>
            </a:r>
            <a:endParaRPr sz="12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Preparations for an OS upgrade to Alma Linux 9 in progress</a:t>
            </a:r>
            <a:endParaRPr sz="12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" sz="12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HTCondor</a:t>
            </a:r>
            <a:r>
              <a:rPr lang="en" sz="12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9.0.X -&gt; 10.0.X upgrade in progress</a:t>
            </a: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147225" y="3404903"/>
            <a:ext cx="4424775" cy="154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1524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ATLAS Pool</a:t>
            </a:r>
            <a:endParaRPr dirty="0"/>
          </a:p>
          <a:p>
            <a:pPr marL="457200" marR="0" lvl="0" indent="-30480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" sz="1200" dirty="0">
                <a:highlight>
                  <a:srgbClr val="FFFFFF"/>
                </a:highlight>
              </a:rPr>
              <a:t>500</a:t>
            </a:r>
            <a:r>
              <a:rPr lang="en" sz="12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HTC nodes: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○"/>
            </a:pPr>
            <a:r>
              <a:rPr lang="en" sz="10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~35,000 logical cores</a:t>
            </a:r>
            <a:endParaRPr dirty="0"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ATLAS tier 1 worker nodes upgraded to Condor 10.0.3</a:t>
            </a: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4552013" y="3404902"/>
            <a:ext cx="4424775" cy="154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1524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Shared Pool</a:t>
            </a:r>
            <a:endParaRPr/>
          </a:p>
          <a:p>
            <a:pPr marL="457200" marR="0" lvl="0" indent="-30480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~1,200 HTC nodes: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○"/>
            </a:pPr>
            <a:r>
              <a:rPr lang="en" sz="1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~86,000 logical cores</a:t>
            </a:r>
            <a:endParaRPr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Large portion of this pool is new Supermicro nodes</a:t>
            </a:r>
            <a:endParaRPr sz="1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3537" y="1299693"/>
            <a:ext cx="3493323" cy="1825107"/>
          </a:xfrm>
          <a:prstGeom prst="rect">
            <a:avLst/>
          </a:prstGeom>
          <a:noFill/>
          <a:ln>
            <a:noFill/>
          </a:ln>
          <a:effectLst>
            <a:outerShdw blurRad="200025" dist="66675" dir="540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375" y="4471900"/>
            <a:ext cx="4200627" cy="16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2354613" y="5860000"/>
            <a:ext cx="4158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Note: not all of ATLAS pool shown</a:t>
            </a:r>
            <a:endParaRPr sz="60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0625" y="4471900"/>
            <a:ext cx="4069454" cy="16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440532" y="588893"/>
            <a:ext cx="7417440" cy="36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Computing Expansion (2023)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1"/>
          <p:cNvCxnSpPr/>
          <p:nvPr/>
        </p:nvCxnSpPr>
        <p:spPr>
          <a:xfrm>
            <a:off x="440532" y="1457800"/>
            <a:ext cx="836015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8251984" y="5721401"/>
            <a:ext cx="5487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</a:pPr>
            <a:fld id="{00000000-1234-1234-1234-123412341234}" type="slidenum">
              <a:rPr lang="en" sz="900">
                <a:solidFill>
                  <a:srgbClr val="999999"/>
                </a:solidFill>
              </a:rPr>
              <a:t>5</a:t>
            </a:fld>
            <a:endParaRPr sz="900">
              <a:solidFill>
                <a:srgbClr val="999999"/>
              </a:solidFill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147225" y="1580475"/>
            <a:ext cx="5298900" cy="58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Largest computing expansion to date</a:t>
            </a:r>
            <a:endParaRPr/>
          </a:p>
          <a:p>
            <a:pPr marL="457200" marR="0" lvl="0" indent="-228600" algn="l" rtl="0"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Purchased 648 Supermicro SYS-610C-TR nodes for ATLAS and the RHIC experiments (~62k logical cores total)</a:t>
            </a: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Housed in 20 racks</a:t>
            </a: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System specs:</a:t>
            </a: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■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Dual Intel Ice Lake Xeon Gold 6336Y 24-core processors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■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12x32 GB 3200 MHz ECC DDR4 RAM (384 GB total)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■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4x2 TB SSD drives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■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1U form factor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■"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Gbps NIC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Will be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receiving</a:t>
            </a:r>
            <a:r>
              <a:rPr lang="en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some Supermicro ARM test nodes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Aug/Sep</a:t>
            </a: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○"/>
            </a:pPr>
            <a:r>
              <a:rPr lang="en" sz="1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With Ampere Altra CPUs</a:t>
            </a:r>
            <a:endParaRPr sz="1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 nodes running Scientific Linux (SL) </a:t>
            </a:r>
            <a:r>
              <a:rPr lang="en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</a:t>
            </a:r>
            <a:endParaRPr sz="12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Condor 10.0.X installed</a:t>
            </a:r>
            <a:endParaRPr/>
          </a:p>
          <a:p>
            <a: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spcBef>
                <a:spcPts val="45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155" y="1759477"/>
            <a:ext cx="3161617" cy="4215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5236304" y="5937943"/>
            <a:ext cx="495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Supermicro SYS-6019U-TR4 Servers</a:t>
            </a:r>
            <a:endParaRPr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440532" y="588893"/>
            <a:ext cx="7417440" cy="36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Condor/ Condor CE Upgrade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2"/>
          <p:cNvCxnSpPr/>
          <p:nvPr/>
        </p:nvCxnSpPr>
        <p:spPr>
          <a:xfrm>
            <a:off x="440532" y="1457800"/>
            <a:ext cx="836015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251984" y="5721401"/>
            <a:ext cx="5487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</a:pPr>
            <a:fld id="{00000000-1234-1234-1234-123412341234}" type="slidenum">
              <a:rPr lang="en" sz="900">
                <a:solidFill>
                  <a:srgbClr val="999999"/>
                </a:solidFill>
              </a:rPr>
              <a:t>6</a:t>
            </a:fld>
            <a:endParaRPr sz="900">
              <a:solidFill>
                <a:srgbClr val="999999"/>
              </a:solidFill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147224" y="1580474"/>
            <a:ext cx="8653459" cy="468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628650" marR="0" lvl="0" indent="-17145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Upgrade from Condor 9.0.x to 10.0.X and Condor CE from 5.1.5-1 to 6.X</a:t>
            </a:r>
            <a:endParaRPr dirty="0"/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28650" marR="0" lvl="0" indent="-17145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minimize downtime, we upgrade in systems in batches of </a:t>
            </a:r>
            <a:r>
              <a:rPr lang="en" sz="1200" dirty="0">
                <a:highlight>
                  <a:srgbClr val="FFFFFF"/>
                </a:highlight>
              </a:rPr>
              <a:t>several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racks at a time</a:t>
            </a:r>
            <a:endParaRPr dirty="0"/>
          </a:p>
          <a:p>
            <a:pPr marL="628650" marR="0" lvl="0" indent="-95250" algn="l" rtl="0"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28650" marR="0" lvl="0" indent="-17145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Worker/execute nodes upgraded first, then CEs and submit nodes, and collector/negotiator will be upgraded last </a:t>
            </a:r>
            <a:endParaRPr dirty="0"/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28650" marR="0" lvl="0" indent="-17145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Cross-version compatibility was tested to ensure this would not impact production</a:t>
            </a:r>
            <a:endParaRPr dirty="0"/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28650" marR="0" lvl="0" indent="-17145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Done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ATLAS Tier1 worker nodes, new Supermicro shared pool worker nodes, next generation CE test system</a:t>
            </a:r>
            <a:endParaRPr dirty="0"/>
          </a:p>
          <a:p>
            <a:pPr marL="628650" marR="0" lvl="0" indent="-95250" algn="l" rtl="0"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28650" marR="0" lvl="0" indent="-17145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Progress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ATLAS/grid CEs upgrade, shared pool worker nodes</a:t>
            </a:r>
            <a:endParaRPr dirty="0"/>
          </a:p>
          <a:p>
            <a:pPr marL="628650" marR="0" lvl="0" indent="-95250" algn="l" rtl="0"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28650" marR="0" lvl="0" indent="-171450" algn="l" rtl="0"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do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Shared pool CEs, all pool collector/negotiators, all interactive submit nodes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spcBef>
                <a:spcPts val="45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5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3" name="Google Shape;153;p22"/>
          <p:cNvGraphicFramePr/>
          <p:nvPr>
            <p:extLst>
              <p:ext uri="{D42A27DB-BD31-4B8C-83A1-F6EECF244321}">
                <p14:modId xmlns:p14="http://schemas.microsoft.com/office/powerpoint/2010/main" val="803569115"/>
              </p:ext>
            </p:extLst>
          </p:nvPr>
        </p:nvGraphicFramePr>
        <p:xfrm>
          <a:off x="513936" y="2931649"/>
          <a:ext cx="8286750" cy="1986330"/>
        </p:xfrm>
        <a:graphic>
          <a:graphicData uri="http://schemas.openxmlformats.org/drawingml/2006/table">
            <a:tbl>
              <a:tblPr firstRow="1" bandRow="1">
                <a:noFill/>
                <a:tableStyleId>{B654F120-5705-4B9F-8EC6-21B19C2383C4}</a:tableStyleId>
              </a:tblPr>
              <a:tblGrid>
                <a:gridCol w="189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u="none" strike="noStrike" cap="none"/>
                        <a:t>collector / negotiator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schedd</a:t>
                      </a:r>
                      <a:endParaRPr sz="135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(interactive submit)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schedd / Condor CE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(grid submit)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startd</a:t>
                      </a:r>
                      <a:endParaRPr sz="135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(execute nodes)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dirty="0"/>
                        <a:t>9.0.x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dirty="0"/>
                        <a:t>9.0.x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dirty="0"/>
                        <a:t>9.0.x (condor) 5.1.5-1 (CE)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dirty="0"/>
                        <a:t>Both 9.0.x / 10.0.1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dirty="0"/>
                        <a:t>9.0.x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dirty="0"/>
                        <a:t>9.0.x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10.0.1 (condor) 5.1.6-1 (CE)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dirty="0"/>
                        <a:t>Both 9.0.x / 10.0.1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dirty="0"/>
                        <a:t>9.0.x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10.0.1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10.0.1 (condor) 5.1.6-1 (CE)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dirty="0"/>
                        <a:t>Both 9.0.x / 10.0.1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None/>
                      </a:pPr>
                      <a:r>
                        <a:rPr lang="en" sz="1350"/>
                        <a:t>10.0.1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None/>
                      </a:pPr>
                      <a:r>
                        <a:rPr lang="en" sz="1350"/>
                        <a:t>10.0.1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None/>
                      </a:pPr>
                      <a:r>
                        <a:rPr lang="en" sz="1350"/>
                        <a:t>10.0.1 (condor) 5.1.6-1 (CE)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None/>
                      </a:pPr>
                      <a:r>
                        <a:rPr lang="en" sz="1350" dirty="0"/>
                        <a:t>Both 9.0.x / 10.0.1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b="0" dirty="0"/>
              <a:t>Monitoring Redesign for Scalability</a:t>
            </a:r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sz="750"/>
          </a:p>
        </p:txBody>
      </p:sp>
      <p:pic>
        <p:nvPicPr>
          <p:cNvPr id="4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BF507DD4-E4DE-9DA2-58D2-F86FCC82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7" y="1329070"/>
            <a:ext cx="7772400" cy="48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9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xfrm>
            <a:off x="415925" y="365125"/>
            <a:ext cx="8286750" cy="1325564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Monitoring Red</a:t>
            </a:r>
            <a:r>
              <a:rPr b="0" dirty="0"/>
              <a:t>esign for scalability</a:t>
            </a:r>
          </a:p>
        </p:txBody>
      </p:sp>
      <p:sp>
        <p:nvSpPr>
          <p:cNvPr id="125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415925" y="2093536"/>
            <a:ext cx="8286750" cy="3939276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Filebeat</a:t>
            </a:r>
            <a:r>
              <a:rPr dirty="0"/>
              <a:t> service runs on </a:t>
            </a:r>
            <a:r>
              <a:rPr lang="en-US" dirty="0"/>
              <a:t>CEs and S</a:t>
            </a:r>
            <a:r>
              <a:rPr dirty="0"/>
              <a:t>ubmit</a:t>
            </a:r>
            <a:r>
              <a:rPr lang="en-US" dirty="0"/>
              <a:t> nodes</a:t>
            </a:r>
            <a:br>
              <a:rPr lang="en-US" dirty="0"/>
            </a:br>
            <a:r>
              <a:rPr dirty="0"/>
              <a:t> (~100 hosts)</a:t>
            </a:r>
          </a:p>
          <a:p>
            <a:pPr marL="342900" lvl="1" indent="0">
              <a:spcBef>
                <a:spcPts val="300"/>
              </a:spcBef>
              <a:defRPr sz="2000"/>
            </a:pPr>
            <a:r>
              <a:rPr dirty="0"/>
              <a:t> </a:t>
            </a:r>
            <a:r>
              <a:rPr lang="en-US" dirty="0"/>
              <a:t> A Logstash instance runs on one server</a:t>
            </a:r>
            <a:endParaRPr lang="en-US" u="sng" dirty="0">
              <a:solidFill>
                <a:srgbClr val="4881C3"/>
              </a:solidFill>
              <a:uFill>
                <a:solidFill>
                  <a:srgbClr val="4881C3"/>
                </a:solidFill>
              </a:uFill>
            </a:endParaRPr>
          </a:p>
          <a:p>
            <a:pPr marL="342900" lvl="1" indent="0">
              <a:spcBef>
                <a:spcPts val="300"/>
              </a:spcBef>
              <a:defRPr sz="2000"/>
            </a:pPr>
            <a:r>
              <a:rPr lang="en-US" dirty="0"/>
              <a:t>  </a:t>
            </a:r>
            <a:r>
              <a:rPr dirty="0"/>
              <a:t>Input source is the log file /var/log/condor/</a:t>
            </a:r>
            <a:r>
              <a:rPr dirty="0" err="1"/>
              <a:t>sdcc</a:t>
            </a:r>
            <a:r>
              <a:rPr dirty="0"/>
              <a:t>/</a:t>
            </a:r>
            <a:r>
              <a:rPr dirty="0" err="1"/>
              <a:t>SchedLog</a:t>
            </a:r>
            <a:endParaRPr dirty="0"/>
          </a:p>
          <a:p>
            <a:pPr marL="342900" lvl="1" indent="0">
              <a:spcBef>
                <a:spcPts val="300"/>
              </a:spcBef>
              <a:buFont typeface="Arial"/>
              <a:defRPr sz="2000"/>
            </a:pPr>
            <a:r>
              <a:rPr lang="en-US" dirty="0"/>
              <a:t>  </a:t>
            </a:r>
            <a:r>
              <a:rPr dirty="0"/>
              <a:t>Output</a:t>
            </a:r>
            <a:r>
              <a:rPr lang="en-US" dirty="0"/>
              <a:t> sent to 3 servers running </a:t>
            </a:r>
            <a:r>
              <a:rPr dirty="0"/>
              <a:t>Elasticsearch service</a:t>
            </a:r>
            <a:endParaRPr u="sng" dirty="0">
              <a:solidFill>
                <a:srgbClr val="4881C3"/>
              </a:solidFill>
              <a:uFill>
                <a:solidFill>
                  <a:srgbClr val="4881C3"/>
                </a:solidFill>
              </a:uFill>
              <a:hlinkClick r:id="rId2"/>
            </a:endParaRPr>
          </a:p>
          <a:p>
            <a:endParaRPr u="sng" dirty="0">
              <a:solidFill>
                <a:srgbClr val="4881C3"/>
              </a:solidFill>
              <a:uFill>
                <a:solidFill>
                  <a:srgbClr val="4881C3"/>
                </a:solidFill>
              </a:uFill>
              <a:hlinkClick r:id="rId2"/>
            </a:endParaRPr>
          </a:p>
          <a:p>
            <a:r>
              <a:rPr dirty="0" err="1"/>
              <a:t>Filebeat</a:t>
            </a:r>
            <a:r>
              <a:rPr dirty="0"/>
              <a:t> service previously ran on </a:t>
            </a:r>
            <a:r>
              <a:rPr dirty="0" err="1"/>
              <a:t>workernodes</a:t>
            </a:r>
            <a:r>
              <a:rPr dirty="0"/>
              <a:t> </a:t>
            </a:r>
            <a:br>
              <a:rPr lang="en-US" dirty="0"/>
            </a:br>
            <a:r>
              <a:rPr dirty="0"/>
              <a:t>(2,000+</a:t>
            </a:r>
            <a:r>
              <a:rPr lang="en-US" dirty="0"/>
              <a:t> hosts</a:t>
            </a:r>
            <a:r>
              <a:rPr dirty="0"/>
              <a:t>)</a:t>
            </a:r>
          </a:p>
          <a:p>
            <a:pPr marL="342900" lvl="1" indent="0">
              <a:spcBef>
                <a:spcPts val="300"/>
              </a:spcBef>
              <a:buFont typeface="Arial"/>
              <a:defRPr sz="2000"/>
            </a:pPr>
            <a:r>
              <a:rPr dirty="0"/>
              <a:t> This required multi-Logstash and the Lumberjack plugin</a:t>
            </a:r>
          </a:p>
          <a:p>
            <a:pPr marL="685800" lvl="2" indent="0">
              <a:spcBef>
                <a:spcPts val="300"/>
              </a:spcBef>
              <a:buFont typeface="Arial"/>
              <a:defRPr sz="1800"/>
            </a:pPr>
            <a:r>
              <a:rPr dirty="0"/>
              <a:t> Lumberjack transported events between Logstash instances</a:t>
            </a:r>
          </a:p>
        </p:txBody>
      </p:sp>
      <p:sp>
        <p:nvSpPr>
          <p:cNvPr id="12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575675" y="64356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b="0" dirty="0"/>
              <a:t>Grok Filter Plugin</a:t>
            </a:r>
            <a:endParaRPr b="0" dirty="0"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sz="75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8FAE090-33A7-CFE2-0F67-905ED4935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294514"/>
            <a:ext cx="8286750" cy="48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4729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902</Words>
  <Application>Microsoft Macintosh PowerPoint</Application>
  <PresentationFormat>On-screen Show (4:3)</PresentationFormat>
  <Paragraphs>178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</vt:lpstr>
      <vt:lpstr>Wingdings</vt:lpstr>
      <vt:lpstr>BNL</vt:lpstr>
      <vt:lpstr>HTCondor at BNL SDCC</vt:lpstr>
      <vt:lpstr>SDCC: The Scientific Data and Computing Center </vt:lpstr>
      <vt:lpstr>Scientific Data and Computing Center Overview</vt:lpstr>
      <vt:lpstr>PowerPoint Presentation</vt:lpstr>
      <vt:lpstr>PowerPoint Presentation</vt:lpstr>
      <vt:lpstr>PowerPoint Presentation</vt:lpstr>
      <vt:lpstr>Monitoring Redesign for Scalability</vt:lpstr>
      <vt:lpstr>Monitoring Redesign for scalability</vt:lpstr>
      <vt:lpstr>Grok Filter Plugin</vt:lpstr>
      <vt:lpstr>PowerPoint Presentation</vt:lpstr>
      <vt:lpstr>Kibana Discover</vt:lpstr>
      <vt:lpstr>PowerPoint Presentation</vt:lpstr>
      <vt:lpstr>Questions &amp;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HTCondor at BNL SDCC</dc:title>
  <cp:lastModifiedBy>Casella, Kevin</cp:lastModifiedBy>
  <cp:revision>35</cp:revision>
  <dcterms:modified xsi:type="dcterms:W3CDTF">2023-07-13T16:17:50Z</dcterms:modified>
</cp:coreProperties>
</file>