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7" r:id="rId1"/>
    <p:sldMasterId id="2147483668" r:id="rId2"/>
  </p:sldMasterIdLst>
  <p:notesMasterIdLst>
    <p:notesMasterId r:id="rId6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61"/>
      <p:bold r:id="rId62"/>
      <p:italic r:id="rId63"/>
      <p:boldItalic r:id="rId64"/>
    </p:embeddedFont>
    <p:embeddedFont>
      <p:font typeface="Helvetica Neue" panose="02000503000000020004" pitchFamily="2" charset="0"/>
      <p:regular r:id="rId65"/>
      <p:bold r:id="rId66"/>
      <p:italic r:id="rId67"/>
      <p:boldItalic r:id="rId68"/>
    </p:embeddedFont>
    <p:embeddedFont>
      <p:font typeface="Source Code Pro" panose="020B0509030403020204" pitchFamily="49" charset="0"/>
      <p:regular r:id="rId69"/>
      <p:bold r:id="rId70"/>
      <p:italic r:id="rId71"/>
      <p:boldItalic r:id="rId72"/>
    </p:embeddedFont>
    <p:embeddedFont>
      <p:font typeface="Source Code Pro Medium" panose="020F0502020204030204" pitchFamily="34" charset="0"/>
      <p:regular r:id="rId73"/>
      <p:bold r:id="rId74"/>
      <p:italic r:id="rId75"/>
      <p:boldItalic r:id="rId7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>
      <p:cViewPr varScale="1">
        <p:scale>
          <a:sx n="140" d="100"/>
          <a:sy n="140" d="100"/>
        </p:scale>
        <p:origin x="84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font" Target="fonts/font6.fntdata"/><Relationship Id="rId74" Type="http://schemas.openxmlformats.org/officeDocument/2006/relationships/font" Target="fonts/font14.fntdata"/><Relationship Id="rId79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font" Target="fonts/font1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font" Target="fonts/font4.fntdata"/><Relationship Id="rId69" Type="http://schemas.openxmlformats.org/officeDocument/2006/relationships/font" Target="fonts/font9.fntdata"/><Relationship Id="rId77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12.fntdata"/><Relationship Id="rId80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font" Target="fonts/font7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2.fntdata"/><Relationship Id="rId70" Type="http://schemas.openxmlformats.org/officeDocument/2006/relationships/font" Target="fonts/font10.fntdata"/><Relationship Id="rId75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openxmlformats.org/officeDocument/2006/relationships/font" Target="fonts/font5.fntdata"/><Relationship Id="rId73" Type="http://schemas.openxmlformats.org/officeDocument/2006/relationships/font" Target="fonts/font13.fntdata"/><Relationship Id="rId78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font" Target="fonts/font16.fntdata"/><Relationship Id="rId7" Type="http://schemas.openxmlformats.org/officeDocument/2006/relationships/slide" Target="slides/slide5.xml"/><Relationship Id="rId71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c1bdc6f57_2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g5c1bdc6f57_2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5c1bdc6f57_2_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a5052f9a1c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a5052f9a1c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21955468b6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21955468b6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57f6aff766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57f6aff766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57f6aff766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57f6aff766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5882b8f970_2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5882b8f970_2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57f6aff76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57f6aff76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2f157e56a4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22f157e56a4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5882b8f970_2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5882b8f970_2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57f6aff766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57f6aff766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570ce28f59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570ce28f59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570ce28f59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570ce28f59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57f6aff76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257f6aff76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5882b8f970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5882b8f970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57f6aff76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257f6aff766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57f6aff766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57f6aff766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2f157e56a4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22f157e56a4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57f6aff766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257f6aff766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\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2f157e56a4_2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22f157e56a4_2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242390fc13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1242390fc13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a5052f9a1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1a5052f9a1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a5052f9a1c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1a5052f9a1c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57f6aff766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57f6aff766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Maybe summarize this slide in speech, if not on the actual slide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a5052f9a1c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1a5052f9a1c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1a5052f9a1c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1a5052f9a1c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1a5052f9a1c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1a5052f9a1c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a5052f9a1c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1a5052f9a1c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a5052f9a1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1a5052f9a1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a5052f9a1c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1a5052f9a1c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1a5052f9a1c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1a5052f9a1c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1a5052f9a1c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1a5052f9a1c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1a5052f9a1c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1a5052f9a1c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1a5052f9a1c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1a5052f9a1c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570ce28f59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570ce28f59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Spend no more than 5 seconds on this slide!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Perhaps move this slide to extras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1a5052f9a1c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1a5052f9a1c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1a5052f9a1c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1a5052f9a1c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1a5052f9a1c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1a5052f9a1c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a5052f9a1c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a5052f9a1c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1a5052f9a1c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1a5052f9a1c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1a5052f9a1c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1a5052f9a1c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1a5052f9a1c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1a5052f9a1c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1a5052f9a1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1a5052f9a1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1a5052f9a1c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1a5052f9a1c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1a5052f9a1c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1a5052f9a1c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570ce28f59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570ce28f59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1a5052f9a1c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1a5052f9a1c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1a5052f9a1c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1a5052f9a1c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1a5052f9a1c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1a5052f9a1c_0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1a5052f9a1c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1a5052f9a1c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1ccb1afd4f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1ccb1afd4f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1ccb1afd4f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1ccb1afd4f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257f6aff76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257f6aff76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257f6aff76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257f6aff76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21955468b6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21955468b6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2f157e56a4_2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2f157e56a4_2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570ce28f59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570ce28f59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5882b8f970_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5882b8f970_2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228600" y="188730"/>
            <a:ext cx="8686500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28600" y="728730"/>
            <a:ext cx="8672100" cy="18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2"/>
          </p:nvPr>
        </p:nvSpPr>
        <p:spPr>
          <a:xfrm>
            <a:off x="228600" y="2710800"/>
            <a:ext cx="8672100" cy="18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title"/>
          </p:nvPr>
        </p:nvSpPr>
        <p:spPr>
          <a:xfrm>
            <a:off x="228600" y="188730"/>
            <a:ext cx="8686500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1"/>
          </p:nvPr>
        </p:nvSpPr>
        <p:spPr>
          <a:xfrm>
            <a:off x="228600" y="728730"/>
            <a:ext cx="4231800" cy="18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body" idx="2"/>
          </p:nvPr>
        </p:nvSpPr>
        <p:spPr>
          <a:xfrm>
            <a:off x="4672440" y="728730"/>
            <a:ext cx="4231800" cy="18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body" idx="3"/>
          </p:nvPr>
        </p:nvSpPr>
        <p:spPr>
          <a:xfrm>
            <a:off x="4672440" y="2710800"/>
            <a:ext cx="4231800" cy="18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4"/>
          </p:nvPr>
        </p:nvSpPr>
        <p:spPr>
          <a:xfrm>
            <a:off x="228600" y="2710800"/>
            <a:ext cx="4231800" cy="18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228600" y="188730"/>
            <a:ext cx="8686500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228600" y="728730"/>
            <a:ext cx="2792100" cy="18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3160800" y="728730"/>
            <a:ext cx="2792100" cy="18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3"/>
          </p:nvPr>
        </p:nvSpPr>
        <p:spPr>
          <a:xfrm>
            <a:off x="6093000" y="728730"/>
            <a:ext cx="2792100" cy="18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4"/>
          </p:nvPr>
        </p:nvSpPr>
        <p:spPr>
          <a:xfrm>
            <a:off x="6093000" y="2710800"/>
            <a:ext cx="2792100" cy="18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5"/>
          </p:nvPr>
        </p:nvSpPr>
        <p:spPr>
          <a:xfrm>
            <a:off x="3160800" y="2710800"/>
            <a:ext cx="2792100" cy="18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6"/>
          </p:nvPr>
        </p:nvSpPr>
        <p:spPr>
          <a:xfrm>
            <a:off x="228600" y="2710800"/>
            <a:ext cx="2792100" cy="18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lt1">
            <a:alpha val="0"/>
          </a:schemeClr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41924" y="3722829"/>
            <a:ext cx="8499231" cy="1146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004C97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5"/>
          <p:cNvSpPr/>
          <p:nvPr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2"/>
          </p:nvPr>
        </p:nvSpPr>
        <p:spPr>
          <a:xfrm>
            <a:off x="341924" y="2963881"/>
            <a:ext cx="8499232" cy="75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4C97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4" name="Google Shape;74;p15" descr="14-0218-16D.lr.jpg"/>
          <p:cNvPicPr preferRelativeResize="0"/>
          <p:nvPr/>
        </p:nvPicPr>
        <p:blipFill rotWithShape="1">
          <a:blip r:embed="rId2">
            <a:alphaModFix/>
          </a:blip>
          <a:srcRect t="25815" b="25769"/>
          <a:stretch/>
        </p:blipFill>
        <p:spPr>
          <a:xfrm>
            <a:off x="-17762" y="612758"/>
            <a:ext cx="9189720" cy="2224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 descr="FermiLogoBar_DOE_KO_horiz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761" y="187382"/>
            <a:ext cx="6758089" cy="226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Bottom: Title &amp; Content">
  <p:cSld name="Logo Bottom: Title &amp; Conte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228600" y="728663"/>
            <a:ext cx="8672513" cy="3794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50505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50505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38" cy="177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" name="Google Shape;80;p16"/>
          <p:cNvSpPr txBox="1"/>
          <p:nvPr/>
        </p:nvSpPr>
        <p:spPr>
          <a:xfrm>
            <a:off x="527200" y="4797800"/>
            <a:ext cx="6296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S. Bhat, et al, Scitokens and Jobsub_lite, Throughput Computing 2023, 14 July 2023</a:t>
            </a:r>
            <a:endParaRPr sz="10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Bottom: Comparison">
  <p:cSld name="Logo Bottom: Comparis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50505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50505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2"/>
          </p:nvPr>
        </p:nvSpPr>
        <p:spPr>
          <a:xfrm>
            <a:off x="4692452" y="728663"/>
            <a:ext cx="4215383" cy="272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50505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50505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3"/>
          </p:nvPr>
        </p:nvSpPr>
        <p:spPr>
          <a:xfrm>
            <a:off x="229365" y="3573826"/>
            <a:ext cx="4205476" cy="94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rgbClr val="004C97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4"/>
          </p:nvPr>
        </p:nvSpPr>
        <p:spPr>
          <a:xfrm>
            <a:off x="4692450" y="3573826"/>
            <a:ext cx="4206239" cy="94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rgbClr val="004C97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dt" idx="10"/>
          </p:nvPr>
        </p:nvSpPr>
        <p:spPr>
          <a:xfrm>
            <a:off x="736827" y="4878160"/>
            <a:ext cx="675368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ftr" idx="11"/>
          </p:nvPr>
        </p:nvSpPr>
        <p:spPr>
          <a:xfrm>
            <a:off x="1530602" y="4878160"/>
            <a:ext cx="6262118" cy="182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38" cy="177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Bottom: Content &amp; Caption">
  <p:cSld name="Logo Bottom: Content &amp; 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228600" y="719137"/>
            <a:ext cx="3027894" cy="376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rgbClr val="004C97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2"/>
          </p:nvPr>
        </p:nvSpPr>
        <p:spPr>
          <a:xfrm>
            <a:off x="3542712" y="719138"/>
            <a:ext cx="5347605" cy="3767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50505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50505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dt" idx="10"/>
          </p:nvPr>
        </p:nvSpPr>
        <p:spPr>
          <a:xfrm>
            <a:off x="736827" y="4878160"/>
            <a:ext cx="675368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ftr" idx="11"/>
          </p:nvPr>
        </p:nvSpPr>
        <p:spPr>
          <a:xfrm>
            <a:off x="1530601" y="4878160"/>
            <a:ext cx="6262119" cy="187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38" cy="177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Bottom: Picture &amp; Caption">
  <p:cSld name="Logo Bottom: Picture &amp; Captio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>
            <a:spLocks noGrp="1"/>
          </p:cNvSpPr>
          <p:nvPr>
            <p:ph type="pic" idx="2"/>
          </p:nvPr>
        </p:nvSpPr>
        <p:spPr>
          <a:xfrm>
            <a:off x="224073" y="728663"/>
            <a:ext cx="8686800" cy="279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320"/>
              </a:spcBef>
              <a:spcAft>
                <a:spcPts val="0"/>
              </a:spcAft>
              <a:buClr>
                <a:srgbClr val="50505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rgbClr val="004C97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dt" idx="10"/>
          </p:nvPr>
        </p:nvSpPr>
        <p:spPr>
          <a:xfrm>
            <a:off x="736827" y="4878160"/>
            <a:ext cx="675368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ftr" idx="11"/>
          </p:nvPr>
        </p:nvSpPr>
        <p:spPr>
          <a:xfrm>
            <a:off x="1530603" y="4878160"/>
            <a:ext cx="6251958" cy="182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38" cy="177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Layout">
  <p:cSld name="Picture Layou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dt" idx="10"/>
          </p:nvPr>
        </p:nvSpPr>
        <p:spPr>
          <a:xfrm>
            <a:off x="736827" y="4878160"/>
            <a:ext cx="675368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ftr" idx="11"/>
          </p:nvPr>
        </p:nvSpPr>
        <p:spPr>
          <a:xfrm>
            <a:off x="1530602" y="4878160"/>
            <a:ext cx="6260399" cy="182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38" cy="177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8" name="Google Shape;108;p20"/>
          <p:cNvSpPr>
            <a:spLocks noGrp="1"/>
          </p:cNvSpPr>
          <p:nvPr>
            <p:ph type="pic" idx="2"/>
          </p:nvPr>
        </p:nvSpPr>
        <p:spPr>
          <a:xfrm>
            <a:off x="222250" y="190500"/>
            <a:ext cx="8675688" cy="4352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Bottom: Extra Logos">
  <p:cSld name="Logo Bottom: Extra Logos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dt" idx="10"/>
          </p:nvPr>
        </p:nvSpPr>
        <p:spPr>
          <a:xfrm>
            <a:off x="736827" y="4878160"/>
            <a:ext cx="675368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ftr" idx="11"/>
          </p:nvPr>
        </p:nvSpPr>
        <p:spPr>
          <a:xfrm>
            <a:off x="1530603" y="4878160"/>
            <a:ext cx="6272278" cy="182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38" cy="177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4" name="Google Shape;114;p21"/>
          <p:cNvSpPr>
            <a:spLocks noGrp="1"/>
          </p:cNvSpPr>
          <p:nvPr>
            <p:ph type="pic" idx="2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21"/>
          <p:cNvSpPr>
            <a:spLocks noGrp="1"/>
          </p:cNvSpPr>
          <p:nvPr>
            <p:ph type="pic" idx="3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21"/>
          <p:cNvSpPr>
            <a:spLocks noGrp="1"/>
          </p:cNvSpPr>
          <p:nvPr>
            <p:ph type="pic" idx="4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1"/>
          <p:cNvSpPr>
            <a:spLocks noGrp="1"/>
          </p:cNvSpPr>
          <p:nvPr>
            <p:ph type="pic" idx="5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1"/>
          <p:cNvSpPr>
            <a:spLocks noGrp="1"/>
          </p:cNvSpPr>
          <p:nvPr>
            <p:ph type="pic" idx="6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21"/>
          <p:cNvSpPr>
            <a:spLocks noGrp="1"/>
          </p:cNvSpPr>
          <p:nvPr>
            <p:ph type="pic" idx="7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21"/>
          <p:cNvSpPr>
            <a:spLocks noGrp="1"/>
          </p:cNvSpPr>
          <p:nvPr>
            <p:ph type="pic" idx="8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21"/>
          <p:cNvSpPr>
            <a:spLocks noGrp="1"/>
          </p:cNvSpPr>
          <p:nvPr>
            <p:ph type="pic" idx="9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21"/>
          <p:cNvSpPr>
            <a:spLocks noGrp="1"/>
          </p:cNvSpPr>
          <p:nvPr>
            <p:ph type="pic" idx="13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1"/>
          <p:cNvSpPr>
            <a:spLocks noGrp="1"/>
          </p:cNvSpPr>
          <p:nvPr>
            <p:ph type="pic" idx="14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21"/>
          <p:cNvSpPr>
            <a:spLocks noGrp="1"/>
          </p:cNvSpPr>
          <p:nvPr>
            <p:ph type="pic" idx="15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21"/>
          <p:cNvSpPr>
            <a:spLocks noGrp="1"/>
          </p:cNvSpPr>
          <p:nvPr>
            <p:ph type="pic" idx="16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p21"/>
          <p:cNvSpPr>
            <a:spLocks noGrp="1"/>
          </p:cNvSpPr>
          <p:nvPr>
            <p:ph type="pic" idx="17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21"/>
          <p:cNvSpPr>
            <a:spLocks noGrp="1"/>
          </p:cNvSpPr>
          <p:nvPr>
            <p:ph type="pic" idx="18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21"/>
          <p:cNvSpPr>
            <a:spLocks noGrp="1"/>
          </p:cNvSpPr>
          <p:nvPr>
            <p:ph type="pic" idx="19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228600" y="188730"/>
            <a:ext cx="8686500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228600" y="728730"/>
            <a:ext cx="8672100" cy="37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228600" y="188730"/>
            <a:ext cx="8686500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228600" y="728730"/>
            <a:ext cx="8672100" cy="37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228600" y="188730"/>
            <a:ext cx="8686500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228600" y="728730"/>
            <a:ext cx="4231800" cy="37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672440" y="728730"/>
            <a:ext cx="4231800" cy="37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28600" y="188730"/>
            <a:ext cx="8686500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subTitle" idx="1"/>
          </p:nvPr>
        </p:nvSpPr>
        <p:spPr>
          <a:xfrm>
            <a:off x="228600" y="188730"/>
            <a:ext cx="8686500" cy="14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28600" y="188730"/>
            <a:ext cx="8686500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228600" y="728730"/>
            <a:ext cx="4231800" cy="18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2"/>
          </p:nvPr>
        </p:nvSpPr>
        <p:spPr>
          <a:xfrm>
            <a:off x="228600" y="2710800"/>
            <a:ext cx="4231800" cy="18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3"/>
          </p:nvPr>
        </p:nvSpPr>
        <p:spPr>
          <a:xfrm>
            <a:off x="4672440" y="728730"/>
            <a:ext cx="4231800" cy="37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228600" y="188730"/>
            <a:ext cx="8686500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1"/>
          </p:nvPr>
        </p:nvSpPr>
        <p:spPr>
          <a:xfrm>
            <a:off x="228600" y="728730"/>
            <a:ext cx="4231800" cy="37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4672440" y="728730"/>
            <a:ext cx="4231800" cy="18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3"/>
          </p:nvPr>
        </p:nvSpPr>
        <p:spPr>
          <a:xfrm>
            <a:off x="4672440" y="2710800"/>
            <a:ext cx="4231800" cy="18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title"/>
          </p:nvPr>
        </p:nvSpPr>
        <p:spPr>
          <a:xfrm>
            <a:off x="228600" y="188730"/>
            <a:ext cx="8686500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228600" y="728730"/>
            <a:ext cx="4231800" cy="18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2"/>
          </p:nvPr>
        </p:nvSpPr>
        <p:spPr>
          <a:xfrm>
            <a:off x="4672440" y="728730"/>
            <a:ext cx="4231800" cy="18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3"/>
          </p:nvPr>
        </p:nvSpPr>
        <p:spPr>
          <a:xfrm>
            <a:off x="228600" y="2710800"/>
            <a:ext cx="8672100" cy="18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1"/>
          <p:cNvCxnSpPr/>
          <p:nvPr/>
        </p:nvCxnSpPr>
        <p:spPr>
          <a:xfrm>
            <a:off x="215640" y="4771980"/>
            <a:ext cx="7539000" cy="300"/>
          </a:xfrm>
          <a:prstGeom prst="straightConnector1">
            <a:avLst/>
          </a:prstGeom>
          <a:noFill/>
          <a:ln w="763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pic>
        <p:nvPicPr>
          <p:cNvPr id="7" name="Google Shape;7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820640" y="4694220"/>
            <a:ext cx="820798" cy="14823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42000" y="3722760"/>
            <a:ext cx="8499000" cy="11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-17640" y="0"/>
            <a:ext cx="9189300" cy="672300"/>
          </a:xfrm>
          <a:prstGeom prst="rect">
            <a:avLst/>
          </a:prstGeom>
          <a:solidFill>
            <a:srgbClr val="004C97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 txBox="1">
            <a:spLocks noGrp="1"/>
          </p:cNvSpPr>
          <p:nvPr>
            <p:ph type="body" idx="2"/>
          </p:nvPr>
        </p:nvSpPr>
        <p:spPr>
          <a:xfrm>
            <a:off x="342000" y="2963790"/>
            <a:ext cx="8499000" cy="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0000" bIns="45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15">
            <a:alphaModFix/>
          </a:blip>
          <a:srcRect t="25820" b="25772"/>
          <a:stretch/>
        </p:blipFill>
        <p:spPr>
          <a:xfrm>
            <a:off x="-17640" y="612630"/>
            <a:ext cx="9189363" cy="2224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-17640" y="187380"/>
            <a:ext cx="6757826" cy="22626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0"/>
          </a:schemeClr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dt" idx="10"/>
          </p:nvPr>
        </p:nvSpPr>
        <p:spPr>
          <a:xfrm>
            <a:off x="736827" y="4878160"/>
            <a:ext cx="675368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ftr" idx="11"/>
          </p:nvPr>
        </p:nvSpPr>
        <p:spPr>
          <a:xfrm>
            <a:off x="1530602" y="4878160"/>
            <a:ext cx="6260399" cy="182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38" cy="177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14"/>
          <p:cNvSpPr txBox="1"/>
          <p:nvPr/>
        </p:nvSpPr>
        <p:spPr>
          <a:xfrm>
            <a:off x="6450013" y="3358113"/>
            <a:ext cx="10763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7" name="Google Shape;67;p14"/>
          <p:cNvGrpSpPr/>
          <p:nvPr/>
        </p:nvGrpSpPr>
        <p:grpSpPr>
          <a:xfrm>
            <a:off x="215900" y="4694147"/>
            <a:ext cx="8699500" cy="148493"/>
            <a:chOff x="600217" y="6258863"/>
            <a:chExt cx="8297721" cy="188846"/>
          </a:xfrm>
        </p:grpSpPr>
        <p:cxnSp>
          <p:nvCxnSpPr>
            <p:cNvPr id="68" name="Google Shape;68;p14"/>
            <p:cNvCxnSpPr/>
            <p:nvPr/>
          </p:nvCxnSpPr>
          <p:spPr>
            <a:xfrm>
              <a:off x="600217" y="6357936"/>
              <a:ext cx="7190785" cy="0"/>
            </a:xfrm>
            <a:prstGeom prst="straightConnector1">
              <a:avLst/>
            </a:prstGeom>
            <a:noFill/>
            <a:ln w="76200" cap="flat" cmpd="sng">
              <a:solidFill>
                <a:srgbClr val="99D6EA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69" name="Google Shape;69;p14" descr="FermiLogo_RGB_NALBlue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fermitools/jobsub_lite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iopscience.iop.org/article/10.1088/1742-6596/513/3/032010" TargetMode="External"/><Relationship Id="rId4" Type="http://schemas.openxmlformats.org/officeDocument/2006/relationships/hyperlink" Target="https://github.com/shreyb/managed-tokens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ergy.gov/downloads/doe-public-access-plan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scitokens.org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>
            <a:spLocks noGrp="1"/>
          </p:cNvSpPr>
          <p:nvPr>
            <p:ph type="body" idx="1"/>
          </p:nvPr>
        </p:nvSpPr>
        <p:spPr>
          <a:xfrm>
            <a:off x="322349" y="3949684"/>
            <a:ext cx="8499300" cy="1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2000"/>
              <a:buFont typeface="Helvetica Neue"/>
              <a:buNone/>
            </a:pPr>
            <a:r>
              <a:rPr lang="en"/>
              <a:t>Shreyas Bhat on behalf of the Jobsub Team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2000"/>
              <a:buFont typeface="Helvetica Neue"/>
              <a:buNone/>
            </a:pPr>
            <a:r>
              <a:rPr lang="en"/>
              <a:t>July 14, 2023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2000"/>
              <a:buFont typeface="Helvetica Neue"/>
              <a:buNone/>
            </a:pPr>
            <a:r>
              <a:rPr lang="en"/>
              <a:t>Throughput Computing 2023</a:t>
            </a:r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body" idx="2"/>
          </p:nvPr>
        </p:nvSpPr>
        <p:spPr>
          <a:xfrm>
            <a:off x="322350" y="3197375"/>
            <a:ext cx="88215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Transitioning Users to </a:t>
            </a:r>
            <a:r>
              <a:rPr lang="en" sz="2800" dirty="0" err="1"/>
              <a:t>SciTokens</a:t>
            </a:r>
            <a:r>
              <a:rPr lang="en" sz="2800" dirty="0"/>
              <a:t> and Getting them Closer to </a:t>
            </a:r>
            <a:r>
              <a:rPr lang="en" sz="2800" dirty="0" err="1"/>
              <a:t>HTCondor</a:t>
            </a:r>
            <a:r>
              <a:rPr lang="en" sz="2800" dirty="0"/>
              <a:t> with </a:t>
            </a:r>
            <a:r>
              <a:rPr lang="en" sz="2800" dirty="0" err="1"/>
              <a:t>Jobsub_lite</a:t>
            </a:r>
            <a:endParaRPr sz="2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3200"/>
              <a:buFont typeface="Helvetica Neue"/>
              <a:buNone/>
            </a:pPr>
            <a:endParaRPr sz="2800" dirty="0"/>
          </a:p>
        </p:txBody>
      </p:sp>
      <p:pic>
        <p:nvPicPr>
          <p:cNvPr id="136" name="Google Shape;13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2964" y="4150426"/>
            <a:ext cx="1640221" cy="842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1"/>
          <p:cNvSpPr txBox="1">
            <a:spLocks noGrp="1"/>
          </p:cNvSpPr>
          <p:nvPr>
            <p:ph type="body" idx="1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">
                <a:solidFill>
                  <a:schemeClr val="accent6"/>
                </a:solidFill>
              </a:rPr>
              <a:t>Schedds:</a:t>
            </a:r>
            <a:endParaRPr>
              <a:solidFill>
                <a:schemeClr val="accent6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>
                <a:solidFill>
                  <a:schemeClr val="accent6"/>
                </a:solidFill>
              </a:rPr>
              <a:t>Development: Were using Condor 9 on schedds</a:t>
            </a:r>
            <a:endParaRPr>
              <a:solidFill>
                <a:schemeClr val="accent6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>
                <a:solidFill>
                  <a:schemeClr val="accent6"/>
                </a:solidFill>
              </a:rPr>
              <a:t>Production: Condor 10.0.3</a:t>
            </a:r>
            <a:endParaRPr>
              <a:solidFill>
                <a:schemeClr val="accent6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Char char="○"/>
            </a:pPr>
            <a:r>
              <a:rPr lang="en">
                <a:solidFill>
                  <a:schemeClr val="accent6"/>
                </a:solidFill>
              </a:rPr>
              <a:t>Currently deploying with shared schedds, but plan to transition to one schedd per large experiment, and a couple of shared schedds (use a SupportedVOList classad attribute on schedd)</a:t>
            </a:r>
            <a:endParaRPr>
              <a:solidFill>
                <a:schemeClr val="accent6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●"/>
            </a:pPr>
            <a:r>
              <a:rPr lang="en">
                <a:solidFill>
                  <a:schemeClr val="accent6"/>
                </a:solidFill>
              </a:rPr>
              <a:t>Submit nodes:</a:t>
            </a:r>
            <a:endParaRPr>
              <a:solidFill>
                <a:schemeClr val="accent6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Char char="○"/>
            </a:pPr>
            <a:r>
              <a:rPr lang="en">
                <a:solidFill>
                  <a:schemeClr val="accent6"/>
                </a:solidFill>
              </a:rPr>
              <a:t>Most running 9.0.17. (To be upgraded to 10 soon)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216" name="Google Shape;216;p31"/>
          <p:cNvSpPr txBox="1">
            <a:spLocks noGrp="1"/>
          </p:cNvSpPr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Infrastructure/Condor Versions</a:t>
            </a:r>
            <a:endParaRPr/>
          </a:p>
        </p:txBody>
      </p:sp>
      <p:sp>
        <p:nvSpPr>
          <p:cNvPr id="217" name="Google Shape;217;p31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2"/>
          <p:cNvSpPr txBox="1">
            <a:spLocks noGrp="1"/>
          </p:cNvSpPr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jobsub_lite Infrastructure with Tokens</a:t>
            </a:r>
            <a:endParaRPr/>
          </a:p>
        </p:txBody>
      </p:sp>
      <p:sp>
        <p:nvSpPr>
          <p:cNvPr id="223" name="Google Shape;223;p32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224" name="Google Shape;22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1200" y="407302"/>
            <a:ext cx="5771849" cy="432888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2"/>
          <p:cNvSpPr txBox="1"/>
          <p:nvPr/>
        </p:nvSpPr>
        <p:spPr>
          <a:xfrm>
            <a:off x="228600" y="4336000"/>
            <a:ext cx="7020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Original Image Credit: J. Boyd</a:t>
            </a:r>
            <a:endParaRPr sz="1100"/>
          </a:p>
        </p:txBody>
      </p:sp>
      <p:cxnSp>
        <p:nvCxnSpPr>
          <p:cNvPr id="226" name="Google Shape;226;p32"/>
          <p:cNvCxnSpPr/>
          <p:nvPr/>
        </p:nvCxnSpPr>
        <p:spPr>
          <a:xfrm rot="10800000" flipH="1">
            <a:off x="888225" y="2164550"/>
            <a:ext cx="868200" cy="674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7" name="Google Shape;227;p32"/>
          <p:cNvSpPr txBox="1"/>
          <p:nvPr/>
        </p:nvSpPr>
        <p:spPr>
          <a:xfrm>
            <a:off x="222250" y="2838650"/>
            <a:ext cx="13671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all that jobsub_lite developers have to maintain!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body" idx="1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2"/>
                </a:solidFill>
              </a:rPr>
              <a:t>Tokens and Authentication</a:t>
            </a:r>
            <a:endParaRPr sz="32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3" name="Google Shape;233;p33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4"/>
          <p:cNvSpPr txBox="1">
            <a:spLocks noGrp="1"/>
          </p:cNvSpPr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Token Authentication Flow</a:t>
            </a:r>
            <a:endParaRPr/>
          </a:p>
        </p:txBody>
      </p:sp>
      <p:sp>
        <p:nvSpPr>
          <p:cNvPr id="239" name="Google Shape;239;p34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240" name="Google Shape;24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1625" y="775225"/>
            <a:ext cx="4787525" cy="340507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4"/>
          <p:cNvSpPr txBox="1"/>
          <p:nvPr/>
        </p:nvSpPr>
        <p:spPr>
          <a:xfrm>
            <a:off x="5188550" y="4180300"/>
            <a:ext cx="3393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Image Credit:  M. Altunay and D. Dykstra</a:t>
            </a:r>
            <a:endParaRPr sz="1300"/>
          </a:p>
        </p:txBody>
      </p:sp>
      <p:sp>
        <p:nvSpPr>
          <p:cNvPr id="242" name="Google Shape;242;p34"/>
          <p:cNvSpPr txBox="1"/>
          <p:nvPr/>
        </p:nvSpPr>
        <p:spPr>
          <a:xfrm>
            <a:off x="222250" y="678450"/>
            <a:ext cx="39207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We use </a:t>
            </a: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htgettoken</a:t>
            </a: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 to obtain vault and bearer tokens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Steps: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AutoNum type="arabicPeriod"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Kerberos ticket used to authenticate to Hashicorp Vault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AutoNum type="arabicPeriod"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Vault contacts token issuer - CILogon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AutoNum type="arabicPeriod"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First time, token issuer has user authenticate in browser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AutoNum type="arabicPeriod"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Refresh token stored in vault, Vault and Access token downloaded to user node 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5"/>
          <p:cNvSpPr txBox="1">
            <a:spLocks noGrp="1"/>
          </p:cNvSpPr>
          <p:nvPr>
            <p:ph type="body" idx="1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2200"/>
              <a:buChar char="●"/>
            </a:pPr>
            <a:r>
              <a:rPr lang="en" sz="2200">
                <a:solidFill>
                  <a:schemeClr val="accent6"/>
                </a:solidFill>
              </a:rPr>
              <a:t>Fine-grained access control via SciTokens!  </a:t>
            </a:r>
            <a:endParaRPr sz="2000">
              <a:solidFill>
                <a:schemeClr val="accent6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○"/>
            </a:pPr>
            <a:r>
              <a:rPr lang="en" sz="2000">
                <a:solidFill>
                  <a:schemeClr val="accent6"/>
                </a:solidFill>
              </a:rPr>
              <a:t>DUNE, for example, has many different capability sets (different sets of pre-defined token scopes) for different sets of users</a:t>
            </a:r>
            <a:endParaRPr sz="2000">
              <a:solidFill>
                <a:schemeClr val="accent6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○"/>
            </a:pPr>
            <a:r>
              <a:rPr lang="en" sz="2000">
                <a:solidFill>
                  <a:schemeClr val="accent6"/>
                </a:solidFill>
              </a:rPr>
              <a:t>Outsource these decisions to VOs/experiments</a:t>
            </a:r>
            <a:endParaRPr sz="2000">
              <a:solidFill>
                <a:schemeClr val="accent6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●"/>
            </a:pPr>
            <a:r>
              <a:rPr lang="en" sz="2000">
                <a:solidFill>
                  <a:schemeClr val="accent6"/>
                </a:solidFill>
              </a:rPr>
              <a:t>jobsub commands obtain Access token via </a:t>
            </a:r>
            <a:r>
              <a:rPr lang="en" sz="2000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htgettoken</a:t>
            </a:r>
            <a:r>
              <a:rPr lang="en" sz="2000">
                <a:solidFill>
                  <a:schemeClr val="accent6"/>
                </a:solidFill>
              </a:rPr>
              <a:t> in case it’s needed</a:t>
            </a:r>
            <a:endParaRPr sz="2000">
              <a:solidFill>
                <a:schemeClr val="accent6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●"/>
            </a:pPr>
            <a:r>
              <a:rPr lang="en" sz="2000">
                <a:solidFill>
                  <a:schemeClr val="accent6"/>
                </a:solidFill>
              </a:rPr>
              <a:t>Leverage Condor to do token exchange at submission time: default tokens scopes include </a:t>
            </a:r>
            <a:r>
              <a:rPr lang="en" sz="2000" i="1">
                <a:solidFill>
                  <a:schemeClr val="accent6"/>
                </a:solidFill>
              </a:rPr>
              <a:t>storage.read, storage.create</a:t>
            </a:r>
            <a:r>
              <a:rPr lang="en" sz="2000">
                <a:solidFill>
                  <a:schemeClr val="accent6"/>
                </a:solidFill>
              </a:rPr>
              <a:t>, but not </a:t>
            </a:r>
            <a:r>
              <a:rPr lang="en" sz="2000" i="1">
                <a:solidFill>
                  <a:schemeClr val="accent6"/>
                </a:solidFill>
              </a:rPr>
              <a:t>storage.modify</a:t>
            </a:r>
            <a:r>
              <a:rPr lang="en" sz="2000">
                <a:solidFill>
                  <a:schemeClr val="accent6"/>
                </a:solidFill>
              </a:rPr>
              <a:t> → Users have to specifically request tokens with </a:t>
            </a:r>
            <a:r>
              <a:rPr lang="en" sz="2000" i="1">
                <a:solidFill>
                  <a:schemeClr val="accent6"/>
                </a:solidFill>
              </a:rPr>
              <a:t>storage.modify</a:t>
            </a:r>
            <a:endParaRPr sz="2000" i="1">
              <a:solidFill>
                <a:schemeClr val="accent6"/>
              </a:solidFill>
            </a:endParaRPr>
          </a:p>
        </p:txBody>
      </p:sp>
      <p:sp>
        <p:nvSpPr>
          <p:cNvPr id="248" name="Google Shape;248;p35"/>
          <p:cNvSpPr txBox="1">
            <a:spLocks noGrp="1"/>
          </p:cNvSpPr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jobsub_lite and Tokens</a:t>
            </a:r>
            <a:endParaRPr/>
          </a:p>
        </p:txBody>
      </p:sp>
      <p:sp>
        <p:nvSpPr>
          <p:cNvPr id="249" name="Google Shape;249;p35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6"/>
          <p:cNvSpPr txBox="1">
            <a:spLocks noGrp="1"/>
          </p:cNvSpPr>
          <p:nvPr>
            <p:ph type="body" idx="1"/>
          </p:nvPr>
        </p:nvSpPr>
        <p:spPr>
          <a:xfrm>
            <a:off x="235800" y="608588"/>
            <a:ext cx="8672400" cy="379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1950" algn="l" rtl="0">
              <a:spcBef>
                <a:spcPts val="48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Previously, Managed Proxies service periodically refreshed VOMS proxies on experiment interactive nodes for production activity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Stakeholders requested same for tokens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>
                <a:latin typeface="Source Code Pro"/>
                <a:ea typeface="Source Code Pro"/>
                <a:cs typeface="Source Code Pro"/>
                <a:sym typeface="Source Code Pro"/>
              </a:rPr>
              <a:t>htgettoken</a:t>
            </a:r>
            <a:r>
              <a:rPr lang="en" sz="2100"/>
              <a:t> supports use of robot kerberos creds to obtain vault tokens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Leverage this capability for new </a:t>
            </a:r>
            <a:r>
              <a:rPr lang="en" sz="2100" b="1"/>
              <a:t>Managed Tokens Service</a:t>
            </a:r>
            <a:r>
              <a:rPr lang="en" sz="2100"/>
              <a:t> (written in Go)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Push production vault tokens to interactive nodes, keep them refreshed: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/>
              <a:t>Obtain kerberos credentials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>
                <a:latin typeface="Source Code Pro"/>
                <a:ea typeface="Source Code Pro"/>
                <a:cs typeface="Source Code Pro"/>
                <a:sym typeface="Source Code Pro"/>
              </a:rPr>
              <a:t>condor_vault_storer</a:t>
            </a:r>
            <a:r>
              <a:rPr lang="en" sz="2100"/>
              <a:t> for each schedd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/>
              <a:t>rsync vault token to appropriate submit nodes</a:t>
            </a:r>
            <a:endParaRPr sz="2100"/>
          </a:p>
        </p:txBody>
      </p:sp>
      <p:sp>
        <p:nvSpPr>
          <p:cNvPr id="255" name="Google Shape;255;p36"/>
          <p:cNvSpPr txBox="1">
            <a:spLocks noGrp="1"/>
          </p:cNvSpPr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Robot Tokens and the Managed Tokens Service</a:t>
            </a:r>
            <a:endParaRPr/>
          </a:p>
        </p:txBody>
      </p:sp>
      <p:sp>
        <p:nvSpPr>
          <p:cNvPr id="256" name="Google Shape;256;p36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7"/>
          <p:cNvSpPr txBox="1">
            <a:spLocks noGrp="1"/>
          </p:cNvSpPr>
          <p:nvPr>
            <p:ph type="body" idx="1"/>
          </p:nvPr>
        </p:nvSpPr>
        <p:spPr>
          <a:xfrm>
            <a:off x="235800" y="597388"/>
            <a:ext cx="8672400" cy="379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spcBef>
                <a:spcPts val="48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Managed Tokens Service users should </a:t>
            </a:r>
            <a:r>
              <a:rPr lang="en" sz="2000" i="1"/>
              <a:t>never</a:t>
            </a:r>
            <a:r>
              <a:rPr lang="en" sz="2000"/>
              <a:t> have to authenticate in CILogon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“Onboarding” = operator running </a:t>
            </a:r>
            <a:r>
              <a:rPr lang="en" sz="2000">
                <a:latin typeface="Source Code Pro"/>
                <a:ea typeface="Source Code Pro"/>
                <a:cs typeface="Source Code Pro"/>
                <a:sym typeface="Source Code Pro"/>
              </a:rPr>
              <a:t>condor_vault_storer</a:t>
            </a:r>
            <a:r>
              <a:rPr lang="en" sz="2000"/>
              <a:t> manually for all schedds, and authenticating (Managed Tokens Service has utility to do that)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The pushed vault token is used to obtain bearer token on submit node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User steps: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Set --credkey in </a:t>
            </a:r>
            <a:r>
              <a:rPr lang="en" sz="2000">
                <a:latin typeface="Source Code Pro"/>
                <a:ea typeface="Source Code Pro"/>
                <a:cs typeface="Source Code Pro"/>
                <a:sym typeface="Source Code Pro"/>
              </a:rPr>
              <a:t>HTGETTOKENOPTS</a:t>
            </a:r>
            <a:r>
              <a:rPr lang="en" sz="2000"/>
              <a:t> in environment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In </a:t>
            </a:r>
            <a:r>
              <a:rPr lang="en" sz="2000">
                <a:latin typeface="Source Code Pro"/>
                <a:ea typeface="Source Code Pro"/>
                <a:cs typeface="Source Code Pro"/>
                <a:sym typeface="Source Code Pro"/>
              </a:rPr>
              <a:t>jobsub_*</a:t>
            </a:r>
            <a:r>
              <a:rPr lang="en" sz="2000"/>
              <a:t> command, pass </a:t>
            </a:r>
            <a:r>
              <a:rPr lang="en" sz="2000">
                <a:latin typeface="Source Code Pro"/>
                <a:ea typeface="Source Code Pro"/>
                <a:cs typeface="Source Code Pro"/>
                <a:sym typeface="Source Code Pro"/>
              </a:rPr>
              <a:t>--role=production </a:t>
            </a:r>
            <a:r>
              <a:rPr lang="en" sz="2000">
                <a:solidFill>
                  <a:schemeClr val="accent6"/>
                </a:solidFill>
              </a:rPr>
              <a:t>environment to set right service for </a:t>
            </a:r>
            <a:r>
              <a:rPr lang="en" sz="2000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condor_vault_storer</a:t>
            </a:r>
            <a:r>
              <a:rPr lang="en" sz="2000" i="1">
                <a:solidFill>
                  <a:schemeClr val="accent6"/>
                </a:solidFill>
              </a:rPr>
              <a:t>/</a:t>
            </a:r>
            <a:r>
              <a:rPr lang="en" sz="2000">
                <a:solidFill>
                  <a:schemeClr val="accent6"/>
                </a:solidFill>
              </a:rPr>
              <a:t>mappings</a:t>
            </a:r>
            <a:endParaRPr sz="2000" u="sng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Source Code Pro"/>
              <a:buChar char="●"/>
            </a:pPr>
            <a:r>
              <a:rPr lang="en" sz="2000">
                <a:solidFill>
                  <a:schemeClr val="accent6"/>
                </a:solidFill>
              </a:rPr>
              <a:t>Has been running in production since November 2022 with very few issues</a:t>
            </a:r>
            <a:endParaRPr sz="20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62" name="Google Shape;262;p37"/>
          <p:cNvSpPr txBox="1">
            <a:spLocks noGrp="1"/>
          </p:cNvSpPr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Managed Tokens Service (2)</a:t>
            </a:r>
            <a:endParaRPr/>
          </a:p>
        </p:txBody>
      </p:sp>
      <p:sp>
        <p:nvSpPr>
          <p:cNvPr id="263" name="Google Shape;263;p37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8"/>
          <p:cNvSpPr txBox="1">
            <a:spLocks noGrp="1"/>
          </p:cNvSpPr>
          <p:nvPr>
            <p:ph type="body" idx="1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2"/>
                </a:solidFill>
              </a:rPr>
              <a:t>Adoption/Lessons Learned</a:t>
            </a:r>
            <a:endParaRPr sz="32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9" name="Google Shape;269;p38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063" y="465113"/>
            <a:ext cx="7812675" cy="395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9"/>
          <p:cNvSpPr txBox="1">
            <a:spLocks noGrp="1"/>
          </p:cNvSpPr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Jobsub_lite adoption</a:t>
            </a:r>
            <a:endParaRPr/>
          </a:p>
        </p:txBody>
      </p:sp>
      <p:sp>
        <p:nvSpPr>
          <p:cNvPr id="276" name="Google Shape;276;p39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277" name="Google Shape;277;p39"/>
          <p:cNvSpPr txBox="1"/>
          <p:nvPr/>
        </p:nvSpPr>
        <p:spPr>
          <a:xfrm rot="-5400000">
            <a:off x="-322550" y="2241075"/>
            <a:ext cx="150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 Jobs per week</a:t>
            </a:r>
            <a:endParaRPr/>
          </a:p>
        </p:txBody>
      </p:sp>
      <p:sp>
        <p:nvSpPr>
          <p:cNvPr id="278" name="Google Shape;278;p39"/>
          <p:cNvSpPr txBox="1"/>
          <p:nvPr/>
        </p:nvSpPr>
        <p:spPr>
          <a:xfrm>
            <a:off x="4336800" y="4338925"/>
            <a:ext cx="61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Date</a:t>
            </a:r>
            <a:endParaRPr/>
          </a:p>
        </p:txBody>
      </p:sp>
      <p:cxnSp>
        <p:nvCxnSpPr>
          <p:cNvPr id="279" name="Google Shape;279;p39"/>
          <p:cNvCxnSpPr/>
          <p:nvPr/>
        </p:nvCxnSpPr>
        <p:spPr>
          <a:xfrm>
            <a:off x="7862700" y="484450"/>
            <a:ext cx="0" cy="377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0" name="Google Shape;280;p39"/>
          <p:cNvCxnSpPr/>
          <p:nvPr/>
        </p:nvCxnSpPr>
        <p:spPr>
          <a:xfrm>
            <a:off x="6776625" y="465125"/>
            <a:ext cx="0" cy="377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1" name="Google Shape;281;p39"/>
          <p:cNvCxnSpPr/>
          <p:nvPr/>
        </p:nvCxnSpPr>
        <p:spPr>
          <a:xfrm>
            <a:off x="3339925" y="465125"/>
            <a:ext cx="0" cy="377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39"/>
          <p:cNvCxnSpPr/>
          <p:nvPr/>
        </p:nvCxnSpPr>
        <p:spPr>
          <a:xfrm>
            <a:off x="2354950" y="484450"/>
            <a:ext cx="0" cy="377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3" name="Google Shape;283;p39"/>
          <p:cNvSpPr txBox="1"/>
          <p:nvPr/>
        </p:nvSpPr>
        <p:spPr>
          <a:xfrm>
            <a:off x="2354950" y="794525"/>
            <a:ext cx="1118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jobsub_lite GA</a:t>
            </a:r>
            <a:endParaRPr sz="1200"/>
          </a:p>
        </p:txBody>
      </p:sp>
      <p:sp>
        <p:nvSpPr>
          <p:cNvPr id="284" name="Google Shape;284;p39"/>
          <p:cNvSpPr txBox="1"/>
          <p:nvPr/>
        </p:nvSpPr>
        <p:spPr>
          <a:xfrm>
            <a:off x="3435400" y="794525"/>
            <a:ext cx="1268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jobsub_lite default</a:t>
            </a:r>
            <a:endParaRPr/>
          </a:p>
        </p:txBody>
      </p:sp>
      <p:sp>
        <p:nvSpPr>
          <p:cNvPr id="285" name="Google Shape;285;p39"/>
          <p:cNvSpPr txBox="1"/>
          <p:nvPr/>
        </p:nvSpPr>
        <p:spPr>
          <a:xfrm>
            <a:off x="6874900" y="686675"/>
            <a:ext cx="889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Disable jobsub_client</a:t>
            </a:r>
            <a:endParaRPr/>
          </a:p>
        </p:txBody>
      </p:sp>
      <p:sp>
        <p:nvSpPr>
          <p:cNvPr id="286" name="Google Shape;286;p39"/>
          <p:cNvSpPr txBox="1"/>
          <p:nvPr/>
        </p:nvSpPr>
        <p:spPr>
          <a:xfrm>
            <a:off x="8025900" y="686675"/>
            <a:ext cx="1118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jobsub_lite</a:t>
            </a:r>
            <a:endParaRPr/>
          </a:p>
        </p:txBody>
      </p:sp>
      <p:grpSp>
        <p:nvGrpSpPr>
          <p:cNvPr id="287" name="Google Shape;287;p39"/>
          <p:cNvGrpSpPr/>
          <p:nvPr/>
        </p:nvGrpSpPr>
        <p:grpSpPr>
          <a:xfrm>
            <a:off x="268425" y="4393700"/>
            <a:ext cx="3948775" cy="354000"/>
            <a:chOff x="222250" y="4372525"/>
            <a:chExt cx="3948775" cy="354000"/>
          </a:xfrm>
        </p:grpSpPr>
        <p:sp>
          <p:nvSpPr>
            <p:cNvPr id="288" name="Google Shape;288;p39"/>
            <p:cNvSpPr/>
            <p:nvPr/>
          </p:nvSpPr>
          <p:spPr>
            <a:xfrm>
              <a:off x="222250" y="4460575"/>
              <a:ext cx="166200" cy="177900"/>
            </a:xfrm>
            <a:prstGeom prst="rect">
              <a:avLst/>
            </a:prstGeom>
            <a:solidFill>
              <a:srgbClr val="A4C2F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9"/>
            <p:cNvSpPr/>
            <p:nvPr/>
          </p:nvSpPr>
          <p:spPr>
            <a:xfrm>
              <a:off x="2196850" y="4460575"/>
              <a:ext cx="166200" cy="177900"/>
            </a:xfrm>
            <a:prstGeom prst="rect">
              <a:avLst/>
            </a:prstGeom>
            <a:solidFill>
              <a:srgbClr val="B6D7A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9"/>
            <p:cNvSpPr txBox="1"/>
            <p:nvPr/>
          </p:nvSpPr>
          <p:spPr>
            <a:xfrm>
              <a:off x="388450" y="4372525"/>
              <a:ext cx="18084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jobsub_client jobs</a:t>
              </a:r>
              <a:endParaRPr sz="1100"/>
            </a:p>
          </p:txBody>
        </p:sp>
        <p:sp>
          <p:nvSpPr>
            <p:cNvPr id="291" name="Google Shape;291;p39"/>
            <p:cNvSpPr txBox="1"/>
            <p:nvPr/>
          </p:nvSpPr>
          <p:spPr>
            <a:xfrm>
              <a:off x="2362625" y="4372525"/>
              <a:ext cx="18084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jobsub_lite jobs</a:t>
              </a:r>
              <a:endParaRPr sz="1100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0"/>
          <p:cNvSpPr txBox="1">
            <a:spLocks noGrp="1"/>
          </p:cNvSpPr>
          <p:nvPr>
            <p:ph type="body" idx="1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Users have full access to Condor commands, Condor JDFs</a:t>
            </a:r>
            <a:endParaRPr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/>
              <a:t>No more passing through constraints through jobsub</a:t>
            </a:r>
            <a:endParaRPr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Char char="○"/>
            </a:pPr>
            <a:r>
              <a:rPr lang="en">
                <a:solidFill>
                  <a:schemeClr val="accent6"/>
                </a:solidFill>
              </a:rPr>
              <a:t>Don’t have to wrap Condor DAG commands if you don’t want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●"/>
            </a:pPr>
            <a:r>
              <a:rPr lang="en">
                <a:solidFill>
                  <a:schemeClr val="accent6"/>
                </a:solidFill>
              </a:rPr>
              <a:t>With more focused interface, easier to get new users started on jobsub_lite</a:t>
            </a:r>
            <a:endParaRPr>
              <a:solidFill>
                <a:schemeClr val="accent6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●"/>
            </a:pPr>
            <a:r>
              <a:rPr lang="en">
                <a:solidFill>
                  <a:schemeClr val="accent6"/>
                </a:solidFill>
              </a:rPr>
              <a:t>Horizontal scaling (adding more schedds) much easier</a:t>
            </a:r>
            <a:endParaRPr>
              <a:solidFill>
                <a:schemeClr val="accent6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Char char="○"/>
            </a:pPr>
            <a:r>
              <a:rPr lang="en">
                <a:solidFill>
                  <a:schemeClr val="accent6"/>
                </a:solidFill>
              </a:rPr>
              <a:t>Started with one schedd in production, have now scaled to four</a:t>
            </a:r>
            <a:endParaRPr>
              <a:solidFill>
                <a:schemeClr val="accent6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Char char="○"/>
            </a:pPr>
            <a:r>
              <a:rPr lang="en">
                <a:solidFill>
                  <a:schemeClr val="accent6"/>
                </a:solidFill>
              </a:rPr>
              <a:t>Can do rolling upgrades to various components of system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297" name="Google Shape;297;p40"/>
          <p:cNvSpPr txBox="1">
            <a:spLocks noGrp="1"/>
          </p:cNvSpPr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Good News (For Users)</a:t>
            </a:r>
            <a:endParaRPr/>
          </a:p>
        </p:txBody>
      </p:sp>
      <p:sp>
        <p:nvSpPr>
          <p:cNvPr id="298" name="Google Shape;298;p40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>
            <a:spLocks noGrp="1"/>
          </p:cNvSpPr>
          <p:nvPr>
            <p:ph type="body" idx="1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Background on the jobsub project and issues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jobsub_lite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Tokens in jobsub_lite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Adoption of jobsub_lite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Wins and…opportunities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Lessons learned so far</a:t>
            </a:r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143" name="Google Shape;143;p23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1"/>
          <p:cNvSpPr txBox="1">
            <a:spLocks noGrp="1"/>
          </p:cNvSpPr>
          <p:nvPr>
            <p:ph type="body" idx="1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0050" algn="l" rtl="0">
              <a:spcBef>
                <a:spcPts val="48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Fine-grained access control via SciTokens!  </a:t>
            </a:r>
            <a:endParaRPr sz="25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>
                <a:solidFill>
                  <a:schemeClr val="accent6"/>
                </a:solidFill>
              </a:rPr>
              <a:t>Less code  (6906 lines INCLUDING tests and templates) = less to maintain, easier to add features/fix bugs…but</a:t>
            </a:r>
            <a:endParaRPr sz="2600">
              <a:solidFill>
                <a:schemeClr val="accent6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>
                <a:solidFill>
                  <a:schemeClr val="accent6"/>
                </a:solidFill>
              </a:rPr>
              <a:t>Have had to be strict about feature requests</a:t>
            </a:r>
            <a:endParaRPr sz="2600">
              <a:solidFill>
                <a:schemeClr val="accent6"/>
              </a:solidFill>
            </a:endParaRP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" sz="2600">
                <a:solidFill>
                  <a:schemeClr val="accent6"/>
                </a:solidFill>
              </a:rPr>
              <a:t>Decreases our support load </a:t>
            </a:r>
            <a:endParaRPr sz="2600">
              <a:solidFill>
                <a:schemeClr val="accent6"/>
              </a:solidFill>
            </a:endParaRP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" sz="2600">
                <a:solidFill>
                  <a:schemeClr val="accent6"/>
                </a:solidFill>
              </a:rPr>
              <a:t>Users should be using Condor (for anything beyond basics)!</a:t>
            </a:r>
            <a:endParaRPr sz="2600">
              <a:solidFill>
                <a:schemeClr val="accent6"/>
              </a:solidFill>
            </a:endParaRPr>
          </a:p>
        </p:txBody>
      </p:sp>
      <p:sp>
        <p:nvSpPr>
          <p:cNvPr id="304" name="Google Shape;304;p41"/>
          <p:cNvSpPr txBox="1">
            <a:spLocks noGrp="1"/>
          </p:cNvSpPr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Good News (For Everyone)</a:t>
            </a:r>
            <a:endParaRPr/>
          </a:p>
        </p:txBody>
      </p:sp>
      <p:sp>
        <p:nvSpPr>
          <p:cNvPr id="305" name="Google Shape;305;p41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2"/>
          <p:cNvSpPr txBox="1">
            <a:spLocks noGrp="1"/>
          </p:cNvSpPr>
          <p:nvPr>
            <p:ph type="body" idx="1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spcBef>
                <a:spcPts val="48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If credd has issues talking to vault, sometimes not enough info in the logs 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If token expired in credmon, in certain cases, jobs would just fail to start, with no user notification until they went held for SHADOW exceptions (Fixed in 10.0.3)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●"/>
            </a:pPr>
            <a:r>
              <a:rPr lang="en" sz="2000">
                <a:solidFill>
                  <a:schemeClr val="accent6"/>
                </a:solidFill>
              </a:rPr>
              <a:t>Duty Cycle Issues on Schedds:</a:t>
            </a:r>
            <a:endParaRPr sz="2000">
              <a:solidFill>
                <a:schemeClr val="accent6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○"/>
            </a:pPr>
            <a:r>
              <a:rPr lang="en" sz="2000">
                <a:solidFill>
                  <a:schemeClr val="accent6"/>
                </a:solidFill>
              </a:rPr>
              <a:t>Above token issues → Tons of shadow starts (Fixed in 10.0.3)</a:t>
            </a:r>
            <a:endParaRPr sz="2000">
              <a:solidFill>
                <a:schemeClr val="accent6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○"/>
            </a:pPr>
            <a:r>
              <a:rPr lang="en" sz="2000">
                <a:solidFill>
                  <a:schemeClr val="accent6"/>
                </a:solidFill>
              </a:rPr>
              <a:t>With no jobsub_server throttling user submissions, had duty cycle issues when under heavy load → </a:t>
            </a:r>
            <a:endParaRPr sz="2000">
              <a:solidFill>
                <a:schemeClr val="accent6"/>
              </a:solidFill>
            </a:endParaRPr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■"/>
            </a:pPr>
            <a:r>
              <a:rPr lang="en">
                <a:solidFill>
                  <a:schemeClr val="accent6"/>
                </a:solidFill>
              </a:rPr>
              <a:t>Tweak MAX_JOBS_PER_SUBMISSION to limit cluster size</a:t>
            </a:r>
            <a:endParaRPr>
              <a:solidFill>
                <a:schemeClr val="accent6"/>
              </a:solidFill>
            </a:endParaRPr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■"/>
            </a:pPr>
            <a:r>
              <a:rPr lang="en">
                <a:solidFill>
                  <a:schemeClr val="accent6"/>
                </a:solidFill>
              </a:rPr>
              <a:t>Tweak CURB_MATCHMAKING to throttle job matchmaking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HTCondor team SUPER helpful in assisting with/fixing these issues</a:t>
            </a:r>
            <a:endParaRPr sz="2000"/>
          </a:p>
        </p:txBody>
      </p:sp>
      <p:sp>
        <p:nvSpPr>
          <p:cNvPr id="311" name="Google Shape;311;p42"/>
          <p:cNvSpPr txBox="1">
            <a:spLocks noGrp="1"/>
          </p:cNvSpPr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Bad News - Infrastructure Issues</a:t>
            </a:r>
            <a:endParaRPr/>
          </a:p>
        </p:txBody>
      </p:sp>
      <p:sp>
        <p:nvSpPr>
          <p:cNvPr id="312" name="Google Shape;312;p42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3"/>
          <p:cNvSpPr txBox="1">
            <a:spLocks noGrp="1"/>
          </p:cNvSpPr>
          <p:nvPr>
            <p:ph type="body" idx="1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spcBef>
                <a:spcPts val="48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Monitoring: FIFEMon didn’t fully support jobsub_lite until phase 2, which led to resistance to adoption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/>
              <a:t>Remote submission with -spool → jobs didn’t leave queue for users to get logs PLUS our monitoring looks at condor_history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Resistance to adopting tokens - “But why do I have to do this when the old way just works?!”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Have had to be strict about feature requests, which didn’t make some happy → Users should be using HTCondor!</a:t>
            </a:r>
            <a:endParaRPr sz="2000"/>
          </a:p>
        </p:txBody>
      </p:sp>
      <p:sp>
        <p:nvSpPr>
          <p:cNvPr id="318" name="Google Shape;318;p43"/>
          <p:cNvSpPr txBox="1">
            <a:spLocks noGrp="1"/>
          </p:cNvSpPr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Bad News - Everything Else</a:t>
            </a:r>
            <a:endParaRPr/>
          </a:p>
        </p:txBody>
      </p:sp>
      <p:sp>
        <p:nvSpPr>
          <p:cNvPr id="319" name="Google Shape;319;p43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4"/>
          <p:cNvSpPr txBox="1">
            <a:spLocks noGrp="1"/>
          </p:cNvSpPr>
          <p:nvPr>
            <p:ph type="body" idx="1"/>
          </p:nvPr>
        </p:nvSpPr>
        <p:spPr>
          <a:xfrm>
            <a:off x="235800" y="621438"/>
            <a:ext cx="8672400" cy="379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" sz="1800">
                <a:solidFill>
                  <a:schemeClr val="accent6"/>
                </a:solidFill>
              </a:rPr>
              <a:t>Inertia is real…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Better to delay a go-live of this magnitude if monitoring, fetching of logs, etc., not ready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Robust monitoring of old system allowed us to choose which features to implement in jobsub_lite</a:t>
            </a:r>
            <a:endParaRPr sz="18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We looked at 6 months of command-line options used with jobsub_client to pick jobsub_lite flags</a:t>
            </a:r>
            <a:endParaRPr sz="16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1800"/>
              <a:t>Running both systems in parallel for a time was helpful in transition</a:t>
            </a:r>
            <a:r>
              <a:rPr lang="en" sz="1600"/>
              <a:t> </a:t>
            </a:r>
            <a:r>
              <a:rPr lang="en" sz="1800"/>
              <a:t>in case there were issues </a:t>
            </a:r>
            <a:endParaRPr sz="18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>
                <a:solidFill>
                  <a:schemeClr val="accent6"/>
                </a:solidFill>
              </a:rPr>
              <a:t>Classad mechanism for schedds allowed mixed cluster of jobsub_client/jobsub_lite submit nodes and jobsub_server/condor schedds (control which submit nodes submit to which schedds)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Users could fall back to old system with a single flag, giving us breathing room to fix bugs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Could migrate schedds one or two at a time</a:t>
            </a:r>
            <a:endParaRPr sz="1600"/>
          </a:p>
        </p:txBody>
      </p:sp>
      <p:sp>
        <p:nvSpPr>
          <p:cNvPr id="325" name="Google Shape;325;p44"/>
          <p:cNvSpPr txBox="1">
            <a:spLocks noGrp="1"/>
          </p:cNvSpPr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Lessons Learned</a:t>
            </a:r>
            <a:endParaRPr/>
          </a:p>
        </p:txBody>
      </p:sp>
      <p:sp>
        <p:nvSpPr>
          <p:cNvPr id="326" name="Google Shape;326;p44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5"/>
          <p:cNvSpPr txBox="1">
            <a:spLocks noGrp="1"/>
          </p:cNvSpPr>
          <p:nvPr>
            <p:ph type="body" idx="1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Tokens ≠ Proxies → Training users is key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Heterogeneous environments → Need stakeholders from ALL parties to test, not just the willing…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But if you only have one test schedd, don’t ask everyone to test at once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Those who were willing to test early had a much easier transition, so that is KEY.</a:t>
            </a:r>
            <a:endParaRPr/>
          </a:p>
        </p:txBody>
      </p:sp>
      <p:sp>
        <p:nvSpPr>
          <p:cNvPr id="332" name="Google Shape;332;p45"/>
          <p:cNvSpPr txBox="1">
            <a:spLocks noGrp="1"/>
          </p:cNvSpPr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Lessons Learned (2)</a:t>
            </a:r>
            <a:endParaRPr/>
          </a:p>
        </p:txBody>
      </p:sp>
      <p:sp>
        <p:nvSpPr>
          <p:cNvPr id="333" name="Google Shape;333;p45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6"/>
          <p:cNvSpPr txBox="1">
            <a:spLocks noGrp="1"/>
          </p:cNvSpPr>
          <p:nvPr>
            <p:ph type="body" idx="1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Phasing out use of X509 proxies in job submission:</a:t>
            </a:r>
            <a:endParaRPr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/>
              <a:t>Next minor release:  Create opt-out flag for obtaining proxy</a:t>
            </a:r>
            <a:endParaRPr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/>
              <a:t>When we receive approval from experiments, convert to opt-in flag (probably in a couple of years)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Bugfixes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Usability features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Test with EL9 (Currently running on SL7 machines)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Shift to maintenance mode (try not to add any major features)</a:t>
            </a:r>
            <a:endParaRPr/>
          </a:p>
        </p:txBody>
      </p:sp>
      <p:sp>
        <p:nvSpPr>
          <p:cNvPr id="339" name="Google Shape;339;p46"/>
          <p:cNvSpPr txBox="1">
            <a:spLocks noGrp="1"/>
          </p:cNvSpPr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work</a:t>
            </a:r>
            <a:endParaRPr/>
          </a:p>
        </p:txBody>
      </p:sp>
      <p:sp>
        <p:nvSpPr>
          <p:cNvPr id="340" name="Google Shape;340;p46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7"/>
          <p:cNvSpPr txBox="1">
            <a:spLocks noGrp="1"/>
          </p:cNvSpPr>
          <p:nvPr>
            <p:ph type="body" idx="1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9250" algn="l" rtl="0">
              <a:spcBef>
                <a:spcPts val="48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Jobsub_lite git repository/documentation:  </a:t>
            </a:r>
            <a:r>
              <a:rPr lang="en" sz="1900" u="sng">
                <a:solidFill>
                  <a:schemeClr val="hlink"/>
                </a:solidFill>
                <a:hlinkClick r:id="rId3"/>
              </a:rPr>
              <a:t>https://github.com/fermitools/jobsub_lite</a:t>
            </a:r>
            <a:r>
              <a:rPr lang="en" sz="1900"/>
              <a:t> </a:t>
            </a:r>
            <a:endParaRPr sz="19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1900"/>
              <a:t>Managed Tokens Service git repository: </a:t>
            </a:r>
            <a:r>
              <a:rPr lang="en" sz="1600" u="sng">
                <a:solidFill>
                  <a:schemeClr val="hlink"/>
                </a:solidFill>
                <a:hlinkClick r:id="rId4"/>
              </a:rPr>
              <a:t>https://github.com/shreyb/managed-tokens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Original jobsub paper:  Dennis Box 2014 J. Phys.: Conf. Ser. 513 032010 DOI 10.1088/1742-6596/513/3/032010 </a:t>
            </a:r>
            <a:r>
              <a:rPr lang="en" sz="1900" u="sng">
                <a:solidFill>
                  <a:schemeClr val="hlink"/>
                </a:solidFill>
                <a:hlinkClick r:id="rId5"/>
              </a:rPr>
              <a:t>https://iopscience.iop.org/article/10.1088/1742-6596/513/3/032010</a:t>
            </a:r>
            <a:r>
              <a:rPr lang="en" sz="1900"/>
              <a:t> </a:t>
            </a:r>
            <a:endParaRPr sz="1900"/>
          </a:p>
        </p:txBody>
      </p:sp>
      <p:sp>
        <p:nvSpPr>
          <p:cNvPr id="346" name="Google Shape;346;p47"/>
          <p:cNvSpPr txBox="1">
            <a:spLocks noGrp="1"/>
          </p:cNvSpPr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References/Links</a:t>
            </a:r>
            <a:endParaRPr/>
          </a:p>
        </p:txBody>
      </p:sp>
      <p:sp>
        <p:nvSpPr>
          <p:cNvPr id="347" name="Google Shape;347;p47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8"/>
          <p:cNvSpPr txBox="1">
            <a:spLocks noGrp="1"/>
          </p:cNvSpPr>
          <p:nvPr>
            <p:ph type="body" idx="1"/>
          </p:nvPr>
        </p:nvSpPr>
        <p:spPr>
          <a:xfrm>
            <a:off x="235800" y="80027"/>
            <a:ext cx="8672400" cy="437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FNAL Report Number: FERMILAB-SLIDES-23-166-CSAID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None/>
            </a:pPr>
            <a:endParaRPr sz="32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None/>
            </a:pPr>
            <a:endParaRPr sz="32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</a:rPr>
              <a:t>Thank you!</a:t>
            </a:r>
            <a:endParaRPr sz="32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None/>
            </a:pPr>
            <a:endParaRPr sz="32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800"/>
              <a:t>The jobsub project team:</a:t>
            </a:r>
            <a:endParaRPr sz="18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800"/>
              <a:t>Shreyas Bhat,</a:t>
            </a:r>
            <a:r>
              <a:rPr lang="en" sz="1800">
                <a:solidFill>
                  <a:schemeClr val="accent6"/>
                </a:solidFill>
              </a:rPr>
              <a:t> Joe Boyd, Vito Di Benedetto, Lisa Goodenough, </a:t>
            </a:r>
            <a:r>
              <a:rPr lang="en" sz="1800"/>
              <a:t>Marc Mengel, Nick Peregonow, Kevin Retzke</a:t>
            </a:r>
            <a:endParaRPr sz="18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work was produced by Fermi Research Alliance, LLC under Contract No. DE-AC02-07CH11359 with the U.S. Department of Energy. Publisher acknowledges the U.S. Government license to provide public access under the DOE Public Access Plan:</a:t>
            </a:r>
            <a:r>
              <a:rPr lang="en" sz="11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DOE Public Access Plan</a:t>
            </a:r>
            <a:endParaRPr sz="1800"/>
          </a:p>
        </p:txBody>
      </p:sp>
      <p:sp>
        <p:nvSpPr>
          <p:cNvPr id="353" name="Google Shape;353;p48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9"/>
          <p:cNvSpPr txBox="1">
            <a:spLocks noGrp="1"/>
          </p:cNvSpPr>
          <p:nvPr>
            <p:ph type="body" idx="1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2"/>
                </a:solidFill>
              </a:rPr>
              <a:t>Backup Slides</a:t>
            </a:r>
            <a:endParaRPr sz="32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9" name="Google Shape;359;p49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0"/>
          <p:cNvSpPr txBox="1">
            <a:spLocks noGrp="1"/>
          </p:cNvSpPr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Token Authentication Flow</a:t>
            </a:r>
            <a:endParaRPr/>
          </a:p>
        </p:txBody>
      </p:sp>
      <p:sp>
        <p:nvSpPr>
          <p:cNvPr id="365" name="Google Shape;365;p50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pic>
        <p:nvPicPr>
          <p:cNvPr id="366" name="Google Shape;366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642939"/>
            <a:ext cx="6858000" cy="3857625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50"/>
          <p:cNvSpPr txBox="1"/>
          <p:nvPr/>
        </p:nvSpPr>
        <p:spPr>
          <a:xfrm>
            <a:off x="228600" y="4320350"/>
            <a:ext cx="5949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Image Credit:  M. Altunay and D. Dykstra</a:t>
            </a:r>
            <a:endParaRPr sz="13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>
            <a:spLocks noGrp="1"/>
          </p:cNvSpPr>
          <p:nvPr>
            <p:ph type="body" idx="1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spcBef>
                <a:spcPts val="48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Many Intensity Frontier experiments at Fermilab had their own wrapper scripts written on top of HTCondor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FabrIc for Frontier Experiments (FIFE) project, Jobsub project was meant to </a:t>
            </a:r>
            <a:endParaRPr sz="20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Unify wrappers/software stack, provide common job submission interface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Load balancing/HA, credential management, job log management among multiple schedds</a:t>
            </a:r>
            <a:endParaRPr sz="18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jobsub_tools, then jobsub_client/jobsub_server (circa 2013)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●"/>
            </a:pPr>
            <a:r>
              <a:rPr lang="en" sz="2000">
                <a:solidFill>
                  <a:schemeClr val="accent6"/>
                </a:solidFill>
              </a:rPr>
              <a:t>jobsub_client generally installed on experiment submit nodes</a:t>
            </a:r>
            <a:endParaRPr sz="2000">
              <a:solidFill>
                <a:schemeClr val="accent6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●"/>
            </a:pPr>
            <a:r>
              <a:rPr lang="en" sz="2000">
                <a:solidFill>
                  <a:schemeClr val="accent6"/>
                </a:solidFill>
              </a:rPr>
              <a:t>jobsub_server, alongside HTCondor schedd run on separate machines (3 in production cluster)</a:t>
            </a:r>
            <a:endParaRPr sz="2000">
              <a:solidFill>
                <a:schemeClr val="accent6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●"/>
            </a:pPr>
            <a:r>
              <a:rPr lang="en" sz="2000">
                <a:solidFill>
                  <a:schemeClr val="accent6"/>
                </a:solidFill>
              </a:rPr>
              <a:t>Interaction between two via REST API</a:t>
            </a:r>
            <a:endParaRPr sz="2000">
              <a:solidFill>
                <a:schemeClr val="accent6"/>
              </a:solidFill>
            </a:endParaRPr>
          </a:p>
        </p:txBody>
      </p:sp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Jobsub Project</a:t>
            </a:r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1"/>
          <p:cNvSpPr txBox="1">
            <a:spLocks noGrp="1"/>
          </p:cNvSpPr>
          <p:nvPr>
            <p:ph type="body" idx="1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Authentication happens for most grid operations - now X509 Proxy, soon tokens (jobsub_lite, ifdhc commands)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Absence of vault or refresh token → Authenticate with CILogon 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400">
                <a:latin typeface="Source Code Pro"/>
                <a:ea typeface="Source Code Pro"/>
                <a:cs typeface="Source Code Pro"/>
                <a:sym typeface="Source Code Pro"/>
              </a:rPr>
              <a:t>Attempting OIDC authentication with https://htvaultprod.fnal.gov:8200</a:t>
            </a:r>
            <a:endParaRPr sz="14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4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400">
                <a:latin typeface="Source Code Pro"/>
                <a:ea typeface="Source Code Pro"/>
                <a:cs typeface="Source Code Pro"/>
                <a:sym typeface="Source Code Pro"/>
              </a:rPr>
              <a:t>Complete the authentication at:</a:t>
            </a:r>
            <a:endParaRPr sz="14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400">
                <a:latin typeface="Source Code Pro"/>
                <a:ea typeface="Source Code Pro"/>
                <a:cs typeface="Source Code Pro"/>
                <a:sym typeface="Source Code Pro"/>
              </a:rPr>
              <a:t>	https://cilogon.org/device/?user_code=_redacted_user_code</a:t>
            </a:r>
            <a:endParaRPr sz="14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400">
                <a:latin typeface="Source Code Pro"/>
                <a:ea typeface="Source Code Pro"/>
                <a:cs typeface="Source Code Pro"/>
                <a:sym typeface="Source Code Pro"/>
              </a:rPr>
              <a:t>No web open command defined, please copy/paste the above to any web browser</a:t>
            </a:r>
            <a:endParaRPr sz="14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400">
                <a:latin typeface="Source Code Pro"/>
                <a:ea typeface="Source Code Pro"/>
                <a:cs typeface="Source Code Pro"/>
                <a:sym typeface="Source Code Pro"/>
              </a:rPr>
              <a:t>Waiting for response in web browser</a:t>
            </a:r>
            <a:endParaRPr sz="14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●"/>
            </a:pPr>
            <a:r>
              <a:rPr lang="en">
                <a:solidFill>
                  <a:schemeClr val="accent6"/>
                </a:solidFill>
              </a:rPr>
              <a:t>Will need to copy/paste that link into browser</a:t>
            </a:r>
            <a:endParaRPr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4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73" name="Google Shape;373;p51"/>
          <p:cNvSpPr txBox="1">
            <a:spLocks noGrp="1"/>
          </p:cNvSpPr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First-time authentication</a:t>
            </a:r>
            <a:endParaRPr/>
          </a:p>
        </p:txBody>
      </p:sp>
      <p:sp>
        <p:nvSpPr>
          <p:cNvPr id="374" name="Google Shape;374;p51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2"/>
          <p:cNvSpPr txBox="1">
            <a:spLocks noGrp="1"/>
          </p:cNvSpPr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First-time authentication, continued</a:t>
            </a:r>
            <a:endParaRPr/>
          </a:p>
        </p:txBody>
      </p:sp>
      <p:sp>
        <p:nvSpPr>
          <p:cNvPr id="380" name="Google Shape;380;p52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pic>
        <p:nvPicPr>
          <p:cNvPr id="381" name="Google Shape;381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1823" y="699661"/>
            <a:ext cx="6840376" cy="3744174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52"/>
          <p:cNvSpPr txBox="1"/>
          <p:nvPr/>
        </p:nvSpPr>
        <p:spPr>
          <a:xfrm>
            <a:off x="3378400" y="730725"/>
            <a:ext cx="578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52"/>
          <p:cNvSpPr txBox="1"/>
          <p:nvPr/>
        </p:nvSpPr>
        <p:spPr>
          <a:xfrm>
            <a:off x="5671325" y="2810500"/>
            <a:ext cx="3193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Select “Fermi National Accelerator Laboratory”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Then click “Log On”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Log in with Services Credentials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4" name="Google Shape;384;p52"/>
          <p:cNvCxnSpPr/>
          <p:nvPr/>
        </p:nvCxnSpPr>
        <p:spPr>
          <a:xfrm rot="10800000">
            <a:off x="5433800" y="3023625"/>
            <a:ext cx="320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5" name="Google Shape;385;p52"/>
          <p:cNvCxnSpPr>
            <a:stCxn id="383" idx="1"/>
          </p:cNvCxnSpPr>
          <p:nvPr/>
        </p:nvCxnSpPr>
        <p:spPr>
          <a:xfrm flipH="1">
            <a:off x="4545425" y="3441550"/>
            <a:ext cx="1125900" cy="36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3"/>
          <p:cNvSpPr txBox="1">
            <a:spLocks noGrp="1"/>
          </p:cNvSpPr>
          <p:nvPr>
            <p:ph type="body" idx="1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●"/>
            </a:pPr>
            <a:r>
              <a:rPr lang="en">
                <a:solidFill>
                  <a:schemeClr val="accent6"/>
                </a:solidFill>
              </a:rPr>
              <a:t>After initial authentication, as long as you use token-enabled grid tools for the same experiment/role at least every 30 days, you should </a:t>
            </a:r>
            <a:r>
              <a:rPr lang="en" i="1">
                <a:solidFill>
                  <a:schemeClr val="accent6"/>
                </a:solidFill>
              </a:rPr>
              <a:t>not</a:t>
            </a:r>
            <a:r>
              <a:rPr lang="en">
                <a:solidFill>
                  <a:schemeClr val="accent6"/>
                </a:solidFill>
              </a:rPr>
              <a:t> have to reauthenticate</a:t>
            </a:r>
            <a:endParaRPr>
              <a:solidFill>
                <a:schemeClr val="accent6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●"/>
            </a:pPr>
            <a:r>
              <a:rPr lang="en">
                <a:solidFill>
                  <a:schemeClr val="accent6"/>
                </a:solidFill>
              </a:rPr>
              <a:t>This is because refresh token (kept in vault) expires after 30 days of inactivity</a:t>
            </a:r>
            <a:endParaRPr>
              <a:solidFill>
                <a:schemeClr val="accent6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●"/>
            </a:pPr>
            <a:r>
              <a:rPr lang="en">
                <a:solidFill>
                  <a:schemeClr val="accent6"/>
                </a:solidFill>
              </a:rPr>
              <a:t>Tokens downloaded to user machine:</a:t>
            </a:r>
            <a:endParaRPr>
              <a:solidFill>
                <a:schemeClr val="accent6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Char char="○"/>
            </a:pPr>
            <a:r>
              <a:rPr lang="en">
                <a:solidFill>
                  <a:schemeClr val="accent6"/>
                </a:solidFill>
              </a:rPr>
              <a:t>Vault Token:  Used to authenticate to vault</a:t>
            </a:r>
            <a:endParaRPr>
              <a:solidFill>
                <a:schemeClr val="accent6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Char char="○"/>
            </a:pPr>
            <a:r>
              <a:rPr lang="en">
                <a:solidFill>
                  <a:schemeClr val="accent6"/>
                </a:solidFill>
              </a:rPr>
              <a:t>Access (or Bearer) Token:  SciToken (JWT) that is actually used for grid operations</a:t>
            </a:r>
            <a:endParaRPr>
              <a:solidFill>
                <a:schemeClr val="accent6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●"/>
            </a:pPr>
            <a:r>
              <a:rPr lang="en">
                <a:solidFill>
                  <a:schemeClr val="accent6"/>
                </a:solidFill>
              </a:rPr>
              <a:t>More information on SciTokens: 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https://scitokens.org/</a:t>
            </a:r>
            <a:r>
              <a:rPr lang="en">
                <a:solidFill>
                  <a:schemeClr val="accent6"/>
                </a:solidFill>
              </a:rPr>
              <a:t> </a:t>
            </a:r>
            <a:endParaRPr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4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91" name="Google Shape;391;p53"/>
          <p:cNvSpPr txBox="1">
            <a:spLocks noGrp="1"/>
          </p:cNvSpPr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Further Notes about Authentication</a:t>
            </a:r>
            <a:endParaRPr/>
          </a:p>
        </p:txBody>
      </p:sp>
      <p:sp>
        <p:nvSpPr>
          <p:cNvPr id="392" name="Google Shape;392;p53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4"/>
          <p:cNvSpPr txBox="1">
            <a:spLocks noGrp="1"/>
          </p:cNvSpPr>
          <p:nvPr>
            <p:ph type="body" idx="1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2"/>
                </a:solidFill>
              </a:rPr>
              <a:t>Submit and Manage Simple Job</a:t>
            </a:r>
            <a:endParaRPr sz="32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8" name="Google Shape;398;p54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5"/>
          <p:cNvSpPr txBox="1">
            <a:spLocks noGrp="1"/>
          </p:cNvSpPr>
          <p:nvPr>
            <p:ph type="body" idx="1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●"/>
            </a:pPr>
            <a:r>
              <a:rPr lang="en">
                <a:solidFill>
                  <a:schemeClr val="accent6"/>
                </a:solidFill>
              </a:rPr>
              <a:t>Much easier than before.  Just login, and jobsub_submit</a:t>
            </a:r>
            <a:endParaRPr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$ jobsub_submit -G fermilab file:///usr/bin/printenv</a:t>
            </a:r>
            <a:endParaRPr sz="900">
              <a:solidFill>
                <a:schemeClr val="accent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Attempting to get token from https://fermicloud543.fnal.gov:8200 ... failed</a:t>
            </a:r>
            <a:endParaRPr sz="900">
              <a:solidFill>
                <a:schemeClr val="accent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Attempting kerberos auth with https://fermicloud543.fnal.gov:8200 ... succeeded</a:t>
            </a:r>
            <a:endParaRPr sz="900">
              <a:solidFill>
                <a:schemeClr val="accent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Attempting to get token from https://fermicloud543.fnal.gov:8200 ... failed</a:t>
            </a:r>
            <a:endParaRPr sz="900">
              <a:solidFill>
                <a:schemeClr val="accent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Attempting OIDC authentication with https://fermicloud543.fnal.gov:8200</a:t>
            </a:r>
            <a:endParaRPr sz="900">
              <a:solidFill>
                <a:schemeClr val="accent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900">
              <a:solidFill>
                <a:schemeClr val="accent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Complete the authentication at:</a:t>
            </a:r>
            <a:endParaRPr sz="900">
              <a:solidFill>
                <a:schemeClr val="accent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https://cilogon.org/device/?user_code=&lt;code&gt;</a:t>
            </a:r>
            <a:endParaRPr sz="900">
              <a:solidFill>
                <a:schemeClr val="accent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No web open command defined, please copy/paste the above to any web browser</a:t>
            </a:r>
            <a:endParaRPr sz="900">
              <a:solidFill>
                <a:schemeClr val="accent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Waiting for response in web browser</a:t>
            </a:r>
            <a:endParaRPr sz="900">
              <a:solidFill>
                <a:schemeClr val="accent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900">
              <a:solidFill>
                <a:schemeClr val="accent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Storing vault token in /tmp/vt_u10610</a:t>
            </a:r>
            <a:endParaRPr sz="900">
              <a:solidFill>
                <a:schemeClr val="accent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Storing bearer token in /tmp/bt_token_fermilab_Analysis_10610</a:t>
            </a:r>
            <a:endParaRPr sz="900">
              <a:solidFill>
                <a:schemeClr val="accent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Submitting job(s).</a:t>
            </a:r>
            <a:endParaRPr sz="900">
              <a:solidFill>
                <a:schemeClr val="accent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1 job(s) submitted to cluster 57106734.</a:t>
            </a:r>
            <a:endParaRPr sz="900">
              <a:solidFill>
                <a:schemeClr val="accent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Use job id 57106734.0@jobsub01.fnal.gov to retrieve output</a:t>
            </a:r>
            <a:endParaRPr sz="900">
              <a:solidFill>
                <a:schemeClr val="accent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>
              <a:solidFill>
                <a:schemeClr val="accent6"/>
              </a:solidFill>
            </a:endParaRPr>
          </a:p>
        </p:txBody>
      </p:sp>
      <p:sp>
        <p:nvSpPr>
          <p:cNvPr id="404" name="Google Shape;404;p55"/>
          <p:cNvSpPr txBox="1">
            <a:spLocks noGrp="1"/>
          </p:cNvSpPr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jobsub_submit</a:t>
            </a:r>
            <a:endParaRPr/>
          </a:p>
        </p:txBody>
      </p:sp>
      <p:sp>
        <p:nvSpPr>
          <p:cNvPr id="405" name="Google Shape;405;p55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6"/>
          <p:cNvSpPr txBox="1">
            <a:spLocks noGrp="1"/>
          </p:cNvSpPr>
          <p:nvPr>
            <p:ph type="body" idx="1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Like before, -G/--group is required to submit job (and run all jobsub executables)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Group dictates which token issuer is used to get a bearer token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FOR NOW, jobsub will obtain a bearer token and VOMS-proxy (valid for ~one week) and send these to the job</a:t>
            </a:r>
            <a:endParaRPr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/>
              <a:t>Future - no VOMS proxy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56"/>
          <p:cNvSpPr txBox="1">
            <a:spLocks noGrp="1"/>
          </p:cNvSpPr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jobsub_submit, continued</a:t>
            </a:r>
            <a:endParaRPr/>
          </a:p>
        </p:txBody>
      </p:sp>
      <p:sp>
        <p:nvSpPr>
          <p:cNvPr id="412" name="Google Shape;412;p56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7"/>
          <p:cNvSpPr txBox="1">
            <a:spLocks noGrp="1"/>
          </p:cNvSpPr>
          <p:nvPr>
            <p:ph type="body" idx="1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jobsub_q, jobsub_hold, jobsub_release, jobsub_rm, etc. written as lightweight wrappers around condor_* commands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Tried to keep backward-compatibility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Examples on following slides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57"/>
          <p:cNvSpPr txBox="1">
            <a:spLocks noGrp="1"/>
          </p:cNvSpPr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Manage jobs</a:t>
            </a:r>
            <a:endParaRPr/>
          </a:p>
        </p:txBody>
      </p:sp>
      <p:sp>
        <p:nvSpPr>
          <p:cNvPr id="419" name="Google Shape;419;p57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8"/>
          <p:cNvSpPr txBox="1">
            <a:spLocks noGrp="1"/>
          </p:cNvSpPr>
          <p:nvPr>
            <p:ph type="body" idx="1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200">
                <a:latin typeface="Source Code Pro"/>
                <a:ea typeface="Source Code Pro"/>
                <a:cs typeface="Source Code Pro"/>
                <a:sym typeface="Source Code Pro"/>
              </a:rPr>
              <a:t>$ jobsub_q -G fermilab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200">
                <a:latin typeface="Source Code Pro"/>
                <a:ea typeface="Source Code Pro"/>
                <a:cs typeface="Source Code Pro"/>
                <a:sym typeface="Source Code Pro"/>
              </a:rPr>
              <a:t>JOBSUBJOBID                         	OWNER       	SUBMITTED 	RUNTIME   ST PRIO   SIZE  COMMAND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200">
                <a:latin typeface="Source Code Pro"/>
                <a:ea typeface="Source Code Pro"/>
                <a:cs typeface="Source Code Pro"/>
                <a:sym typeface="Source Code Pro"/>
              </a:rPr>
              <a:t>57106962.0@jobsub01.fnal.gov        	sbhat       	11/30 14:59   0+06:00:10 C	0 1953.1 simple.sh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200">
                <a:latin typeface="Source Code Pro"/>
                <a:ea typeface="Source Code Pro"/>
                <a:cs typeface="Source Code Pro"/>
                <a:sym typeface="Source Code Pro"/>
              </a:rPr>
              <a:t>57106973.0@jobsub01.fnal.gov        	sbhat       	12/01 13:48   0+06:00:27 R	0	0.0 simple.sh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200">
                <a:latin typeface="Source Code Pro"/>
                <a:ea typeface="Source Code Pro"/>
                <a:cs typeface="Source Code Pro"/>
                <a:sym typeface="Source Code Pro"/>
              </a:rPr>
              <a:t>$ jobsub_q -G fermilab 57106973.0@jobsub01.fnal.gov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200">
                <a:latin typeface="Source Code Pro"/>
                <a:ea typeface="Source Code Pro"/>
                <a:cs typeface="Source Code Pro"/>
                <a:sym typeface="Source Code Pro"/>
              </a:rPr>
              <a:t>JOBSUBJOBID                         	OWNER       	SUBMITTED 	RUNTIME   ST PRIO   SIZE  COMMAND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200">
                <a:latin typeface="Source Code Pro"/>
                <a:ea typeface="Source Code Pro"/>
                <a:cs typeface="Source Code Pro"/>
                <a:sym typeface="Source Code Pro"/>
              </a:rPr>
              <a:t>57106973.0@jobsub01.fnal.gov        	sbhat       	12/01 13:48   0+06:00:27 R	0	0.0 simple.sh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425" name="Google Shape;425;p58"/>
          <p:cNvSpPr txBox="1">
            <a:spLocks noGrp="1"/>
          </p:cNvSpPr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jobsub_q</a:t>
            </a:r>
            <a:endParaRPr/>
          </a:p>
        </p:txBody>
      </p:sp>
      <p:sp>
        <p:nvSpPr>
          <p:cNvPr id="426" name="Google Shape;426;p58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9"/>
          <p:cNvSpPr txBox="1">
            <a:spLocks noGrp="1"/>
          </p:cNvSpPr>
          <p:nvPr>
            <p:ph type="body" idx="1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400">
                <a:latin typeface="Source Code Pro"/>
                <a:ea typeface="Source Code Pro"/>
                <a:cs typeface="Source Code Pro"/>
                <a:sym typeface="Source Code Pro"/>
              </a:rPr>
              <a:t>$ jobsub_hold -G fermilab  </a:t>
            </a:r>
            <a:r>
              <a:rPr lang="en" sz="1400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57106973.0@jobsub01.fnal.gov</a:t>
            </a:r>
            <a:endParaRPr sz="14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400">
                <a:latin typeface="Source Code Pro"/>
                <a:ea typeface="Source Code Pro"/>
                <a:cs typeface="Source Code Pro"/>
                <a:sym typeface="Source Code Pro"/>
              </a:rPr>
              <a:t>Job </a:t>
            </a:r>
            <a:r>
              <a:rPr lang="en" sz="1400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57106973</a:t>
            </a:r>
            <a:r>
              <a:rPr lang="en" sz="1400">
                <a:latin typeface="Source Code Pro"/>
                <a:ea typeface="Source Code Pro"/>
                <a:cs typeface="Source Code Pro"/>
                <a:sym typeface="Source Code Pro"/>
              </a:rPr>
              <a:t>.0 held</a:t>
            </a:r>
            <a:endParaRPr sz="14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$ jobsub_q -G fermilab 57106973.0@jobsub01.fnal.gov</a:t>
            </a:r>
            <a:endParaRPr sz="1400">
              <a:solidFill>
                <a:schemeClr val="accent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JOBSUBJOBID                         	OWNER       	SUBMITTED 	RUNTIME   ST PRIO   SIZE  COMMAND</a:t>
            </a:r>
            <a:endParaRPr sz="1400">
              <a:solidFill>
                <a:schemeClr val="accent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57106973.0@jobsub01.fnal.gov        	sbhat       	12/01 13:48   0+06:00:27 H	0	0.0 simple.sh</a:t>
            </a:r>
            <a:endParaRPr sz="14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4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432" name="Google Shape;432;p59"/>
          <p:cNvSpPr txBox="1">
            <a:spLocks noGrp="1"/>
          </p:cNvSpPr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jobsub_hold</a:t>
            </a:r>
            <a:endParaRPr/>
          </a:p>
        </p:txBody>
      </p:sp>
      <p:sp>
        <p:nvSpPr>
          <p:cNvPr id="433" name="Google Shape;433;p59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0"/>
          <p:cNvSpPr txBox="1">
            <a:spLocks noGrp="1"/>
          </p:cNvSpPr>
          <p:nvPr>
            <p:ph type="body" idx="1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$ jobsub_release -G fermilab  57106973.0@jobsub01.fnal.gov</a:t>
            </a:r>
            <a:endParaRPr sz="1400">
              <a:solidFill>
                <a:schemeClr val="accent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Job 57106973.0 released</a:t>
            </a:r>
            <a:endParaRPr sz="1400">
              <a:solidFill>
                <a:schemeClr val="accent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$ jobsub_q -G fermilab 57106973.0@jobsub01.fnal.gov</a:t>
            </a:r>
            <a:endParaRPr sz="1400">
              <a:solidFill>
                <a:schemeClr val="accent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JOBSUBJOBID                         	OWNER       	SUBMITTED 	RUNTIME   ST PRIO   SIZE  COMMAND</a:t>
            </a:r>
            <a:endParaRPr sz="1400">
              <a:solidFill>
                <a:schemeClr val="accent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57106973.0@jobsub01.fnal.gov        	sbhat       	12/01 13:48   0+06:00:27 I	0	0.0 simple.sh</a:t>
            </a:r>
            <a:endParaRPr sz="1400">
              <a:solidFill>
                <a:schemeClr val="accent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400">
              <a:solidFill>
                <a:schemeClr val="accent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4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439" name="Google Shape;439;p60"/>
          <p:cNvSpPr txBox="1">
            <a:spLocks noGrp="1"/>
          </p:cNvSpPr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jobsub_release</a:t>
            </a:r>
            <a:endParaRPr/>
          </a:p>
        </p:txBody>
      </p:sp>
      <p:sp>
        <p:nvSpPr>
          <p:cNvPr id="440" name="Google Shape;440;p60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>
            <a:spLocks noGrp="1"/>
          </p:cNvSpPr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Jobsub the Old</a:t>
            </a:r>
            <a:endParaRPr/>
          </a:p>
        </p:txBody>
      </p:sp>
      <p:sp>
        <p:nvSpPr>
          <p:cNvPr id="156" name="Google Shape;156;p25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157" name="Google Shape;15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6463" y="698798"/>
            <a:ext cx="6931076" cy="337469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5"/>
          <p:cNvSpPr txBox="1"/>
          <p:nvPr/>
        </p:nvSpPr>
        <p:spPr>
          <a:xfrm>
            <a:off x="228600" y="4298825"/>
            <a:ext cx="8686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Original Image Source: https://cdcvs.fnal.gov/redmine/projects/fife/wiki/Introduction_to_FIFE_and_Component_Services#Jobsub</a:t>
            </a:r>
            <a:endParaRPr sz="1100"/>
          </a:p>
        </p:txBody>
      </p:sp>
      <p:cxnSp>
        <p:nvCxnSpPr>
          <p:cNvPr id="159" name="Google Shape;159;p25"/>
          <p:cNvCxnSpPr/>
          <p:nvPr/>
        </p:nvCxnSpPr>
        <p:spPr>
          <a:xfrm rot="10800000">
            <a:off x="3122175" y="1334625"/>
            <a:ext cx="304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61"/>
          <p:cNvSpPr txBox="1">
            <a:spLocks noGrp="1"/>
          </p:cNvSpPr>
          <p:nvPr>
            <p:ph type="body" idx="1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$ jobsub_rm -G fermilab  57106973.0@jobsub01.fnal.gov</a:t>
            </a:r>
            <a:endParaRPr sz="1400">
              <a:solidFill>
                <a:schemeClr val="accent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Job 57106973.0 marked for removal</a:t>
            </a:r>
            <a:endParaRPr sz="1400">
              <a:solidFill>
                <a:schemeClr val="accent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$ jobsub_q -G fermilab 57106973.0@jobsub01.fnal.gov</a:t>
            </a:r>
            <a:endParaRPr sz="1400">
              <a:solidFill>
                <a:schemeClr val="accent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JOBSUBJOBID                         	OWNER       	SUBMITTED 	RUNTIME   ST PRIO   SIZE  COMMAND</a:t>
            </a:r>
            <a:endParaRPr sz="1400">
              <a:solidFill>
                <a:schemeClr val="accent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400">
              <a:solidFill>
                <a:schemeClr val="accent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446" name="Google Shape;446;p61"/>
          <p:cNvSpPr txBox="1">
            <a:spLocks noGrp="1"/>
          </p:cNvSpPr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jobsub_rm</a:t>
            </a:r>
            <a:endParaRPr/>
          </a:p>
        </p:txBody>
      </p:sp>
      <p:sp>
        <p:nvSpPr>
          <p:cNvPr id="447" name="Google Shape;447;p61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62"/>
          <p:cNvSpPr txBox="1">
            <a:spLocks noGrp="1"/>
          </p:cNvSpPr>
          <p:nvPr>
            <p:ph type="body" idx="1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●"/>
            </a:pPr>
            <a:r>
              <a:rPr lang="en">
                <a:solidFill>
                  <a:schemeClr val="accent6"/>
                </a:solidFill>
              </a:rPr>
              <a:t>By default, jobs run in fnal-wn-sl7:latest singularity image</a:t>
            </a:r>
            <a:endParaRPr>
              <a:solidFill>
                <a:schemeClr val="accent6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●"/>
            </a:pPr>
            <a:r>
              <a:rPr lang="en">
                <a:solidFill>
                  <a:schemeClr val="accent6"/>
                </a:solidFill>
              </a:rPr>
              <a:t>Opt out by either:</a:t>
            </a:r>
            <a:endParaRPr>
              <a:solidFill>
                <a:schemeClr val="accent6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Char char="○"/>
            </a:pPr>
            <a:r>
              <a:rPr lang="en">
                <a:solidFill>
                  <a:schemeClr val="accent6"/>
                </a:solidFill>
              </a:rPr>
              <a:t>Specifying singularity image:  </a:t>
            </a:r>
            <a:r>
              <a:rPr lang="en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“--singularity-image=/path/to/singularity/image”</a:t>
            </a:r>
            <a:endParaRPr>
              <a:solidFill>
                <a:schemeClr val="accent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Source Code Pro"/>
              <a:buChar char="○"/>
            </a:pPr>
            <a:r>
              <a:rPr lang="en">
                <a:solidFill>
                  <a:schemeClr val="accent6"/>
                </a:solidFill>
              </a:rPr>
              <a:t>Passing </a:t>
            </a:r>
            <a:r>
              <a:rPr lang="en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“--no-singularity”: </a:t>
            </a:r>
            <a:r>
              <a:rPr lang="en">
                <a:solidFill>
                  <a:schemeClr val="accent6"/>
                </a:solidFill>
              </a:rPr>
              <a:t>Site-dependent.  To truly get outside a singularity container, pass </a:t>
            </a:r>
            <a:r>
              <a:rPr lang="en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--no-singularity </a:t>
            </a:r>
            <a:r>
              <a:rPr lang="en">
                <a:solidFill>
                  <a:schemeClr val="accent6"/>
                </a:solidFill>
              </a:rPr>
              <a:t>and request a site that you know does not run singularity containers</a:t>
            </a:r>
            <a:endParaRPr>
              <a:solidFill>
                <a:schemeClr val="accent6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Helvetica Neue"/>
              <a:buChar char="●"/>
            </a:pPr>
            <a:r>
              <a:rPr lang="en">
                <a:solidFill>
                  <a:schemeClr val="accent6"/>
                </a:solidFill>
              </a:rPr>
              <a:t>Have </a:t>
            </a:r>
            <a:r>
              <a:rPr lang="en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--apptainer-image and --no-apptainer </a:t>
            </a:r>
            <a:r>
              <a:rPr lang="en">
                <a:solidFill>
                  <a:schemeClr val="accent6"/>
                </a:solidFill>
              </a:rPr>
              <a:t>flags</a:t>
            </a:r>
            <a:endParaRPr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62"/>
          <p:cNvSpPr txBox="1">
            <a:spLocks noGrp="1"/>
          </p:cNvSpPr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Singularity/Apptainer</a:t>
            </a:r>
            <a:endParaRPr/>
          </a:p>
        </p:txBody>
      </p:sp>
      <p:sp>
        <p:nvSpPr>
          <p:cNvPr id="454" name="Google Shape;454;p62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63"/>
          <p:cNvSpPr txBox="1">
            <a:spLocks noGrp="1"/>
          </p:cNvSpPr>
          <p:nvPr>
            <p:ph type="body" idx="1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2"/>
                </a:solidFill>
              </a:rPr>
              <a:t>DAGs</a:t>
            </a:r>
            <a:endParaRPr sz="32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0" name="Google Shape;460;p63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42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64"/>
          <p:cNvSpPr txBox="1">
            <a:spLocks noGrp="1"/>
          </p:cNvSpPr>
          <p:nvPr>
            <p:ph type="body" idx="1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jobsub_lite supports dagnabbit syntax to describe DAGs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Example file mywork.dagnabbit: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&lt;serial&gt;</a:t>
            </a:r>
            <a:endParaRPr sz="13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jobsub_submit   --mail_on_error $SUBMIT_FLAGS file://jobA.sh</a:t>
            </a:r>
            <a:endParaRPr sz="13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jobsub_submit   --mail_on_error $SUBMIT_FLAGS file://jobB.sh</a:t>
            </a:r>
            <a:endParaRPr sz="13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&lt;/serial&gt;</a:t>
            </a:r>
            <a:endParaRPr sz="13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&lt;parallel&gt;</a:t>
            </a:r>
            <a:endParaRPr sz="13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jobsub_submit   --mail_on_error $SUBMIT_FLAGS file://jobC.sh</a:t>
            </a:r>
            <a:endParaRPr sz="13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jobsub_submit   --mail_on_error $SUBMIT_FLAGS file://jobD.sh</a:t>
            </a:r>
            <a:endParaRPr sz="13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&lt;/parallel&gt;</a:t>
            </a:r>
            <a:endParaRPr sz="13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&lt;serial&gt;</a:t>
            </a:r>
            <a:endParaRPr sz="13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jobsub_submit   --mail_on_error $SUBMIT_FLAGS file://jobE.sh</a:t>
            </a:r>
            <a:endParaRPr sz="13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&lt;/serial&gt;</a:t>
            </a:r>
            <a:endParaRPr sz="2600"/>
          </a:p>
        </p:txBody>
      </p:sp>
      <p:sp>
        <p:nvSpPr>
          <p:cNvPr id="466" name="Google Shape;466;p64"/>
          <p:cNvSpPr txBox="1">
            <a:spLocks noGrp="1"/>
          </p:cNvSpPr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Submit DAGs</a:t>
            </a:r>
            <a:endParaRPr/>
          </a:p>
        </p:txBody>
      </p:sp>
      <p:sp>
        <p:nvSpPr>
          <p:cNvPr id="467" name="Google Shape;467;p64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43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65"/>
          <p:cNvSpPr txBox="1">
            <a:spLocks noGrp="1"/>
          </p:cNvSpPr>
          <p:nvPr>
            <p:ph type="body" idx="1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●"/>
            </a:pPr>
            <a:r>
              <a:rPr lang="en">
                <a:solidFill>
                  <a:schemeClr val="accent6"/>
                </a:solidFill>
              </a:rPr>
              <a:t>Submit DAG:</a:t>
            </a:r>
            <a:endParaRPr sz="16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6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600">
                <a:latin typeface="Source Code Pro"/>
                <a:ea typeface="Source Code Pro"/>
                <a:cs typeface="Source Code Pro"/>
                <a:sym typeface="Source Code Pro"/>
              </a:rPr>
              <a:t>export SUBMIT_FLAGS="-G fermilab"</a:t>
            </a:r>
            <a:endParaRPr sz="16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600">
                <a:latin typeface="Source Code Pro"/>
                <a:ea typeface="Source Code Pro"/>
                <a:cs typeface="Source Code Pro"/>
                <a:sym typeface="Source Code Pro"/>
              </a:rPr>
              <a:t>jobsub_submit $SUBMIT_FLAGS --dag file://mywork.dagnabbit</a:t>
            </a:r>
            <a:endParaRPr sz="16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6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473" name="Google Shape;473;p65"/>
          <p:cNvSpPr txBox="1">
            <a:spLocks noGrp="1"/>
          </p:cNvSpPr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Submit DAGs, continued</a:t>
            </a:r>
            <a:endParaRPr/>
          </a:p>
        </p:txBody>
      </p:sp>
      <p:sp>
        <p:nvSpPr>
          <p:cNvPr id="474" name="Google Shape;474;p65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44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66"/>
          <p:cNvSpPr txBox="1">
            <a:spLocks noGrp="1"/>
          </p:cNvSpPr>
          <p:nvPr>
            <p:ph type="body" idx="1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2"/>
                </a:solidFill>
              </a:rPr>
              <a:t>Tarfiles</a:t>
            </a:r>
            <a:endParaRPr sz="32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0" name="Google Shape;480;p66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45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67"/>
          <p:cNvSpPr txBox="1">
            <a:spLocks noGrp="1"/>
          </p:cNvSpPr>
          <p:nvPr>
            <p:ph type="body" idx="1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2200"/>
              <a:buChar char="●"/>
            </a:pPr>
            <a:r>
              <a:rPr lang="en" sz="2200">
                <a:solidFill>
                  <a:schemeClr val="accent6"/>
                </a:solidFill>
              </a:rPr>
              <a:t>All use Rapid Code Distribution Service (RCDS) via CVMFS by default</a:t>
            </a:r>
            <a:endParaRPr sz="2200">
              <a:solidFill>
                <a:schemeClr val="accent6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Char char="●"/>
            </a:pPr>
            <a:r>
              <a:rPr lang="en" sz="2200" i="1">
                <a:solidFill>
                  <a:schemeClr val="accent6"/>
                </a:solidFill>
              </a:rPr>
              <a:t>--tar-file-name</a:t>
            </a:r>
            <a:r>
              <a:rPr lang="en" sz="2200">
                <a:solidFill>
                  <a:schemeClr val="accent6"/>
                </a:solidFill>
              </a:rPr>
              <a:t>:  specify TAR_FILE or DIRECTORY to be transferred to worker node</a:t>
            </a:r>
            <a:endParaRPr sz="2200">
              <a:solidFill>
                <a:schemeClr val="accent6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○"/>
            </a:pPr>
            <a:r>
              <a:rPr lang="en" sz="2000">
                <a:solidFill>
                  <a:schemeClr val="accent6"/>
                </a:solidFill>
              </a:rPr>
              <a:t>TAR_FILE will be accessible to the user job on the worker node via the environment variable $INPUT_TAR_FILE</a:t>
            </a:r>
            <a:endParaRPr sz="2000">
              <a:solidFill>
                <a:schemeClr val="accent6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○"/>
            </a:pPr>
            <a:r>
              <a:rPr lang="en" sz="2000">
                <a:solidFill>
                  <a:schemeClr val="accent6"/>
                </a:solidFill>
              </a:rPr>
              <a:t>The unpacked contents will be in the same directory as $INPUT_TAR_FILE</a:t>
            </a:r>
            <a:endParaRPr sz="2000">
              <a:solidFill>
                <a:schemeClr val="accent6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○"/>
            </a:pPr>
            <a:r>
              <a:rPr lang="en" sz="2000">
                <a:solidFill>
                  <a:schemeClr val="accent6"/>
                </a:solidFill>
              </a:rPr>
              <a:t>Successive --tar_file_name options will be in $INPUT_TAR_FILE_1, $INPUT_TAR_FILE_2, etc.</a:t>
            </a:r>
            <a:endParaRPr sz="2000">
              <a:solidFill>
                <a:schemeClr val="accent6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○"/>
            </a:pPr>
            <a:r>
              <a:rPr lang="en" sz="2000">
                <a:solidFill>
                  <a:schemeClr val="accent6"/>
                </a:solidFill>
              </a:rPr>
              <a:t>Use with </a:t>
            </a:r>
            <a:r>
              <a:rPr lang="en" sz="2000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dropbox://</a:t>
            </a:r>
            <a:r>
              <a:rPr lang="en" sz="2000">
                <a:solidFill>
                  <a:schemeClr val="accent6"/>
                </a:solidFill>
              </a:rPr>
              <a:t> for pre-made tarfile, </a:t>
            </a:r>
            <a:r>
              <a:rPr lang="en" sz="2000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tardir://</a:t>
            </a:r>
            <a:r>
              <a:rPr lang="en" sz="2000">
                <a:solidFill>
                  <a:schemeClr val="accent6"/>
                </a:solidFill>
              </a:rPr>
              <a:t> to specify directory to be tarred up</a:t>
            </a:r>
            <a:endParaRPr sz="14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486" name="Google Shape;486;p67"/>
          <p:cNvSpPr txBox="1">
            <a:spLocks noGrp="1"/>
          </p:cNvSpPr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-f and --tar-file-name</a:t>
            </a:r>
            <a:endParaRPr/>
          </a:p>
        </p:txBody>
      </p:sp>
      <p:sp>
        <p:nvSpPr>
          <p:cNvPr id="487" name="Google Shape;487;p67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46</a:t>
            </a:fld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8"/>
          <p:cNvSpPr txBox="1">
            <a:spLocks noGrp="1"/>
          </p:cNvSpPr>
          <p:nvPr>
            <p:ph type="body" idx="1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●"/>
            </a:pPr>
            <a:r>
              <a:rPr lang="en" i="1">
                <a:solidFill>
                  <a:schemeClr val="accent6"/>
                </a:solidFill>
              </a:rPr>
              <a:t>-f:  </a:t>
            </a:r>
            <a:r>
              <a:rPr lang="en">
                <a:solidFill>
                  <a:schemeClr val="accent6"/>
                </a:solidFill>
              </a:rPr>
              <a:t>Copy INPUT_FILE file at runtime </a:t>
            </a:r>
            <a:endParaRPr>
              <a:solidFill>
                <a:schemeClr val="accent6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●"/>
            </a:pPr>
            <a:r>
              <a:rPr lang="en">
                <a:solidFill>
                  <a:schemeClr val="accent6"/>
                </a:solidFill>
              </a:rPr>
              <a:t>INPUT_FILE copied to directory </a:t>
            </a:r>
            <a:r>
              <a:rPr lang="en" i="1">
                <a:solidFill>
                  <a:schemeClr val="accent6"/>
                </a:solidFill>
              </a:rPr>
              <a:t>$CONDOR_DIR_INPUT </a:t>
            </a:r>
            <a:r>
              <a:rPr lang="en">
                <a:solidFill>
                  <a:schemeClr val="accent6"/>
                </a:solidFill>
              </a:rPr>
              <a:t>on the execution node</a:t>
            </a:r>
            <a:r>
              <a:rPr lang="en" i="1">
                <a:solidFill>
                  <a:schemeClr val="accent6"/>
                </a:solidFill>
              </a:rPr>
              <a:t>. </a:t>
            </a:r>
            <a:endParaRPr i="1">
              <a:solidFill>
                <a:schemeClr val="accent6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●"/>
            </a:pPr>
            <a:r>
              <a:rPr lang="en">
                <a:solidFill>
                  <a:schemeClr val="accent6"/>
                </a:solidFill>
              </a:rPr>
              <a:t>Example :</a:t>
            </a:r>
            <a:endParaRPr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accent6"/>
                </a:solidFill>
              </a:rPr>
              <a:t>  </a:t>
            </a:r>
            <a:r>
              <a:rPr lang="en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-f /grid/data/minerva/my/input/file.xxx</a:t>
            </a:r>
            <a:r>
              <a:rPr lang="en" i="1">
                <a:solidFill>
                  <a:schemeClr val="accent6"/>
                </a:solidFill>
              </a:rPr>
              <a:t> </a:t>
            </a:r>
            <a:endParaRPr i="1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 copied to </a:t>
            </a:r>
            <a:r>
              <a:rPr lang="en" i="1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$CONDOR_DIR_INPUT/file.xxx</a:t>
            </a:r>
            <a:r>
              <a:rPr lang="en" i="1">
                <a:solidFill>
                  <a:schemeClr val="accent6"/>
                </a:solidFill>
              </a:rPr>
              <a:t> </a:t>
            </a:r>
            <a:endParaRPr i="1">
              <a:solidFill>
                <a:schemeClr val="accent6"/>
              </a:solidFill>
            </a:endParaRPr>
          </a:p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●"/>
            </a:pPr>
            <a:r>
              <a:rPr lang="en">
                <a:solidFill>
                  <a:schemeClr val="accent6"/>
                </a:solidFill>
              </a:rPr>
              <a:t>Specify as many -f INPUT_FILE_1 -f INPUT_FILE_2 args as you need</a:t>
            </a:r>
            <a:r>
              <a:rPr lang="en" i="1">
                <a:solidFill>
                  <a:schemeClr val="accent6"/>
                </a:solidFill>
              </a:rPr>
              <a:t>. </a:t>
            </a:r>
            <a:endParaRPr i="1">
              <a:solidFill>
                <a:schemeClr val="accent6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●"/>
            </a:pPr>
            <a:r>
              <a:rPr lang="en">
                <a:solidFill>
                  <a:schemeClr val="accent6"/>
                </a:solidFill>
              </a:rPr>
              <a:t>To copy file at submission time use </a:t>
            </a:r>
            <a:r>
              <a:rPr lang="en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-f dropbox://INPUT_FILE</a:t>
            </a:r>
            <a:r>
              <a:rPr lang="en">
                <a:solidFill>
                  <a:schemeClr val="accent6"/>
                </a:solidFill>
              </a:rPr>
              <a:t> to copy the file</a:t>
            </a:r>
            <a:endParaRPr sz="16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493" name="Google Shape;493;p68"/>
          <p:cNvSpPr txBox="1">
            <a:spLocks noGrp="1"/>
          </p:cNvSpPr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-f and --tar-file-name (2)</a:t>
            </a:r>
            <a:endParaRPr/>
          </a:p>
        </p:txBody>
      </p:sp>
      <p:sp>
        <p:nvSpPr>
          <p:cNvPr id="494" name="Google Shape;494;p68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47</a:t>
            </a:fld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69"/>
          <p:cNvSpPr txBox="1">
            <a:spLocks noGrp="1"/>
          </p:cNvSpPr>
          <p:nvPr>
            <p:ph type="body" idx="1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2"/>
                </a:solidFill>
              </a:rPr>
              <a:t>Condor commands</a:t>
            </a:r>
            <a:endParaRPr sz="32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0" name="Google Shape;500;p69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48</a:t>
            </a:fld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70"/>
          <p:cNvSpPr txBox="1">
            <a:spLocks noGrp="1"/>
          </p:cNvSpPr>
          <p:nvPr>
            <p:ph type="body" idx="1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One major change with jobsub_lite is that users have access to condor commands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We recommend users use the jobsub_lite-wrapped condor commands, as they handle authentication, but using HTCondor-provided condor commands is an option</a:t>
            </a:r>
            <a:endParaRPr/>
          </a:p>
        </p:txBody>
      </p:sp>
      <p:sp>
        <p:nvSpPr>
          <p:cNvPr id="506" name="Google Shape;506;p70"/>
          <p:cNvSpPr txBox="1">
            <a:spLocks noGrp="1"/>
          </p:cNvSpPr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Condor commands</a:t>
            </a:r>
            <a:endParaRPr/>
          </a:p>
        </p:txBody>
      </p:sp>
      <p:sp>
        <p:nvSpPr>
          <p:cNvPr id="507" name="Google Shape;507;p70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49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>
            <a:spLocks noGrp="1"/>
          </p:cNvSpPr>
          <p:nvPr>
            <p:ph type="body" idx="1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9250" algn="l" rtl="0">
              <a:spcBef>
                <a:spcPts val="480"/>
              </a:spcBef>
              <a:spcAft>
                <a:spcPts val="0"/>
              </a:spcAft>
              <a:buSzPts val="1900"/>
              <a:buChar char="●"/>
            </a:pPr>
            <a:r>
              <a:rPr lang="en" sz="1900">
                <a:solidFill>
                  <a:schemeClr val="accent6"/>
                </a:solidFill>
              </a:rPr>
              <a:t>Being too permissive with feature request acceptance (“Wouldn’t it be nice if jobsub did…..” ) led to</a:t>
            </a:r>
            <a:endParaRPr sz="19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Lots of code customization for different VOs/experiments </a:t>
            </a:r>
            <a:endParaRPr sz="19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>
                <a:solidFill>
                  <a:schemeClr val="accent6"/>
                </a:solidFill>
              </a:rPr>
              <a:t>→ Large number of “gotchas”/accidental behavior</a:t>
            </a:r>
            <a:endParaRPr sz="19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>
                <a:solidFill>
                  <a:schemeClr val="accent6"/>
                </a:solidFill>
              </a:rPr>
              <a:t>Too many ways to do the same set of operations (e.g. tarball upload) 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>
                <a:solidFill>
                  <a:schemeClr val="accent6"/>
                </a:solidFill>
              </a:rPr>
              <a:t>&gt;21k lines of code (not including packaging scripts, tests, etc.)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>
                <a:solidFill>
                  <a:schemeClr val="accent6"/>
                </a:solidFill>
              </a:rPr>
              <a:t>Supporting current feature set too difficult for available effort</a:t>
            </a:r>
            <a:endParaRPr sz="1900">
              <a:solidFill>
                <a:schemeClr val="accent6"/>
              </a:solidFill>
            </a:endParaRPr>
          </a:p>
          <a:p>
            <a:pPr marL="45720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accent6"/>
                </a:solidFill>
              </a:rPr>
              <a:t>→ Also complicates building new features and fixing bugs</a:t>
            </a:r>
            <a:endParaRPr sz="1900">
              <a:solidFill>
                <a:schemeClr val="accent6"/>
              </a:solidFill>
            </a:endParaRPr>
          </a:p>
          <a:p>
            <a:pPr marL="457200" lvl="0" indent="-349250" algn="l" rtl="0"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1900"/>
              <a:buChar char="●"/>
            </a:pPr>
            <a:r>
              <a:rPr lang="en" sz="1900">
                <a:solidFill>
                  <a:schemeClr val="accent6"/>
                </a:solidFill>
              </a:rPr>
              <a:t>Used transition of OSG to SciToken auth and HTCondor dropping internal proxy auth to rewrite jobsub</a:t>
            </a:r>
            <a:endParaRPr sz="1900">
              <a:solidFill>
                <a:schemeClr val="accent6"/>
              </a:solidFill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Char char="○"/>
            </a:pPr>
            <a:r>
              <a:rPr lang="en" sz="1700">
                <a:solidFill>
                  <a:schemeClr val="accent6"/>
                </a:solidFill>
              </a:rPr>
              <a:t>Neatly avoids issues with proxies: e.g. have had instances of users accidentally deleting large swaths of data…</a:t>
            </a:r>
            <a:endParaRPr sz="1700">
              <a:solidFill>
                <a:schemeClr val="accent6"/>
              </a:solidFill>
            </a:endParaRPr>
          </a:p>
        </p:txBody>
      </p:sp>
      <p:sp>
        <p:nvSpPr>
          <p:cNvPr id="165" name="Google Shape;165;p26"/>
          <p:cNvSpPr txBox="1">
            <a:spLocks noGrp="1"/>
          </p:cNvSpPr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Problems with Old Jobsub</a:t>
            </a:r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71"/>
          <p:cNvSpPr txBox="1">
            <a:spLocks noGrp="1"/>
          </p:cNvSpPr>
          <p:nvPr>
            <p:ph type="body" idx="1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2"/>
                </a:solidFill>
              </a:rPr>
              <a:t>Production Jobs and Managed Tokens</a:t>
            </a:r>
            <a:endParaRPr sz="32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3" name="Google Shape;513;p71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50</a:t>
            </a:fld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72"/>
          <p:cNvSpPr txBox="1">
            <a:spLocks noGrp="1"/>
          </p:cNvSpPr>
          <p:nvPr>
            <p:ph type="body" idx="1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No VOMS-server signing proxies in the token-world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Role = entry in “wlcg.groups” entry of token</a:t>
            </a:r>
            <a:endParaRPr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/>
              <a:t>This entry is mapped to “capability set” in LDAP/FERRY, which defines your “scopes” entry</a:t>
            </a:r>
            <a:endParaRPr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/>
              <a:t>“scopes” controls authorization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Production tokens usually have access to read/write to ALL of an experiment’s dCache area, but this is configurable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72"/>
          <p:cNvSpPr txBox="1">
            <a:spLocks noGrp="1"/>
          </p:cNvSpPr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Roles in token-world</a:t>
            </a:r>
            <a:endParaRPr/>
          </a:p>
        </p:txBody>
      </p:sp>
      <p:sp>
        <p:nvSpPr>
          <p:cNvPr id="520" name="Google Shape;520;p72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51</a:t>
            </a:fld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73"/>
          <p:cNvSpPr txBox="1">
            <a:spLocks noGrp="1"/>
          </p:cNvSpPr>
          <p:nvPr>
            <p:ph type="body" idx="1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1950" algn="l" rtl="0">
              <a:spcBef>
                <a:spcPts val="48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New service to push production vault tokens to interactive nodes, keep them refreshed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Production users should </a:t>
            </a:r>
            <a:r>
              <a:rPr lang="en" sz="2100" i="1"/>
              <a:t>never</a:t>
            </a:r>
            <a:r>
              <a:rPr lang="en" sz="2100"/>
              <a:t> have to authenticate in CILogon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/>
              <a:t>The pushed vault token is used to obtain bearer token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Set in environment: </a:t>
            </a:r>
            <a:endParaRPr sz="2100"/>
          </a:p>
          <a:p>
            <a:pPr marL="45720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2100">
                <a:latin typeface="Source Code Pro"/>
                <a:ea typeface="Source Code Pro"/>
                <a:cs typeface="Source Code Pro"/>
                <a:sym typeface="Source Code Pro"/>
              </a:rPr>
              <a:t>export HTGETTOKENOPTS=”--credkey=&lt;account&gt;/managedtokens/fifeutilgpvm01.fnal.gov”</a:t>
            </a:r>
            <a:endParaRPr sz="21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2100">
                <a:latin typeface="Source Code Pro"/>
                <a:ea typeface="Source Code Pro"/>
                <a:cs typeface="Source Code Pro"/>
                <a:sym typeface="Source Code Pro"/>
              </a:rPr>
              <a:t>export X509_USER_PROXY=/path/to/production/proxy</a:t>
            </a:r>
            <a:endParaRPr sz="21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61950" algn="l" rtl="0">
              <a:spcBef>
                <a:spcPts val="48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Then, in jobsub_* command, pass </a:t>
            </a:r>
            <a:r>
              <a:rPr lang="en" sz="2100">
                <a:latin typeface="Source Code Pro"/>
                <a:ea typeface="Source Code Pro"/>
                <a:cs typeface="Source Code Pro"/>
                <a:sym typeface="Source Code Pro"/>
              </a:rPr>
              <a:t>--role=production</a:t>
            </a:r>
            <a:r>
              <a:rPr lang="en" sz="2100"/>
              <a:t> (note lower-case “p”)</a:t>
            </a:r>
            <a:endParaRPr sz="2100"/>
          </a:p>
        </p:txBody>
      </p:sp>
      <p:sp>
        <p:nvSpPr>
          <p:cNvPr id="526" name="Google Shape;526;p73"/>
          <p:cNvSpPr txBox="1">
            <a:spLocks noGrp="1"/>
          </p:cNvSpPr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Managed Tokens</a:t>
            </a:r>
            <a:endParaRPr/>
          </a:p>
        </p:txBody>
      </p:sp>
      <p:sp>
        <p:nvSpPr>
          <p:cNvPr id="527" name="Google Shape;527;p73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52</a:t>
            </a:fld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74"/>
          <p:cNvSpPr txBox="1">
            <a:spLocks noGrp="1"/>
          </p:cNvSpPr>
          <p:nvPr>
            <p:ph type="body" idx="1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November 2022:  Iron out deployment details with mu2e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December 2022:  </a:t>
            </a:r>
            <a:endParaRPr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/>
              <a:t>Deploy to experiment “test” interactive nodes, get feedback</a:t>
            </a:r>
            <a:endParaRPr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/>
              <a:t>Announce to general users the go-live date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January 2023:  Run two more demos of jobsub_lite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b="1"/>
              <a:t>February 1, 2023:  </a:t>
            </a:r>
            <a:endParaRPr b="1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b="1"/>
              <a:t>Go-live of jobsub_lite (see next slide)</a:t>
            </a:r>
            <a:r>
              <a:rPr lang="en"/>
              <a:t>  </a:t>
            </a:r>
            <a:endParaRPr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/>
              <a:t>Plan changed from before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June 21, 2023:  Turn off jobsub servers → jobsub_client will no longer work</a:t>
            </a:r>
            <a:endParaRPr/>
          </a:p>
        </p:txBody>
      </p:sp>
      <p:sp>
        <p:nvSpPr>
          <p:cNvPr id="533" name="Google Shape;533;p74"/>
          <p:cNvSpPr txBox="1">
            <a:spLocks noGrp="1"/>
          </p:cNvSpPr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Deployment Overview</a:t>
            </a:r>
            <a:endParaRPr/>
          </a:p>
        </p:txBody>
      </p:sp>
      <p:sp>
        <p:nvSpPr>
          <p:cNvPr id="534" name="Google Shape;534;p74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53</a:t>
            </a:fld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75"/>
          <p:cNvSpPr txBox="1">
            <a:spLocks noGrp="1"/>
          </p:cNvSpPr>
          <p:nvPr>
            <p:ph type="body" idx="1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74650" algn="l" rtl="0">
              <a:spcBef>
                <a:spcPts val="48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For a bearer token to authorize a user to move or remove a file, it must have the </a:t>
            </a:r>
            <a:r>
              <a:rPr lang="en" sz="2300" b="1"/>
              <a:t>storage.modify</a:t>
            </a:r>
            <a:r>
              <a:rPr lang="en" sz="2300"/>
              <a:t> scope on the path containing the file</a:t>
            </a:r>
            <a:endParaRPr sz="23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Due to security concerns, this is </a:t>
            </a:r>
            <a:r>
              <a:rPr lang="en" sz="2300" i="1"/>
              <a:t>not</a:t>
            </a:r>
            <a:r>
              <a:rPr lang="en" sz="2300"/>
              <a:t> granted to users by default; it must be requested on the jobsub_submit command line</a:t>
            </a:r>
            <a:endParaRPr sz="23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This is done with the “--need-storage-modify &lt;path&gt;” flag</a:t>
            </a:r>
            <a:endParaRPr sz="23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jobsub_lite will evaluate whether the storage.modify request is valid</a:t>
            </a:r>
            <a:endParaRPr sz="23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Similarly, “--need-scope &lt;scope&gt;” will request a scope be added to token</a:t>
            </a:r>
            <a:endParaRPr sz="2300"/>
          </a:p>
        </p:txBody>
      </p:sp>
      <p:sp>
        <p:nvSpPr>
          <p:cNvPr id="540" name="Google Shape;540;p75"/>
          <p:cNvSpPr txBox="1">
            <a:spLocks noGrp="1"/>
          </p:cNvSpPr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COMING SOON: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Moving and Deleting Files from Grid Jobs</a:t>
            </a:r>
            <a:endParaRPr/>
          </a:p>
        </p:txBody>
      </p:sp>
      <p:sp>
        <p:nvSpPr>
          <p:cNvPr id="541" name="Google Shape;541;p75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54</a:t>
            </a:fld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76"/>
          <p:cNvSpPr txBox="1">
            <a:spLocks noGrp="1"/>
          </p:cNvSpPr>
          <p:nvPr>
            <p:ph type="body" idx="1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Examples:</a:t>
            </a:r>
            <a:endParaRPr/>
          </a:p>
          <a:p>
            <a:pPr marL="457200" lvl="0" indent="-361950" algn="l" rtl="0">
              <a:spcBef>
                <a:spcPts val="48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Request storage.modify on /pnfs/mu2e/scratch/users/username</a:t>
            </a:r>
            <a:endParaRPr sz="21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$ jobsub_submit -G mu2e --need-storage-modify /mu2e/scratch/users/username file:///bin/true</a:t>
            </a:r>
            <a:endParaRPr sz="1200">
              <a:solidFill>
                <a:schemeClr val="accent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200">
              <a:solidFill>
                <a:schemeClr val="accent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200">
              <a:solidFill>
                <a:schemeClr val="accent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47" name="Google Shape;547;p76"/>
          <p:cNvSpPr txBox="1">
            <a:spLocks noGrp="1"/>
          </p:cNvSpPr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Moving and Deleting Files from Grid Jobs (2)</a:t>
            </a:r>
            <a:endParaRPr/>
          </a:p>
        </p:txBody>
      </p:sp>
      <p:sp>
        <p:nvSpPr>
          <p:cNvPr id="548" name="Google Shape;548;p76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55</a:t>
            </a:fld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77"/>
          <p:cNvSpPr txBox="1">
            <a:spLocks noGrp="1"/>
          </p:cNvSpPr>
          <p:nvPr>
            <p:ph type="body" idx="1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Go live on February 1, 2023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Phased go-live:</a:t>
            </a:r>
            <a:endParaRPr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/>
              <a:t>Phase 1:  Make jobsub_lite available</a:t>
            </a:r>
            <a:endParaRPr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/>
              <a:t>Phase 2:  Make jobsub_lite default job-submission tool</a:t>
            </a:r>
            <a:endParaRPr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/>
              <a:t>Phase 3:  Turn off job submission from old jobsub</a:t>
            </a:r>
            <a:endParaRPr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/>
              <a:t>Phase 4:  Turn off old jobsub infrastructure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Phase 4 ended June 21, 2023</a:t>
            </a:r>
            <a:endParaRPr/>
          </a:p>
        </p:txBody>
      </p:sp>
      <p:sp>
        <p:nvSpPr>
          <p:cNvPr id="554" name="Google Shape;554;p77"/>
          <p:cNvSpPr txBox="1">
            <a:spLocks noGrp="1"/>
          </p:cNvSpPr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 live!</a:t>
            </a:r>
            <a:endParaRPr/>
          </a:p>
        </p:txBody>
      </p:sp>
      <p:sp>
        <p:nvSpPr>
          <p:cNvPr id="555" name="Google Shape;555;p77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56</a:t>
            </a:fld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78"/>
          <p:cNvSpPr txBox="1">
            <a:spLocks noGrp="1"/>
          </p:cNvSpPr>
          <p:nvPr>
            <p:ph type="body" idx="1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4 training sessions for jobsub_lite</a:t>
            </a:r>
            <a:endParaRPr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/>
              <a:t>1 for power users</a:t>
            </a:r>
            <a:endParaRPr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/>
              <a:t>3 for anyone</a:t>
            </a:r>
            <a:endParaRPr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/>
              <a:t>First one well-attended</a:t>
            </a:r>
            <a:endParaRPr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/>
              <a:t>Second and third, not so much</a:t>
            </a:r>
            <a:endParaRPr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/>
              <a:t>Fourth was better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During Phase 1-2, “If there’s a problem either with tokens or job submission, we’ll help users directly”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Phase 3-4:  Problems need to be brought up with VO power-users first</a:t>
            </a:r>
            <a:endParaRPr/>
          </a:p>
        </p:txBody>
      </p:sp>
      <p:sp>
        <p:nvSpPr>
          <p:cNvPr id="561" name="Google Shape;561;p78"/>
          <p:cNvSpPr txBox="1">
            <a:spLocks noGrp="1"/>
          </p:cNvSpPr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Training/Support Efforts</a:t>
            </a:r>
            <a:endParaRPr/>
          </a:p>
        </p:txBody>
      </p:sp>
      <p:sp>
        <p:nvSpPr>
          <p:cNvPr id="562" name="Google Shape;562;p78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57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>
            <a:spLocks noGrp="1"/>
          </p:cNvSpPr>
          <p:nvPr>
            <p:ph type="body" idx="1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New software for job submission and monitoring, built directly on top of Condor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Tried to keep the most-used pieces of jobsub_client, strip out unnecessary parts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Client-only, installed on experiment submit nodes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jobsub_*</a:t>
            </a:r>
            <a:r>
              <a:rPr lang="en"/>
              <a:t> counterparts to 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condor_*</a:t>
            </a:r>
            <a:r>
              <a:rPr lang="en"/>
              <a:t> commands (e.g. 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jobsub_submit</a:t>
            </a:r>
            <a:r>
              <a:rPr lang="en"/>
              <a:t>, 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jobsub_q</a:t>
            </a:r>
            <a:r>
              <a:rPr lang="en"/>
              <a:t>, etc)</a:t>
            </a:r>
            <a:endParaRPr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Currently, submits jobs with both proxy and token, but will be phasing out proxy gradually</a:t>
            </a:r>
            <a:endParaRPr sz="23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Remote submission to schedd</a:t>
            </a:r>
            <a:endParaRPr sz="2300"/>
          </a:p>
        </p:txBody>
      </p:sp>
      <p:sp>
        <p:nvSpPr>
          <p:cNvPr id="172" name="Google Shape;172;p27"/>
          <p:cNvSpPr txBox="1">
            <a:spLocks noGrp="1"/>
          </p:cNvSpPr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Heeeeere’s jobsub_lite!</a:t>
            </a:r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>
            <a:spLocks noGrp="1"/>
          </p:cNvSpPr>
          <p:nvPr>
            <p:ph type="body" idx="1"/>
          </p:nvPr>
        </p:nvSpPr>
        <p:spPr>
          <a:xfrm>
            <a:off x="228600" y="728671"/>
            <a:ext cx="8672400" cy="253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9250" algn="l" rtl="0"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1900"/>
              <a:buChar char="●"/>
            </a:pPr>
            <a:r>
              <a:rPr lang="en" sz="1900"/>
              <a:t>jobsub_lite takes user command, </a:t>
            </a:r>
            <a:endParaRPr sz="19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Char char="○"/>
            </a:pPr>
            <a:r>
              <a:rPr lang="en" sz="1700"/>
              <a:t>Finds schedds 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Char char="○"/>
            </a:pPr>
            <a:r>
              <a:rPr lang="en" sz="1700"/>
              <a:t>For submit: Converts user command to Condor submission file (Job Definition File), and uses Condor commands to remotely submit the job to schedd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For other commands:  Gets credentials, converts user command to HTCondor command and runs it </a:t>
            </a:r>
            <a:endParaRPr sz="1700"/>
          </a:p>
        </p:txBody>
      </p:sp>
      <p:sp>
        <p:nvSpPr>
          <p:cNvPr id="179" name="Google Shape;179;p28"/>
          <p:cNvSpPr txBox="1">
            <a:spLocks noGrp="1"/>
          </p:cNvSpPr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happens</a:t>
            </a:r>
            <a:endParaRPr/>
          </a:p>
        </p:txBody>
      </p:sp>
      <p:sp>
        <p:nvSpPr>
          <p:cNvPr id="180" name="Google Shape;180;p28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181" name="Google Shape;181;p28"/>
          <p:cNvGrpSpPr/>
          <p:nvPr/>
        </p:nvGrpSpPr>
        <p:grpSpPr>
          <a:xfrm>
            <a:off x="222250" y="2709794"/>
            <a:ext cx="6686400" cy="477210"/>
            <a:chOff x="228600" y="2465025"/>
            <a:chExt cx="6686400" cy="667800"/>
          </a:xfrm>
        </p:grpSpPr>
        <p:sp>
          <p:nvSpPr>
            <p:cNvPr id="182" name="Google Shape;182;p28"/>
            <p:cNvSpPr/>
            <p:nvPr/>
          </p:nvSpPr>
          <p:spPr>
            <a:xfrm>
              <a:off x="242225" y="2557000"/>
              <a:ext cx="6558900" cy="505500"/>
            </a:xfrm>
            <a:prstGeom prst="roundRect">
              <a:avLst>
                <a:gd name="adj" fmla="val 16667"/>
              </a:avLst>
            </a:prstGeom>
            <a:solidFill>
              <a:srgbClr val="CCCC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8"/>
            <p:cNvSpPr txBox="1"/>
            <p:nvPr/>
          </p:nvSpPr>
          <p:spPr>
            <a:xfrm>
              <a:off x="228600" y="2465025"/>
              <a:ext cx="6686400" cy="66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 b="1">
                  <a:latin typeface="Source Code Pro"/>
                  <a:ea typeface="Source Code Pro"/>
                  <a:cs typeface="Source Code Pro"/>
                  <a:sym typeface="Source Code Pro"/>
                </a:rPr>
                <a:t>jobsub_q</a:t>
              </a:r>
              <a:r>
                <a:rPr lang="en" sz="1900">
                  <a:latin typeface="Source Code Pro Medium"/>
                  <a:ea typeface="Source Code Pro Medium"/>
                  <a:cs typeface="Source Code Pro Medium"/>
                  <a:sym typeface="Source Code Pro Medium"/>
                </a:rPr>
                <a:t> -G fermilab 12345@jobsub01.fnal.gov</a:t>
              </a:r>
              <a:endParaRPr sz="2200">
                <a:latin typeface="Source Code Pro Medium"/>
                <a:ea typeface="Source Code Pro Medium"/>
                <a:cs typeface="Source Code Pro Medium"/>
                <a:sym typeface="Source Code Pro Medium"/>
              </a:endParaRPr>
            </a:p>
          </p:txBody>
        </p:sp>
      </p:grpSp>
      <p:grpSp>
        <p:nvGrpSpPr>
          <p:cNvPr id="184" name="Google Shape;184;p28"/>
          <p:cNvGrpSpPr/>
          <p:nvPr/>
        </p:nvGrpSpPr>
        <p:grpSpPr>
          <a:xfrm>
            <a:off x="416375" y="3261600"/>
            <a:ext cx="8721275" cy="1354675"/>
            <a:chOff x="422725" y="3246850"/>
            <a:chExt cx="8721275" cy="1354675"/>
          </a:xfrm>
        </p:grpSpPr>
        <p:grpSp>
          <p:nvGrpSpPr>
            <p:cNvPr id="185" name="Google Shape;185;p28"/>
            <p:cNvGrpSpPr/>
            <p:nvPr/>
          </p:nvGrpSpPr>
          <p:grpSpPr>
            <a:xfrm>
              <a:off x="1586700" y="3246850"/>
              <a:ext cx="7557300" cy="1354675"/>
              <a:chOff x="1126875" y="3311475"/>
              <a:chExt cx="7557300" cy="1354675"/>
            </a:xfrm>
          </p:grpSpPr>
          <p:sp>
            <p:nvSpPr>
              <p:cNvPr id="186" name="Google Shape;186;p28"/>
              <p:cNvSpPr/>
              <p:nvPr/>
            </p:nvSpPr>
            <p:spPr>
              <a:xfrm>
                <a:off x="1215325" y="3416350"/>
                <a:ext cx="6900000" cy="1249800"/>
              </a:xfrm>
              <a:prstGeom prst="roundRect">
                <a:avLst>
                  <a:gd name="adj" fmla="val 16667"/>
                </a:avLst>
              </a:prstGeom>
              <a:solidFill>
                <a:srgbClr val="D9D9D9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8"/>
              <p:cNvSpPr txBox="1"/>
              <p:nvPr/>
            </p:nvSpPr>
            <p:spPr>
              <a:xfrm>
                <a:off x="1126875" y="3311475"/>
                <a:ext cx="7557300" cy="135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900">
                    <a:latin typeface="Source Code Pro"/>
                    <a:ea typeface="Source Code Pro"/>
                    <a:cs typeface="Source Code Pro"/>
                    <a:sym typeface="Source Code Pro"/>
                  </a:rPr>
                  <a:t>_condor_CREDD_HOST=jobsub01.fnal.gov /usr/bin/</a:t>
                </a:r>
                <a:r>
                  <a:rPr lang="en" sz="1900" b="1">
                    <a:latin typeface="Source Code Pro"/>
                    <a:ea typeface="Source Code Pro"/>
                    <a:cs typeface="Source Code Pro"/>
                    <a:sym typeface="Source Code Pro"/>
                  </a:rPr>
                  <a:t>condor_q</a:t>
                </a:r>
                <a:r>
                  <a:rPr lang="en" sz="1900">
                    <a:latin typeface="Source Code Pro"/>
                    <a:ea typeface="Source Code Pro"/>
                    <a:cs typeface="Source Code Pro"/>
                    <a:sym typeface="Source Code Pro"/>
                  </a:rPr>
                  <a:t> -global -schedd-constraint IsJobsubLite==True -name jobsub01.fnal.gov &lt;formatting args&gt; 12345</a:t>
                </a:r>
                <a:endParaRPr sz="1900">
                  <a:latin typeface="Source Code Pro"/>
                  <a:ea typeface="Source Code Pro"/>
                  <a:cs typeface="Source Code Pro"/>
                  <a:sym typeface="Source Code Pro"/>
                </a:endParaRPr>
              </a:p>
            </p:txBody>
          </p:sp>
        </p:grpSp>
        <p:sp>
          <p:nvSpPr>
            <p:cNvPr id="188" name="Google Shape;188;p28"/>
            <p:cNvSpPr/>
            <p:nvPr/>
          </p:nvSpPr>
          <p:spPr>
            <a:xfrm>
              <a:off x="422725" y="3801925"/>
              <a:ext cx="1034100" cy="177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9"/>
          <p:cNvSpPr txBox="1">
            <a:spLocks noGrp="1"/>
          </p:cNvSpPr>
          <p:nvPr>
            <p:ph type="body" idx="1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1950" algn="l" rtl="0"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2100"/>
              <a:buChar char="●"/>
            </a:pPr>
            <a:r>
              <a:rPr lang="en" sz="2100">
                <a:solidFill>
                  <a:schemeClr val="accent6"/>
                </a:solidFill>
              </a:rPr>
              <a:t>Idea is to keep jobsub_lite….light</a:t>
            </a:r>
            <a:endParaRPr sz="2100">
              <a:solidFill>
                <a:schemeClr val="accent6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Char char="●"/>
            </a:pPr>
            <a:r>
              <a:rPr lang="en" sz="2100">
                <a:solidFill>
                  <a:schemeClr val="accent6"/>
                </a:solidFill>
              </a:rPr>
              <a:t>Provide lightly-wrapped Condor executables (</a:t>
            </a:r>
            <a:r>
              <a:rPr lang="en" sz="2100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condor_submit</a:t>
            </a:r>
            <a:r>
              <a:rPr lang="en" sz="2100">
                <a:solidFill>
                  <a:schemeClr val="accent6"/>
                </a:solidFill>
              </a:rPr>
              <a:t>, </a:t>
            </a:r>
            <a:r>
              <a:rPr lang="en" sz="2100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condor_q</a:t>
            </a:r>
            <a:r>
              <a:rPr lang="en" sz="2100">
                <a:solidFill>
                  <a:schemeClr val="accent6"/>
                </a:solidFill>
              </a:rPr>
              <a:t>, etc.) on submit nodes</a:t>
            </a:r>
            <a:endParaRPr sz="2100">
              <a:solidFill>
                <a:schemeClr val="accent6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Char char="●"/>
            </a:pPr>
            <a:r>
              <a:rPr lang="en" sz="2100">
                <a:solidFill>
                  <a:schemeClr val="accent6"/>
                </a:solidFill>
              </a:rPr>
              <a:t>Provide DAG submission through </a:t>
            </a:r>
            <a:r>
              <a:rPr lang="en" sz="2100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jobsub_submit_dag</a:t>
            </a:r>
            <a:r>
              <a:rPr lang="en" sz="2100">
                <a:solidFill>
                  <a:schemeClr val="accent6"/>
                </a:solidFill>
              </a:rPr>
              <a:t> (different DAG format called </a:t>
            </a:r>
            <a:r>
              <a:rPr lang="en" sz="2100" i="1">
                <a:solidFill>
                  <a:schemeClr val="accent6"/>
                </a:solidFill>
              </a:rPr>
              <a:t>dagnabbit</a:t>
            </a:r>
            <a:r>
              <a:rPr lang="en" sz="2100">
                <a:solidFill>
                  <a:schemeClr val="accent6"/>
                </a:solidFill>
              </a:rPr>
              <a:t>, which we translate to Condor DAG format)</a:t>
            </a:r>
            <a:endParaRPr sz="2100">
              <a:solidFill>
                <a:schemeClr val="accent6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Char char="●"/>
            </a:pPr>
            <a:r>
              <a:rPr lang="en" sz="2100">
                <a:solidFill>
                  <a:schemeClr val="accent6"/>
                </a:solidFill>
              </a:rPr>
              <a:t>Most users:  jobsub commands</a:t>
            </a:r>
            <a:endParaRPr sz="2100">
              <a:solidFill>
                <a:schemeClr val="accent6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Char char="●"/>
            </a:pPr>
            <a:r>
              <a:rPr lang="en" sz="2100">
                <a:solidFill>
                  <a:schemeClr val="accent6"/>
                </a:solidFill>
              </a:rPr>
              <a:t>Advanced use-cases: Condor commands</a:t>
            </a:r>
            <a:endParaRPr sz="2100">
              <a:solidFill>
                <a:schemeClr val="accent6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Char char="●"/>
            </a:pPr>
            <a:r>
              <a:rPr lang="en" sz="2100">
                <a:solidFill>
                  <a:schemeClr val="accent6"/>
                </a:solidFill>
              </a:rPr>
              <a:t>To help with advanced use-cases, </a:t>
            </a:r>
            <a:r>
              <a:rPr lang="en" sz="2100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jobsub_submit</a:t>
            </a:r>
            <a:r>
              <a:rPr lang="en" sz="2100">
                <a:solidFill>
                  <a:schemeClr val="accent6"/>
                </a:solidFill>
              </a:rPr>
              <a:t> has option to just create Condor Job Definition File to use with condor_submit</a:t>
            </a:r>
            <a:endParaRPr sz="2100"/>
          </a:p>
        </p:txBody>
      </p:sp>
      <p:sp>
        <p:nvSpPr>
          <p:cNvPr id="194" name="Google Shape;194;p29"/>
          <p:cNvSpPr txBox="1">
            <a:spLocks noGrp="1"/>
          </p:cNvSpPr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jobsub_lite and HTCondor</a:t>
            </a:r>
            <a:endParaRPr/>
          </a:p>
        </p:txBody>
      </p:sp>
      <p:sp>
        <p:nvSpPr>
          <p:cNvPr id="195" name="Google Shape;195;p29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0"/>
          <p:cNvSpPr txBox="1">
            <a:spLocks noGrp="1"/>
          </p:cNvSpPr>
          <p:nvPr>
            <p:ph type="body" idx="1"/>
          </p:nvPr>
        </p:nvSpPr>
        <p:spPr>
          <a:xfrm>
            <a:off x="228600" y="728675"/>
            <a:ext cx="8672400" cy="163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Idea from CMS LHC Physics Center (LPC) deployment at Fermilab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Parse a couple of arguments, get credentials, find correct collector/schedd, then hand the work over to Condor</a:t>
            </a:r>
            <a:endParaRPr i="1"/>
          </a:p>
        </p:txBody>
      </p:sp>
      <p:sp>
        <p:nvSpPr>
          <p:cNvPr id="201" name="Google Shape;201;p30"/>
          <p:cNvSpPr txBox="1">
            <a:spLocks noGrp="1"/>
          </p:cNvSpPr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Lightweight condor wrappers</a:t>
            </a:r>
            <a:endParaRPr/>
          </a:p>
        </p:txBody>
      </p:sp>
      <p:sp>
        <p:nvSpPr>
          <p:cNvPr id="202" name="Google Shape;202;p30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203" name="Google Shape;203;p30"/>
          <p:cNvGrpSpPr/>
          <p:nvPr/>
        </p:nvGrpSpPr>
        <p:grpSpPr>
          <a:xfrm>
            <a:off x="228600" y="2557000"/>
            <a:ext cx="6686400" cy="505500"/>
            <a:chOff x="228600" y="2557000"/>
            <a:chExt cx="6686400" cy="505500"/>
          </a:xfrm>
        </p:grpSpPr>
        <p:sp>
          <p:nvSpPr>
            <p:cNvPr id="204" name="Google Shape;204;p30"/>
            <p:cNvSpPr/>
            <p:nvPr/>
          </p:nvSpPr>
          <p:spPr>
            <a:xfrm>
              <a:off x="242225" y="2557000"/>
              <a:ext cx="6558900" cy="505500"/>
            </a:xfrm>
            <a:prstGeom prst="roundRect">
              <a:avLst>
                <a:gd name="adj" fmla="val 16667"/>
              </a:avLst>
            </a:prstGeom>
            <a:solidFill>
              <a:srgbClr val="CCCC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0"/>
            <p:cNvSpPr txBox="1"/>
            <p:nvPr/>
          </p:nvSpPr>
          <p:spPr>
            <a:xfrm>
              <a:off x="228600" y="2571250"/>
              <a:ext cx="66864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 b="1">
                  <a:latin typeface="Source Code Pro"/>
                  <a:ea typeface="Source Code Pro"/>
                  <a:cs typeface="Source Code Pro"/>
                  <a:sym typeface="Source Code Pro"/>
                </a:rPr>
                <a:t>condor_q</a:t>
              </a:r>
              <a:r>
                <a:rPr lang="en" sz="1900">
                  <a:latin typeface="Source Code Pro Medium"/>
                  <a:ea typeface="Source Code Pro Medium"/>
                  <a:cs typeface="Source Code Pro Medium"/>
                  <a:sym typeface="Source Code Pro Medium"/>
                </a:rPr>
                <a:t> -G fermilab 12345@jobsub01.fnal.gov</a:t>
              </a:r>
              <a:endParaRPr sz="2200">
                <a:latin typeface="Source Code Pro Medium"/>
                <a:ea typeface="Source Code Pro Medium"/>
                <a:cs typeface="Source Code Pro Medium"/>
                <a:sym typeface="Source Code Pro Medium"/>
              </a:endParaRPr>
            </a:p>
          </p:txBody>
        </p:sp>
      </p:grpSp>
      <p:grpSp>
        <p:nvGrpSpPr>
          <p:cNvPr id="206" name="Google Shape;206;p30"/>
          <p:cNvGrpSpPr/>
          <p:nvPr/>
        </p:nvGrpSpPr>
        <p:grpSpPr>
          <a:xfrm>
            <a:off x="422725" y="3246850"/>
            <a:ext cx="8721275" cy="1354675"/>
            <a:chOff x="422725" y="3246850"/>
            <a:chExt cx="8721275" cy="1354675"/>
          </a:xfrm>
        </p:grpSpPr>
        <p:grpSp>
          <p:nvGrpSpPr>
            <p:cNvPr id="207" name="Google Shape;207;p30"/>
            <p:cNvGrpSpPr/>
            <p:nvPr/>
          </p:nvGrpSpPr>
          <p:grpSpPr>
            <a:xfrm>
              <a:off x="1586700" y="3246850"/>
              <a:ext cx="7557300" cy="1354675"/>
              <a:chOff x="1126875" y="3311475"/>
              <a:chExt cx="7557300" cy="1354675"/>
            </a:xfrm>
          </p:grpSpPr>
          <p:sp>
            <p:nvSpPr>
              <p:cNvPr id="208" name="Google Shape;208;p30"/>
              <p:cNvSpPr/>
              <p:nvPr/>
            </p:nvSpPr>
            <p:spPr>
              <a:xfrm>
                <a:off x="1215325" y="3416350"/>
                <a:ext cx="6900000" cy="1249800"/>
              </a:xfrm>
              <a:prstGeom prst="roundRect">
                <a:avLst>
                  <a:gd name="adj" fmla="val 16667"/>
                </a:avLst>
              </a:prstGeom>
              <a:solidFill>
                <a:srgbClr val="D9D9D9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30"/>
              <p:cNvSpPr txBox="1"/>
              <p:nvPr/>
            </p:nvSpPr>
            <p:spPr>
              <a:xfrm>
                <a:off x="1126875" y="3311475"/>
                <a:ext cx="7557300" cy="135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900">
                    <a:latin typeface="Source Code Pro"/>
                    <a:ea typeface="Source Code Pro"/>
                    <a:cs typeface="Source Code Pro"/>
                    <a:sym typeface="Source Code Pro"/>
                  </a:rPr>
                  <a:t>_condor_CREDD_HOST=jobsub01.fnal.gov /usr/bin/</a:t>
                </a:r>
                <a:r>
                  <a:rPr lang="en" sz="1900" b="1">
                    <a:latin typeface="Source Code Pro"/>
                    <a:ea typeface="Source Code Pro"/>
                    <a:cs typeface="Source Code Pro"/>
                    <a:sym typeface="Source Code Pro"/>
                  </a:rPr>
                  <a:t>condor_q</a:t>
                </a:r>
                <a:r>
                  <a:rPr lang="en" sz="1900">
                    <a:latin typeface="Source Code Pro"/>
                    <a:ea typeface="Source Code Pro"/>
                    <a:cs typeface="Source Code Pro"/>
                    <a:sym typeface="Source Code Pro"/>
                  </a:rPr>
                  <a:t> -global -schedd-constraint IsJobsubLite==True -name jobsub01.fnal.gov &lt;formatting args&gt; 12345</a:t>
                </a:r>
                <a:endParaRPr sz="1900">
                  <a:latin typeface="Source Code Pro"/>
                  <a:ea typeface="Source Code Pro"/>
                  <a:cs typeface="Source Code Pro"/>
                  <a:sym typeface="Source Code Pro"/>
                </a:endParaRPr>
              </a:p>
            </p:txBody>
          </p:sp>
        </p:grpSp>
        <p:sp>
          <p:nvSpPr>
            <p:cNvPr id="210" name="Google Shape;210;p30"/>
            <p:cNvSpPr/>
            <p:nvPr/>
          </p:nvSpPr>
          <p:spPr>
            <a:xfrm>
              <a:off x="422725" y="3801925"/>
              <a:ext cx="1034100" cy="177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3855</Words>
  <Application>Microsoft Macintosh PowerPoint</Application>
  <PresentationFormat>On-screen Show (16:9)</PresentationFormat>
  <Paragraphs>447</Paragraphs>
  <Slides>57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Arial</vt:lpstr>
      <vt:lpstr>Source Code Pro</vt:lpstr>
      <vt:lpstr>Helvetica Neue</vt:lpstr>
      <vt:lpstr>Source Code Pro Medium</vt:lpstr>
      <vt:lpstr>Calibri</vt:lpstr>
      <vt:lpstr>Office Theme</vt:lpstr>
      <vt:lpstr>Fermilab_PPT_090815</vt:lpstr>
      <vt:lpstr>PowerPoint Presentation</vt:lpstr>
      <vt:lpstr>Outline</vt:lpstr>
      <vt:lpstr>Jobsub Project</vt:lpstr>
      <vt:lpstr>Jobsub the Old</vt:lpstr>
      <vt:lpstr>Problems with Old Jobsub</vt:lpstr>
      <vt:lpstr>Heeeeere’s jobsub_lite!</vt:lpstr>
      <vt:lpstr>What happens</vt:lpstr>
      <vt:lpstr>jobsub_lite and HTCondor</vt:lpstr>
      <vt:lpstr>Lightweight condor wrappers</vt:lpstr>
      <vt:lpstr>Infrastructure/Condor Versions</vt:lpstr>
      <vt:lpstr>jobsub_lite Infrastructure with Tokens</vt:lpstr>
      <vt:lpstr>PowerPoint Presentation</vt:lpstr>
      <vt:lpstr>Token Authentication Flow</vt:lpstr>
      <vt:lpstr>jobsub_lite and Tokens</vt:lpstr>
      <vt:lpstr>Robot Tokens and the Managed Tokens Service</vt:lpstr>
      <vt:lpstr>Managed Tokens Service (2)</vt:lpstr>
      <vt:lpstr>PowerPoint Presentation</vt:lpstr>
      <vt:lpstr>Jobsub_lite adoption</vt:lpstr>
      <vt:lpstr>The Good News (For Users)</vt:lpstr>
      <vt:lpstr>The Good News (For Everyone)</vt:lpstr>
      <vt:lpstr>The Bad News - Infrastructure Issues</vt:lpstr>
      <vt:lpstr>The Bad News - Everything Else</vt:lpstr>
      <vt:lpstr>Lessons Learned</vt:lpstr>
      <vt:lpstr>Lessons Learned (2)</vt:lpstr>
      <vt:lpstr>Future work</vt:lpstr>
      <vt:lpstr>References/Links</vt:lpstr>
      <vt:lpstr>PowerPoint Presentation</vt:lpstr>
      <vt:lpstr>PowerPoint Presentation</vt:lpstr>
      <vt:lpstr>Token Authentication Flow</vt:lpstr>
      <vt:lpstr>First-time authentication</vt:lpstr>
      <vt:lpstr>First-time authentication, continued</vt:lpstr>
      <vt:lpstr>Further Notes about Authentication</vt:lpstr>
      <vt:lpstr>PowerPoint Presentation</vt:lpstr>
      <vt:lpstr>jobsub_submit</vt:lpstr>
      <vt:lpstr>jobsub_submit, continued</vt:lpstr>
      <vt:lpstr>Manage jobs</vt:lpstr>
      <vt:lpstr>jobsub_q</vt:lpstr>
      <vt:lpstr>jobsub_hold</vt:lpstr>
      <vt:lpstr>jobsub_release</vt:lpstr>
      <vt:lpstr>jobsub_rm</vt:lpstr>
      <vt:lpstr>Singularity/Apptainer</vt:lpstr>
      <vt:lpstr>PowerPoint Presentation</vt:lpstr>
      <vt:lpstr>Submit DAGs</vt:lpstr>
      <vt:lpstr>Submit DAGs, continued</vt:lpstr>
      <vt:lpstr>PowerPoint Presentation</vt:lpstr>
      <vt:lpstr>-f and --tar-file-name</vt:lpstr>
      <vt:lpstr>-f and --tar-file-name (2)</vt:lpstr>
      <vt:lpstr>PowerPoint Presentation</vt:lpstr>
      <vt:lpstr>Using Condor commands</vt:lpstr>
      <vt:lpstr>PowerPoint Presentation</vt:lpstr>
      <vt:lpstr>Roles in token-world</vt:lpstr>
      <vt:lpstr>Managed Tokens</vt:lpstr>
      <vt:lpstr>Deployment Overview</vt:lpstr>
      <vt:lpstr>COMING SOON:   Moving and Deleting Files from Grid Jobs</vt:lpstr>
      <vt:lpstr>Moving and Deleting Files from Grid Jobs (2)</vt:lpstr>
      <vt:lpstr>Go live!</vt:lpstr>
      <vt:lpstr>User Training/Support Efforts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Shreyas Bhat</cp:lastModifiedBy>
  <cp:revision>1</cp:revision>
  <dcterms:modified xsi:type="dcterms:W3CDTF">2023-07-13T20:44:14Z</dcterms:modified>
</cp:coreProperties>
</file>