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542" r:id="rId2"/>
    <p:sldMasterId id="2147484557" r:id="rId3"/>
  </p:sldMasterIdLst>
  <p:notesMasterIdLst>
    <p:notesMasterId r:id="rId17"/>
  </p:notesMasterIdLst>
  <p:handoutMasterIdLst>
    <p:handoutMasterId r:id="rId18"/>
  </p:handoutMasterIdLst>
  <p:sldIdLst>
    <p:sldId id="1203" r:id="rId4"/>
    <p:sldId id="2142533971" r:id="rId5"/>
    <p:sldId id="2142533972" r:id="rId6"/>
    <p:sldId id="1113" r:id="rId7"/>
    <p:sldId id="2142534001" r:id="rId8"/>
    <p:sldId id="2145706370" r:id="rId9"/>
    <p:sldId id="2142533973" r:id="rId10"/>
    <p:sldId id="2145706371" r:id="rId11"/>
    <p:sldId id="2145706372" r:id="rId12"/>
    <p:sldId id="2145706373" r:id="rId13"/>
    <p:sldId id="1171" r:id="rId14"/>
    <p:sldId id="2145706386" r:id="rId15"/>
    <p:sldId id="2145706387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0000"/>
    <a:srgbClr val="FFFF00"/>
    <a:srgbClr val="9A470E"/>
    <a:srgbClr val="904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76" autoAdjust="0"/>
  </p:normalViewPr>
  <p:slideViewPr>
    <p:cSldViewPr snapToGrid="0">
      <p:cViewPr varScale="1">
        <p:scale>
          <a:sx n="104" d="100"/>
          <a:sy n="104" d="100"/>
        </p:scale>
        <p:origin x="34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5766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DCE0BE-FA93-491A-BAC5-E1F0929DB6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AB3C4-ED59-480D-9B29-B129F5394C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33AA-2DE6-462E-9233-F11D54F5EB53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762BA-D4B4-4CF9-B413-CF483D9643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A5BA0-3904-4D5A-A98C-E82DFB809F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F4523-AF64-40DA-956B-0004CE1A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4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E6EE-5489-4B7F-8F7D-963128CEF860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E85BC-8168-4CD6-8F32-AF70A5E7F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5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2AF185-7553-4042-AFC4-2AB144BFFF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22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47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984375"/>
            <a:ext cx="6858000" cy="2387600"/>
          </a:xfrm>
        </p:spPr>
        <p:txBody>
          <a:bodyPr anchor="t">
            <a:normAutofit/>
          </a:bodyPr>
          <a:lstStyle>
            <a:lvl1pPr algn="l">
              <a:defRPr sz="4050" b="1">
                <a:solidFill>
                  <a:schemeClr val="bg1"/>
                </a:solidFill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86423"/>
            <a:ext cx="6858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Tw Cen MT" panose="020B0602020104020603" pitchFamily="34" charset="77"/>
                <a:ea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7199"/>
            <a:ext cx="84582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B87B2-1CA0-2B49-8F56-B898237B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626D72F-91C1-934D-B646-A25750DA8001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69472"/>
            <a:ext cx="7886700" cy="2852737"/>
          </a:xfrm>
        </p:spPr>
        <p:txBody>
          <a:bodyPr anchor="b"/>
          <a:lstStyle>
            <a:lvl1pPr>
              <a:defRPr sz="4500"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  <a:ea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BA171-EE85-004E-AA4B-8AED5D54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fld id="{C626D72F-91C1-934D-B646-A25750DA8001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4E64F-1DD8-9846-A763-64AFD1CF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  <a:lvl2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2pPr>
            <a:lvl3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3pPr>
            <a:lvl4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4pPr>
            <a:lvl5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  <a:lvl2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2pPr>
            <a:lvl3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3pPr>
            <a:lvl4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4pPr>
            <a:lvl5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02A02-5626-1B48-A46E-84F49449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fld id="{C626D72F-91C1-934D-B646-A25750DA8001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7200"/>
            <a:ext cx="8458200" cy="914400"/>
          </a:xfrm>
        </p:spPr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681163"/>
            <a:ext cx="4155281" cy="823912"/>
          </a:xfrm>
        </p:spPr>
        <p:txBody>
          <a:bodyPr anchor="b"/>
          <a:lstStyle>
            <a:lvl1pPr marL="0" indent="0">
              <a:buNone/>
              <a:defRPr sz="1800" b="1">
                <a:latin typeface="Tw Cen MT" panose="020B0602020104020603" pitchFamily="34" charset="77"/>
                <a:ea typeface="Verdana" panose="020B060403050404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2505075"/>
            <a:ext cx="4155281" cy="3684588"/>
          </a:xfrm>
        </p:spPr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  <a:lvl2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2pPr>
            <a:lvl3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3pPr>
            <a:lvl4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4pPr>
            <a:lvl5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171950" cy="823912"/>
          </a:xfrm>
        </p:spPr>
        <p:txBody>
          <a:bodyPr anchor="b"/>
          <a:lstStyle>
            <a:lvl1pPr marL="0" indent="0">
              <a:buNone/>
              <a:defRPr sz="1800" b="1">
                <a:latin typeface="Tw Cen MT" panose="020B0602020104020603" pitchFamily="34" charset="77"/>
                <a:ea typeface="Verdana" panose="020B060403050404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171950" cy="3684588"/>
          </a:xfrm>
        </p:spPr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  <a:lvl2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2pPr>
            <a:lvl3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3pPr>
            <a:lvl4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4pPr>
            <a:lvl5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40609-C582-1A46-8E81-BDE867D7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fld id="{C626D72F-91C1-934D-B646-A25750DA8001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DC6A1-9206-2843-BDF9-1D3DA6A7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fld id="{C626D72F-91C1-934D-B646-A25750DA8001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5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2DE89-AECE-7949-8171-60B0B954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626D72F-91C1-934D-B646-A25750DA8001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60" y="449262"/>
            <a:ext cx="2949178" cy="1600200"/>
          </a:xfrm>
        </p:spPr>
        <p:txBody>
          <a:bodyPr anchor="b"/>
          <a:lstStyle>
            <a:lvl1pPr>
              <a:defRPr sz="2400"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1"/>
            <a:ext cx="4913709" cy="5403850"/>
          </a:xfrm>
        </p:spPr>
        <p:txBody>
          <a:bodyPr/>
          <a:lstStyle>
            <a:lvl1pPr>
              <a:defRPr sz="2400">
                <a:latin typeface="Tw Cen MT" panose="020B0602020104020603" pitchFamily="34" charset="77"/>
                <a:ea typeface="Verdana" panose="020B0604030504040204" pitchFamily="34" charset="0"/>
              </a:defRPr>
            </a:lvl1pPr>
            <a:lvl2pPr>
              <a:defRPr sz="2100">
                <a:latin typeface="Tw Cen MT" panose="020B0602020104020603" pitchFamily="34" charset="77"/>
                <a:ea typeface="Verdana" panose="020B0604030504040204" pitchFamily="34" charset="0"/>
              </a:defRPr>
            </a:lvl2pPr>
            <a:lvl3pPr>
              <a:defRPr sz="1800">
                <a:latin typeface="Tw Cen MT" panose="020B0602020104020603" pitchFamily="34" charset="77"/>
                <a:ea typeface="Verdana" panose="020B0604030504040204" pitchFamily="34" charset="0"/>
              </a:defRPr>
            </a:lvl3pPr>
            <a:lvl4pPr>
              <a:defRPr sz="1500">
                <a:latin typeface="Tw Cen MT" panose="020B0602020104020603" pitchFamily="34" charset="77"/>
                <a:ea typeface="Verdana" panose="020B0604030504040204" pitchFamily="34" charset="0"/>
              </a:defRPr>
            </a:lvl4pPr>
            <a:lvl5pPr>
              <a:defRPr sz="1500">
                <a:latin typeface="Tw Cen MT" panose="020B0602020104020603" pitchFamily="34" charset="77"/>
                <a:ea typeface="Verdana" panose="020B060403050404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8060" y="2049462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Tw Cen MT" panose="020B0602020104020603" pitchFamily="34" charset="77"/>
                <a:ea typeface="Verdana" panose="020B060403050404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894DD-EAE4-7B4D-AE13-873D4F28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fld id="{C626D72F-91C1-934D-B646-A25750DA8001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7200"/>
            <a:ext cx="2949178" cy="1600200"/>
          </a:xfrm>
        </p:spPr>
        <p:txBody>
          <a:bodyPr anchor="b"/>
          <a:lstStyle>
            <a:lvl1pPr>
              <a:defRPr sz="240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913709" cy="5403850"/>
          </a:xfrm>
        </p:spPr>
        <p:txBody>
          <a:bodyPr/>
          <a:lstStyle>
            <a:lvl1pPr marL="0" indent="0">
              <a:buNone/>
              <a:defRPr sz="240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63E6C-D66A-2041-A2B0-C245075B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626D72F-91C1-934D-B646-A25750DA8001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99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3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257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9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31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>
            <a:lvl1pPr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52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54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27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03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257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85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35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7EB98-F04E-49DF-B083-EF045D5000F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17900" y="6036281"/>
            <a:ext cx="2700944" cy="50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B7CA-85ED-46B5-8832-5632C847D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7455" r="10119"/>
          <a:stretch/>
        </p:blipFill>
        <p:spPr>
          <a:xfrm>
            <a:off x="6900862" y="5909053"/>
            <a:ext cx="1895475" cy="826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958737-4CFA-1594-C206-84FF71E696C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7200" y="6018097"/>
            <a:ext cx="2533367" cy="4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86" r:id="rId3"/>
    <p:sldLayoutId id="2147483758" r:id="rId4"/>
    <p:sldLayoutId id="2147483757" r:id="rId5"/>
    <p:sldLayoutId id="2147483716" r:id="rId6"/>
    <p:sldLayoutId id="214748456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39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0500"/>
            <a:ext cx="9144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457200"/>
            <a:ext cx="84581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825625"/>
            <a:ext cx="84582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548070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37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6BBE15B5-1628-D04D-BB58-629A7F34369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8" y="5799793"/>
            <a:ext cx="688065" cy="921682"/>
          </a:xfrm>
          <a:prstGeom prst="rect">
            <a:avLst/>
          </a:prstGeom>
        </p:spPr>
      </p:pic>
      <p:sp>
        <p:nvSpPr>
          <p:cNvPr id="4" name="hc" descr="  ">
            <a:extLst>
              <a:ext uri="{FF2B5EF4-FFF2-40B4-BE49-F238E27FC236}">
                <a16:creationId xmlns:a16="http://schemas.microsoft.com/office/drawing/2014/main" id="{749CEEC5-CC85-4E07-A263-5128A17987C1}"/>
              </a:ext>
            </a:extLst>
          </p:cNvPr>
          <p:cNvSpPr txBox="1"/>
          <p:nvPr userDrawn="1"/>
        </p:nvSpPr>
        <p:spPr>
          <a:xfrm>
            <a:off x="0" y="1"/>
            <a:ext cx="9144000" cy="1905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38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7" name="fl" descr="  ">
            <a:extLst>
              <a:ext uri="{FF2B5EF4-FFF2-40B4-BE49-F238E27FC236}">
                <a16:creationId xmlns:a16="http://schemas.microsoft.com/office/drawing/2014/main" id="{8643414B-BD08-413D-ABA9-19223E02487C}"/>
              </a:ext>
            </a:extLst>
          </p:cNvPr>
          <p:cNvSpPr txBox="1"/>
          <p:nvPr userDrawn="1"/>
        </p:nvSpPr>
        <p:spPr>
          <a:xfrm>
            <a:off x="0" y="6537961"/>
            <a:ext cx="9144000" cy="1905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638" b="0" i="0" u="none" baseline="0">
                <a:solidFill>
                  <a:srgbClr val="000000"/>
                </a:solidFill>
                <a:latin typeface="Tw Cen MT" panose="020B0602020104020603" pitchFamily="34" charset="77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9257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5699"/>
          </a:solidFill>
          <a:latin typeface="Tw Cen MT" panose="020B0602020104020603" pitchFamily="34" charset="77"/>
          <a:ea typeface="Verdana" panose="020B0604030504040204" pitchFamily="34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77"/>
          <a:ea typeface="Verdana" panose="020B060403050404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77"/>
          <a:ea typeface="Verdana" panose="020B060403050404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77"/>
          <a:ea typeface="Verdana" panose="020B060403050404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77"/>
          <a:ea typeface="Verdana" panose="020B060403050404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77"/>
          <a:ea typeface="Verdana" panose="020B060403050404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E0F5-D80D-41E0-8C9D-35F536D8A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88" y="588608"/>
            <a:ext cx="8215312" cy="3297591"/>
          </a:xfrm>
        </p:spPr>
        <p:txBody>
          <a:bodyPr>
            <a:normAutofit/>
          </a:bodyPr>
          <a:lstStyle/>
          <a:p>
            <a:r>
              <a:rPr lang="en-US" sz="7200" b="1" dirty="0"/>
              <a:t>Throughput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FAF3A-5022-4CF6-A51D-7D04D55AA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Miron Livny</a:t>
            </a:r>
          </a:p>
          <a:p>
            <a:r>
              <a:rPr lang="en-US" sz="2400" dirty="0"/>
              <a:t>Vials Research Professor</a:t>
            </a:r>
          </a:p>
          <a:p>
            <a:r>
              <a:rPr lang="en-US" sz="2400" dirty="0"/>
              <a:t>John P. Morgridge Professor of Computer Science</a:t>
            </a:r>
          </a:p>
          <a:p>
            <a:r>
              <a:rPr lang="en-US" sz="2400" dirty="0"/>
              <a:t>Director UW Center for High Throughput Computing</a:t>
            </a:r>
          </a:p>
          <a:p>
            <a:r>
              <a:rPr lang="en-US" sz="2400" dirty="0"/>
              <a:t>Technical Director of the OSG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370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AEB7C-DA09-BC4F-72B6-3C35A0D4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Scaling out with federated capacity and datasets means a lot of file transfers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In 2022, the OSDF executed more than </a:t>
            </a:r>
            <a:r>
              <a:rPr lang="en-US" sz="3200" dirty="0">
                <a:solidFill>
                  <a:srgbClr val="FF0000"/>
                </a:solidFill>
              </a:rPr>
              <a:t>1B</a:t>
            </a:r>
            <a:r>
              <a:rPr lang="en-US" sz="3200" b="0" dirty="0"/>
              <a:t> file transfers (</a:t>
            </a:r>
            <a:r>
              <a:rPr lang="en-US" sz="3200" dirty="0">
                <a:solidFill>
                  <a:srgbClr val="FF0000"/>
                </a:solidFill>
              </a:rPr>
              <a:t>32</a:t>
            </a:r>
            <a:r>
              <a:rPr lang="en-US" sz="3200" b="0" dirty="0"/>
              <a:t> transfers per second)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In June 2023, Jobs executed by the OSPool required </a:t>
            </a:r>
            <a:r>
              <a:rPr lang="en-US" sz="3200" dirty="0">
                <a:solidFill>
                  <a:srgbClr val="FF0000"/>
                </a:solidFill>
              </a:rPr>
              <a:t>320M</a:t>
            </a:r>
            <a:r>
              <a:rPr lang="en-US" sz="3200" b="0" dirty="0"/>
              <a:t> file transfers (</a:t>
            </a:r>
            <a:r>
              <a:rPr lang="en-US" sz="3200" dirty="0">
                <a:solidFill>
                  <a:srgbClr val="FF0000"/>
                </a:solidFill>
              </a:rPr>
              <a:t>120</a:t>
            </a:r>
            <a:r>
              <a:rPr lang="en-US" sz="3200" b="0" dirty="0"/>
              <a:t> transfers per second) </a:t>
            </a:r>
          </a:p>
        </p:txBody>
      </p:sp>
    </p:spTree>
    <p:extLst>
      <p:ext uri="{BB962C8B-B14F-4D97-AF65-F5344CB8AC3E}">
        <p14:creationId xmlns:p14="http://schemas.microsoft.com/office/powerpoint/2010/main" val="119714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B885-019B-476D-88CB-057830C4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Executive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A9F4-9D44-4838-993E-B749966D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“Broader Impact</a:t>
            </a: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– We firmly believe in </a:t>
            </a:r>
            <a:r>
              <a:rPr lang="en-US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dHTC</a:t>
            </a: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as an accessible computing paradigm which supports the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democratization</a:t>
            </a: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of research computing to include researchers and organizations otherwise underrepresented in the national CI ecosystem. Our work is founded on universal principles like sharing, autonomy, unity of purpose, and mutual trust.” 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30A60-F171-A85B-6F51-917403CACC8F}"/>
              </a:ext>
            </a:extLst>
          </p:cNvPr>
          <p:cNvSpPr txBox="1"/>
          <p:nvPr/>
        </p:nvSpPr>
        <p:spPr>
          <a:xfrm>
            <a:off x="5018568" y="5057745"/>
            <a:ext cx="3410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PATh Proposal  04/21/2020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FA269-25F3-2A6F-49DA-910ECC4E36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11" y="220300"/>
            <a:ext cx="1152436" cy="1197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BB0342-FB13-B12C-CBD4-396D368A25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32" y="4718618"/>
            <a:ext cx="901587" cy="9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834AC3-C662-3710-8B29-3BB87B391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1" y="3592708"/>
            <a:ext cx="8843453" cy="1980783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2A6386A-725A-7D3D-B555-5E46CDE3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1" y="174442"/>
            <a:ext cx="2371423" cy="29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6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9853A9-844E-0B15-E3D7-E9FC3189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In June 2023 </a:t>
            </a:r>
            <a:br>
              <a:rPr lang="en-US" sz="4000" dirty="0"/>
            </a:br>
            <a:r>
              <a:rPr lang="en-US" sz="4000" dirty="0">
                <a:solidFill>
                  <a:srgbClr val="FF0000"/>
                </a:solidFill>
              </a:rPr>
              <a:t>236</a:t>
            </a:r>
            <a:r>
              <a:rPr lang="en-US" sz="4000" dirty="0"/>
              <a:t> researchers</a:t>
            </a:r>
            <a:br>
              <a:rPr lang="en-US" sz="4000" dirty="0"/>
            </a:br>
            <a:r>
              <a:rPr lang="en-US" sz="4000" dirty="0"/>
              <a:t>from </a:t>
            </a:r>
            <a:r>
              <a:rPr lang="en-US" sz="4000" dirty="0">
                <a:solidFill>
                  <a:srgbClr val="FF0000"/>
                </a:solidFill>
              </a:rPr>
              <a:t>90</a:t>
            </a:r>
            <a:r>
              <a:rPr lang="en-US" sz="4000" dirty="0"/>
              <a:t> projects</a:t>
            </a:r>
            <a:br>
              <a:rPr lang="en-US" sz="4000" dirty="0"/>
            </a:br>
            <a:r>
              <a:rPr lang="en-US" sz="4000" dirty="0"/>
              <a:t>placed OSPool Jobs.</a:t>
            </a:r>
            <a:br>
              <a:rPr lang="en-US" sz="4000" dirty="0"/>
            </a:br>
            <a:r>
              <a:rPr lang="en-US" sz="4800" dirty="0"/>
              <a:t>What can we do </a:t>
            </a:r>
            <a:br>
              <a:rPr lang="en-US" sz="4800" dirty="0"/>
            </a:br>
            <a:r>
              <a:rPr lang="en-US" sz="4800" dirty="0"/>
              <a:t>more/different  to </a:t>
            </a:r>
            <a:br>
              <a:rPr lang="en-US" sz="4800" dirty="0"/>
            </a:br>
            <a:r>
              <a:rPr lang="en-US" sz="4800" dirty="0"/>
              <a:t>scale out adoption of Throughput Computing?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8338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DEC1BD-DB1A-8AB0-2A31-933239E1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br>
              <a:rPr lang="en-US" dirty="0"/>
            </a:br>
            <a:r>
              <a:rPr lang="en-US" dirty="0"/>
              <a:t>Welcome to </a:t>
            </a:r>
            <a:br>
              <a:rPr lang="en-US" dirty="0"/>
            </a:br>
            <a:r>
              <a:rPr lang="en-US" sz="8800" dirty="0"/>
              <a:t>HTC23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338E10-1F23-62E0-E527-772516469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77" b="17995"/>
          <a:stretch/>
        </p:blipFill>
        <p:spPr>
          <a:xfrm>
            <a:off x="457200" y="3805382"/>
            <a:ext cx="8317345" cy="17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2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F3D18-908D-E708-FA4E-ED24CA9B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1986</a:t>
            </a:r>
            <a:r>
              <a:rPr lang="en-US" dirty="0"/>
              <a:t> – First deployment of (HT)Condor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1996</a:t>
            </a:r>
            <a:r>
              <a:rPr lang="en-US" dirty="0"/>
              <a:t> – High Throughput Computing (HTC) 			formulated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2005</a:t>
            </a:r>
            <a:r>
              <a:rPr lang="en-US" dirty="0"/>
              <a:t> – OSG Consortium established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2006</a:t>
            </a:r>
            <a:r>
              <a:rPr lang="en-US" dirty="0"/>
              <a:t> – Center for High Throughput 						Computing (CHTC) established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2020</a:t>
            </a:r>
            <a:r>
              <a:rPr lang="en-US" dirty="0"/>
              <a:t> – Partnership for Advanced 							Throughput Computing (PATh) 					funded by NSF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2023</a:t>
            </a:r>
            <a:r>
              <a:rPr lang="en-US" dirty="0"/>
              <a:t> – First Throughput Computing 						event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7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1274"/>
            <a:ext cx="8370606" cy="4467120"/>
          </a:xfrm>
        </p:spPr>
        <p:txBody>
          <a:bodyPr>
            <a:normAutofit/>
          </a:bodyPr>
          <a:lstStyle/>
          <a:p>
            <a:pPr marL="400050" lvl="1" indent="0">
              <a:spcBef>
                <a:spcPts val="1200"/>
              </a:spcBef>
              <a:buNone/>
            </a:pPr>
            <a:r>
              <a:rPr lang="en-US" sz="3200" i="1" dirty="0"/>
              <a:t>“The Partnership to Advance Throughput Computing (PATh) project will expand Distributed High Throughput Computing (dHTC) technologies and methodologies through innovation, translational effort, and large-scale adoption to advance the Science &amp; Engineering goals of the broader community.”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07C94-82BC-8FA2-0822-20AA5D4B9F1A}"/>
              </a:ext>
            </a:extLst>
          </p:cNvPr>
          <p:cNvSpPr txBox="1"/>
          <p:nvPr/>
        </p:nvSpPr>
        <p:spPr>
          <a:xfrm>
            <a:off x="4340097" y="4592408"/>
            <a:ext cx="4706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PATh Proposal  04/21/2020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61A81-68DF-9709-EDB4-C072CE11AA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95" y="4330691"/>
            <a:ext cx="901587" cy="9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0666C5E-B8A2-1287-5071-6081A042D0D8}"/>
              </a:ext>
            </a:extLst>
          </p:cNvPr>
          <p:cNvGrpSpPr/>
          <p:nvPr/>
        </p:nvGrpSpPr>
        <p:grpSpPr>
          <a:xfrm>
            <a:off x="610720" y="1186125"/>
            <a:ext cx="8220635" cy="3183542"/>
            <a:chOff x="591670" y="1513964"/>
            <a:chExt cx="8220635" cy="31835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5265CBA-B10D-224A-AB18-E5AFD297868F}"/>
                </a:ext>
              </a:extLst>
            </p:cNvPr>
            <p:cNvGrpSpPr/>
            <p:nvPr/>
          </p:nvGrpSpPr>
          <p:grpSpPr>
            <a:xfrm>
              <a:off x="591670" y="1513964"/>
              <a:ext cx="8220635" cy="3183542"/>
              <a:chOff x="591670" y="1513964"/>
              <a:chExt cx="8220635" cy="318354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A269637-6800-E24A-9FE7-1B57DFE69F0E}"/>
                  </a:ext>
                </a:extLst>
              </p:cNvPr>
              <p:cNvGrpSpPr/>
              <p:nvPr/>
            </p:nvGrpSpPr>
            <p:grpSpPr>
              <a:xfrm>
                <a:off x="591670" y="2115670"/>
                <a:ext cx="8220635" cy="2581836"/>
                <a:chOff x="591670" y="2115670"/>
                <a:chExt cx="8220635" cy="2581836"/>
              </a:xfrm>
            </p:grpSpPr>
            <p:sp>
              <p:nvSpPr>
                <p:cNvPr id="3" name="Arrow: Right 2">
                  <a:extLst>
                    <a:ext uri="{FF2B5EF4-FFF2-40B4-BE49-F238E27FC236}">
                      <a16:creationId xmlns:a16="http://schemas.microsoft.com/office/drawing/2014/main" id="{B363A03F-2891-3005-E70D-D9DB34916568}"/>
                    </a:ext>
                  </a:extLst>
                </p:cNvPr>
                <p:cNvSpPr/>
                <p:nvPr/>
              </p:nvSpPr>
              <p:spPr>
                <a:xfrm>
                  <a:off x="591670" y="2115670"/>
                  <a:ext cx="8220635" cy="2581836"/>
                </a:xfrm>
                <a:prstGeom prst="rightArrow">
                  <a:avLst>
                    <a:gd name="adj1" fmla="val 65179"/>
                    <a:gd name="adj2" fmla="val 6205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B3F656D-504C-936D-7727-78934332D110}"/>
                    </a:ext>
                  </a:extLst>
                </p:cNvPr>
                <p:cNvSpPr txBox="1"/>
                <p:nvPr/>
              </p:nvSpPr>
              <p:spPr>
                <a:xfrm>
                  <a:off x="813985" y="2828835"/>
                  <a:ext cx="2595583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</a:rPr>
                    <a:t>Laboratory</a:t>
                  </a:r>
                </a:p>
                <a:p>
                  <a:pPr algn="ctr"/>
                  <a:r>
                    <a:rPr lang="en-US" sz="2800" b="1" dirty="0">
                      <a:solidFill>
                        <a:schemeClr val="bg1"/>
                      </a:solidFill>
                    </a:rPr>
                    <a:t>(Innovate)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1EA7B4D-D75F-FF32-9846-DAA27FE2F1CF}"/>
                    </a:ext>
                  </a:extLst>
                </p:cNvPr>
                <p:cNvSpPr txBox="1"/>
                <p:nvPr/>
              </p:nvSpPr>
              <p:spPr>
                <a:xfrm>
                  <a:off x="3748698" y="2890390"/>
                  <a:ext cx="1646605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</a:rPr>
                    <a:t>Locale</a:t>
                  </a:r>
                </a:p>
                <a:p>
                  <a:pPr algn="ctr"/>
                  <a:r>
                    <a:rPr lang="en-US" sz="2800" b="1" dirty="0">
                      <a:solidFill>
                        <a:schemeClr val="bg1"/>
                      </a:solidFill>
                    </a:rPr>
                    <a:t>(Deploy)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F5A450-1C8A-72F4-B99B-9C8D00A99021}"/>
                    </a:ext>
                  </a:extLst>
                </p:cNvPr>
                <p:cNvSpPr txBox="1"/>
                <p:nvPr/>
              </p:nvSpPr>
              <p:spPr>
                <a:xfrm>
                  <a:off x="5666400" y="2972431"/>
                  <a:ext cx="244009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</a:rPr>
                    <a:t>Community</a:t>
                  </a:r>
                </a:p>
                <a:p>
                  <a:pPr algn="ctr"/>
                  <a:r>
                    <a:rPr lang="en-US" sz="2800" b="1" dirty="0">
                      <a:solidFill>
                        <a:schemeClr val="bg1"/>
                      </a:solidFill>
                    </a:rPr>
                    <a:t>(Use)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FD2B8D6-165A-F703-4C91-A7E27EE72CD5}"/>
                  </a:ext>
                </a:extLst>
              </p:cNvPr>
              <p:cNvGrpSpPr/>
              <p:nvPr/>
            </p:nvGrpSpPr>
            <p:grpSpPr>
              <a:xfrm>
                <a:off x="1364187" y="1513964"/>
                <a:ext cx="5522259" cy="1427689"/>
                <a:chOff x="1389528" y="1147481"/>
                <a:chExt cx="5522259" cy="1427689"/>
              </a:xfrm>
            </p:grpSpPr>
            <p:sp>
              <p:nvSpPr>
                <p:cNvPr id="4" name="Arrow: U-Turn 3">
                  <a:extLst>
                    <a:ext uri="{FF2B5EF4-FFF2-40B4-BE49-F238E27FC236}">
                      <a16:creationId xmlns:a16="http://schemas.microsoft.com/office/drawing/2014/main" id="{1D9F3EEB-2758-E680-56DE-1B807105C016}"/>
                    </a:ext>
                  </a:extLst>
                </p:cNvPr>
                <p:cNvSpPr/>
                <p:nvPr/>
              </p:nvSpPr>
              <p:spPr>
                <a:xfrm flipH="1">
                  <a:off x="1389529" y="1147481"/>
                  <a:ext cx="5522258" cy="1396569"/>
                </a:xfrm>
                <a:prstGeom prst="uturnArrow">
                  <a:avLst>
                    <a:gd name="adj1" fmla="val 46238"/>
                    <a:gd name="adj2" fmla="val 25000"/>
                    <a:gd name="adj3" fmla="val 27970"/>
                    <a:gd name="adj4" fmla="val 62891"/>
                    <a:gd name="adj5" fmla="val 10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Arrow: U-Turn 7">
                  <a:extLst>
                    <a:ext uri="{FF2B5EF4-FFF2-40B4-BE49-F238E27FC236}">
                      <a16:creationId xmlns:a16="http://schemas.microsoft.com/office/drawing/2014/main" id="{962FFAC3-4A3B-E032-FFC9-D70E1FFB007D}"/>
                    </a:ext>
                  </a:extLst>
                </p:cNvPr>
                <p:cNvSpPr/>
                <p:nvPr/>
              </p:nvSpPr>
              <p:spPr>
                <a:xfrm flipH="1">
                  <a:off x="1389528" y="1178601"/>
                  <a:ext cx="3406589" cy="1396569"/>
                </a:xfrm>
                <a:prstGeom prst="uturnArrow">
                  <a:avLst>
                    <a:gd name="adj1" fmla="val 46238"/>
                    <a:gd name="adj2" fmla="val 25000"/>
                    <a:gd name="adj3" fmla="val 27970"/>
                    <a:gd name="adj4" fmla="val 62891"/>
                    <a:gd name="adj5" fmla="val 10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6D5D9A-D5F6-A0A9-A93C-A13E866682C4}"/>
                </a:ext>
              </a:extLst>
            </p:cNvPr>
            <p:cNvSpPr txBox="1"/>
            <p:nvPr/>
          </p:nvSpPr>
          <p:spPr>
            <a:xfrm>
              <a:off x="2839432" y="1615625"/>
              <a:ext cx="2823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Feedback Loop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7FC965-8FB5-2F2B-8AC2-41AD4972A041}"/>
              </a:ext>
            </a:extLst>
          </p:cNvPr>
          <p:cNvSpPr txBox="1"/>
          <p:nvPr/>
        </p:nvSpPr>
        <p:spPr>
          <a:xfrm>
            <a:off x="1157567" y="241148"/>
            <a:ext cx="6225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Translational Flow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75049-312B-311B-F9C4-1C169821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07" y="4391314"/>
            <a:ext cx="7592485" cy="15051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8C2DD1-04D9-53C6-D564-B168C58FFB41}"/>
              </a:ext>
            </a:extLst>
          </p:cNvPr>
          <p:cNvSpPr txBox="1"/>
          <p:nvPr/>
        </p:nvSpPr>
        <p:spPr>
          <a:xfrm>
            <a:off x="4721037" y="5671875"/>
            <a:ext cx="3823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www.zonkafeedback.com/blog/positive-feedback-loop</a:t>
            </a:r>
          </a:p>
        </p:txBody>
      </p:sp>
    </p:spTree>
    <p:extLst>
      <p:ext uri="{BB962C8B-B14F-4D97-AF65-F5344CB8AC3E}">
        <p14:creationId xmlns:p14="http://schemas.microsoft.com/office/powerpoint/2010/main" val="196713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3B6373A-0DC1-4681-8C3A-7BAA7A8D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1" y="1087994"/>
            <a:ext cx="731028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E519F9E-89FD-2D4B-B7A2-25B703F35439}"/>
              </a:ext>
            </a:extLst>
          </p:cNvPr>
          <p:cNvGrpSpPr/>
          <p:nvPr/>
        </p:nvGrpSpPr>
        <p:grpSpPr>
          <a:xfrm>
            <a:off x="435899" y="1644823"/>
            <a:ext cx="8637605" cy="3319124"/>
            <a:chOff x="632477" y="1055171"/>
            <a:chExt cx="11516807" cy="442549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D572292-1993-4145-9367-CE15E43D3131}"/>
                </a:ext>
              </a:extLst>
            </p:cNvPr>
            <p:cNvSpPr/>
            <p:nvPr/>
          </p:nvSpPr>
          <p:spPr>
            <a:xfrm>
              <a:off x="10280289" y="3257043"/>
              <a:ext cx="103301" cy="10874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C514741-1D34-C246-A1DF-81708343F000}"/>
                </a:ext>
              </a:extLst>
            </p:cNvPr>
            <p:cNvSpPr txBox="1"/>
            <p:nvPr/>
          </p:nvSpPr>
          <p:spPr>
            <a:xfrm>
              <a:off x="10547627" y="3060769"/>
              <a:ext cx="1601657" cy="55399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Shared Campus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Resources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749F2C4-4086-0B46-81DE-8AB8D65427EC}"/>
                </a:ext>
              </a:extLst>
            </p:cNvPr>
            <p:cNvGrpSpPr/>
            <p:nvPr/>
          </p:nvGrpSpPr>
          <p:grpSpPr>
            <a:xfrm>
              <a:off x="632477" y="1055171"/>
              <a:ext cx="8793336" cy="4425498"/>
              <a:chOff x="632477" y="1055171"/>
              <a:chExt cx="8793336" cy="4425498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C705BDC-28AD-F94C-A68F-7FA5D9C412FE}"/>
                  </a:ext>
                </a:extLst>
              </p:cNvPr>
              <p:cNvSpPr/>
              <p:nvPr/>
            </p:nvSpPr>
            <p:spPr>
              <a:xfrm>
                <a:off x="5085511" y="4115288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ACA2443-63B4-5A48-AE7F-F6F933DC5F40}"/>
                  </a:ext>
                </a:extLst>
              </p:cNvPr>
              <p:cNvSpPr/>
              <p:nvPr/>
            </p:nvSpPr>
            <p:spPr>
              <a:xfrm>
                <a:off x="7661635" y="3759859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F21C7A3-07BD-2B44-B8BB-2B5415052BA4}"/>
                  </a:ext>
                </a:extLst>
              </p:cNvPr>
              <p:cNvSpPr/>
              <p:nvPr/>
            </p:nvSpPr>
            <p:spPr>
              <a:xfrm>
                <a:off x="8354405" y="4861429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5316040-394B-884E-954B-E2932B1BD8B6}"/>
                  </a:ext>
                </a:extLst>
              </p:cNvPr>
              <p:cNvSpPr/>
              <p:nvPr/>
            </p:nvSpPr>
            <p:spPr>
              <a:xfrm>
                <a:off x="6055129" y="4609794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AD9CC891-260E-DF4D-B7B8-FFFB279AD7BF}"/>
                  </a:ext>
                </a:extLst>
              </p:cNvPr>
              <p:cNvSpPr/>
              <p:nvPr/>
            </p:nvSpPr>
            <p:spPr>
              <a:xfrm>
                <a:off x="5157673" y="4112426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D3CD470-9460-9340-AFB8-3E86D49B0EE8}"/>
                  </a:ext>
                </a:extLst>
              </p:cNvPr>
              <p:cNvSpPr/>
              <p:nvPr/>
            </p:nvSpPr>
            <p:spPr>
              <a:xfrm>
                <a:off x="4134558" y="4025864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CE0E7EE-B1EE-0949-AAD4-08C78195F4F6}"/>
                  </a:ext>
                </a:extLst>
              </p:cNvPr>
              <p:cNvSpPr/>
              <p:nvPr/>
            </p:nvSpPr>
            <p:spPr>
              <a:xfrm>
                <a:off x="5226345" y="3641992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62A03AF-D97D-4943-8971-5DED0F26639D}"/>
                  </a:ext>
                </a:extLst>
              </p:cNvPr>
              <p:cNvSpPr/>
              <p:nvPr/>
            </p:nvSpPr>
            <p:spPr>
              <a:xfrm>
                <a:off x="7139672" y="2112249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BD7259E-F04A-4D4C-916F-F37D77C5AA4E}"/>
                  </a:ext>
                </a:extLst>
              </p:cNvPr>
              <p:cNvSpPr/>
              <p:nvPr/>
            </p:nvSpPr>
            <p:spPr>
              <a:xfrm>
                <a:off x="708473" y="2971176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E448A52-DB7B-564B-AC7D-DAD36981F639}"/>
                  </a:ext>
                </a:extLst>
              </p:cNvPr>
              <p:cNvSpPr/>
              <p:nvPr/>
            </p:nvSpPr>
            <p:spPr>
              <a:xfrm>
                <a:off x="5016774" y="4476934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4B05F11-FC21-FA48-AD7E-57D60B178656}"/>
                  </a:ext>
                </a:extLst>
              </p:cNvPr>
              <p:cNvSpPr/>
              <p:nvPr/>
            </p:nvSpPr>
            <p:spPr>
              <a:xfrm>
                <a:off x="7036705" y="3906341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D2C4613-6215-C74A-918C-5B7C7D75BBFB}"/>
                  </a:ext>
                </a:extLst>
              </p:cNvPr>
              <p:cNvSpPr/>
              <p:nvPr/>
            </p:nvSpPr>
            <p:spPr>
              <a:xfrm>
                <a:off x="6582825" y="3852313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D685F84-F8CA-244E-83DC-65B9041E084F}"/>
                  </a:ext>
                </a:extLst>
              </p:cNvPr>
              <p:cNvSpPr/>
              <p:nvPr/>
            </p:nvSpPr>
            <p:spPr>
              <a:xfrm>
                <a:off x="7837029" y="3484123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4559AEE-CFD5-204F-A5EF-FCD908525D65}"/>
                  </a:ext>
                </a:extLst>
              </p:cNvPr>
              <p:cNvSpPr/>
              <p:nvPr/>
            </p:nvSpPr>
            <p:spPr>
              <a:xfrm>
                <a:off x="8105236" y="4898800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C322E7D-4D10-BA49-8519-B8F0D803DF99}"/>
                  </a:ext>
                </a:extLst>
              </p:cNvPr>
              <p:cNvSpPr/>
              <p:nvPr/>
            </p:nvSpPr>
            <p:spPr>
              <a:xfrm>
                <a:off x="6464376" y="2041797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491886C-9F80-4041-8FD9-F358668458AC}"/>
                  </a:ext>
                </a:extLst>
              </p:cNvPr>
              <p:cNvSpPr/>
              <p:nvPr/>
            </p:nvSpPr>
            <p:spPr>
              <a:xfrm>
                <a:off x="5071354" y="4415153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7D55E9B-0696-3B4C-80A5-252CBB8D5A69}"/>
                  </a:ext>
                </a:extLst>
              </p:cNvPr>
              <p:cNvSpPr/>
              <p:nvPr/>
            </p:nvSpPr>
            <p:spPr>
              <a:xfrm>
                <a:off x="5086688" y="4778591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61D3EDE-EA20-0841-AC18-DC27A43741E0}"/>
                  </a:ext>
                </a:extLst>
              </p:cNvPr>
              <p:cNvSpPr/>
              <p:nvPr/>
            </p:nvSpPr>
            <p:spPr>
              <a:xfrm>
                <a:off x="5321768" y="5048635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C539A55-0C2A-7942-AEF5-700F306775F5}"/>
                  </a:ext>
                </a:extLst>
              </p:cNvPr>
              <p:cNvSpPr/>
              <p:nvPr/>
            </p:nvSpPr>
            <p:spPr>
              <a:xfrm>
                <a:off x="5365613" y="5022162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BB95FB-054D-5543-B27D-C7140C401FA7}"/>
                  </a:ext>
                </a:extLst>
              </p:cNvPr>
              <p:cNvSpPr/>
              <p:nvPr/>
            </p:nvSpPr>
            <p:spPr>
              <a:xfrm>
                <a:off x="4942508" y="4788795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9A86B85-FEA8-AD4B-87FE-3D3759439642}"/>
                  </a:ext>
                </a:extLst>
              </p:cNvPr>
              <p:cNvSpPr/>
              <p:nvPr/>
            </p:nvSpPr>
            <p:spPr>
              <a:xfrm>
                <a:off x="734011" y="2868904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D8E5970-8DDD-B24F-A15E-9CE7445ACB6F}"/>
                  </a:ext>
                </a:extLst>
              </p:cNvPr>
              <p:cNvSpPr/>
              <p:nvPr/>
            </p:nvSpPr>
            <p:spPr>
              <a:xfrm>
                <a:off x="632477" y="2903455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76558D2-9769-C24B-BCB8-F6FD9C7AA139}"/>
                  </a:ext>
                </a:extLst>
              </p:cNvPr>
              <p:cNvSpPr/>
              <p:nvPr/>
            </p:nvSpPr>
            <p:spPr>
              <a:xfrm>
                <a:off x="1697976" y="2895028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3CAA470-C7E3-F845-9760-45637D9AB6F2}"/>
                  </a:ext>
                </a:extLst>
              </p:cNvPr>
              <p:cNvSpPr/>
              <p:nvPr/>
            </p:nvSpPr>
            <p:spPr>
              <a:xfrm>
                <a:off x="7476606" y="3845071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62B7F7D-992A-4D45-B8A6-9891B5ED6EDC}"/>
                  </a:ext>
                </a:extLst>
              </p:cNvPr>
              <p:cNvSpPr/>
              <p:nvPr/>
            </p:nvSpPr>
            <p:spPr>
              <a:xfrm>
                <a:off x="7453337" y="3795050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A57F061-4D76-E048-B6D0-1F67F6F143C4}"/>
                  </a:ext>
                </a:extLst>
              </p:cNvPr>
              <p:cNvSpPr/>
              <p:nvPr/>
            </p:nvSpPr>
            <p:spPr>
              <a:xfrm>
                <a:off x="8550961" y="5397831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337CA97-B98A-534B-9410-DC0F469759AF}"/>
                  </a:ext>
                </a:extLst>
              </p:cNvPr>
              <p:cNvSpPr/>
              <p:nvPr/>
            </p:nvSpPr>
            <p:spPr>
              <a:xfrm>
                <a:off x="7603158" y="4179393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2118B9F-4238-1540-9EA1-C59F122DB8FC}"/>
                  </a:ext>
                </a:extLst>
              </p:cNvPr>
              <p:cNvSpPr/>
              <p:nvPr/>
            </p:nvSpPr>
            <p:spPr>
              <a:xfrm>
                <a:off x="6001266" y="4183901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002FDA32-38C9-9641-BD8A-00AFD8F87CF4}"/>
                  </a:ext>
                </a:extLst>
              </p:cNvPr>
              <p:cNvSpPr/>
              <p:nvPr/>
            </p:nvSpPr>
            <p:spPr>
              <a:xfrm>
                <a:off x="8112017" y="4640842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39E427CC-05BF-3445-A51A-9CACC908684D}"/>
                  </a:ext>
                </a:extLst>
              </p:cNvPr>
              <p:cNvSpPr/>
              <p:nvPr/>
            </p:nvSpPr>
            <p:spPr>
              <a:xfrm>
                <a:off x="7962014" y="2268520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FCF7721-DE4D-144B-B6E2-4E5372A29B76}"/>
                  </a:ext>
                </a:extLst>
              </p:cNvPr>
              <p:cNvSpPr/>
              <p:nvPr/>
            </p:nvSpPr>
            <p:spPr>
              <a:xfrm>
                <a:off x="9262329" y="1745357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9EFBE31-4EB0-D244-9A91-66E467E5D936}"/>
                  </a:ext>
                </a:extLst>
              </p:cNvPr>
              <p:cNvSpPr/>
              <p:nvPr/>
            </p:nvSpPr>
            <p:spPr>
              <a:xfrm>
                <a:off x="9344071" y="1840109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9AAEDFE-211F-234A-BB8B-0AB3D19DD3F7}"/>
                  </a:ext>
                </a:extLst>
              </p:cNvPr>
              <p:cNvSpPr/>
              <p:nvPr/>
            </p:nvSpPr>
            <p:spPr>
              <a:xfrm>
                <a:off x="9344071" y="1055171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7B9AA74-D822-4148-9F49-FB37B18B3E2D}"/>
                  </a:ext>
                </a:extLst>
              </p:cNvPr>
              <p:cNvSpPr/>
              <p:nvPr/>
            </p:nvSpPr>
            <p:spPr>
              <a:xfrm>
                <a:off x="8710058" y="1320571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6F298320-64D5-F847-B669-FAEDE1228302}"/>
                  </a:ext>
                </a:extLst>
              </p:cNvPr>
              <p:cNvSpPr/>
              <p:nvPr/>
            </p:nvSpPr>
            <p:spPr>
              <a:xfrm>
                <a:off x="9242607" y="1803983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95E6F3D-4CE2-A04E-BF78-135D92EF2971}"/>
                  </a:ext>
                </a:extLst>
              </p:cNvPr>
              <p:cNvSpPr/>
              <p:nvPr/>
            </p:nvSpPr>
            <p:spPr>
              <a:xfrm>
                <a:off x="9252677" y="1916505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A5BF08A-1C91-1B4D-9D5B-8B21CB80D9DA}"/>
                  </a:ext>
                </a:extLst>
              </p:cNvPr>
              <p:cNvSpPr/>
              <p:nvPr/>
            </p:nvSpPr>
            <p:spPr>
              <a:xfrm>
                <a:off x="8801531" y="2326845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079311A-C737-2941-96BF-0ECF163397CD}"/>
                  </a:ext>
                </a:extLst>
              </p:cNvPr>
              <p:cNvSpPr/>
              <p:nvPr/>
            </p:nvSpPr>
            <p:spPr>
              <a:xfrm>
                <a:off x="9160865" y="1848409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621D6F4F-525C-5F42-BA93-A763A5EE3AE4}"/>
                  </a:ext>
                </a:extLst>
              </p:cNvPr>
              <p:cNvSpPr/>
              <p:nvPr/>
            </p:nvSpPr>
            <p:spPr>
              <a:xfrm>
                <a:off x="9024673" y="1936493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7BA8924-3FE0-1F4E-A3F9-7250AD3BB5DA}"/>
                  </a:ext>
                </a:extLst>
              </p:cNvPr>
              <p:cNvSpPr/>
              <p:nvPr/>
            </p:nvSpPr>
            <p:spPr>
              <a:xfrm>
                <a:off x="8931376" y="1928664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7D4CEFA-6CBA-4F4B-B62C-153D1EEC408D}"/>
                  </a:ext>
                </a:extLst>
              </p:cNvPr>
              <p:cNvSpPr/>
              <p:nvPr/>
            </p:nvSpPr>
            <p:spPr>
              <a:xfrm>
                <a:off x="8682443" y="2329464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E381AD0-C5AA-F24C-AAEC-EBC2AD2E7CF3}"/>
                  </a:ext>
                </a:extLst>
              </p:cNvPr>
              <p:cNvSpPr/>
              <p:nvPr/>
            </p:nvSpPr>
            <p:spPr>
              <a:xfrm>
                <a:off x="6990482" y="2805966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B8FC3EE5-6E8D-7045-B21B-54A6CDE1E713}"/>
                  </a:ext>
                </a:extLst>
              </p:cNvPr>
              <p:cNvSpPr/>
              <p:nvPr/>
            </p:nvSpPr>
            <p:spPr>
              <a:xfrm>
                <a:off x="8422843" y="2316097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C7205F5-7E68-D545-9628-D06828C89850}"/>
                  </a:ext>
                </a:extLst>
              </p:cNvPr>
              <p:cNvSpPr/>
              <p:nvPr/>
            </p:nvSpPr>
            <p:spPr>
              <a:xfrm>
                <a:off x="8563355" y="2326845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24D0FAE-9FB2-B540-BD33-3FA675AA7462}"/>
                  </a:ext>
                </a:extLst>
              </p:cNvPr>
              <p:cNvSpPr/>
              <p:nvPr/>
            </p:nvSpPr>
            <p:spPr>
              <a:xfrm>
                <a:off x="7092016" y="2894410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844D2206-F9E5-1B4A-9921-77282770F9B8}"/>
                  </a:ext>
                </a:extLst>
              </p:cNvPr>
              <p:cNvSpPr/>
              <p:nvPr/>
            </p:nvSpPr>
            <p:spPr>
              <a:xfrm>
                <a:off x="8437898" y="2750670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99A439C0-DBAD-1B48-BDD6-981A96372811}"/>
                  </a:ext>
                </a:extLst>
              </p:cNvPr>
              <p:cNvSpPr/>
              <p:nvPr/>
            </p:nvSpPr>
            <p:spPr>
              <a:xfrm>
                <a:off x="8504585" y="2750670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BC4ED8B-C519-5F45-9355-E401EB9A0E1B}"/>
                  </a:ext>
                </a:extLst>
              </p:cNvPr>
              <p:cNvSpPr/>
              <p:nvPr/>
            </p:nvSpPr>
            <p:spPr>
              <a:xfrm>
                <a:off x="6986777" y="3346608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FDB358F7-E2F3-4142-9AA8-C6314EF2C463}"/>
                  </a:ext>
                </a:extLst>
              </p:cNvPr>
              <p:cNvSpPr/>
              <p:nvPr/>
            </p:nvSpPr>
            <p:spPr>
              <a:xfrm>
                <a:off x="7278656" y="2095632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2E1B995-ACF4-704B-B02E-DAA6C70B7DB2}"/>
                  </a:ext>
                </a:extLst>
              </p:cNvPr>
              <p:cNvSpPr/>
              <p:nvPr/>
            </p:nvSpPr>
            <p:spPr>
              <a:xfrm>
                <a:off x="6316402" y="3129984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71A6D2A-2C5B-9B42-91B8-251DD0492ACE}"/>
                  </a:ext>
                </a:extLst>
              </p:cNvPr>
              <p:cNvSpPr/>
              <p:nvPr/>
            </p:nvSpPr>
            <p:spPr>
              <a:xfrm>
                <a:off x="7623345" y="2279410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9BCF205B-558E-624C-82E0-6526267AD451}"/>
                  </a:ext>
                </a:extLst>
              </p:cNvPr>
              <p:cNvSpPr/>
              <p:nvPr/>
            </p:nvSpPr>
            <p:spPr>
              <a:xfrm>
                <a:off x="7286079" y="1843116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9C3693CE-477D-3F41-85ED-B1ABF7972BED}"/>
                  </a:ext>
                </a:extLst>
              </p:cNvPr>
              <p:cNvSpPr/>
              <p:nvPr/>
            </p:nvSpPr>
            <p:spPr>
              <a:xfrm>
                <a:off x="8062710" y="2255564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9D1B62AC-E61D-8446-A2EE-A85045E853F8}"/>
                  </a:ext>
                </a:extLst>
              </p:cNvPr>
              <p:cNvSpPr/>
              <p:nvPr/>
            </p:nvSpPr>
            <p:spPr>
              <a:xfrm>
                <a:off x="5542735" y="3177539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625F9CD1-725D-0846-B81A-2DCDC2210042}"/>
                  </a:ext>
                </a:extLst>
              </p:cNvPr>
              <p:cNvSpPr/>
              <p:nvPr/>
            </p:nvSpPr>
            <p:spPr>
              <a:xfrm>
                <a:off x="6374469" y="3068232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AB910F5-0503-5C4B-B670-C87FD4F1E73A}"/>
                  </a:ext>
                </a:extLst>
              </p:cNvPr>
              <p:cNvSpPr/>
              <p:nvPr/>
            </p:nvSpPr>
            <p:spPr>
              <a:xfrm>
                <a:off x="5960395" y="1435178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1F82977-F96B-204E-A7B7-62F1962C2C1D}"/>
                  </a:ext>
                </a:extLst>
              </p:cNvPr>
              <p:cNvSpPr/>
              <p:nvPr/>
            </p:nvSpPr>
            <p:spPr>
              <a:xfrm>
                <a:off x="6504295" y="2298827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CD4FEF6-7416-644B-87B7-92C84C32B83E}"/>
                  </a:ext>
                </a:extLst>
              </p:cNvPr>
              <p:cNvSpPr/>
              <p:nvPr/>
            </p:nvSpPr>
            <p:spPr>
              <a:xfrm>
                <a:off x="1199424" y="3740382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28B1BD3-EE13-EE40-AB98-00970BDC3615}"/>
                  </a:ext>
                </a:extLst>
              </p:cNvPr>
              <p:cNvSpPr/>
              <p:nvPr/>
            </p:nvSpPr>
            <p:spPr>
              <a:xfrm>
                <a:off x="1056999" y="3693474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B1405DBE-A70A-1047-A90F-A3883186F728}"/>
                  </a:ext>
                </a:extLst>
              </p:cNvPr>
              <p:cNvSpPr/>
              <p:nvPr/>
            </p:nvSpPr>
            <p:spPr>
              <a:xfrm>
                <a:off x="3379346" y="3799924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63ECCDB1-294C-9241-8892-C9EBE65C1A32}"/>
                  </a:ext>
                </a:extLst>
              </p:cNvPr>
              <p:cNvSpPr/>
              <p:nvPr/>
            </p:nvSpPr>
            <p:spPr>
              <a:xfrm>
                <a:off x="3365533" y="4332315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DC1AA0B8-328B-2945-B362-6EB695D6C454}"/>
                  </a:ext>
                </a:extLst>
              </p:cNvPr>
              <p:cNvSpPr/>
              <p:nvPr/>
            </p:nvSpPr>
            <p:spPr>
              <a:xfrm>
                <a:off x="1178315" y="3088565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882148E7-6D47-5547-B74B-8C0F03B55047}"/>
                  </a:ext>
                </a:extLst>
              </p:cNvPr>
              <p:cNvSpPr/>
              <p:nvPr/>
            </p:nvSpPr>
            <p:spPr>
              <a:xfrm>
                <a:off x="1292761" y="3893732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C9DE7E04-7C4A-AE4F-B795-7A49BDC84CF7}"/>
                  </a:ext>
                </a:extLst>
              </p:cNvPr>
              <p:cNvSpPr/>
              <p:nvPr/>
            </p:nvSpPr>
            <p:spPr>
              <a:xfrm>
                <a:off x="1197068" y="3790872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C87F1CEE-BA60-E440-A653-BCFE181C3D8F}"/>
                  </a:ext>
                </a:extLst>
              </p:cNvPr>
              <p:cNvSpPr/>
              <p:nvPr/>
            </p:nvSpPr>
            <p:spPr>
              <a:xfrm>
                <a:off x="982093" y="3632956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4985EBFE-12FF-A844-B122-B26C3B3A4B3F}"/>
                  </a:ext>
                </a:extLst>
              </p:cNvPr>
              <p:cNvSpPr/>
              <p:nvPr/>
            </p:nvSpPr>
            <p:spPr>
              <a:xfrm>
                <a:off x="1102600" y="3718440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4C1A653E-01D7-764E-A9E4-CB5B4E325D5C}"/>
                  </a:ext>
                </a:extLst>
              </p:cNvPr>
              <p:cNvSpPr/>
              <p:nvPr/>
            </p:nvSpPr>
            <p:spPr>
              <a:xfrm>
                <a:off x="1260057" y="3852313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33B2470-29DA-DA4E-9A5D-35DE038206F7}"/>
                  </a:ext>
                </a:extLst>
              </p:cNvPr>
              <p:cNvSpPr/>
              <p:nvPr/>
            </p:nvSpPr>
            <p:spPr>
              <a:xfrm>
                <a:off x="2347015" y="4241970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88B61BFF-19EE-C641-BCFC-C173C0C883FA}"/>
                  </a:ext>
                </a:extLst>
              </p:cNvPr>
              <p:cNvSpPr/>
              <p:nvPr/>
            </p:nvSpPr>
            <p:spPr>
              <a:xfrm>
                <a:off x="6529918" y="2351742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0E454AB3-38FC-9248-A513-0B1DE61A95ED}"/>
                  </a:ext>
                </a:extLst>
              </p:cNvPr>
              <p:cNvSpPr/>
              <p:nvPr/>
            </p:nvSpPr>
            <p:spPr>
              <a:xfrm>
                <a:off x="6775293" y="2318283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6789DFD-7D78-6E4F-B9D6-A78FBBEB8957}"/>
                  </a:ext>
                </a:extLst>
              </p:cNvPr>
              <p:cNvSpPr/>
              <p:nvPr/>
            </p:nvSpPr>
            <p:spPr>
              <a:xfrm>
                <a:off x="6578757" y="2324359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9F7B606-64BD-D242-8142-BE9C577E4EDF}"/>
                  </a:ext>
                </a:extLst>
              </p:cNvPr>
              <p:cNvSpPr/>
              <p:nvPr/>
            </p:nvSpPr>
            <p:spPr>
              <a:xfrm>
                <a:off x="6099720" y="1856355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947781AB-CB0A-AC4F-A65F-9F4B28CA958D}"/>
                  </a:ext>
                </a:extLst>
              </p:cNvPr>
              <p:cNvSpPr/>
              <p:nvPr/>
            </p:nvSpPr>
            <p:spPr>
              <a:xfrm>
                <a:off x="6420905" y="2065068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F9A4947-980A-A446-9E98-31B4F39C2537}"/>
                  </a:ext>
                </a:extLst>
              </p:cNvPr>
              <p:cNvSpPr/>
              <p:nvPr/>
            </p:nvSpPr>
            <p:spPr>
              <a:xfrm>
                <a:off x="5662819" y="1407498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EF9C3E5-41CF-F74D-BA0E-E39A7F41235C}"/>
                  </a:ext>
                </a:extLst>
              </p:cNvPr>
              <p:cNvSpPr/>
              <p:nvPr/>
            </p:nvSpPr>
            <p:spPr>
              <a:xfrm>
                <a:off x="4923263" y="1210436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974292D-371E-3C41-9D20-BDC6C5861D51}"/>
                  </a:ext>
                </a:extLst>
              </p:cNvPr>
              <p:cNvSpPr/>
              <p:nvPr/>
            </p:nvSpPr>
            <p:spPr>
              <a:xfrm>
                <a:off x="2410203" y="2399640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8CA7F96B-C930-E74F-836F-CAF89CDB3DD8}"/>
                  </a:ext>
                </a:extLst>
              </p:cNvPr>
              <p:cNvSpPr/>
              <p:nvPr/>
            </p:nvSpPr>
            <p:spPr>
              <a:xfrm>
                <a:off x="5196212" y="2296360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FD6C3A0-A9AF-384B-9E32-698EF93CCDED}"/>
                  </a:ext>
                </a:extLst>
              </p:cNvPr>
              <p:cNvSpPr/>
              <p:nvPr/>
            </p:nvSpPr>
            <p:spPr>
              <a:xfrm>
                <a:off x="5082877" y="2227429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38298BFD-CB9E-D74D-8614-7673A99D349F}"/>
                  </a:ext>
                </a:extLst>
              </p:cNvPr>
              <p:cNvSpPr/>
              <p:nvPr/>
            </p:nvSpPr>
            <p:spPr>
              <a:xfrm>
                <a:off x="5043802" y="2334516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A4B90A9-9896-D247-99C9-4EA72A230E79}"/>
                  </a:ext>
                </a:extLst>
              </p:cNvPr>
              <p:cNvSpPr/>
              <p:nvPr/>
            </p:nvSpPr>
            <p:spPr>
              <a:xfrm>
                <a:off x="5443797" y="3216391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582E0849-1011-464B-8A30-11DD885E66ED}"/>
                  </a:ext>
                </a:extLst>
              </p:cNvPr>
              <p:cNvSpPr/>
              <p:nvPr/>
            </p:nvSpPr>
            <p:spPr>
              <a:xfrm>
                <a:off x="5239230" y="3532928"/>
                <a:ext cx="81742" cy="8283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CACABA8-A10A-AC47-A8C3-3DECAA871036}"/>
              </a:ext>
            </a:extLst>
          </p:cNvPr>
          <p:cNvGrpSpPr/>
          <p:nvPr/>
        </p:nvGrpSpPr>
        <p:grpSpPr>
          <a:xfrm>
            <a:off x="3694583" y="1674559"/>
            <a:ext cx="5449408" cy="3406325"/>
            <a:chOff x="4924316" y="1090432"/>
            <a:chExt cx="7265876" cy="454176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9EAC351-C7A2-0844-9621-FBD49226D19E}"/>
                </a:ext>
              </a:extLst>
            </p:cNvPr>
            <p:cNvSpPr txBox="1"/>
            <p:nvPr/>
          </p:nvSpPr>
          <p:spPr>
            <a:xfrm>
              <a:off x="10499383" y="1090432"/>
              <a:ext cx="1468779" cy="33855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Leadership-class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F440CD3B-8D95-6843-B534-4F051E92FA68}"/>
                </a:ext>
              </a:extLst>
            </p:cNvPr>
            <p:cNvGrpSpPr/>
            <p:nvPr/>
          </p:nvGrpSpPr>
          <p:grpSpPr>
            <a:xfrm>
              <a:off x="4924316" y="4504191"/>
              <a:ext cx="7265876" cy="1128007"/>
              <a:chOff x="4924316" y="4504191"/>
              <a:chExt cx="7265876" cy="1128007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CCF201F-64C6-A54D-9229-184B97D1D19F}"/>
                  </a:ext>
                </a:extLst>
              </p:cNvPr>
              <p:cNvSpPr txBox="1"/>
              <p:nvPr/>
            </p:nvSpPr>
            <p:spPr>
              <a:xfrm>
                <a:off x="10322159" y="5232089"/>
                <a:ext cx="1868033" cy="40010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Frontera (Austin)</a:t>
                </a: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60E300B1-0219-3349-A88E-9DB2561FE973}"/>
                  </a:ext>
                </a:extLst>
              </p:cNvPr>
              <p:cNvSpPr/>
              <p:nvPr/>
            </p:nvSpPr>
            <p:spPr>
              <a:xfrm>
                <a:off x="4924316" y="4504191"/>
                <a:ext cx="182880" cy="182880"/>
              </a:xfrm>
              <a:prstGeom prst="ellipse">
                <a:avLst/>
              </a:prstGeom>
              <a:solidFill>
                <a:srgbClr val="203964"/>
              </a:solidFill>
              <a:ln>
                <a:solidFill>
                  <a:srgbClr val="2039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F7A0E34-A126-B549-B157-74C62ED07C88}"/>
                </a:ext>
              </a:extLst>
            </p:cNvPr>
            <p:cNvSpPr/>
            <p:nvPr/>
          </p:nvSpPr>
          <p:spPr>
            <a:xfrm>
              <a:off x="10162728" y="1133305"/>
              <a:ext cx="182880" cy="182880"/>
            </a:xfrm>
            <a:prstGeom prst="ellipse">
              <a:avLst/>
            </a:prstGeom>
            <a:solidFill>
              <a:srgbClr val="203964"/>
            </a:solidFill>
            <a:ln>
              <a:solidFill>
                <a:srgbClr val="2039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74DEE98-8FD2-4242-866E-2523ECD89A52}"/>
              </a:ext>
            </a:extLst>
          </p:cNvPr>
          <p:cNvGrpSpPr/>
          <p:nvPr/>
        </p:nvGrpSpPr>
        <p:grpSpPr>
          <a:xfrm>
            <a:off x="977887" y="2469887"/>
            <a:ext cx="8128443" cy="2316420"/>
            <a:chOff x="1304294" y="2150242"/>
            <a:chExt cx="10837924" cy="3088560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6AD75713-72B4-7546-B446-4956499AD4FB}"/>
                </a:ext>
              </a:extLst>
            </p:cNvPr>
            <p:cNvSpPr txBox="1"/>
            <p:nvPr/>
          </p:nvSpPr>
          <p:spPr>
            <a:xfrm>
              <a:off x="10496794" y="2664457"/>
              <a:ext cx="1470916" cy="33855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Cloud Resources</a:t>
              </a: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9B07712-C2DC-6E43-AA29-4AA803B08B24}"/>
                </a:ext>
              </a:extLst>
            </p:cNvPr>
            <p:cNvSpPr/>
            <p:nvPr/>
          </p:nvSpPr>
          <p:spPr>
            <a:xfrm>
              <a:off x="10200648" y="2703315"/>
              <a:ext cx="182880" cy="1828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A9837421-CFB8-4742-8DA4-FBA7BB84E086}"/>
                </a:ext>
              </a:extLst>
            </p:cNvPr>
            <p:cNvSpPr/>
            <p:nvPr/>
          </p:nvSpPr>
          <p:spPr>
            <a:xfrm>
              <a:off x="1304294" y="3754845"/>
              <a:ext cx="182880" cy="1828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BF326A67-DCA5-6742-A31C-882E60B87335}"/>
                </a:ext>
              </a:extLst>
            </p:cNvPr>
            <p:cNvSpPr txBox="1"/>
            <p:nvPr/>
          </p:nvSpPr>
          <p:spPr>
            <a:xfrm>
              <a:off x="9722410" y="4838693"/>
              <a:ext cx="2419808" cy="40010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CloudBank (San Diego)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8E65D80-72FC-914F-B2D5-D0F9327FAA75}"/>
                </a:ext>
              </a:extLst>
            </p:cNvPr>
            <p:cNvSpPr/>
            <p:nvPr/>
          </p:nvSpPr>
          <p:spPr>
            <a:xfrm>
              <a:off x="2453300" y="2327185"/>
              <a:ext cx="182880" cy="1828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585E1CAD-5EE2-2B4D-9ADE-8B57EE6EFB0C}"/>
                </a:ext>
              </a:extLst>
            </p:cNvPr>
            <p:cNvSpPr txBox="1"/>
            <p:nvPr/>
          </p:nvSpPr>
          <p:spPr>
            <a:xfrm>
              <a:off x="9485935" y="4434806"/>
              <a:ext cx="2590965" cy="40010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CloudLab (Salt Lake City)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FF15FCA6-6FF9-094A-BC8F-8737B77012DB}"/>
                </a:ext>
              </a:extLst>
            </p:cNvPr>
            <p:cNvSpPr/>
            <p:nvPr/>
          </p:nvSpPr>
          <p:spPr>
            <a:xfrm>
              <a:off x="6497785" y="2150242"/>
              <a:ext cx="182880" cy="1828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DE7B858-9E3F-2E4B-8F75-3295E75ED1F7}"/>
                </a:ext>
              </a:extLst>
            </p:cNvPr>
            <p:cNvSpPr txBox="1"/>
            <p:nvPr/>
          </p:nvSpPr>
          <p:spPr>
            <a:xfrm>
              <a:off x="9397787" y="4036489"/>
              <a:ext cx="2679115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68580" tIns="34290" rIns="68580" bIns="34290" rtlCol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Chameleon Lab (Chicago)</a:t>
              </a: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971BCD6-0E8B-A342-AD3F-5274766160B7}"/>
              </a:ext>
            </a:extLst>
          </p:cNvPr>
          <p:cNvGrpSpPr/>
          <p:nvPr/>
        </p:nvGrpSpPr>
        <p:grpSpPr>
          <a:xfrm>
            <a:off x="2678744" y="2469888"/>
            <a:ext cx="5695902" cy="2598254"/>
            <a:chOff x="3566568" y="2150277"/>
            <a:chExt cx="7594535" cy="3464339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93D11C5-CE4E-D846-BE1C-17188002A904}"/>
                </a:ext>
              </a:extLst>
            </p:cNvPr>
            <p:cNvSpPr txBox="1"/>
            <p:nvPr/>
          </p:nvSpPr>
          <p:spPr>
            <a:xfrm>
              <a:off x="10493826" y="2282190"/>
              <a:ext cx="667277" cy="3385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NCAR</a:t>
              </a: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9E48F0F-55E8-9D43-81D9-F59F8696318D}"/>
                </a:ext>
              </a:extLst>
            </p:cNvPr>
            <p:cNvSpPr/>
            <p:nvPr/>
          </p:nvSpPr>
          <p:spPr>
            <a:xfrm>
              <a:off x="10167918" y="2332210"/>
              <a:ext cx="182880" cy="1828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7030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2FD660A-B529-2349-8C7F-7CB13FAFF2C1}"/>
                </a:ext>
              </a:extLst>
            </p:cNvPr>
            <p:cNvSpPr txBox="1"/>
            <p:nvPr/>
          </p:nvSpPr>
          <p:spPr>
            <a:xfrm>
              <a:off x="5679000" y="5214507"/>
              <a:ext cx="2331408" cy="4001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Cheyenne (Cheyenne)</a:t>
              </a: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5A5072A-03EE-6046-A71E-CF4239563EC2}"/>
                </a:ext>
              </a:extLst>
            </p:cNvPr>
            <p:cNvSpPr/>
            <p:nvPr/>
          </p:nvSpPr>
          <p:spPr>
            <a:xfrm>
              <a:off x="3566568" y="2150277"/>
              <a:ext cx="182880" cy="1828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7030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69F05C1F-5D4E-F14A-95B8-A0F1DB7FD19A}"/>
              </a:ext>
            </a:extLst>
          </p:cNvPr>
          <p:cNvSpPr txBox="1"/>
          <p:nvPr/>
        </p:nvSpPr>
        <p:spPr>
          <a:xfrm>
            <a:off x="7874188" y="2276641"/>
            <a:ext cx="893193" cy="253916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HTC Services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E6167A6E-4F00-DC40-BB0D-28A97195566D}"/>
              </a:ext>
            </a:extLst>
          </p:cNvPr>
          <p:cNvSpPr/>
          <p:nvPr/>
        </p:nvSpPr>
        <p:spPr>
          <a:xfrm>
            <a:off x="4645923" y="2313948"/>
            <a:ext cx="137160" cy="137160"/>
          </a:xfrm>
          <a:prstGeom prst="ellipse">
            <a:avLst/>
          </a:prstGeom>
          <a:solidFill>
            <a:srgbClr val="7030A1"/>
          </a:solidFill>
          <a:ln>
            <a:solidFill>
              <a:srgbClr val="703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534E05-9ADC-7D44-987D-ED6449F74F6B}"/>
              </a:ext>
            </a:extLst>
          </p:cNvPr>
          <p:cNvGrpSpPr/>
          <p:nvPr/>
        </p:nvGrpSpPr>
        <p:grpSpPr>
          <a:xfrm>
            <a:off x="117754" y="1975600"/>
            <a:ext cx="9017523" cy="4001135"/>
            <a:chOff x="159798" y="1506528"/>
            <a:chExt cx="12023363" cy="533484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E8DF42B-9298-194D-86B1-DCAC05EE1C5F}"/>
                </a:ext>
              </a:extLst>
            </p:cNvPr>
            <p:cNvGrpSpPr/>
            <p:nvPr/>
          </p:nvGrpSpPr>
          <p:grpSpPr>
            <a:xfrm>
              <a:off x="1194742" y="1506528"/>
              <a:ext cx="10988419" cy="5334846"/>
              <a:chOff x="1194742" y="1506528"/>
              <a:chExt cx="10988419" cy="5334846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5EB0520-5735-2340-990C-A69035994E55}"/>
                  </a:ext>
                </a:extLst>
              </p:cNvPr>
              <p:cNvSpPr txBox="1"/>
              <p:nvPr/>
            </p:nvSpPr>
            <p:spPr>
              <a:xfrm>
                <a:off x="10504924" y="1506528"/>
                <a:ext cx="1678237" cy="33855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Innovative systems</a:t>
                </a: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B70210FB-9BCE-E343-9E92-EAED969119C5}"/>
                  </a:ext>
                </a:extLst>
              </p:cNvPr>
              <p:cNvSpPr/>
              <p:nvPr/>
            </p:nvSpPr>
            <p:spPr>
              <a:xfrm>
                <a:off x="10178947" y="1566338"/>
                <a:ext cx="182880" cy="182880"/>
              </a:xfrm>
              <a:prstGeom prst="ellipse">
                <a:avLst/>
              </a:prstGeom>
              <a:solidFill>
                <a:srgbClr val="548234"/>
              </a:solidFill>
              <a:ln>
                <a:solidFill>
                  <a:srgbClr val="5482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BE7A4713-B7EF-AC41-876D-A66DD5F16E0B}"/>
                  </a:ext>
                </a:extLst>
              </p:cNvPr>
              <p:cNvGrpSpPr/>
              <p:nvPr/>
            </p:nvGrpSpPr>
            <p:grpSpPr>
              <a:xfrm>
                <a:off x="1194742" y="1924318"/>
                <a:ext cx="10330520" cy="4917056"/>
                <a:chOff x="1194742" y="1924318"/>
                <a:chExt cx="10330520" cy="4917056"/>
              </a:xfrm>
            </p:grpSpPr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4E763D04-E468-2B48-A757-EC5A3C93B732}"/>
                    </a:ext>
                  </a:extLst>
                </p:cNvPr>
                <p:cNvSpPr txBox="1"/>
                <p:nvPr/>
              </p:nvSpPr>
              <p:spPr>
                <a:xfrm>
                  <a:off x="8654143" y="6039074"/>
                  <a:ext cx="2770502" cy="40010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Bridges-2, Neocortex (Pitt)</a:t>
                  </a: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42EF24C6-B3D0-5A4B-9657-3760447FD2D1}"/>
                    </a:ext>
                  </a:extLst>
                </p:cNvPr>
                <p:cNvSpPr txBox="1"/>
                <p:nvPr/>
              </p:nvSpPr>
              <p:spPr>
                <a:xfrm>
                  <a:off x="8343537" y="6441265"/>
                  <a:ext cx="3181725" cy="40010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Stampede 2, Wrangler (Austin)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12578493-3A2B-9B46-A991-EF12D5AE938C}"/>
                    </a:ext>
                  </a:extLst>
                </p:cNvPr>
                <p:cNvSpPr txBox="1"/>
                <p:nvPr/>
              </p:nvSpPr>
              <p:spPr>
                <a:xfrm>
                  <a:off x="4328334" y="5622091"/>
                  <a:ext cx="3867128" cy="40010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Jetstream, JetStream-2 (Bloomington)</a:t>
                  </a: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A303B035-CAC0-CD45-9F2E-2879940AFCF3}"/>
                    </a:ext>
                  </a:extLst>
                </p:cNvPr>
                <p:cNvSpPr txBox="1"/>
                <p:nvPr/>
              </p:nvSpPr>
              <p:spPr>
                <a:xfrm>
                  <a:off x="4317026" y="6030949"/>
                  <a:ext cx="2290285" cy="40010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Ookami (Stonybrook)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EE21F472-D63B-F44A-97F6-EEB95E159502}"/>
                    </a:ext>
                  </a:extLst>
                </p:cNvPr>
                <p:cNvSpPr txBox="1"/>
                <p:nvPr/>
              </p:nvSpPr>
              <p:spPr>
                <a:xfrm>
                  <a:off x="2484998" y="6438438"/>
                  <a:ext cx="5768758" cy="40010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Expanse, Voyager, National Research Platform (San Diego)</a:t>
                  </a:r>
                </a:p>
              </p:txBody>
            </p: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EAB965DC-EA66-EE44-8591-61ADF378251C}"/>
                    </a:ext>
                  </a:extLst>
                </p:cNvPr>
                <p:cNvSpPr txBox="1"/>
                <p:nvPr/>
              </p:nvSpPr>
              <p:spPr>
                <a:xfrm>
                  <a:off x="6575689" y="6039074"/>
                  <a:ext cx="2106474" cy="40010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Anvil (W. Lafayette)</a:t>
                  </a:r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D4DEBB3B-7A15-394E-ACA9-35410CE3DF47}"/>
                    </a:ext>
                  </a:extLst>
                </p:cNvPr>
                <p:cNvSpPr/>
                <p:nvPr/>
              </p:nvSpPr>
              <p:spPr>
                <a:xfrm>
                  <a:off x="1194742" y="3640880"/>
                  <a:ext cx="182880" cy="182880"/>
                </a:xfrm>
                <a:prstGeom prst="ellipse">
                  <a:avLst/>
                </a:prstGeom>
                <a:solidFill>
                  <a:srgbClr val="548234"/>
                </a:solidFill>
                <a:ln>
                  <a:solidFill>
                    <a:srgbClr val="54823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96293421-7396-1D4A-9BE9-4922A6D56720}"/>
                    </a:ext>
                  </a:extLst>
                </p:cNvPr>
                <p:cNvSpPr/>
                <p:nvPr/>
              </p:nvSpPr>
              <p:spPr>
                <a:xfrm>
                  <a:off x="4830582" y="4468333"/>
                  <a:ext cx="182880" cy="182880"/>
                </a:xfrm>
                <a:prstGeom prst="ellipse">
                  <a:avLst/>
                </a:prstGeom>
                <a:solidFill>
                  <a:srgbClr val="548234"/>
                </a:solidFill>
                <a:ln>
                  <a:solidFill>
                    <a:srgbClr val="54823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A84DCC2B-0E2F-F841-B065-5CF68EA5FBA1}"/>
                    </a:ext>
                  </a:extLst>
                </p:cNvPr>
                <p:cNvSpPr/>
                <p:nvPr/>
              </p:nvSpPr>
              <p:spPr>
                <a:xfrm>
                  <a:off x="6309707" y="2634400"/>
                  <a:ext cx="182880" cy="182880"/>
                </a:xfrm>
                <a:prstGeom prst="ellipse">
                  <a:avLst/>
                </a:prstGeom>
                <a:solidFill>
                  <a:srgbClr val="548234"/>
                </a:solidFill>
                <a:ln>
                  <a:solidFill>
                    <a:srgbClr val="54823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4EEB43B1-24BA-6A4A-82C5-4C70351699AD}"/>
                    </a:ext>
                  </a:extLst>
                </p:cNvPr>
                <p:cNvSpPr/>
                <p:nvPr/>
              </p:nvSpPr>
              <p:spPr>
                <a:xfrm>
                  <a:off x="6710644" y="2520657"/>
                  <a:ext cx="182880" cy="182880"/>
                </a:xfrm>
                <a:prstGeom prst="ellipse">
                  <a:avLst/>
                </a:prstGeom>
                <a:solidFill>
                  <a:srgbClr val="548234"/>
                </a:solidFill>
                <a:ln>
                  <a:solidFill>
                    <a:srgbClr val="54823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6AF52C2F-09DE-F342-9ED1-590B1A42E35B}"/>
                    </a:ext>
                  </a:extLst>
                </p:cNvPr>
                <p:cNvSpPr/>
                <p:nvPr/>
              </p:nvSpPr>
              <p:spPr>
                <a:xfrm>
                  <a:off x="6912638" y="2633274"/>
                  <a:ext cx="182880" cy="182880"/>
                </a:xfrm>
                <a:prstGeom prst="ellipse">
                  <a:avLst/>
                </a:prstGeom>
                <a:solidFill>
                  <a:srgbClr val="548234"/>
                </a:solidFill>
                <a:ln>
                  <a:solidFill>
                    <a:srgbClr val="54823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C27F15F2-412B-FB43-BC34-AAA860333B52}"/>
                    </a:ext>
                  </a:extLst>
                </p:cNvPr>
                <p:cNvSpPr/>
                <p:nvPr/>
              </p:nvSpPr>
              <p:spPr>
                <a:xfrm>
                  <a:off x="7882558" y="2336236"/>
                  <a:ext cx="182880" cy="182880"/>
                </a:xfrm>
                <a:prstGeom prst="ellipse">
                  <a:avLst/>
                </a:prstGeom>
                <a:solidFill>
                  <a:srgbClr val="548234"/>
                </a:solidFill>
                <a:ln>
                  <a:solidFill>
                    <a:srgbClr val="54823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F93A766C-C589-8047-BC62-89100EE63B4A}"/>
                    </a:ext>
                  </a:extLst>
                </p:cNvPr>
                <p:cNvSpPr/>
                <p:nvPr/>
              </p:nvSpPr>
              <p:spPr>
                <a:xfrm>
                  <a:off x="9125983" y="1924318"/>
                  <a:ext cx="182880" cy="182880"/>
                </a:xfrm>
                <a:prstGeom prst="ellipse">
                  <a:avLst/>
                </a:prstGeom>
                <a:solidFill>
                  <a:srgbClr val="548234"/>
                </a:solidFill>
                <a:ln>
                  <a:solidFill>
                    <a:srgbClr val="54823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3383FC9B-B061-A548-95E0-77F8B479ED3C}"/>
                    </a:ext>
                  </a:extLst>
                </p:cNvPr>
                <p:cNvSpPr txBox="1"/>
                <p:nvPr/>
              </p:nvSpPr>
              <p:spPr>
                <a:xfrm>
                  <a:off x="8180832" y="5633714"/>
                  <a:ext cx="2804528" cy="40010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Delta (Urbana-Champaign)</a:t>
                  </a:r>
                </a:p>
              </p:txBody>
            </p:sp>
          </p:grpSp>
        </p:grp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B8A8324-2BDE-6449-842E-DDB373378C1F}"/>
                </a:ext>
              </a:extLst>
            </p:cNvPr>
            <p:cNvSpPr txBox="1"/>
            <p:nvPr/>
          </p:nvSpPr>
          <p:spPr>
            <a:xfrm>
              <a:off x="159798" y="6424147"/>
              <a:ext cx="2352525" cy="40010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ACES (College Station)</a:t>
              </a: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6BCA2C3-CA3A-4D45-AE79-62FBB0993AE3}"/>
                </a:ext>
              </a:extLst>
            </p:cNvPr>
            <p:cNvSpPr/>
            <p:nvPr/>
          </p:nvSpPr>
          <p:spPr>
            <a:xfrm>
              <a:off x="5032308" y="4887642"/>
              <a:ext cx="182880" cy="182880"/>
            </a:xfrm>
            <a:prstGeom prst="ellipse">
              <a:avLst/>
            </a:prstGeom>
            <a:solidFill>
              <a:srgbClr val="548234"/>
            </a:solidFill>
            <a:ln>
              <a:solidFill>
                <a:srgbClr val="5482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BA653B-FD11-02CC-B552-7DA20FD0ADB6}"/>
              </a:ext>
            </a:extLst>
          </p:cNvPr>
          <p:cNvGrpSpPr/>
          <p:nvPr/>
        </p:nvGrpSpPr>
        <p:grpSpPr>
          <a:xfrm>
            <a:off x="2585354" y="1393945"/>
            <a:ext cx="6152362" cy="1743827"/>
            <a:chOff x="3451983" y="716787"/>
            <a:chExt cx="8203149" cy="2325103"/>
          </a:xfrm>
        </p:grpSpPr>
        <p:sp>
          <p:nvSpPr>
            <p:cNvPr id="4" name="Star: 5 Points 45">
              <a:extLst>
                <a:ext uri="{FF2B5EF4-FFF2-40B4-BE49-F238E27FC236}">
                  <a16:creationId xmlns:a16="http://schemas.microsoft.com/office/drawing/2014/main" id="{5A60157E-717F-EE44-3FFE-117512FEA57F}"/>
                </a:ext>
              </a:extLst>
            </p:cNvPr>
            <p:cNvSpPr/>
            <p:nvPr/>
          </p:nvSpPr>
          <p:spPr>
            <a:xfrm>
              <a:off x="3451983" y="2820718"/>
              <a:ext cx="251287" cy="22117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Star: 5 Points 44">
              <a:extLst>
                <a:ext uri="{FF2B5EF4-FFF2-40B4-BE49-F238E27FC236}">
                  <a16:creationId xmlns:a16="http://schemas.microsoft.com/office/drawing/2014/main" id="{1A0BE3B1-9504-C782-6A62-627782CBEE6C}"/>
                </a:ext>
              </a:extLst>
            </p:cNvPr>
            <p:cNvSpPr/>
            <p:nvPr/>
          </p:nvSpPr>
          <p:spPr>
            <a:xfrm>
              <a:off x="6416576" y="2721321"/>
              <a:ext cx="212252" cy="188766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tar: 5 Points 44">
              <a:extLst>
                <a:ext uri="{FF2B5EF4-FFF2-40B4-BE49-F238E27FC236}">
                  <a16:creationId xmlns:a16="http://schemas.microsoft.com/office/drawing/2014/main" id="{E7BD2493-1AB2-6C36-C142-A86C8BD5FBA9}"/>
                </a:ext>
              </a:extLst>
            </p:cNvPr>
            <p:cNvSpPr/>
            <p:nvPr/>
          </p:nvSpPr>
          <p:spPr>
            <a:xfrm>
              <a:off x="8038468" y="2241510"/>
              <a:ext cx="251287" cy="22117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tar: 5 Points 44">
              <a:extLst>
                <a:ext uri="{FF2B5EF4-FFF2-40B4-BE49-F238E27FC236}">
                  <a16:creationId xmlns:a16="http://schemas.microsoft.com/office/drawing/2014/main" id="{369CC9A7-121D-05AD-827A-1DC5386335FD}"/>
                </a:ext>
              </a:extLst>
            </p:cNvPr>
            <p:cNvSpPr/>
            <p:nvPr/>
          </p:nvSpPr>
          <p:spPr>
            <a:xfrm>
              <a:off x="8005754" y="1741295"/>
              <a:ext cx="251287" cy="22117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tar: 5 Points 44">
              <a:extLst>
                <a:ext uri="{FF2B5EF4-FFF2-40B4-BE49-F238E27FC236}">
                  <a16:creationId xmlns:a16="http://schemas.microsoft.com/office/drawing/2014/main" id="{05CF5C6F-8C78-CF6A-022D-75B3AF236921}"/>
                </a:ext>
              </a:extLst>
            </p:cNvPr>
            <p:cNvSpPr/>
            <p:nvPr/>
          </p:nvSpPr>
          <p:spPr>
            <a:xfrm>
              <a:off x="6417219" y="2562022"/>
              <a:ext cx="251287" cy="22117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tar: 5 Points 47">
              <a:extLst>
                <a:ext uri="{FF2B5EF4-FFF2-40B4-BE49-F238E27FC236}">
                  <a16:creationId xmlns:a16="http://schemas.microsoft.com/office/drawing/2014/main" id="{D88AD5A3-1593-18C0-D73C-B271C053CEFD}"/>
                </a:ext>
              </a:extLst>
            </p:cNvPr>
            <p:cNvSpPr/>
            <p:nvPr/>
          </p:nvSpPr>
          <p:spPr>
            <a:xfrm>
              <a:off x="10115185" y="757635"/>
              <a:ext cx="272742" cy="227816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1C036F-D722-FD4F-5BA6-0953E22DEDBB}"/>
                </a:ext>
              </a:extLst>
            </p:cNvPr>
            <p:cNvSpPr/>
            <p:nvPr/>
          </p:nvSpPr>
          <p:spPr>
            <a:xfrm>
              <a:off x="10506022" y="716787"/>
              <a:ext cx="1149110" cy="280541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ACCESS PIs</a:t>
              </a:r>
            </a:p>
          </p:txBody>
        </p:sp>
      </p:grpSp>
      <p:pic>
        <p:nvPicPr>
          <p:cNvPr id="58" name="Picture 57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38E7A5CF-ED69-3448-A189-7DD602F48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628" y="5170964"/>
            <a:ext cx="836372" cy="840422"/>
          </a:xfrm>
          <a:prstGeom prst="rect">
            <a:avLst/>
          </a:prstGeom>
        </p:spPr>
      </p:pic>
      <p:sp>
        <p:nvSpPr>
          <p:cNvPr id="14" name="Freeform 141">
            <a:extLst>
              <a:ext uri="{FF2B5EF4-FFF2-40B4-BE49-F238E27FC236}">
                <a16:creationId xmlns:a16="http://schemas.microsoft.com/office/drawing/2014/main" id="{6BBA737C-3FDA-7618-6B8D-CC17B10D4149}"/>
              </a:ext>
            </a:extLst>
          </p:cNvPr>
          <p:cNvSpPr>
            <a:spLocks/>
          </p:cNvSpPr>
          <p:nvPr/>
        </p:nvSpPr>
        <p:spPr bwMode="auto">
          <a:xfrm>
            <a:off x="2077672" y="2970588"/>
            <a:ext cx="83241" cy="76754"/>
          </a:xfrm>
          <a:custGeom>
            <a:avLst/>
            <a:gdLst>
              <a:gd name="T0" fmla="*/ 39 w 77"/>
              <a:gd name="T1" fmla="*/ 0 h 71"/>
              <a:gd name="T2" fmla="*/ 51 w 77"/>
              <a:gd name="T3" fmla="*/ 23 h 71"/>
              <a:gd name="T4" fmla="*/ 77 w 77"/>
              <a:gd name="T5" fmla="*/ 27 h 71"/>
              <a:gd name="T6" fmla="*/ 57 w 77"/>
              <a:gd name="T7" fmla="*/ 46 h 71"/>
              <a:gd name="T8" fmla="*/ 63 w 77"/>
              <a:gd name="T9" fmla="*/ 71 h 71"/>
              <a:gd name="T10" fmla="*/ 39 w 77"/>
              <a:gd name="T11" fmla="*/ 60 h 71"/>
              <a:gd name="T12" fmla="*/ 15 w 77"/>
              <a:gd name="T13" fmla="*/ 71 h 71"/>
              <a:gd name="T14" fmla="*/ 20 w 77"/>
              <a:gd name="T15" fmla="*/ 46 h 71"/>
              <a:gd name="T16" fmla="*/ 0 w 77"/>
              <a:gd name="T17" fmla="*/ 27 h 71"/>
              <a:gd name="T18" fmla="*/ 27 w 77"/>
              <a:gd name="T19" fmla="*/ 23 h 71"/>
              <a:gd name="T20" fmla="*/ 39 w 77"/>
              <a:gd name="T2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71">
                <a:moveTo>
                  <a:pt x="39" y="0"/>
                </a:moveTo>
                <a:lnTo>
                  <a:pt x="51" y="23"/>
                </a:lnTo>
                <a:lnTo>
                  <a:pt x="77" y="27"/>
                </a:lnTo>
                <a:lnTo>
                  <a:pt x="57" y="46"/>
                </a:lnTo>
                <a:lnTo>
                  <a:pt x="63" y="71"/>
                </a:lnTo>
                <a:lnTo>
                  <a:pt x="39" y="60"/>
                </a:lnTo>
                <a:lnTo>
                  <a:pt x="15" y="71"/>
                </a:lnTo>
                <a:lnTo>
                  <a:pt x="20" y="46"/>
                </a:lnTo>
                <a:lnTo>
                  <a:pt x="0" y="27"/>
                </a:lnTo>
                <a:lnTo>
                  <a:pt x="27" y="23"/>
                </a:lnTo>
                <a:lnTo>
                  <a:pt x="39" y="0"/>
                </a:lnTo>
                <a:close/>
              </a:path>
            </a:pathLst>
          </a:custGeom>
          <a:solidFill>
            <a:srgbClr val="473B7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B1725-FA7B-2BB6-4E4A-F70C63B4CCD8}"/>
              </a:ext>
            </a:extLst>
          </p:cNvPr>
          <p:cNvSpPr txBox="1"/>
          <p:nvPr/>
        </p:nvSpPr>
        <p:spPr>
          <a:xfrm>
            <a:off x="1444754" y="849212"/>
            <a:ext cx="604943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Tw Cen MT" panose="020B0602020104020603" pitchFamily="34" charset="77"/>
                <a:ea typeface="Verdana" panose="020B0604030504040204" pitchFamily="34" charset="0"/>
                <a:cs typeface="+mn-cs"/>
              </a:rPr>
              <a:t>NSF-funded Advanced CI Ecosystem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(Highly Accessible Computing)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351527-0C5D-9628-271A-3CBDDC426D6F}"/>
              </a:ext>
            </a:extLst>
          </p:cNvPr>
          <p:cNvGrpSpPr/>
          <p:nvPr/>
        </p:nvGrpSpPr>
        <p:grpSpPr>
          <a:xfrm>
            <a:off x="618103" y="1257459"/>
            <a:ext cx="6243512" cy="3531347"/>
            <a:chOff x="844871" y="317336"/>
            <a:chExt cx="8324682" cy="470846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56FFE59-4E9D-1E34-3F53-FDFE32C95B36}"/>
                </a:ext>
              </a:extLst>
            </p:cNvPr>
            <p:cNvGrpSpPr/>
            <p:nvPr/>
          </p:nvGrpSpPr>
          <p:grpSpPr>
            <a:xfrm>
              <a:off x="1258957" y="1997912"/>
              <a:ext cx="7388007" cy="2825879"/>
              <a:chOff x="1285461" y="2011164"/>
              <a:chExt cx="7388007" cy="282587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1A7F1B2-4D4B-3166-C9F6-833DF9678D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12836" y="2031039"/>
                <a:ext cx="2060632" cy="298174"/>
              </a:xfrm>
              <a:prstGeom prst="line">
                <a:avLst/>
              </a:prstGeom>
              <a:ln w="698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2F96235-E77F-D4B7-4CAE-03713D62DB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3336" y="2011164"/>
                <a:ext cx="1156128" cy="2825879"/>
              </a:xfrm>
              <a:prstGeom prst="line">
                <a:avLst/>
              </a:prstGeom>
              <a:ln w="698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6401D7F-4052-55E9-C690-5E3FB49D2F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85461" y="3670852"/>
                <a:ext cx="4158001" cy="1132919"/>
              </a:xfrm>
              <a:prstGeom prst="line">
                <a:avLst/>
              </a:prstGeom>
              <a:ln w="698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C4BC597-35CB-9BD5-4385-D3B627544BA5}"/>
                </a:ext>
              </a:extLst>
            </p:cNvPr>
            <p:cNvSpPr/>
            <p:nvPr/>
          </p:nvSpPr>
          <p:spPr>
            <a:xfrm rot="240652" flipH="1" flipV="1">
              <a:off x="844871" y="437321"/>
              <a:ext cx="1063436" cy="3233528"/>
            </a:xfrm>
            <a:prstGeom prst="arc">
              <a:avLst>
                <a:gd name="adj1" fmla="val 16200000"/>
                <a:gd name="adj2" fmla="val 4934724"/>
              </a:avLst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9E7AD7B-0BBE-4FCE-269F-3EB7AE18B942}"/>
                </a:ext>
              </a:extLst>
            </p:cNvPr>
            <p:cNvSpPr/>
            <p:nvPr/>
          </p:nvSpPr>
          <p:spPr>
            <a:xfrm rot="10211004" flipH="1" flipV="1">
              <a:off x="957546" y="344934"/>
              <a:ext cx="1624105" cy="2772505"/>
            </a:xfrm>
            <a:prstGeom prst="arc">
              <a:avLst>
                <a:gd name="adj1" fmla="val 15501700"/>
                <a:gd name="adj2" fmla="val 2990786"/>
              </a:avLst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06B8FF-E346-ED2A-E99A-08F95802D1C6}"/>
                </a:ext>
              </a:extLst>
            </p:cNvPr>
            <p:cNvSpPr/>
            <p:nvPr/>
          </p:nvSpPr>
          <p:spPr>
            <a:xfrm>
              <a:off x="5383824" y="4711895"/>
              <a:ext cx="152405" cy="2237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32309E-5458-82DA-6D89-A6A052BD104C}"/>
                </a:ext>
              </a:extLst>
            </p:cNvPr>
            <p:cNvSpPr/>
            <p:nvPr/>
          </p:nvSpPr>
          <p:spPr>
            <a:xfrm>
              <a:off x="1182754" y="456550"/>
              <a:ext cx="152405" cy="2237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3F25DEA-26D9-0EDC-DEAC-E08E206CFFE2}"/>
                </a:ext>
              </a:extLst>
            </p:cNvPr>
            <p:cNvSpPr/>
            <p:nvPr/>
          </p:nvSpPr>
          <p:spPr>
            <a:xfrm>
              <a:off x="6516757" y="1942189"/>
              <a:ext cx="152405" cy="2237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FDD7748-6DE4-4ACC-D815-1AC0AA2A377C}"/>
                </a:ext>
              </a:extLst>
            </p:cNvPr>
            <p:cNvSpPr/>
            <p:nvPr/>
          </p:nvSpPr>
          <p:spPr>
            <a:xfrm>
              <a:off x="8547611" y="2169729"/>
              <a:ext cx="152405" cy="2237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7EB2C32-2AA0-B57C-CBB4-B70BB50F01AB}"/>
                </a:ext>
              </a:extLst>
            </p:cNvPr>
            <p:cNvSpPr/>
            <p:nvPr/>
          </p:nvSpPr>
          <p:spPr>
            <a:xfrm>
              <a:off x="9001537" y="1691430"/>
              <a:ext cx="152405" cy="2237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A2D500F-6C62-CB9A-A504-E344C04EDA6B}"/>
                </a:ext>
              </a:extLst>
            </p:cNvPr>
            <p:cNvSpPr/>
            <p:nvPr/>
          </p:nvSpPr>
          <p:spPr>
            <a:xfrm>
              <a:off x="7543759" y="3580152"/>
              <a:ext cx="152405" cy="2237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FB2646-FEE3-A18B-0666-31C5248CFB46}"/>
                </a:ext>
              </a:extLst>
            </p:cNvPr>
            <p:cNvSpPr/>
            <p:nvPr/>
          </p:nvSpPr>
          <p:spPr>
            <a:xfrm>
              <a:off x="5416958" y="2513350"/>
              <a:ext cx="152405" cy="2237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5B00471F-AB40-B659-96C1-42E5B8BC238D}"/>
                </a:ext>
              </a:extLst>
            </p:cNvPr>
            <p:cNvSpPr/>
            <p:nvPr/>
          </p:nvSpPr>
          <p:spPr>
            <a:xfrm rot="5400000" flipH="1" flipV="1">
              <a:off x="3175732" y="1205704"/>
              <a:ext cx="1624105" cy="2898099"/>
            </a:xfrm>
            <a:prstGeom prst="arc">
              <a:avLst>
                <a:gd name="adj1" fmla="val 16741511"/>
                <a:gd name="adj2" fmla="val 5186432"/>
              </a:avLst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21FBBFBE-FA18-FD9B-7979-43A9CD0CAE29}"/>
                </a:ext>
              </a:extLst>
            </p:cNvPr>
            <p:cNvSpPr/>
            <p:nvPr/>
          </p:nvSpPr>
          <p:spPr>
            <a:xfrm rot="3993967" flipH="1" flipV="1">
              <a:off x="1780858" y="1839004"/>
              <a:ext cx="1624105" cy="2898099"/>
            </a:xfrm>
            <a:prstGeom prst="arc">
              <a:avLst>
                <a:gd name="adj1" fmla="val 16741511"/>
                <a:gd name="adj2" fmla="val 1149181"/>
              </a:avLst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5C1B3E7-921C-AD53-89DD-9F58D92ACE85}"/>
                </a:ext>
              </a:extLst>
            </p:cNvPr>
            <p:cNvSpPr/>
            <p:nvPr/>
          </p:nvSpPr>
          <p:spPr>
            <a:xfrm>
              <a:off x="1139686" y="3538332"/>
              <a:ext cx="152405" cy="2237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D645C1C-AAC8-B8EF-3F29-CE55486B9A96}"/>
                </a:ext>
              </a:extLst>
            </p:cNvPr>
            <p:cNvSpPr/>
            <p:nvPr/>
          </p:nvSpPr>
          <p:spPr>
            <a:xfrm>
              <a:off x="2435047" y="2368481"/>
              <a:ext cx="152405" cy="2237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3B9599B0-8A3D-F34E-D94D-152FC477F95F}"/>
                </a:ext>
              </a:extLst>
            </p:cNvPr>
            <p:cNvSpPr/>
            <p:nvPr/>
          </p:nvSpPr>
          <p:spPr>
            <a:xfrm rot="913857" flipH="1" flipV="1">
              <a:off x="5208951" y="2030993"/>
              <a:ext cx="1624105" cy="2898099"/>
            </a:xfrm>
            <a:prstGeom prst="arc">
              <a:avLst>
                <a:gd name="adj1" fmla="val 16741511"/>
                <a:gd name="adj2" fmla="val 2319645"/>
              </a:avLst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D6E0C71F-4D5A-FA96-67F8-097B004AED6C}"/>
                </a:ext>
              </a:extLst>
            </p:cNvPr>
            <p:cNvSpPr/>
            <p:nvPr/>
          </p:nvSpPr>
          <p:spPr>
            <a:xfrm rot="4591363" flipH="1" flipV="1">
              <a:off x="6174199" y="1337624"/>
              <a:ext cx="901508" cy="2266939"/>
            </a:xfrm>
            <a:prstGeom prst="arc">
              <a:avLst>
                <a:gd name="adj1" fmla="val 16741511"/>
                <a:gd name="adj2" fmla="val 63155"/>
              </a:avLst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6EE29888-DB37-B198-8B37-508E24D0CD21}"/>
                </a:ext>
              </a:extLst>
            </p:cNvPr>
            <p:cNvSpPr/>
            <p:nvPr/>
          </p:nvSpPr>
          <p:spPr>
            <a:xfrm rot="20590495" flipH="1" flipV="1">
              <a:off x="6644697" y="1123639"/>
              <a:ext cx="1027486" cy="2586971"/>
            </a:xfrm>
            <a:prstGeom prst="arc">
              <a:avLst>
                <a:gd name="adj1" fmla="val 16201577"/>
                <a:gd name="adj2" fmla="val 2344733"/>
              </a:avLst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D715FF2E-96F8-2CC3-102C-807AC7DD2F5A}"/>
                </a:ext>
              </a:extLst>
            </p:cNvPr>
            <p:cNvSpPr/>
            <p:nvPr/>
          </p:nvSpPr>
          <p:spPr>
            <a:xfrm rot="15588585" flipH="1" flipV="1">
              <a:off x="5221491" y="2415766"/>
              <a:ext cx="1753703" cy="3126477"/>
            </a:xfrm>
            <a:prstGeom prst="arc">
              <a:avLst>
                <a:gd name="adj1" fmla="val 16288115"/>
                <a:gd name="adj2" fmla="val 2579197"/>
              </a:avLst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660BAC3-D333-9315-8A59-09065EF60A23}"/>
                </a:ext>
              </a:extLst>
            </p:cNvPr>
            <p:cNvSpPr/>
            <p:nvPr/>
          </p:nvSpPr>
          <p:spPr>
            <a:xfrm rot="2765452" flipH="1" flipV="1">
              <a:off x="7668788" y="2196612"/>
              <a:ext cx="1117793" cy="1704746"/>
            </a:xfrm>
            <a:prstGeom prst="arc">
              <a:avLst>
                <a:gd name="adj1" fmla="val 16201577"/>
                <a:gd name="adj2" fmla="val 4150263"/>
              </a:avLst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778E8509-D4BD-F5AE-88C6-885B593F1540}"/>
                </a:ext>
              </a:extLst>
            </p:cNvPr>
            <p:cNvSpPr/>
            <p:nvPr/>
          </p:nvSpPr>
          <p:spPr>
            <a:xfrm rot="5599012" flipH="1" flipV="1">
              <a:off x="7355841" y="787455"/>
              <a:ext cx="1117793" cy="2509631"/>
            </a:xfrm>
            <a:prstGeom prst="arc">
              <a:avLst>
                <a:gd name="adj1" fmla="val 16201577"/>
                <a:gd name="adj2" fmla="val 4485433"/>
              </a:avLst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719AF572-1EE2-7AA3-1779-D224BF64C531}"/>
                </a:ext>
              </a:extLst>
            </p:cNvPr>
            <p:cNvSpPr/>
            <p:nvPr/>
          </p:nvSpPr>
          <p:spPr>
            <a:xfrm rot="13047084" flipH="1" flipV="1">
              <a:off x="7988715" y="317336"/>
              <a:ext cx="1117793" cy="2509631"/>
            </a:xfrm>
            <a:prstGeom prst="arc">
              <a:avLst>
                <a:gd name="adj1" fmla="val 21184916"/>
                <a:gd name="adj2" fmla="val 2555964"/>
              </a:avLst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0FCF7E-6445-AE62-356F-811D05BCBEB9}"/>
                </a:ext>
              </a:extLst>
            </p:cNvPr>
            <p:cNvSpPr txBox="1"/>
            <p:nvPr/>
          </p:nvSpPr>
          <p:spPr>
            <a:xfrm rot="943241">
              <a:off x="1449772" y="4625689"/>
              <a:ext cx="3115469" cy="4001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FABRIC Network (Nationwide)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C34860E-F9BC-08A9-1756-FAD6C3EE4557}"/>
              </a:ext>
            </a:extLst>
          </p:cNvPr>
          <p:cNvGrpSpPr/>
          <p:nvPr/>
        </p:nvGrpSpPr>
        <p:grpSpPr>
          <a:xfrm>
            <a:off x="1581797" y="1876973"/>
            <a:ext cx="7373238" cy="1964600"/>
            <a:chOff x="2109062" y="1359631"/>
            <a:chExt cx="9830983" cy="261946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E4F396A-AB5A-2C11-37F1-2CBFEED9601F}"/>
                </a:ext>
              </a:extLst>
            </p:cNvPr>
            <p:cNvGrpSpPr/>
            <p:nvPr/>
          </p:nvGrpSpPr>
          <p:grpSpPr>
            <a:xfrm>
              <a:off x="2109062" y="1359631"/>
              <a:ext cx="9830983" cy="2619467"/>
              <a:chOff x="2092057" y="1367631"/>
              <a:chExt cx="9830983" cy="2619467"/>
            </a:xfrm>
          </p:grpSpPr>
          <p:pic>
            <p:nvPicPr>
              <p:cNvPr id="44" name="Graphic 43" descr="Cell Tower">
                <a:extLst>
                  <a:ext uri="{FF2B5EF4-FFF2-40B4-BE49-F238E27FC236}">
                    <a16:creationId xmlns:a16="http://schemas.microsoft.com/office/drawing/2014/main" id="{DF0C6C92-D8E4-8754-F5C4-964EF3A563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177653" y="1367631"/>
                <a:ext cx="386203" cy="386203"/>
              </a:xfrm>
              <a:prstGeom prst="rect">
                <a:avLst/>
              </a:prstGeom>
            </p:spPr>
          </p:pic>
          <p:pic>
            <p:nvPicPr>
              <p:cNvPr id="47" name="Graphic 46" descr="Cell Tower">
                <a:extLst>
                  <a:ext uri="{FF2B5EF4-FFF2-40B4-BE49-F238E27FC236}">
                    <a16:creationId xmlns:a16="http://schemas.microsoft.com/office/drawing/2014/main" id="{F1385BD1-E2E7-8516-3811-123618EAF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718901" y="1607354"/>
                <a:ext cx="386203" cy="386203"/>
              </a:xfrm>
              <a:prstGeom prst="rect">
                <a:avLst/>
              </a:prstGeom>
            </p:spPr>
          </p:pic>
          <p:pic>
            <p:nvPicPr>
              <p:cNvPr id="49" name="Graphic 48" descr="Cell Tower">
                <a:extLst>
                  <a:ext uri="{FF2B5EF4-FFF2-40B4-BE49-F238E27FC236}">
                    <a16:creationId xmlns:a16="http://schemas.microsoft.com/office/drawing/2014/main" id="{1E0D9F5E-3943-76F3-847F-CA97A3D49A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92057" y="2176174"/>
                <a:ext cx="386203" cy="386203"/>
              </a:xfrm>
              <a:prstGeom prst="rect">
                <a:avLst/>
              </a:prstGeom>
            </p:spPr>
          </p:pic>
          <p:pic>
            <p:nvPicPr>
              <p:cNvPr id="51" name="Graphic 50" descr="Cell Tower">
                <a:extLst>
                  <a:ext uri="{FF2B5EF4-FFF2-40B4-BE49-F238E27FC236}">
                    <a16:creationId xmlns:a16="http://schemas.microsoft.com/office/drawing/2014/main" id="{B71DF865-77DE-6016-F1FB-DF714E19C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37893" y="3071331"/>
                <a:ext cx="386203" cy="386203"/>
              </a:xfrm>
              <a:prstGeom prst="rect">
                <a:avLst/>
              </a:prstGeom>
            </p:spPr>
          </p:pic>
          <p:pic>
            <p:nvPicPr>
              <p:cNvPr id="53" name="Graphic 52" descr="Cell Tower">
                <a:extLst>
                  <a:ext uri="{FF2B5EF4-FFF2-40B4-BE49-F238E27FC236}">
                    <a16:creationId xmlns:a16="http://schemas.microsoft.com/office/drawing/2014/main" id="{DDD57D88-7ACE-DCD5-4CC7-D4973B0BC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436688" y="2090364"/>
                <a:ext cx="386203" cy="386203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D789F9-60AF-A3AD-CB05-90E2DBCADAA9}"/>
                  </a:ext>
                </a:extLst>
              </p:cNvPr>
              <p:cNvSpPr txBox="1"/>
              <p:nvPr/>
            </p:nvSpPr>
            <p:spPr>
              <a:xfrm>
                <a:off x="10499145" y="3648543"/>
                <a:ext cx="1423895" cy="338555"/>
              </a:xfrm>
              <a:prstGeom prst="rect">
                <a:avLst/>
              </a:prstGeom>
              <a:solidFill>
                <a:srgbClr val="F066E6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PAWR Testbeds</a:t>
                </a:r>
              </a:p>
            </p:txBody>
          </p:sp>
        </p:grpSp>
        <p:pic>
          <p:nvPicPr>
            <p:cNvPr id="60" name="Graphic 59" descr="Cell Tower">
              <a:extLst>
                <a:ext uri="{FF2B5EF4-FFF2-40B4-BE49-F238E27FC236}">
                  <a16:creationId xmlns:a16="http://schemas.microsoft.com/office/drawing/2014/main" id="{00E001BF-DFFF-F0F6-CE2F-5A2444CAE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18801" y="3586284"/>
              <a:ext cx="386203" cy="386203"/>
            </a:xfrm>
            <a:prstGeom prst="rect">
              <a:avLst/>
            </a:prstGeom>
          </p:spPr>
        </p:pic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6E0AA55-3BE0-8643-A5FD-0E79737D1241}"/>
              </a:ext>
            </a:extLst>
          </p:cNvPr>
          <p:cNvGrpSpPr/>
          <p:nvPr/>
        </p:nvGrpSpPr>
        <p:grpSpPr>
          <a:xfrm>
            <a:off x="4297776" y="2293875"/>
            <a:ext cx="3462777" cy="2690216"/>
            <a:chOff x="9897815" y="1901313"/>
            <a:chExt cx="4617036" cy="3586954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793C5E05-A470-9140-9CAE-C423ADEED414}"/>
                </a:ext>
              </a:extLst>
            </p:cNvPr>
            <p:cNvSpPr/>
            <p:nvPr/>
          </p:nvSpPr>
          <p:spPr>
            <a:xfrm>
              <a:off x="14331971" y="1901313"/>
              <a:ext cx="182880" cy="182880"/>
            </a:xfrm>
            <a:prstGeom prst="ellipse">
              <a:avLst/>
            </a:prstGeom>
            <a:solidFill>
              <a:srgbClr val="7030A1"/>
            </a:solidFill>
            <a:ln>
              <a:solidFill>
                <a:srgbClr val="7030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FF6CFC7D-6647-FD43-B225-58D585C20126}"/>
                </a:ext>
              </a:extLst>
            </p:cNvPr>
            <p:cNvSpPr txBox="1"/>
            <p:nvPr/>
          </p:nvSpPr>
          <p:spPr>
            <a:xfrm>
              <a:off x="9897815" y="4811159"/>
              <a:ext cx="2182445" cy="677108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PATh</a:t>
              </a: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/OSG (Madison)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9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F68027-F907-E75B-0FDD-35CD34FCB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300" dirty="0"/>
              <a:t>Throughput Commuting is all about scaling out and therefore about the rate of job handling</a:t>
            </a:r>
          </a:p>
          <a:p>
            <a:endParaRPr lang="en-US" dirty="0"/>
          </a:p>
          <a:p>
            <a:r>
              <a:rPr lang="en-US" dirty="0"/>
              <a:t>During the month of June 2023, the OSPool handled close to </a:t>
            </a:r>
            <a:r>
              <a:rPr lang="en-US" dirty="0">
                <a:solidFill>
                  <a:srgbClr val="FF0000"/>
                </a:solidFill>
              </a:rPr>
              <a:t>18,000,000</a:t>
            </a:r>
            <a:r>
              <a:rPr lang="en-US" dirty="0"/>
              <a:t> jobs</a:t>
            </a:r>
          </a:p>
          <a:p>
            <a:pPr marL="1314450" lvl="1" indent="-571500"/>
            <a:r>
              <a:rPr lang="en-US" b="1" dirty="0">
                <a:solidFill>
                  <a:srgbClr val="FF0000"/>
                </a:solidFill>
              </a:rPr>
              <a:t>600,000</a:t>
            </a:r>
            <a:r>
              <a:rPr lang="en-US" dirty="0"/>
              <a:t> jobs per day</a:t>
            </a:r>
          </a:p>
          <a:p>
            <a:pPr marL="1314450" lvl="1" indent="-571500"/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</a:rPr>
              <a:t>25,000</a:t>
            </a:r>
            <a:r>
              <a:rPr lang="en-US" dirty="0"/>
              <a:t> jobs per hour</a:t>
            </a:r>
          </a:p>
          <a:p>
            <a:pPr marL="1314450" lvl="1" indent="-571500"/>
            <a:r>
              <a:rPr lang="en-US" dirty="0"/>
              <a:t>         </a:t>
            </a:r>
            <a:r>
              <a:rPr lang="en-US" b="1" dirty="0">
                <a:solidFill>
                  <a:srgbClr val="FF0000"/>
                </a:solidFill>
              </a:rPr>
              <a:t>410</a:t>
            </a:r>
            <a:r>
              <a:rPr lang="en-US" dirty="0"/>
              <a:t> jobs per minute</a:t>
            </a:r>
          </a:p>
          <a:p>
            <a:pPr marL="1314450" lvl="1" indent="-571500"/>
            <a:r>
              <a:rPr lang="en-US" dirty="0"/>
              <a:t>             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dirty="0"/>
              <a:t> jobs per second </a:t>
            </a:r>
          </a:p>
        </p:txBody>
      </p:sp>
    </p:spTree>
    <p:extLst>
      <p:ext uri="{BB962C8B-B14F-4D97-AF65-F5344CB8AC3E}">
        <p14:creationId xmlns:p14="http://schemas.microsoft.com/office/powerpoint/2010/main" val="261948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5C1181-EDC0-4D5F-AC7A-0B80692CD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1951" t="527" r="6038"/>
          <a:stretch/>
        </p:blipFill>
        <p:spPr>
          <a:xfrm>
            <a:off x="1454227" y="97348"/>
            <a:ext cx="6477918" cy="65982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4FE0A2-7879-4D87-8FF4-38A34C690021}"/>
              </a:ext>
            </a:extLst>
          </p:cNvPr>
          <p:cNvSpPr/>
          <p:nvPr/>
        </p:nvSpPr>
        <p:spPr>
          <a:xfrm rot="19677502">
            <a:off x="2387875" y="1006332"/>
            <a:ext cx="2358403" cy="8902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795958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solidFill>
                <a:srgbClr val="FFFFFF">
                  <a:alpha val="96000"/>
                </a:srgbClr>
              </a:solidFill>
              <a:effectLst>
                <a:outerShdw dist="38100" dir="2700000" algn="tl" rotWithShape="0">
                  <a:srgbClr val="009DD9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>
                    <a:alpha val="96000"/>
                  </a:srgbClr>
                </a:solidFill>
                <a:effectLst>
                  <a:outerShdw dist="38100" dir="2700000" algn="tl" rotWithShape="0">
                    <a:srgbClr val="009DD9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OSPool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solidFill>
                <a:srgbClr val="FFFFFF">
                  <a:alpha val="96000"/>
                </a:srgbClr>
              </a:solidFill>
              <a:effectLst>
                <a:outerShdw dist="38100" dir="2700000" algn="tl" rotWithShape="0">
                  <a:srgbClr val="009DD9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AC50A5-1A32-4851-BAF5-C1DDE67D1A30}"/>
              </a:ext>
            </a:extLst>
          </p:cNvPr>
          <p:cNvSpPr/>
          <p:nvPr/>
        </p:nvSpPr>
        <p:spPr>
          <a:xfrm rot="1799640">
            <a:off x="4567061" y="1046207"/>
            <a:ext cx="2599958" cy="8902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795958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solidFill>
                <a:srgbClr val="FFFFFF">
                  <a:alpha val="96000"/>
                </a:srgbClr>
              </a:solidFill>
              <a:effectLst>
                <a:outerShdw dist="38100" dir="2700000" algn="tl" rotWithShape="0">
                  <a:srgbClr val="009DD9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>
                    <a:alpha val="96000"/>
                  </a:srgbClr>
                </a:solidFill>
                <a:effectLst>
                  <a:outerShdw dist="38100" dir="2700000" algn="tl" rotWithShape="0">
                    <a:srgbClr val="009DD9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PATh Facility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D2844-E8AB-4DBC-8D98-39517EC357B8}"/>
              </a:ext>
            </a:extLst>
          </p:cNvPr>
          <p:cNvSpPr/>
          <p:nvPr/>
        </p:nvSpPr>
        <p:spPr>
          <a:xfrm rot="16200000">
            <a:off x="1083623" y="2951339"/>
            <a:ext cx="2495452" cy="8902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795958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solidFill>
                <a:srgbClr val="FFFFFF">
                  <a:alpha val="96000"/>
                </a:srgbClr>
              </a:solidFill>
              <a:effectLst>
                <a:outerShdw dist="38100" dir="2700000" algn="tl" rotWithShape="0">
                  <a:srgbClr val="009DD9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>
                    <a:alpha val="96000"/>
                  </a:srgbClr>
                </a:solidFill>
                <a:effectLst>
                  <a:outerShdw dist="38100" dir="2700000" algn="tl" rotWithShape="0">
                    <a:srgbClr val="009DD9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Com. Clouds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1FA697-C390-41AD-8894-088E752A17AD}"/>
              </a:ext>
            </a:extLst>
          </p:cNvPr>
          <p:cNvSpPr/>
          <p:nvPr/>
        </p:nvSpPr>
        <p:spPr>
          <a:xfrm rot="1822141">
            <a:off x="2586417" y="4381483"/>
            <a:ext cx="2551094" cy="8902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151995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solidFill>
                <a:srgbClr val="FFFFFF">
                  <a:alpha val="96000"/>
                </a:srgbClr>
              </a:solidFill>
              <a:effectLst>
                <a:outerShdw dist="38100" dir="2700000" algn="tl" rotWithShape="0">
                  <a:srgbClr val="009DD9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>
                    <a:alpha val="96000"/>
                  </a:srgbClr>
                </a:solidFill>
                <a:effectLst>
                  <a:outerShdw dist="38100" dir="2700000" algn="tl" rotWithShape="0">
                    <a:srgbClr val="009DD9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RAMPS</a:t>
            </a:r>
            <a:endParaRPr kumimoji="0" lang="en-US" sz="5400" b="0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solidFill>
                <a:srgbClr val="FFFFFF">
                  <a:alpha val="96000"/>
                </a:srgbClr>
              </a:solidFill>
              <a:effectLst>
                <a:outerShdw dist="38100" dir="2700000" algn="tl" rotWithShape="0">
                  <a:srgbClr val="009DD9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5ADF3-4D9D-430E-A56A-853CD1262FE8}"/>
              </a:ext>
            </a:extLst>
          </p:cNvPr>
          <p:cNvSpPr/>
          <p:nvPr/>
        </p:nvSpPr>
        <p:spPr>
          <a:xfrm rot="5400000">
            <a:off x="5237741" y="2921904"/>
            <a:ext cx="2471204" cy="8902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795958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solidFill>
                <a:srgbClr val="FFFFFF">
                  <a:alpha val="96000"/>
                </a:srgbClr>
              </a:solidFill>
              <a:effectLst>
                <a:outerShdw dist="38100" dir="2700000" algn="tl" rotWithShape="0">
                  <a:srgbClr val="009DD9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>
                    <a:alpha val="96000"/>
                  </a:srgbClr>
                </a:solidFill>
                <a:effectLst>
                  <a:outerShdw dist="38100" dir="2700000" algn="tl" rotWithShape="0">
                    <a:srgbClr val="009DD9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My Campus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solidFill>
                <a:srgbClr val="FFFFFF">
                  <a:alpha val="96000"/>
                </a:srgbClr>
              </a:solidFill>
              <a:effectLst>
                <a:outerShdw dist="38100" dir="2700000" algn="tl" rotWithShape="0">
                  <a:srgbClr val="009DD9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9B8228-BC4C-416F-B6B9-576234405B7A}"/>
              </a:ext>
            </a:extLst>
          </p:cNvPr>
          <p:cNvSpPr/>
          <p:nvPr/>
        </p:nvSpPr>
        <p:spPr>
          <a:xfrm rot="19764948">
            <a:off x="4473019" y="4672818"/>
            <a:ext cx="2393790" cy="8902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solidFill>
                <a:srgbClr val="FFFFFF">
                  <a:alpha val="96000"/>
                </a:srgbClr>
              </a:solidFill>
              <a:effectLst>
                <a:outerShdw dist="38100" dir="2700000" algn="tl" rotWithShape="0">
                  <a:srgbClr val="009DD9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>
                    <a:alpha val="96000"/>
                  </a:srgbClr>
                </a:solidFill>
                <a:effectLst>
                  <a:outerShdw dist="38100" dir="2700000" algn="tl" rotWithShape="0">
                    <a:srgbClr val="009DD9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My Collaboration</a:t>
            </a:r>
            <a:endParaRPr kumimoji="0" lang="en-US" sz="5400" b="0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solidFill>
                <a:srgbClr val="FFFFFF">
                  <a:alpha val="96000"/>
                </a:srgbClr>
              </a:solidFill>
              <a:effectLst>
                <a:outerShdw dist="38100" dir="2700000" algn="tl" rotWithShape="0">
                  <a:srgbClr val="009DD9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930A1D5-0D7C-45A1-AC29-7E8318DCD0B4}"/>
              </a:ext>
            </a:extLst>
          </p:cNvPr>
          <p:cNvSpPr/>
          <p:nvPr/>
        </p:nvSpPr>
        <p:spPr>
          <a:xfrm rot="872658" flipH="1">
            <a:off x="2304982" y="2757647"/>
            <a:ext cx="1568145" cy="484632"/>
          </a:xfrm>
          <a:prstGeom prst="rightArrow">
            <a:avLst>
              <a:gd name="adj1" fmla="val 100000"/>
              <a:gd name="adj2" fmla="val 3493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NSF Awarded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5D591B5-4489-4BF3-AA19-E0DAD39BBA59}"/>
              </a:ext>
            </a:extLst>
          </p:cNvPr>
          <p:cNvSpPr/>
          <p:nvPr/>
        </p:nvSpPr>
        <p:spPr>
          <a:xfrm rot="20178775" flipH="1">
            <a:off x="2386127" y="3816431"/>
            <a:ext cx="1603005" cy="484632"/>
          </a:xfrm>
          <a:prstGeom prst="rightArrow">
            <a:avLst>
              <a:gd name="adj1" fmla="val 100000"/>
              <a:gd name="adj2" fmla="val 2628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D2D28A7-EA59-4336-9AAF-2C4FBEE3679C}"/>
              </a:ext>
            </a:extLst>
          </p:cNvPr>
          <p:cNvSpPr/>
          <p:nvPr/>
        </p:nvSpPr>
        <p:spPr>
          <a:xfrm rot="18018915" flipH="1">
            <a:off x="3083077" y="4588574"/>
            <a:ext cx="1629987" cy="484632"/>
          </a:xfrm>
          <a:prstGeom prst="rightArrow">
            <a:avLst>
              <a:gd name="adj1" fmla="val 100000"/>
              <a:gd name="adj2" fmla="val 3599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Allocation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DC441F1-2DD5-46CD-B83C-10CCB0973F9F}"/>
              </a:ext>
            </a:extLst>
          </p:cNvPr>
          <p:cNvSpPr/>
          <p:nvPr/>
        </p:nvSpPr>
        <p:spPr>
          <a:xfrm>
            <a:off x="5769204" y="3299394"/>
            <a:ext cx="1309033" cy="444015"/>
          </a:xfrm>
          <a:prstGeom prst="rightArrow">
            <a:avLst>
              <a:gd name="adj1" fmla="val 100000"/>
              <a:gd name="adj2" fmla="val 33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I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01D40A9-A50C-4358-83D9-41AAAA1D63CC}"/>
              </a:ext>
            </a:extLst>
          </p:cNvPr>
          <p:cNvSpPr/>
          <p:nvPr/>
        </p:nvSpPr>
        <p:spPr>
          <a:xfrm rot="3455056">
            <a:off x="4808468" y="4636166"/>
            <a:ext cx="1498069" cy="444015"/>
          </a:xfrm>
          <a:prstGeom prst="rightArrow">
            <a:avLst>
              <a:gd name="adj1" fmla="val 100000"/>
              <a:gd name="adj2" fmla="val 3600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83E3280-CE01-45A6-B983-2FB58B77EF1D}"/>
              </a:ext>
            </a:extLst>
          </p:cNvPr>
          <p:cNvSpPr/>
          <p:nvPr/>
        </p:nvSpPr>
        <p:spPr>
          <a:xfrm rot="18245407">
            <a:off x="5174842" y="1823723"/>
            <a:ext cx="1350716" cy="625648"/>
          </a:xfrm>
          <a:prstGeom prst="rightArrow">
            <a:avLst>
              <a:gd name="adj1" fmla="val 100000"/>
              <a:gd name="adj2" fmla="val 2324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Awarded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74FB0F0-08B7-4610-BB72-1B690E7F0BC0}"/>
              </a:ext>
            </a:extLst>
          </p:cNvPr>
          <p:cNvSpPr/>
          <p:nvPr/>
        </p:nvSpPr>
        <p:spPr>
          <a:xfrm rot="3307514" flipH="1">
            <a:off x="3133228" y="1784894"/>
            <a:ext cx="1675785" cy="484632"/>
          </a:xfrm>
          <a:prstGeom prst="rightArrow">
            <a:avLst>
              <a:gd name="adj1" fmla="val 100000"/>
              <a:gd name="adj2" fmla="val 2785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FAIR-Share 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9ACA2B-7770-4898-9F67-B8D76A9042DD}"/>
              </a:ext>
            </a:extLst>
          </p:cNvPr>
          <p:cNvSpPr/>
          <p:nvPr/>
        </p:nvSpPr>
        <p:spPr>
          <a:xfrm>
            <a:off x="3955042" y="2513676"/>
            <a:ext cx="1644510" cy="1644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A30DA9-6423-4ED4-A390-7C5A19E8C250}"/>
              </a:ext>
            </a:extLst>
          </p:cNvPr>
          <p:cNvGrpSpPr/>
          <p:nvPr/>
        </p:nvGrpSpPr>
        <p:grpSpPr>
          <a:xfrm>
            <a:off x="3778991" y="2315643"/>
            <a:ext cx="2110808" cy="2093389"/>
            <a:chOff x="3778991" y="2315643"/>
            <a:chExt cx="2110808" cy="2093389"/>
          </a:xfrm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89FA8173-867A-49D2-99DD-1A02F7CECC61}"/>
                </a:ext>
              </a:extLst>
            </p:cNvPr>
            <p:cNvSpPr>
              <a:spLocks/>
            </p:cNvSpPr>
            <p:nvPr/>
          </p:nvSpPr>
          <p:spPr>
            <a:xfrm rot="5652147">
              <a:off x="3787700" y="2306934"/>
              <a:ext cx="2093389" cy="2110808"/>
            </a:xfrm>
            <a:prstGeom prst="blockArc">
              <a:avLst>
                <a:gd name="adj1" fmla="val 10628866"/>
                <a:gd name="adj2" fmla="val 6963787"/>
                <a:gd name="adj3" fmla="val 1485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292A3B-9D10-4126-AE20-FF948A4431E2}"/>
                </a:ext>
              </a:extLst>
            </p:cNvPr>
            <p:cNvSpPr/>
            <p:nvPr/>
          </p:nvSpPr>
          <p:spPr>
            <a:xfrm rot="20418791">
              <a:off x="4206234" y="2708212"/>
              <a:ext cx="1232783" cy="12541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6820203"/>
                </a:avLst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>
                    <a:alpha val="96000"/>
                  </a:srgbClr>
                </a:solidFill>
                <a:effectLst>
                  <a:outerShdw dist="38100" dir="2700000" algn="tl" rotWithShape="0">
                    <a:srgbClr val="009DD9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Bring</a:t>
              </a:r>
              <a:r>
                <a:rPr kumimoji="0" lang="en-US" sz="4800" b="1" i="0" u="none" strike="noStrike" kern="1200" cap="none" spc="0" normalizeH="0" baseline="0" noProof="0" dirty="0">
                  <a:ln w="6600">
                    <a:solidFill>
                      <a:srgbClr val="009DD9"/>
                    </a:solidFill>
                    <a:prstDash val="solid"/>
                  </a:ln>
                  <a:solidFill>
                    <a:prstClr val="black">
                      <a:alpha val="96000"/>
                    </a:prstClr>
                  </a:solidFill>
                  <a:effectLst>
                    <a:outerShdw dist="38100" dir="2700000" algn="tl" rotWithShape="0">
                      <a:srgbClr val="009DD9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Your Own Capacity BYOC</a:t>
              </a:r>
              <a:endParaRPr kumimoji="0" lang="en-US" sz="4800" b="0" i="0" u="none" strike="noStrike" kern="1200" cap="none" spc="0" normalizeH="0" baseline="0" noProof="0" dirty="0">
                <a:ln w="6600">
                  <a:solidFill>
                    <a:srgbClr val="009DD9"/>
                  </a:solidFill>
                  <a:prstDash val="solid"/>
                </a:ln>
                <a:solidFill>
                  <a:prstClr val="black">
                    <a:alpha val="96000"/>
                  </a:prstClr>
                </a:solidFill>
                <a:effectLst>
                  <a:outerShdw dist="38100" dir="2700000" algn="tl" rotWithShape="0">
                    <a:srgbClr val="009DD9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D7F9D3D-F417-466B-A52C-4B8CC2D760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9" y="387640"/>
            <a:ext cx="1023938" cy="106383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ED16C0F-3283-47D0-B04A-FEBC221B22BD}"/>
              </a:ext>
            </a:extLst>
          </p:cNvPr>
          <p:cNvGrpSpPr/>
          <p:nvPr/>
        </p:nvGrpSpPr>
        <p:grpSpPr>
          <a:xfrm>
            <a:off x="7654674" y="387640"/>
            <a:ext cx="1301409" cy="1496761"/>
            <a:chOff x="6304022" y="2755171"/>
            <a:chExt cx="1301409" cy="139225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90ED0CC-0867-4D47-B208-5EE5ABC99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022" y="2755171"/>
              <a:ext cx="1301409" cy="86673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2CA033-01AE-4F87-82E9-541D6A298139}"/>
                </a:ext>
              </a:extLst>
            </p:cNvPr>
            <p:cNvSpPr txBox="1"/>
            <p:nvPr/>
          </p:nvSpPr>
          <p:spPr>
            <a:xfrm>
              <a:off x="6442807" y="3562646"/>
              <a:ext cx="1031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AB200"/>
                  </a:solidFill>
                  <a:effectLst/>
                  <a:uLnTx/>
                  <a:uFillTx/>
                  <a:latin typeface="Shruti" panose="020B0502040204020203" pitchFamily="34" charset="0"/>
                  <a:ea typeface="+mn-ea"/>
                  <a:cs typeface="Shruti" panose="020B0502040204020203" pitchFamily="34" charset="0"/>
                </a:rPr>
                <a:t>OSG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B200"/>
                </a:solidFill>
                <a:effectLst/>
                <a:uLnTx/>
                <a:uFillTx/>
                <a:latin typeface="Shruti" panose="020B0502040204020203" pitchFamily="34" charset="0"/>
                <a:ea typeface="+mn-ea"/>
                <a:cs typeface="Shruti" panose="020B0502040204020203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4ECC165-4E20-530F-4396-68F4908D1A3D}"/>
              </a:ext>
            </a:extLst>
          </p:cNvPr>
          <p:cNvSpPr txBox="1"/>
          <p:nvPr/>
        </p:nvSpPr>
        <p:spPr>
          <a:xfrm>
            <a:off x="206322" y="5390317"/>
            <a:ext cx="2029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Remotely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0AE18-1FC8-3029-1ADB-0CB06A003937}"/>
              </a:ext>
            </a:extLst>
          </p:cNvPr>
          <p:cNvSpPr txBox="1"/>
          <p:nvPr/>
        </p:nvSpPr>
        <p:spPr>
          <a:xfrm>
            <a:off x="7075126" y="5424409"/>
            <a:ext cx="1914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Deploy 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Locally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0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E9ED2E-5834-5FA9-E395-2B4EA18FD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services and technologies enable federation of computing capacity</a:t>
            </a:r>
          </a:p>
          <a:p>
            <a:pPr marL="1314450" lvl="1" indent="-571500"/>
            <a:r>
              <a:rPr lang="en-US" dirty="0"/>
              <a:t>More than </a:t>
            </a:r>
            <a:r>
              <a:rPr lang="en-US" b="1" dirty="0">
                <a:solidFill>
                  <a:srgbClr val="FF0000"/>
                </a:solidFill>
              </a:rPr>
              <a:t>50</a:t>
            </a:r>
            <a:r>
              <a:rPr lang="en-US" dirty="0"/>
              <a:t> institutions contribute to the OSPool  capacity provided by more than </a:t>
            </a:r>
            <a:r>
              <a:rPr lang="en-US" b="1" dirty="0">
                <a:solidFill>
                  <a:srgbClr val="FF0000"/>
                </a:solidFill>
              </a:rPr>
              <a:t>70</a:t>
            </a:r>
            <a:r>
              <a:rPr lang="en-US" dirty="0"/>
              <a:t> sites </a:t>
            </a:r>
          </a:p>
          <a:p>
            <a:pPr marL="571500" indent="-571500"/>
            <a:r>
              <a:rPr lang="en-US" dirty="0"/>
              <a:t>PATh services and technologies enable effective access to remote datasets </a:t>
            </a:r>
          </a:p>
          <a:p>
            <a:pPr marL="1314450" lvl="1" indent="-571500"/>
            <a:r>
              <a:rPr lang="en-US" dirty="0"/>
              <a:t>More </a:t>
            </a:r>
            <a:r>
              <a:rPr lang="en-US"/>
              <a:t>than </a:t>
            </a:r>
            <a:r>
              <a:rPr lang="en-US" b="1">
                <a:solidFill>
                  <a:srgbClr val="FF0000"/>
                </a:solidFill>
              </a:rPr>
              <a:t>160</a:t>
            </a:r>
            <a:r>
              <a:rPr lang="en-US"/>
              <a:t> </a:t>
            </a:r>
            <a:r>
              <a:rPr lang="en-US" dirty="0"/>
              <a:t>datasets federated by the Open Science Data Federation (OSDF)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B9B09-35FF-442C-9C6F-D1447B24DF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6" y="285168"/>
            <a:ext cx="901587" cy="936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B0974-16EF-8A8D-C707-7BDD98B8AF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6" y="2894437"/>
            <a:ext cx="901587" cy="9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890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44230</TotalTime>
  <Words>567</Words>
  <Application>Microsoft Office PowerPoint</Application>
  <PresentationFormat>On-screen Show 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Microsoft Sans Serif</vt:lpstr>
      <vt:lpstr>Shruti</vt:lpstr>
      <vt:lpstr>Tw Cen MT</vt:lpstr>
      <vt:lpstr>Verdana</vt:lpstr>
      <vt:lpstr>1_Office Theme</vt:lpstr>
      <vt:lpstr>Custom Design</vt:lpstr>
      <vt:lpstr>3_Office Theme</vt:lpstr>
      <vt:lpstr>Throughput Computing</vt:lpstr>
      <vt:lpstr> Welcome to  HTC23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 Executive Summary </vt:lpstr>
      <vt:lpstr>PowerPoint Presentation</vt:lpstr>
      <vt:lpstr>In June 2023  236 researchers from 90 projects placed OSPool Jobs. What can we do  more/different  to  scale out adoption of Throughput Computing?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OSG Fabric of Services  and Cloud Resources</dc:title>
  <dc:creator>MIRON LIVNY</dc:creator>
  <cp:lastModifiedBy>MIRON LIVNY</cp:lastModifiedBy>
  <cp:revision>246</cp:revision>
  <dcterms:created xsi:type="dcterms:W3CDTF">2021-04-04T14:48:05Z</dcterms:created>
  <dcterms:modified xsi:type="dcterms:W3CDTF">2023-07-10T12:07:08Z</dcterms:modified>
</cp:coreProperties>
</file>