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Helvetica Neue"/>
      <p:regular r:id="rId27"/>
      <p:bold r:id="rId28"/>
      <p:italic r:id="rId29"/>
      <p:boldItalic r:id="rId30"/>
    </p:embeddedFont>
    <p:embeddedFont>
      <p:font typeface="Oswald SemiBold"/>
      <p:regular r:id="rId31"/>
      <p:bold r:id="rId32"/>
    </p:embeddedFont>
    <p:embeddedFont>
      <p:font typeface="Helvetica Neue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swaldSemiBold-regular.fntdata"/><Relationship Id="rId30" Type="http://schemas.openxmlformats.org/officeDocument/2006/relationships/font" Target="fonts/HelveticaNeue-boldItalic.fntdata"/><Relationship Id="rId11" Type="http://schemas.openxmlformats.org/officeDocument/2006/relationships/slide" Target="slides/slide7.xml"/><Relationship Id="rId33" Type="http://schemas.openxmlformats.org/officeDocument/2006/relationships/font" Target="fonts/HelveticaNeueLight-regular.fntdata"/><Relationship Id="rId10" Type="http://schemas.openxmlformats.org/officeDocument/2006/relationships/slide" Target="slides/slide6.xml"/><Relationship Id="rId32" Type="http://schemas.openxmlformats.org/officeDocument/2006/relationships/font" Target="fonts/OswaldSemiBold-bold.fntdata"/><Relationship Id="rId13" Type="http://schemas.openxmlformats.org/officeDocument/2006/relationships/slide" Target="slides/slide9.xml"/><Relationship Id="rId35" Type="http://schemas.openxmlformats.org/officeDocument/2006/relationships/font" Target="fonts/HelveticaNeueLight-italic.fntdata"/><Relationship Id="rId12" Type="http://schemas.openxmlformats.org/officeDocument/2006/relationships/slide" Target="slides/slide8.xml"/><Relationship Id="rId34" Type="http://schemas.openxmlformats.org/officeDocument/2006/relationships/font" Target="fonts/HelveticaNeueLight-bold.fntdata"/><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font" Target="fonts/HelveticaNeueLigh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f0e60cb93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f0e60cb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78f058253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78f0582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84bb5455f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84bb5455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84bb5455f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584bb5455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84bb5455f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584bb5455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84bb5455f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84bb5455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584bb5455f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584bb5455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84bb5455f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584bb5455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580cda65b6_113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580cda65b6_11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578f058253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578f05825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578f058253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578f05825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84bb5455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584bb545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80cda65b6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580cda65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78f058253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578f05825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2eeaed576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2eeaed57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2eeaed5767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2eeaed576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580cda65b6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580cda65b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2eeaed576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2eeaed576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578f058253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578f05825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2eeaed576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2eeaed576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80cda65b6_11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580cda65b6_1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838200" y="665163"/>
            <a:ext cx="10515600" cy="23876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2"/>
          <p:cNvSpPr txBox="1"/>
          <p:nvPr>
            <p:ph idx="1" type="subTitle"/>
          </p:nvPr>
        </p:nvSpPr>
        <p:spPr>
          <a:xfrm>
            <a:off x="838200" y="3288002"/>
            <a:ext cx="105156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 name="Google Shape;12;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 name="Shape 48"/>
        <p:cNvGrpSpPr/>
        <p:nvPr/>
      </p:nvGrpSpPr>
      <p:grpSpPr>
        <a:xfrm>
          <a:off x="0" y="0"/>
          <a:ext cx="0" cy="0"/>
          <a:chOff x="0" y="0"/>
          <a:chExt cx="0" cy="0"/>
        </a:xfrm>
      </p:grpSpPr>
      <p:sp>
        <p:nvSpPr>
          <p:cNvPr id="49" name="Google Shape;49;p11"/>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1"/>
          <p:cNvSpPr txBox="1"/>
          <p:nvPr>
            <p:ph idx="1" type="body"/>
          </p:nvPr>
        </p:nvSpPr>
        <p:spPr>
          <a:xfrm rot="5400000">
            <a:off x="3921005" y="-1234281"/>
            <a:ext cx="4351338" cy="105156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 name="Shape 52"/>
        <p:cNvGrpSpPr/>
        <p:nvPr/>
      </p:nvGrpSpPr>
      <p:grpSpPr>
        <a:xfrm>
          <a:off x="0" y="0"/>
          <a:ext cx="0" cy="0"/>
          <a:chOff x="0" y="0"/>
          <a:chExt cx="0" cy="0"/>
        </a:xfrm>
      </p:grpSpPr>
      <p:sp>
        <p:nvSpPr>
          <p:cNvPr id="53" name="Google Shape;53;p12"/>
          <p:cNvSpPr txBox="1"/>
          <p:nvPr>
            <p:ph type="title"/>
          </p:nvPr>
        </p:nvSpPr>
        <p:spPr>
          <a:xfrm rot="5400000">
            <a:off x="7133431" y="1956594"/>
            <a:ext cx="5811838" cy="2628900"/>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2"/>
          <p:cNvSpPr txBox="1"/>
          <p:nvPr>
            <p:ph idx="1" type="body"/>
          </p:nvPr>
        </p:nvSpPr>
        <p:spPr>
          <a:xfrm rot="5400000">
            <a:off x="1799431" y="-596106"/>
            <a:ext cx="5811838" cy="77343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874" y="1847850"/>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831850" y="1709738"/>
            <a:ext cx="10515600" cy="2852737"/>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body"/>
          </p:nvPr>
        </p:nvSpPr>
        <p:spPr>
          <a:xfrm>
            <a:off x="831850" y="4589463"/>
            <a:ext cx="10515600" cy="1500187"/>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 name="Google Shape;20;p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solidFill>
                  <a:srgbClr val="888888"/>
                </a:solidFill>
              </a:defRPr>
            </a:lvl1pPr>
            <a:lvl2pPr lvl="1">
              <a:buNone/>
              <a:defRPr>
                <a:solidFill>
                  <a:srgbClr val="888888"/>
                </a:solidFill>
              </a:defRPr>
            </a:lvl2pPr>
            <a:lvl3pPr lvl="2">
              <a:buNone/>
              <a:defRPr>
                <a:solidFill>
                  <a:srgbClr val="888888"/>
                </a:solidFill>
              </a:defRPr>
            </a:lvl3pPr>
            <a:lvl4pPr lvl="3">
              <a:buNone/>
              <a:defRPr>
                <a:solidFill>
                  <a:srgbClr val="888888"/>
                </a:solidFill>
              </a:defRPr>
            </a:lvl4pPr>
            <a:lvl5pPr lvl="4">
              <a:buNone/>
              <a:defRPr>
                <a:solidFill>
                  <a:srgbClr val="888888"/>
                </a:solidFill>
              </a:defRPr>
            </a:lvl5pPr>
            <a:lvl6pPr lvl="5">
              <a:buNone/>
              <a:defRPr>
                <a:solidFill>
                  <a:srgbClr val="888888"/>
                </a:solidFill>
              </a:defRPr>
            </a:lvl6pPr>
            <a:lvl7pPr lvl="6">
              <a:buNone/>
              <a:defRPr>
                <a:solidFill>
                  <a:srgbClr val="888888"/>
                </a:solidFill>
              </a:defRPr>
            </a:lvl7pPr>
            <a:lvl8pPr lvl="7">
              <a:buNone/>
              <a:defRPr>
                <a:solidFill>
                  <a:srgbClr val="888888"/>
                </a:solidFill>
              </a:defRPr>
            </a:lvl8pPr>
            <a:lvl9pPr lvl="8">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5"/>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6"/>
          <p:cNvSpPr txBox="1"/>
          <p:nvPr>
            <p:ph type="title"/>
          </p:nvPr>
        </p:nvSpPr>
        <p:spPr>
          <a:xfrm>
            <a:off x="839788"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
          <p:cNvSpPr txBox="1"/>
          <p:nvPr>
            <p:ph idx="1" type="body"/>
          </p:nvPr>
        </p:nvSpPr>
        <p:spPr>
          <a:xfrm>
            <a:off x="839788" y="1681163"/>
            <a:ext cx="5157787" cy="823912"/>
          </a:xfrm>
          <a:prstGeom prst="rect">
            <a:avLst/>
          </a:prstGeom>
          <a:solidFill>
            <a:schemeClr val="lt1"/>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 name="Google Shape;29;p6"/>
          <p:cNvSpPr txBox="1"/>
          <p:nvPr>
            <p:ph idx="2" type="body"/>
          </p:nvPr>
        </p:nvSpPr>
        <p:spPr>
          <a:xfrm>
            <a:off x="839788" y="2505075"/>
            <a:ext cx="5157787" cy="368458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
          <p:cNvSpPr txBox="1"/>
          <p:nvPr>
            <p:ph idx="3" type="body"/>
          </p:nvPr>
        </p:nvSpPr>
        <p:spPr>
          <a:xfrm>
            <a:off x="6172200" y="1681163"/>
            <a:ext cx="5183188" cy="823912"/>
          </a:xfrm>
          <a:prstGeom prst="rect">
            <a:avLst/>
          </a:prstGeom>
          <a:solidFill>
            <a:schemeClr val="lt1"/>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 name="Google Shape;31;p6"/>
          <p:cNvSpPr txBox="1"/>
          <p:nvPr>
            <p:ph idx="4" type="body"/>
          </p:nvPr>
        </p:nvSpPr>
        <p:spPr>
          <a:xfrm>
            <a:off x="6172200" y="2505075"/>
            <a:ext cx="5183188" cy="368458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9"/>
          <p:cNvSpPr txBox="1"/>
          <p:nvPr>
            <p:ph type="title"/>
          </p:nvPr>
        </p:nvSpPr>
        <p:spPr>
          <a:xfrm>
            <a:off x="839788" y="457200"/>
            <a:ext cx="3932237" cy="1600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9"/>
          <p:cNvSpPr txBox="1"/>
          <p:nvPr>
            <p:ph idx="1" type="body"/>
          </p:nvPr>
        </p:nvSpPr>
        <p:spPr>
          <a:xfrm>
            <a:off x="5180012" y="995363"/>
            <a:ext cx="6172200" cy="4873625"/>
          </a:xfrm>
          <a:prstGeom prst="rect">
            <a:avLst/>
          </a:prstGeom>
          <a:solidFill>
            <a:schemeClr val="lt1"/>
          </a:solid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 name="Google Shape;41;p9"/>
          <p:cNvSpPr txBox="1"/>
          <p:nvPr>
            <p:ph idx="2" type="body"/>
          </p:nvPr>
        </p:nvSpPr>
        <p:spPr>
          <a:xfrm>
            <a:off x="839788" y="2057400"/>
            <a:ext cx="3932237" cy="381158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 name="Google Shape;42;p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10"/>
          <p:cNvSpPr txBox="1"/>
          <p:nvPr>
            <p:ph type="title"/>
          </p:nvPr>
        </p:nvSpPr>
        <p:spPr>
          <a:xfrm>
            <a:off x="839788" y="457200"/>
            <a:ext cx="3932237" cy="1600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10"/>
          <p:cNvSpPr/>
          <p:nvPr>
            <p:ph idx="2" type="pic"/>
          </p:nvPr>
        </p:nvSpPr>
        <p:spPr>
          <a:xfrm>
            <a:off x="5183188" y="457201"/>
            <a:ext cx="6172200" cy="5403850"/>
          </a:xfrm>
          <a:prstGeom prst="rect">
            <a:avLst/>
          </a:prstGeom>
          <a:solidFill>
            <a:schemeClr val="lt1"/>
          </a:solidFill>
          <a:ln>
            <a:noFill/>
          </a:ln>
        </p:spPr>
      </p:sp>
      <p:sp>
        <p:nvSpPr>
          <p:cNvPr id="46" name="Google Shape;46;p10"/>
          <p:cNvSpPr txBox="1"/>
          <p:nvPr>
            <p:ph idx="1" type="body"/>
          </p:nvPr>
        </p:nvSpPr>
        <p:spPr>
          <a:xfrm>
            <a:off x="839788" y="2057400"/>
            <a:ext cx="3932237" cy="381158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874" y="1847850"/>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Light"/>
                <a:ea typeface="Helvetica Neue Light"/>
                <a:cs typeface="Helvetica Neue Light"/>
                <a:sym typeface="Helvetica Neue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Light"/>
                <a:ea typeface="Helvetica Neue Light"/>
                <a:cs typeface="Helvetica Neue Light"/>
                <a:sym typeface="Helvetica Neue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Light"/>
                <a:ea typeface="Helvetica Neue Light"/>
                <a:cs typeface="Helvetica Neue Light"/>
                <a:sym typeface="Helvetica Neue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Light"/>
                <a:ea typeface="Helvetica Neue Light"/>
                <a:cs typeface="Helvetica Neue Light"/>
                <a:sym typeface="Helvetica Neue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Light"/>
                <a:ea typeface="Helvetica Neue Light"/>
                <a:cs typeface="Helvetica Neue Light"/>
                <a:sym typeface="Helvetica Neue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Helvetica Neue Light"/>
                <a:ea typeface="Helvetica Neue Light"/>
                <a:cs typeface="Helvetica Neue Light"/>
                <a:sym typeface="Helvetica Neue Light"/>
              </a:defRPr>
            </a:lvl1pPr>
            <a:lvl2pPr lvl="1" algn="r">
              <a:buNone/>
              <a:defRPr sz="1300">
                <a:solidFill>
                  <a:schemeClr val="dk1"/>
                </a:solidFill>
                <a:latin typeface="Helvetica Neue Light"/>
                <a:ea typeface="Helvetica Neue Light"/>
                <a:cs typeface="Helvetica Neue Light"/>
                <a:sym typeface="Helvetica Neue Light"/>
              </a:defRPr>
            </a:lvl2pPr>
            <a:lvl3pPr lvl="2" algn="r">
              <a:buNone/>
              <a:defRPr sz="1300">
                <a:solidFill>
                  <a:schemeClr val="dk1"/>
                </a:solidFill>
                <a:latin typeface="Helvetica Neue Light"/>
                <a:ea typeface="Helvetica Neue Light"/>
                <a:cs typeface="Helvetica Neue Light"/>
                <a:sym typeface="Helvetica Neue Light"/>
              </a:defRPr>
            </a:lvl3pPr>
            <a:lvl4pPr lvl="3" algn="r">
              <a:buNone/>
              <a:defRPr sz="1300">
                <a:solidFill>
                  <a:schemeClr val="dk1"/>
                </a:solidFill>
                <a:latin typeface="Helvetica Neue Light"/>
                <a:ea typeface="Helvetica Neue Light"/>
                <a:cs typeface="Helvetica Neue Light"/>
                <a:sym typeface="Helvetica Neue Light"/>
              </a:defRPr>
            </a:lvl4pPr>
            <a:lvl5pPr lvl="4" algn="r">
              <a:buNone/>
              <a:defRPr sz="1300">
                <a:solidFill>
                  <a:schemeClr val="dk1"/>
                </a:solidFill>
                <a:latin typeface="Helvetica Neue Light"/>
                <a:ea typeface="Helvetica Neue Light"/>
                <a:cs typeface="Helvetica Neue Light"/>
                <a:sym typeface="Helvetica Neue Light"/>
              </a:defRPr>
            </a:lvl5pPr>
            <a:lvl6pPr lvl="5" algn="r">
              <a:buNone/>
              <a:defRPr sz="1300">
                <a:solidFill>
                  <a:schemeClr val="dk1"/>
                </a:solidFill>
                <a:latin typeface="Helvetica Neue Light"/>
                <a:ea typeface="Helvetica Neue Light"/>
                <a:cs typeface="Helvetica Neue Light"/>
                <a:sym typeface="Helvetica Neue Light"/>
              </a:defRPr>
            </a:lvl6pPr>
            <a:lvl7pPr lvl="6" algn="r">
              <a:buNone/>
              <a:defRPr sz="1300">
                <a:solidFill>
                  <a:schemeClr val="dk1"/>
                </a:solidFill>
                <a:latin typeface="Helvetica Neue Light"/>
                <a:ea typeface="Helvetica Neue Light"/>
                <a:cs typeface="Helvetica Neue Light"/>
                <a:sym typeface="Helvetica Neue Light"/>
              </a:defRPr>
            </a:lvl7pPr>
            <a:lvl8pPr lvl="7" algn="r">
              <a:buNone/>
              <a:defRPr sz="1300">
                <a:solidFill>
                  <a:schemeClr val="dk1"/>
                </a:solidFill>
                <a:latin typeface="Helvetica Neue Light"/>
                <a:ea typeface="Helvetica Neue Light"/>
                <a:cs typeface="Helvetica Neue Light"/>
                <a:sym typeface="Helvetica Neue Light"/>
              </a:defRPr>
            </a:lvl8pPr>
            <a:lvl9pPr lvl="8" algn="r">
              <a:buNone/>
              <a:defRPr sz="1300">
                <a:solidFill>
                  <a:schemeClr val="dk1"/>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portal.path-cc.io/applic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hyperlink" Target="https://portal.path-cc.io/documentation/overview/references/credit-account-charg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hyperlink" Target="https://portal.path-cc.io/documentation/overview/references/credit-account-charges/" TargetMode="External"/><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portal.path-cc.io/documentation/overview/references/credit-account-charges/"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portal.path-cc.io/applica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hyperlink" Target="https://portal.path-cc.io/applica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portal.path-cc.io/applica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txBox="1"/>
          <p:nvPr>
            <p:ph type="ctrTitle"/>
          </p:nvPr>
        </p:nvSpPr>
        <p:spPr>
          <a:xfrm>
            <a:off x="838200" y="665163"/>
            <a:ext cx="10515600" cy="23876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Helvetica Neue"/>
              <a:buNone/>
            </a:pPr>
            <a:r>
              <a:rPr lang="en-US"/>
              <a:t>PATh Facility: </a:t>
            </a:r>
            <a:endParaRPr/>
          </a:p>
          <a:p>
            <a:pPr indent="0" lvl="0" marL="0" rtl="0" algn="l">
              <a:lnSpc>
                <a:spcPct val="90000"/>
              </a:lnSpc>
              <a:spcBef>
                <a:spcPts val="0"/>
              </a:spcBef>
              <a:spcAft>
                <a:spcPts val="0"/>
              </a:spcAft>
              <a:buClr>
                <a:schemeClr val="dk1"/>
              </a:buClr>
              <a:buSzPts val="6000"/>
              <a:buFont typeface="Helvetica Neue"/>
              <a:buNone/>
            </a:pPr>
            <a:r>
              <a:rPr lang="en-US"/>
              <a:t>Dedicated HTC Capacity</a:t>
            </a:r>
            <a:endParaRPr/>
          </a:p>
        </p:txBody>
      </p:sp>
      <p:sp>
        <p:nvSpPr>
          <p:cNvPr id="61" name="Google Shape;61;p13"/>
          <p:cNvSpPr txBox="1"/>
          <p:nvPr>
            <p:ph idx="1" type="subTitle"/>
          </p:nvPr>
        </p:nvSpPr>
        <p:spPr>
          <a:xfrm>
            <a:off x="838200" y="3288002"/>
            <a:ext cx="10515600"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Brian Lin, OSG Software Area Coordinator</a:t>
            </a:r>
            <a:endParaRPr/>
          </a:p>
          <a:p>
            <a:pPr indent="0" lvl="0" marL="0" rtl="0" algn="l">
              <a:spcBef>
                <a:spcPts val="0"/>
              </a:spcBef>
              <a:spcAft>
                <a:spcPts val="0"/>
              </a:spcAft>
              <a:buClr>
                <a:schemeClr val="dk1"/>
              </a:buClr>
              <a:buSzPts val="2400"/>
              <a:buNone/>
            </a:pPr>
            <a:r>
              <a:rPr lang="en-US"/>
              <a:t>Center for High Throughput Computing</a:t>
            </a:r>
            <a:endParaRPr/>
          </a:p>
          <a:p>
            <a:pPr indent="0" lvl="0" marL="0" rtl="0" algn="l">
              <a:spcBef>
                <a:spcPts val="0"/>
              </a:spcBef>
              <a:spcAft>
                <a:spcPts val="0"/>
              </a:spcAft>
              <a:buClr>
                <a:schemeClr val="dk1"/>
              </a:buClr>
              <a:buSzPts val="2400"/>
              <a:buNone/>
            </a:pPr>
            <a:r>
              <a:rPr lang="en-US"/>
              <a:t>University of Wisconsin–Madison</a:t>
            </a:r>
            <a:endParaRPr/>
          </a:p>
          <a:p>
            <a:pPr indent="0" lvl="0" marL="0" rtl="0" algn="l">
              <a:lnSpc>
                <a:spcPct val="90000"/>
              </a:lnSpc>
              <a:spcBef>
                <a:spcPts val="0"/>
              </a:spcBef>
              <a:spcAft>
                <a:spcPts val="0"/>
              </a:spcAft>
              <a:buClr>
                <a:schemeClr val="dk1"/>
              </a:buClr>
              <a:buSzPts val="2400"/>
              <a:buNone/>
            </a:pPr>
            <a:r>
              <a:t/>
            </a:r>
            <a:endParaRPr/>
          </a:p>
        </p:txBody>
      </p:sp>
      <p:sp>
        <p:nvSpPr>
          <p:cNvPr id="62" name="Google Shape;62;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Tired of long jobs never completing?</a:t>
            </a:r>
            <a:endParaRPr/>
          </a:p>
        </p:txBody>
      </p:sp>
      <p:sp>
        <p:nvSpPr>
          <p:cNvPr id="145" name="Google Shape;145;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6" name="Google Shape;146;p22"/>
          <p:cNvPicPr preferRelativeResize="0"/>
          <p:nvPr/>
        </p:nvPicPr>
        <p:blipFill>
          <a:blip r:embed="rId3">
            <a:alphaModFix/>
          </a:blip>
          <a:stretch>
            <a:fillRect/>
          </a:stretch>
        </p:blipFill>
        <p:spPr>
          <a:xfrm>
            <a:off x="838200" y="1778725"/>
            <a:ext cx="2844725" cy="4268124"/>
          </a:xfrm>
          <a:prstGeom prst="rect">
            <a:avLst/>
          </a:prstGeom>
          <a:noFill/>
          <a:ln>
            <a:noFill/>
          </a:ln>
        </p:spPr>
      </p:pic>
      <p:pic>
        <p:nvPicPr>
          <p:cNvPr id="147" name="Google Shape;147;p22"/>
          <p:cNvPicPr preferRelativeResize="0"/>
          <p:nvPr/>
        </p:nvPicPr>
        <p:blipFill>
          <a:blip r:embed="rId4">
            <a:alphaModFix/>
          </a:blip>
          <a:stretch>
            <a:fillRect/>
          </a:stretch>
        </p:blipFill>
        <p:spPr>
          <a:xfrm>
            <a:off x="4104878" y="2431175"/>
            <a:ext cx="7564775" cy="1995650"/>
          </a:xfrm>
          <a:prstGeom prst="rect">
            <a:avLst/>
          </a:prstGeom>
          <a:noFill/>
          <a:ln>
            <a:noFill/>
          </a:ln>
        </p:spPr>
      </p:pic>
      <p:sp>
        <p:nvSpPr>
          <p:cNvPr id="148" name="Google Shape;148;p22"/>
          <p:cNvSpPr txBox="1"/>
          <p:nvPr/>
        </p:nvSpPr>
        <p:spPr>
          <a:xfrm>
            <a:off x="4341550" y="4636550"/>
            <a:ext cx="73281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sz="1800">
                <a:latin typeface="Helvetica Neue Light"/>
                <a:ea typeface="Helvetica Neue Light"/>
                <a:cs typeface="Helvetica Neue Light"/>
                <a:sym typeface="Helvetica Neue Light"/>
              </a:rPr>
              <a:t>Pictured above: condor_watch_q output indicating all of a user’s jobs being idle</a:t>
            </a:r>
            <a:br>
              <a:rPr i="1" lang="en-US" sz="1800">
                <a:latin typeface="Helvetica Neue Light"/>
                <a:ea typeface="Helvetica Neue Light"/>
                <a:cs typeface="Helvetica Neue Light"/>
                <a:sym typeface="Helvetica Neue Light"/>
              </a:rPr>
            </a:br>
            <a:r>
              <a:rPr i="1" lang="en-US" sz="1800">
                <a:latin typeface="Helvetica Neue Light"/>
                <a:ea typeface="Helvetica Neue Light"/>
                <a:cs typeface="Helvetica Neue Light"/>
                <a:sym typeface="Helvetica Neue Light"/>
              </a:rPr>
              <a:t>Pictured left: a skeleton wearing glasses, a lab coat, and a bowtie</a:t>
            </a:r>
            <a:br>
              <a:rPr i="1" lang="en-US" sz="1800">
                <a:latin typeface="Helvetica Neue Light"/>
                <a:ea typeface="Helvetica Neue Light"/>
                <a:cs typeface="Helvetica Neue Light"/>
                <a:sym typeface="Helvetica Neue Light"/>
              </a:rPr>
            </a:br>
            <a:r>
              <a:rPr i="1" lang="en-US" sz="1800">
                <a:latin typeface="Helvetica Neue Light"/>
                <a:ea typeface="Helvetica Neue Light"/>
                <a:cs typeface="Helvetica Neue Light"/>
                <a:sym typeface="Helvetica Neue Light"/>
              </a:rPr>
              <a:t>(Artur Tumasjan, Unsplash)</a:t>
            </a:r>
            <a:endParaRPr i="1" sz="1800">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idx="1" type="body"/>
          </p:nvPr>
        </p:nvSpPr>
        <p:spPr>
          <a:xfrm>
            <a:off x="838875" y="2228850"/>
            <a:ext cx="10515600" cy="30651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spcBef>
                <a:spcPts val="1000"/>
              </a:spcBef>
              <a:spcAft>
                <a:spcPts val="0"/>
              </a:spcAft>
              <a:buNone/>
            </a:pPr>
            <a:r>
              <a:rPr lang="en-US"/>
              <a:t>Get a PATh Facility credit account for     easy payments of      -</a:t>
            </a:r>
            <a:endParaRPr/>
          </a:p>
          <a:p>
            <a:pPr indent="0" lvl="0" marL="0" rtl="0" algn="ctr">
              <a:spcBef>
                <a:spcPts val="1000"/>
              </a:spcBef>
              <a:spcAft>
                <a:spcPts val="0"/>
              </a:spcAft>
              <a:buNone/>
            </a:pPr>
            <a:r>
              <a:t/>
            </a:r>
            <a:endParaRPr/>
          </a:p>
          <a:p>
            <a:pPr indent="0" lvl="0" marL="0" rtl="0" algn="ctr">
              <a:spcBef>
                <a:spcPts val="1000"/>
              </a:spcBef>
              <a:spcAft>
                <a:spcPts val="0"/>
              </a:spcAft>
              <a:buNone/>
            </a:pPr>
            <a:r>
              <a:rPr b="1" lang="en-US" sz="3600" u="sng">
                <a:solidFill>
                  <a:schemeClr val="hlink"/>
                </a:solidFill>
                <a:latin typeface="Helvetica Neue"/>
                <a:ea typeface="Helvetica Neue"/>
                <a:cs typeface="Helvetica Neue"/>
                <a:sym typeface="Helvetica Neue"/>
                <a:hlinkClick r:id="rId3"/>
              </a:rPr>
              <a:t>https://portal.path-cc.io/application</a:t>
            </a:r>
            <a:r>
              <a:rPr b="1" lang="en-US">
                <a:latin typeface="Helvetica Neue"/>
                <a:ea typeface="Helvetica Neue"/>
                <a:cs typeface="Helvetica Neue"/>
                <a:sym typeface="Helvetica Neue"/>
              </a:rPr>
              <a:t> </a:t>
            </a:r>
            <a:endParaRPr sz="2400"/>
          </a:p>
        </p:txBody>
      </p:sp>
      <p:sp>
        <p:nvSpPr>
          <p:cNvPr id="154" name="Google Shape;154;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55" name="Google Shape;155;p23"/>
          <p:cNvSpPr/>
          <p:nvPr/>
        </p:nvSpPr>
        <p:spPr>
          <a:xfrm>
            <a:off x="7021875" y="2152650"/>
            <a:ext cx="355599" cy="475025"/>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4</a:t>
            </a:r>
          </a:p>
        </p:txBody>
      </p:sp>
      <p:sp>
        <p:nvSpPr>
          <p:cNvPr id="156" name="Google Shape;156;p23"/>
          <p:cNvSpPr/>
          <p:nvPr/>
        </p:nvSpPr>
        <p:spPr>
          <a:xfrm>
            <a:off x="10239900" y="2127663"/>
            <a:ext cx="633999" cy="5249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$0</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Credit System</a:t>
            </a:r>
            <a:endParaRPr/>
          </a:p>
        </p:txBody>
      </p:sp>
      <p:sp>
        <p:nvSpPr>
          <p:cNvPr id="162" name="Google Shape;162;p24"/>
          <p:cNvSpPr txBox="1"/>
          <p:nvPr>
            <p:ph idx="1" type="body"/>
          </p:nvPr>
        </p:nvSpPr>
        <p:spPr>
          <a:xfrm>
            <a:off x="838874" y="1847850"/>
            <a:ext cx="10515600" cy="43512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Char char="•"/>
            </a:pPr>
            <a:r>
              <a:rPr lang="en-US"/>
              <a:t>Computational time is charged to your credit account</a:t>
            </a:r>
            <a:endParaRPr/>
          </a:p>
          <a:p>
            <a:pPr indent="-342900" lvl="0" marL="457200" rtl="0" algn="l">
              <a:lnSpc>
                <a:spcPct val="115000"/>
              </a:lnSpc>
              <a:spcBef>
                <a:spcPts val="0"/>
              </a:spcBef>
              <a:spcAft>
                <a:spcPts val="0"/>
              </a:spcAft>
              <a:buSzPts val="1800"/>
              <a:buChar char="•"/>
            </a:pPr>
            <a:r>
              <a:rPr lang="en-US"/>
              <a:t>To be eligible, your group must have a relationship with an affiliated NSF program:</a:t>
            </a:r>
            <a:endParaRPr/>
          </a:p>
          <a:p>
            <a:pPr indent="-342900" lvl="1" marL="914400" rtl="0" algn="l">
              <a:lnSpc>
                <a:spcPct val="115000"/>
              </a:lnSpc>
              <a:spcBef>
                <a:spcPts val="0"/>
              </a:spcBef>
              <a:spcAft>
                <a:spcPts val="0"/>
              </a:spcAft>
              <a:buSzPts val="1800"/>
              <a:buChar char="•"/>
            </a:pPr>
            <a:r>
              <a:rPr lang="en-US"/>
              <a:t>Have an active or approved award,</a:t>
            </a:r>
            <a:endParaRPr/>
          </a:p>
          <a:p>
            <a:pPr indent="-342900" lvl="1" marL="914400" rtl="0" algn="l">
              <a:lnSpc>
                <a:spcPct val="115000"/>
              </a:lnSpc>
              <a:spcBef>
                <a:spcPts val="0"/>
              </a:spcBef>
              <a:spcAft>
                <a:spcPts val="0"/>
              </a:spcAft>
              <a:buSzPts val="1800"/>
              <a:buChar char="•"/>
            </a:pPr>
            <a:r>
              <a:rPr lang="en-US"/>
              <a:t>Preparing a proposal,</a:t>
            </a:r>
            <a:endParaRPr/>
          </a:p>
          <a:p>
            <a:pPr indent="-342900" lvl="1" marL="914400" rtl="0" algn="l">
              <a:lnSpc>
                <a:spcPct val="115000"/>
              </a:lnSpc>
              <a:spcBef>
                <a:spcPts val="0"/>
              </a:spcBef>
              <a:spcAft>
                <a:spcPts val="0"/>
              </a:spcAft>
              <a:buSzPts val="1800"/>
              <a:buChar char="•"/>
            </a:pPr>
            <a:r>
              <a:rPr lang="en-US"/>
              <a:t>Or have a proposal under review</a:t>
            </a:r>
            <a:endParaRPr/>
          </a:p>
          <a:p>
            <a:pPr indent="-342900" lvl="0" marL="457200" rtl="0" algn="l">
              <a:lnSpc>
                <a:spcPct val="115000"/>
              </a:lnSpc>
              <a:spcBef>
                <a:spcPts val="0"/>
              </a:spcBef>
              <a:spcAft>
                <a:spcPts val="0"/>
              </a:spcAft>
              <a:buSzPts val="1800"/>
              <a:buChar char="•"/>
            </a:pPr>
            <a:r>
              <a:rPr lang="en-US"/>
              <a:t>Submit a credit request to your NSF program officer</a:t>
            </a:r>
            <a:endParaRPr/>
          </a:p>
        </p:txBody>
      </p:sp>
      <p:sp>
        <p:nvSpPr>
          <p:cNvPr id="163" name="Google Shape;163;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Affiliated NSF Programs</a:t>
            </a:r>
            <a:endParaRPr/>
          </a:p>
        </p:txBody>
      </p:sp>
      <p:sp>
        <p:nvSpPr>
          <p:cNvPr id="169" name="Google Shape;169;p25"/>
          <p:cNvSpPr txBox="1"/>
          <p:nvPr>
            <p:ph idx="1" type="body"/>
          </p:nvPr>
        </p:nvSpPr>
        <p:spPr>
          <a:xfrm>
            <a:off x="838874" y="1847850"/>
            <a:ext cx="10515600" cy="4351200"/>
          </a:xfrm>
          <a:prstGeom prst="rect">
            <a:avLst/>
          </a:prstGeom>
        </p:spPr>
        <p:txBody>
          <a:bodyPr anchorCtr="0" anchor="t" bIns="45700" lIns="91425" spcFirstLastPara="1" rIns="91425" wrap="square" tIns="45700">
            <a:normAutofit fontScale="70000" lnSpcReduction="20000"/>
          </a:bodyPr>
          <a:lstStyle/>
          <a:p>
            <a:pPr indent="-277495" lvl="0" marL="457200" rtl="0" algn="l">
              <a:lnSpc>
                <a:spcPct val="115000"/>
              </a:lnSpc>
              <a:spcBef>
                <a:spcPts val="1300"/>
              </a:spcBef>
              <a:spcAft>
                <a:spcPts val="0"/>
              </a:spcAft>
              <a:buSzPct val="39285"/>
              <a:buChar char="●"/>
            </a:pPr>
            <a:r>
              <a:rPr lang="en-US"/>
              <a:t>Computational and Data-Enabled Science and Engineering</a:t>
            </a:r>
            <a:endParaRPr/>
          </a:p>
          <a:p>
            <a:pPr indent="-277495" lvl="0" marL="457200" rtl="0" algn="l">
              <a:lnSpc>
                <a:spcPct val="115000"/>
              </a:lnSpc>
              <a:spcBef>
                <a:spcPts val="0"/>
              </a:spcBef>
              <a:spcAft>
                <a:spcPts val="0"/>
              </a:spcAft>
              <a:buSzPct val="39285"/>
              <a:buChar char="●"/>
            </a:pPr>
            <a:r>
              <a:rPr lang="en-US"/>
              <a:t>Cyberinfrastructure for Sustained Scientific Innovation</a:t>
            </a:r>
            <a:endParaRPr/>
          </a:p>
          <a:p>
            <a:pPr indent="-277495" lvl="0" marL="457200" rtl="0" algn="l">
              <a:lnSpc>
                <a:spcPct val="115000"/>
              </a:lnSpc>
              <a:spcBef>
                <a:spcPts val="0"/>
              </a:spcBef>
              <a:spcAft>
                <a:spcPts val="0"/>
              </a:spcAft>
              <a:buSzPct val="39285"/>
              <a:buChar char="●"/>
            </a:pPr>
            <a:r>
              <a:rPr lang="en-US"/>
              <a:t>Innovation: Bioinformatics</a:t>
            </a:r>
            <a:endParaRPr/>
          </a:p>
          <a:p>
            <a:pPr indent="-277495" lvl="0" marL="457200" rtl="0" algn="l">
              <a:lnSpc>
                <a:spcPct val="115000"/>
              </a:lnSpc>
              <a:spcBef>
                <a:spcPts val="0"/>
              </a:spcBef>
              <a:spcAft>
                <a:spcPts val="0"/>
              </a:spcAft>
              <a:buSzPct val="39285"/>
              <a:buChar char="●"/>
            </a:pPr>
            <a:r>
              <a:rPr lang="en-US"/>
              <a:t>Neural Systems</a:t>
            </a:r>
            <a:endParaRPr/>
          </a:p>
          <a:p>
            <a:pPr indent="-277495" lvl="0" marL="457200" rtl="0" algn="l">
              <a:lnSpc>
                <a:spcPct val="115000"/>
              </a:lnSpc>
              <a:spcBef>
                <a:spcPts val="0"/>
              </a:spcBef>
              <a:spcAft>
                <a:spcPts val="0"/>
              </a:spcAft>
              <a:buSzPct val="39285"/>
              <a:buChar char="●"/>
            </a:pPr>
            <a:r>
              <a:rPr lang="en-US"/>
              <a:t>Collaborative Research in Computational Neuroscience</a:t>
            </a:r>
            <a:endParaRPr/>
          </a:p>
          <a:p>
            <a:pPr indent="-277495" lvl="0" marL="457200" rtl="0" algn="l">
              <a:lnSpc>
                <a:spcPct val="115000"/>
              </a:lnSpc>
              <a:spcBef>
                <a:spcPts val="0"/>
              </a:spcBef>
              <a:spcAft>
                <a:spcPts val="0"/>
              </a:spcAft>
              <a:buSzPct val="39285"/>
              <a:buChar char="●"/>
            </a:pPr>
            <a:r>
              <a:rPr lang="en-US"/>
              <a:t>Astronomy and Astrophysics Research Grants</a:t>
            </a:r>
            <a:endParaRPr/>
          </a:p>
          <a:p>
            <a:pPr indent="-277495" lvl="0" marL="457200" rtl="0" algn="l">
              <a:lnSpc>
                <a:spcPct val="115000"/>
              </a:lnSpc>
              <a:spcBef>
                <a:spcPts val="0"/>
              </a:spcBef>
              <a:spcAft>
                <a:spcPts val="0"/>
              </a:spcAft>
              <a:buSzPct val="39285"/>
              <a:buChar char="●"/>
            </a:pPr>
            <a:r>
              <a:rPr lang="en-US"/>
              <a:t>Chemical Theory, Models, and Computational Methods</a:t>
            </a:r>
            <a:endParaRPr/>
          </a:p>
          <a:p>
            <a:pPr indent="-277495" lvl="0" marL="457200" rtl="0" algn="l">
              <a:lnSpc>
                <a:spcPct val="115000"/>
              </a:lnSpc>
              <a:spcBef>
                <a:spcPts val="0"/>
              </a:spcBef>
              <a:spcAft>
                <a:spcPts val="0"/>
              </a:spcAft>
              <a:buSzPct val="39285"/>
              <a:buChar char="●"/>
            </a:pPr>
            <a:r>
              <a:rPr lang="en-US"/>
              <a:t>Condensed Matter and Materials Theory</a:t>
            </a:r>
            <a:endParaRPr/>
          </a:p>
          <a:p>
            <a:pPr indent="-277495" lvl="0" marL="457200" rtl="0" algn="l">
              <a:lnSpc>
                <a:spcPct val="115000"/>
              </a:lnSpc>
              <a:spcBef>
                <a:spcPts val="0"/>
              </a:spcBef>
              <a:spcAft>
                <a:spcPts val="0"/>
              </a:spcAft>
              <a:buSzPct val="39285"/>
              <a:buChar char="●"/>
            </a:pPr>
            <a:r>
              <a:rPr lang="en-US"/>
              <a:t>Atomic, Molecular and Optical Physics ‒ Theory</a:t>
            </a:r>
            <a:endParaRPr/>
          </a:p>
          <a:p>
            <a:pPr indent="-277495" lvl="0" marL="457200" rtl="0" algn="l">
              <a:lnSpc>
                <a:spcPct val="115000"/>
              </a:lnSpc>
              <a:spcBef>
                <a:spcPts val="0"/>
              </a:spcBef>
              <a:spcAft>
                <a:spcPts val="0"/>
              </a:spcAft>
              <a:buSzPct val="39285"/>
              <a:buChar char="●"/>
            </a:pPr>
            <a:r>
              <a:rPr lang="en-US"/>
              <a:t>Nuclear Physics ‒ Theory</a:t>
            </a:r>
            <a:endParaRPr/>
          </a:p>
          <a:p>
            <a:pPr indent="-277495" lvl="0" marL="457200" rtl="0" algn="l">
              <a:lnSpc>
                <a:spcPct val="115000"/>
              </a:lnSpc>
              <a:spcBef>
                <a:spcPts val="0"/>
              </a:spcBef>
              <a:spcAft>
                <a:spcPts val="0"/>
              </a:spcAft>
              <a:buSzPct val="39285"/>
              <a:buChar char="●"/>
            </a:pPr>
            <a:r>
              <a:rPr lang="en-US"/>
              <a:t>Geoinformatics (GI)</a:t>
            </a:r>
            <a:endParaRPr/>
          </a:p>
          <a:p>
            <a:pPr indent="-277495" lvl="0" marL="457200" rtl="0" algn="l">
              <a:lnSpc>
                <a:spcPct val="115000"/>
              </a:lnSpc>
              <a:spcBef>
                <a:spcPts val="0"/>
              </a:spcBef>
              <a:spcAft>
                <a:spcPts val="0"/>
              </a:spcAft>
              <a:buSzPct val="39285"/>
              <a:buChar char="●"/>
            </a:pPr>
            <a:r>
              <a:rPr lang="en-US"/>
              <a:t>Geophysics (PH)</a:t>
            </a:r>
            <a:endParaRPr/>
          </a:p>
          <a:p>
            <a:pPr indent="-277495" lvl="0" marL="457200" rtl="0" algn="l">
              <a:lnSpc>
                <a:spcPct val="115000"/>
              </a:lnSpc>
              <a:spcBef>
                <a:spcPts val="0"/>
              </a:spcBef>
              <a:spcAft>
                <a:spcPts val="0"/>
              </a:spcAft>
              <a:buSzPct val="39285"/>
              <a:buChar char="●"/>
            </a:pPr>
            <a:r>
              <a:rPr lang="en-US"/>
              <a:t>Arctic Research Opportunities</a:t>
            </a:r>
            <a:endParaRPr/>
          </a:p>
          <a:p>
            <a:pPr indent="-277495" lvl="0" marL="457200" rtl="0" algn="l">
              <a:lnSpc>
                <a:spcPct val="115000"/>
              </a:lnSpc>
              <a:spcBef>
                <a:spcPts val="0"/>
              </a:spcBef>
              <a:spcAft>
                <a:spcPts val="0"/>
              </a:spcAft>
              <a:buSzPct val="39285"/>
              <a:buChar char="●"/>
            </a:pPr>
            <a:r>
              <a:rPr lang="en-US"/>
              <a:t>Antarctic Research</a:t>
            </a:r>
            <a:endParaRPr/>
          </a:p>
        </p:txBody>
      </p:sp>
      <p:sp>
        <p:nvSpPr>
          <p:cNvPr id="170" name="Google Shape;170;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many credits do you need?</a:t>
            </a:r>
            <a:endParaRPr/>
          </a:p>
        </p:txBody>
      </p:sp>
      <p:sp>
        <p:nvSpPr>
          <p:cNvPr id="176" name="Google Shape;176;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7" name="Google Shape;177;p26"/>
          <p:cNvPicPr preferRelativeResize="0"/>
          <p:nvPr/>
        </p:nvPicPr>
        <p:blipFill>
          <a:blip r:embed="rId3">
            <a:alphaModFix/>
          </a:blip>
          <a:stretch>
            <a:fillRect/>
          </a:stretch>
        </p:blipFill>
        <p:spPr>
          <a:xfrm>
            <a:off x="1883500" y="1728788"/>
            <a:ext cx="3552825" cy="3400425"/>
          </a:xfrm>
          <a:prstGeom prst="rect">
            <a:avLst/>
          </a:prstGeom>
          <a:noFill/>
          <a:ln>
            <a:noFill/>
          </a:ln>
        </p:spPr>
      </p:pic>
      <p:pic>
        <p:nvPicPr>
          <p:cNvPr id="178" name="Google Shape;178;p26"/>
          <p:cNvPicPr preferRelativeResize="0"/>
          <p:nvPr/>
        </p:nvPicPr>
        <p:blipFill>
          <a:blip r:embed="rId4">
            <a:alphaModFix/>
          </a:blip>
          <a:stretch>
            <a:fillRect/>
          </a:stretch>
        </p:blipFill>
        <p:spPr>
          <a:xfrm>
            <a:off x="6525875" y="1728788"/>
            <a:ext cx="3648075" cy="3400425"/>
          </a:xfrm>
          <a:prstGeom prst="rect">
            <a:avLst/>
          </a:prstGeom>
          <a:noFill/>
          <a:ln>
            <a:noFill/>
          </a:ln>
        </p:spPr>
      </p:pic>
      <p:sp>
        <p:nvSpPr>
          <p:cNvPr id="179" name="Google Shape;179;p26"/>
          <p:cNvSpPr txBox="1"/>
          <p:nvPr/>
        </p:nvSpPr>
        <p:spPr>
          <a:xfrm>
            <a:off x="1106125" y="5622825"/>
            <a:ext cx="102225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latin typeface="Helvetica Neue Light"/>
                <a:ea typeface="Helvetica Neue Light"/>
                <a:cs typeface="Helvetica Neue Light"/>
                <a:sym typeface="Helvetica Neue Light"/>
              </a:rPr>
              <a:t>Source: </a:t>
            </a:r>
            <a:r>
              <a:rPr lang="en-US" sz="1800" u="sng">
                <a:solidFill>
                  <a:schemeClr val="hlink"/>
                </a:solidFill>
                <a:latin typeface="Helvetica Neue Light"/>
                <a:ea typeface="Helvetica Neue Light"/>
                <a:cs typeface="Helvetica Neue Light"/>
                <a:sym typeface="Helvetica Neue Light"/>
                <a:hlinkClick r:id="rId5"/>
              </a:rPr>
              <a:t>https://portal.path-cc.io/documentation/overview/references/credit-account-charges/</a:t>
            </a:r>
            <a:r>
              <a:rPr lang="en-US" sz="1800">
                <a:latin typeface="Helvetica Neue Light"/>
                <a:ea typeface="Helvetica Neue Light"/>
                <a:cs typeface="Helvetica Neue Light"/>
                <a:sym typeface="Helvetica Neue Light"/>
              </a:rPr>
              <a:t> </a:t>
            </a:r>
            <a:endParaRPr sz="1800">
              <a:latin typeface="Helvetica Neue Light"/>
              <a:ea typeface="Helvetica Neue Light"/>
              <a:cs typeface="Helvetica Neue Light"/>
              <a:sym typeface="Helvetica Neu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many credits do you need?</a:t>
            </a:r>
            <a:endParaRPr/>
          </a:p>
        </p:txBody>
      </p:sp>
      <p:sp>
        <p:nvSpPr>
          <p:cNvPr id="185" name="Google Shape;185;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86" name="Google Shape;186;p27"/>
          <p:cNvPicPr preferRelativeResize="0"/>
          <p:nvPr/>
        </p:nvPicPr>
        <p:blipFill rotWithShape="1">
          <a:blip r:embed="rId3">
            <a:alphaModFix/>
          </a:blip>
          <a:srcRect b="0" l="0" r="0" t="0"/>
          <a:stretch/>
        </p:blipFill>
        <p:spPr>
          <a:xfrm>
            <a:off x="6445975" y="1728800"/>
            <a:ext cx="4412525" cy="3940474"/>
          </a:xfrm>
          <a:prstGeom prst="rect">
            <a:avLst/>
          </a:prstGeom>
          <a:noFill/>
          <a:ln>
            <a:noFill/>
          </a:ln>
        </p:spPr>
      </p:pic>
      <p:sp>
        <p:nvSpPr>
          <p:cNvPr id="187" name="Google Shape;187;p27"/>
          <p:cNvSpPr txBox="1"/>
          <p:nvPr/>
        </p:nvSpPr>
        <p:spPr>
          <a:xfrm>
            <a:off x="1106125" y="5622825"/>
            <a:ext cx="102225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latin typeface="Helvetica Neue Light"/>
                <a:ea typeface="Helvetica Neue Light"/>
                <a:cs typeface="Helvetica Neue Light"/>
                <a:sym typeface="Helvetica Neue Light"/>
              </a:rPr>
              <a:t>Source: </a:t>
            </a:r>
            <a:r>
              <a:rPr lang="en-US" sz="1800" u="sng">
                <a:solidFill>
                  <a:schemeClr val="hlink"/>
                </a:solidFill>
                <a:latin typeface="Helvetica Neue Light"/>
                <a:ea typeface="Helvetica Neue Light"/>
                <a:cs typeface="Helvetica Neue Light"/>
                <a:sym typeface="Helvetica Neue Light"/>
                <a:hlinkClick r:id="rId4"/>
              </a:rPr>
              <a:t>https://portal.path-cc.io/documentation/overview/references/credit-account-charges/</a:t>
            </a:r>
            <a:r>
              <a:rPr lang="en-US" sz="1800">
                <a:latin typeface="Helvetica Neue Light"/>
                <a:ea typeface="Helvetica Neue Light"/>
                <a:cs typeface="Helvetica Neue Light"/>
                <a:sym typeface="Helvetica Neue Light"/>
              </a:rPr>
              <a:t> </a:t>
            </a:r>
            <a:endParaRPr sz="1800">
              <a:latin typeface="Helvetica Neue Light"/>
              <a:ea typeface="Helvetica Neue Light"/>
              <a:cs typeface="Helvetica Neue Light"/>
              <a:sym typeface="Helvetica Neue Light"/>
            </a:endParaRPr>
          </a:p>
        </p:txBody>
      </p:sp>
      <p:pic>
        <p:nvPicPr>
          <p:cNvPr id="188" name="Google Shape;188;p27"/>
          <p:cNvPicPr preferRelativeResize="0"/>
          <p:nvPr/>
        </p:nvPicPr>
        <p:blipFill>
          <a:blip r:embed="rId5">
            <a:alphaModFix/>
          </a:blip>
          <a:stretch>
            <a:fillRect/>
          </a:stretch>
        </p:blipFill>
        <p:spPr>
          <a:xfrm>
            <a:off x="454425" y="1885438"/>
            <a:ext cx="5537033" cy="3627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How many credits do you need?</a:t>
            </a:r>
            <a:endParaRPr/>
          </a:p>
        </p:txBody>
      </p:sp>
      <p:sp>
        <p:nvSpPr>
          <p:cNvPr id="194" name="Google Shape;194;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 name="Google Shape;195;p28"/>
          <p:cNvSpPr txBox="1"/>
          <p:nvPr/>
        </p:nvSpPr>
        <p:spPr>
          <a:xfrm>
            <a:off x="1106125" y="5622825"/>
            <a:ext cx="102225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latin typeface="Helvetica Neue Light"/>
                <a:ea typeface="Helvetica Neue Light"/>
                <a:cs typeface="Helvetica Neue Light"/>
                <a:sym typeface="Helvetica Neue Light"/>
              </a:rPr>
              <a:t>Source: </a:t>
            </a:r>
            <a:r>
              <a:rPr lang="en-US" sz="1800" u="sng">
                <a:solidFill>
                  <a:schemeClr val="hlink"/>
                </a:solidFill>
                <a:latin typeface="Helvetica Neue Light"/>
                <a:ea typeface="Helvetica Neue Light"/>
                <a:cs typeface="Helvetica Neue Light"/>
                <a:sym typeface="Helvetica Neue Light"/>
                <a:hlinkClick r:id="rId3"/>
              </a:rPr>
              <a:t>https://portal.path-cc.io/documentation/overview/references/credit-account-charges/</a:t>
            </a:r>
            <a:r>
              <a:rPr lang="en-US" sz="1800">
                <a:latin typeface="Helvetica Neue Light"/>
                <a:ea typeface="Helvetica Neue Light"/>
                <a:cs typeface="Helvetica Neue Light"/>
                <a:sym typeface="Helvetica Neue Light"/>
              </a:rPr>
              <a:t> </a:t>
            </a:r>
            <a:endParaRPr sz="1800">
              <a:latin typeface="Helvetica Neue Light"/>
              <a:ea typeface="Helvetica Neue Light"/>
              <a:cs typeface="Helvetica Neue Light"/>
              <a:sym typeface="Helvetica Neue Light"/>
            </a:endParaRPr>
          </a:p>
        </p:txBody>
      </p:sp>
      <p:pic>
        <p:nvPicPr>
          <p:cNvPr id="196" name="Google Shape;196;p28"/>
          <p:cNvPicPr preferRelativeResize="0"/>
          <p:nvPr/>
        </p:nvPicPr>
        <p:blipFill>
          <a:blip r:embed="rId4">
            <a:alphaModFix/>
          </a:blip>
          <a:stretch>
            <a:fillRect/>
          </a:stretch>
        </p:blipFill>
        <p:spPr>
          <a:xfrm>
            <a:off x="1710088" y="1690825"/>
            <a:ext cx="8771822" cy="3932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02" name="Google Shape;202;p29"/>
          <p:cNvPicPr preferRelativeResize="0"/>
          <p:nvPr/>
        </p:nvPicPr>
        <p:blipFill>
          <a:blip r:embed="rId3">
            <a:alphaModFix/>
          </a:blip>
          <a:stretch>
            <a:fillRect/>
          </a:stretch>
        </p:blipFill>
        <p:spPr>
          <a:xfrm>
            <a:off x="1842572" y="718975"/>
            <a:ext cx="8506851" cy="4785100"/>
          </a:xfrm>
          <a:prstGeom prst="rect">
            <a:avLst/>
          </a:prstGeom>
          <a:noFill/>
          <a:ln>
            <a:noFill/>
          </a:ln>
        </p:spPr>
      </p:pic>
      <p:sp>
        <p:nvSpPr>
          <p:cNvPr id="203" name="Google Shape;203;p29"/>
          <p:cNvSpPr txBox="1"/>
          <p:nvPr/>
        </p:nvSpPr>
        <p:spPr>
          <a:xfrm>
            <a:off x="3474825" y="5609200"/>
            <a:ext cx="69186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sz="1800">
                <a:latin typeface="Helvetica Neue Light"/>
                <a:ea typeface="Helvetica Neue Light"/>
                <a:cs typeface="Helvetica Neue Light"/>
                <a:sym typeface="Helvetica Neue Light"/>
              </a:rPr>
              <a:t>Pictured: Zach Galifianakis from the Hangover (2009)</a:t>
            </a:r>
            <a:endParaRPr i="1" sz="1800">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idx="1" type="body"/>
          </p:nvPr>
        </p:nvSpPr>
        <p:spPr>
          <a:xfrm>
            <a:off x="838874" y="1847850"/>
            <a:ext cx="10515600" cy="4351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Not sure if the PATh Facility is for you?</a:t>
            </a:r>
            <a:endParaRPr/>
          </a:p>
          <a:p>
            <a:pPr indent="0" lvl="0" marL="0" rtl="0" algn="ctr">
              <a:spcBef>
                <a:spcPts val="1000"/>
              </a:spcBef>
              <a:spcAft>
                <a:spcPts val="0"/>
              </a:spcAft>
              <a:buNone/>
            </a:pPr>
            <a:r>
              <a:t/>
            </a:r>
            <a:endParaRPr/>
          </a:p>
          <a:p>
            <a:pPr indent="0" lvl="0" marL="0" rtl="0" algn="ctr">
              <a:spcBef>
                <a:spcPts val="1000"/>
              </a:spcBef>
              <a:spcAft>
                <a:spcPts val="0"/>
              </a:spcAft>
              <a:buNone/>
            </a:pPr>
            <a:r>
              <a:rPr lang="en-US"/>
              <a:t>Request a free trial (aka starter credits)!</a:t>
            </a:r>
            <a:endParaRPr/>
          </a:p>
          <a:p>
            <a:pPr indent="0" lvl="0" marL="0" rtl="0" algn="ctr">
              <a:spcBef>
                <a:spcPts val="1000"/>
              </a:spcBef>
              <a:spcAft>
                <a:spcPts val="0"/>
              </a:spcAft>
              <a:buNone/>
            </a:pPr>
            <a:r>
              <a:t/>
            </a:r>
            <a:endParaRPr/>
          </a:p>
          <a:p>
            <a:pPr indent="0" lvl="0" marL="0" rtl="0" algn="ctr">
              <a:spcBef>
                <a:spcPts val="1000"/>
              </a:spcBef>
              <a:spcAft>
                <a:spcPts val="0"/>
              </a:spcAft>
              <a:buClr>
                <a:schemeClr val="dk1"/>
              </a:buClr>
              <a:buSzPts val="1100"/>
              <a:buFont typeface="Arial"/>
              <a:buNone/>
            </a:pPr>
            <a:r>
              <a:rPr b="1" lang="en-US" sz="3600" u="sng">
                <a:solidFill>
                  <a:schemeClr val="hlink"/>
                </a:solidFill>
                <a:latin typeface="Helvetica Neue"/>
                <a:ea typeface="Helvetica Neue"/>
                <a:cs typeface="Helvetica Neue"/>
                <a:sym typeface="Helvetica Neue"/>
                <a:hlinkClick r:id="rId3"/>
              </a:rPr>
              <a:t>https://portal.path-cc.io/application</a:t>
            </a:r>
            <a:r>
              <a:rPr b="1" lang="en-US">
                <a:latin typeface="Helvetica Neue"/>
                <a:ea typeface="Helvetica Neue"/>
                <a:cs typeface="Helvetica Neue"/>
                <a:sym typeface="Helvetica Neue"/>
              </a:rPr>
              <a:t> </a:t>
            </a:r>
            <a:endParaRPr/>
          </a:p>
          <a:p>
            <a:pPr indent="0" lvl="0" marL="0" rtl="0" algn="ctr">
              <a:spcBef>
                <a:spcPts val="1000"/>
              </a:spcBef>
              <a:spcAft>
                <a:spcPts val="0"/>
              </a:spcAft>
              <a:buNone/>
            </a:pPr>
            <a:r>
              <a:t/>
            </a:r>
            <a:endParaRPr/>
          </a:p>
        </p:txBody>
      </p:sp>
      <p:sp>
        <p:nvSpPr>
          <p:cNvPr id="209" name="Google Shape;209;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idx="1" type="body"/>
          </p:nvPr>
        </p:nvSpPr>
        <p:spPr>
          <a:xfrm>
            <a:off x="570750" y="1619250"/>
            <a:ext cx="4086000" cy="39210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0"/>
              </a:spcBef>
              <a:spcAft>
                <a:spcPts val="0"/>
              </a:spcAft>
              <a:buNone/>
            </a:pPr>
            <a:r>
              <a:rPr lang="en-US"/>
              <a:t>Call</a:t>
            </a:r>
            <a:r>
              <a:rPr b="1" lang="en-US">
                <a:latin typeface="Helvetica Neue"/>
                <a:ea typeface="Helvetica Neue"/>
                <a:cs typeface="Helvetica Neue"/>
                <a:sym typeface="Helvetica Neue"/>
              </a:rPr>
              <a:t>*</a:t>
            </a:r>
            <a:r>
              <a:rPr lang="en-US"/>
              <a:t> in the next 20 minutes</a:t>
            </a:r>
            <a:r>
              <a:rPr b="1" baseline="30000" lang="en-US">
                <a:latin typeface="Helvetica Neue"/>
                <a:ea typeface="Helvetica Neue"/>
                <a:cs typeface="Helvetica Neue"/>
                <a:sym typeface="Helvetica Neue"/>
              </a:rPr>
              <a:t>✝</a:t>
            </a:r>
            <a:r>
              <a:rPr lang="en-US"/>
              <a:t> and receive </a:t>
            </a:r>
            <a:endParaRPr/>
          </a:p>
          <a:p>
            <a:pPr indent="0" lvl="0" marL="0" rtl="0" algn="ctr">
              <a:lnSpc>
                <a:spcPct val="115000"/>
              </a:lnSpc>
              <a:spcBef>
                <a:spcPts val="1000"/>
              </a:spcBef>
              <a:spcAft>
                <a:spcPts val="0"/>
              </a:spcAft>
              <a:buNone/>
            </a:pPr>
            <a:r>
              <a:t/>
            </a:r>
            <a:endParaRPr/>
          </a:p>
          <a:p>
            <a:pPr indent="0" lvl="0" marL="0" rtl="0" algn="ctr">
              <a:lnSpc>
                <a:spcPct val="115000"/>
              </a:lnSpc>
              <a:spcBef>
                <a:spcPts val="1000"/>
              </a:spcBef>
              <a:spcAft>
                <a:spcPts val="0"/>
              </a:spcAft>
              <a:buNone/>
            </a:pPr>
            <a:r>
              <a:t/>
            </a:r>
            <a:endParaRPr/>
          </a:p>
          <a:p>
            <a:pPr indent="0" lvl="0" marL="0" rtl="0" algn="ctr">
              <a:lnSpc>
                <a:spcPct val="115000"/>
              </a:lnSpc>
              <a:spcBef>
                <a:spcPts val="1000"/>
              </a:spcBef>
              <a:spcAft>
                <a:spcPts val="0"/>
              </a:spcAft>
              <a:buNone/>
            </a:pPr>
            <a:r>
              <a:rPr lang="en-US"/>
              <a:t>of OSDF storage quota!!!</a:t>
            </a:r>
            <a:endParaRPr/>
          </a:p>
        </p:txBody>
      </p:sp>
      <p:sp>
        <p:nvSpPr>
          <p:cNvPr id="215" name="Google Shape;215;p3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But wait, there’s more!</a:t>
            </a:r>
            <a:endParaRPr/>
          </a:p>
        </p:txBody>
      </p:sp>
      <p:sp>
        <p:nvSpPr>
          <p:cNvPr id="216" name="Google Shape;216;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17" name="Google Shape;217;p31"/>
          <p:cNvPicPr preferRelativeResize="0"/>
          <p:nvPr/>
        </p:nvPicPr>
        <p:blipFill>
          <a:blip r:embed="rId3">
            <a:alphaModFix/>
          </a:blip>
          <a:stretch>
            <a:fillRect/>
          </a:stretch>
        </p:blipFill>
        <p:spPr>
          <a:xfrm>
            <a:off x="4823775" y="1652675"/>
            <a:ext cx="7094652" cy="3552650"/>
          </a:xfrm>
          <a:prstGeom prst="rect">
            <a:avLst/>
          </a:prstGeom>
          <a:noFill/>
          <a:ln>
            <a:noFill/>
          </a:ln>
        </p:spPr>
      </p:pic>
      <p:sp>
        <p:nvSpPr>
          <p:cNvPr id="218" name="Google Shape;218;p31"/>
          <p:cNvSpPr txBox="1"/>
          <p:nvPr/>
        </p:nvSpPr>
        <p:spPr>
          <a:xfrm>
            <a:off x="915025" y="5299575"/>
            <a:ext cx="11079600" cy="14775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1000"/>
              </a:spcBef>
              <a:spcAft>
                <a:spcPts val="0"/>
              </a:spcAft>
              <a:buClr>
                <a:schemeClr val="dk1"/>
              </a:buClr>
              <a:buSzPts val="1100"/>
              <a:buFont typeface="Arial"/>
              <a:buNone/>
            </a:pPr>
            <a:r>
              <a:rPr b="1" i="1" lang="en-US" sz="2800">
                <a:solidFill>
                  <a:schemeClr val="dk1"/>
                </a:solidFill>
                <a:latin typeface="Helvetica Neue"/>
                <a:ea typeface="Helvetica Neue"/>
                <a:cs typeface="Helvetica Neue"/>
                <a:sym typeface="Helvetica Neue"/>
              </a:rPr>
              <a:t>*</a:t>
            </a:r>
            <a:r>
              <a:rPr i="1" lang="en-US" sz="2800">
                <a:solidFill>
                  <a:schemeClr val="dk1"/>
                </a:solidFill>
                <a:latin typeface="Helvetica Neue Light"/>
                <a:ea typeface="Helvetica Neue Light"/>
                <a:cs typeface="Helvetica Neue Light"/>
                <a:sym typeface="Helvetica Neue Light"/>
              </a:rPr>
              <a:t> Actually, just visit and apply at </a:t>
            </a:r>
            <a:r>
              <a:rPr i="1" lang="en-US" sz="2800" u="sng">
                <a:solidFill>
                  <a:schemeClr val="hlink"/>
                </a:solidFill>
                <a:latin typeface="Helvetica Neue Light"/>
                <a:ea typeface="Helvetica Neue Light"/>
                <a:cs typeface="Helvetica Neue Light"/>
                <a:sym typeface="Helvetica Neue Light"/>
                <a:hlinkClick r:id="rId4"/>
              </a:rPr>
              <a:t>https://portal.path-cc.io/application</a:t>
            </a:r>
            <a:br>
              <a:rPr i="1" lang="en-US" sz="2800">
                <a:solidFill>
                  <a:schemeClr val="dk1"/>
                </a:solidFill>
                <a:latin typeface="Helvetica Neue Light"/>
                <a:ea typeface="Helvetica Neue Light"/>
                <a:cs typeface="Helvetica Neue Light"/>
                <a:sym typeface="Helvetica Neue Light"/>
              </a:rPr>
            </a:br>
            <a:r>
              <a:rPr i="1" lang="en-US" sz="2800">
                <a:solidFill>
                  <a:schemeClr val="dk1"/>
                </a:solidFill>
                <a:latin typeface="Helvetica Neue Light"/>
                <a:ea typeface="Helvetica Neue Light"/>
                <a:cs typeface="Helvetica Neue Light"/>
                <a:sym typeface="Helvetica Neue Light"/>
              </a:rPr>
              <a:t>✝ Offer available at all times</a:t>
            </a:r>
            <a:endParaRPr i="1" sz="2800">
              <a:solidFill>
                <a:schemeClr val="dk1"/>
              </a:solidFill>
              <a:latin typeface="Helvetica Neue Light"/>
              <a:ea typeface="Helvetica Neue Light"/>
              <a:cs typeface="Helvetica Neue Light"/>
              <a:sym typeface="Helvetica Neue Light"/>
            </a:endParaRPr>
          </a:p>
          <a:p>
            <a:pPr indent="0" lvl="0" marL="0" rtl="0" algn="r">
              <a:lnSpc>
                <a:spcPct val="100000"/>
              </a:lnSpc>
              <a:spcBef>
                <a:spcPts val="0"/>
              </a:spcBef>
              <a:spcAft>
                <a:spcPts val="0"/>
              </a:spcAft>
              <a:buNone/>
            </a:pPr>
            <a:r>
              <a:t/>
            </a:r>
            <a:endParaRPr i="1" sz="2800">
              <a:latin typeface="Helvetica Neue Light"/>
              <a:ea typeface="Helvetica Neue Light"/>
              <a:cs typeface="Helvetica Neue Light"/>
              <a:sym typeface="Helvetica Neue Light"/>
            </a:endParaRPr>
          </a:p>
        </p:txBody>
      </p:sp>
      <p:sp>
        <p:nvSpPr>
          <p:cNvPr id="219" name="Google Shape;219;p31"/>
          <p:cNvSpPr/>
          <p:nvPr/>
        </p:nvSpPr>
        <p:spPr>
          <a:xfrm>
            <a:off x="713788" y="2866925"/>
            <a:ext cx="3799923" cy="84745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500 GB</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8" name="Google Shape;68;p14"/>
          <p:cNvPicPr preferRelativeResize="0"/>
          <p:nvPr/>
        </p:nvPicPr>
        <p:blipFill>
          <a:blip r:embed="rId3">
            <a:alphaModFix/>
          </a:blip>
          <a:stretch>
            <a:fillRect/>
          </a:stretch>
        </p:blipFill>
        <p:spPr>
          <a:xfrm>
            <a:off x="1230875" y="539550"/>
            <a:ext cx="9618400" cy="5410350"/>
          </a:xfrm>
          <a:prstGeom prst="rect">
            <a:avLst/>
          </a:prstGeom>
          <a:noFill/>
          <a:ln>
            <a:noFill/>
          </a:ln>
        </p:spPr>
      </p:pic>
      <p:sp>
        <p:nvSpPr>
          <p:cNvPr id="69" name="Google Shape;69;p14"/>
          <p:cNvSpPr txBox="1"/>
          <p:nvPr/>
        </p:nvSpPr>
        <p:spPr>
          <a:xfrm>
            <a:off x="4444275" y="5930200"/>
            <a:ext cx="6405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a:latin typeface="Helvetica Neue Light"/>
                <a:ea typeface="Helvetica Neue Light"/>
                <a:cs typeface="Helvetica Neue Light"/>
                <a:sym typeface="Helvetica Neue Light"/>
              </a:rPr>
              <a:t>Pictured: poorly photoshopped image of a farcical PATh Facility informercial</a:t>
            </a:r>
            <a:endParaRPr i="1">
              <a:latin typeface="Helvetica Neue Light"/>
              <a:ea typeface="Helvetica Neue Light"/>
              <a:cs typeface="Helvetica Neue Light"/>
              <a:sym typeface="Helvetica Neue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idx="1" type="body"/>
          </p:nvPr>
        </p:nvSpPr>
        <p:spPr>
          <a:xfrm>
            <a:off x="838875" y="2228850"/>
            <a:ext cx="10515600" cy="30651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a:t>Schedule a consultation with our Facilitation Team today!</a:t>
            </a:r>
            <a:endParaRPr/>
          </a:p>
          <a:p>
            <a:pPr indent="0" lvl="0" marL="0" rtl="0" algn="ctr">
              <a:spcBef>
                <a:spcPts val="1000"/>
              </a:spcBef>
              <a:spcAft>
                <a:spcPts val="0"/>
              </a:spcAft>
              <a:buNone/>
            </a:pPr>
            <a:r>
              <a:t/>
            </a:r>
            <a:endParaRPr/>
          </a:p>
          <a:p>
            <a:pPr indent="0" lvl="0" marL="0" rtl="0" algn="ctr">
              <a:spcBef>
                <a:spcPts val="1000"/>
              </a:spcBef>
              <a:spcAft>
                <a:spcPts val="0"/>
              </a:spcAft>
              <a:buNone/>
            </a:pPr>
            <a:r>
              <a:rPr b="1" lang="en-US" sz="3600" u="sng">
                <a:solidFill>
                  <a:schemeClr val="hlink"/>
                </a:solidFill>
                <a:latin typeface="Helvetica Neue"/>
                <a:ea typeface="Helvetica Neue"/>
                <a:cs typeface="Helvetica Neue"/>
                <a:sym typeface="Helvetica Neue"/>
                <a:hlinkClick r:id="rId3"/>
              </a:rPr>
              <a:t>https://portal.path-cc.io/application</a:t>
            </a:r>
            <a:r>
              <a:rPr b="1" lang="en-US">
                <a:latin typeface="Helvetica Neue"/>
                <a:ea typeface="Helvetica Neue"/>
                <a:cs typeface="Helvetica Neue"/>
                <a:sym typeface="Helvetica Neue"/>
              </a:rPr>
              <a:t> </a:t>
            </a:r>
            <a:endParaRPr b="1">
              <a:latin typeface="Helvetica Neue"/>
              <a:ea typeface="Helvetica Neue"/>
              <a:cs typeface="Helvetica Neue"/>
              <a:sym typeface="Helvetica Neue"/>
            </a:endParaRPr>
          </a:p>
          <a:p>
            <a:pPr indent="0" lvl="0" marL="0" rtl="0" algn="l">
              <a:spcBef>
                <a:spcPts val="1000"/>
              </a:spcBef>
              <a:spcAft>
                <a:spcPts val="0"/>
              </a:spcAft>
              <a:buNone/>
            </a:pPr>
            <a:r>
              <a:t/>
            </a:r>
            <a:endParaRPr b="1">
              <a:latin typeface="Helvetica Neue"/>
              <a:ea typeface="Helvetica Neue"/>
              <a:cs typeface="Helvetica Neue"/>
              <a:sym typeface="Helvetica Neue"/>
            </a:endParaRPr>
          </a:p>
          <a:p>
            <a:pPr indent="0" lvl="0" marL="0" rtl="0" algn="ctr">
              <a:spcBef>
                <a:spcPts val="1000"/>
              </a:spcBef>
              <a:spcAft>
                <a:spcPts val="0"/>
              </a:spcAft>
              <a:buNone/>
            </a:pPr>
            <a:r>
              <a:t/>
            </a:r>
            <a:endParaRPr/>
          </a:p>
        </p:txBody>
      </p:sp>
      <p:sp>
        <p:nvSpPr>
          <p:cNvPr id="225" name="Google Shape;225;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31" name="Google Shape;231;p33"/>
          <p:cNvPicPr preferRelativeResize="0"/>
          <p:nvPr/>
        </p:nvPicPr>
        <p:blipFill rotWithShape="1">
          <a:blip r:embed="rId3">
            <a:alphaModFix/>
          </a:blip>
          <a:srcRect b="0" l="0" r="0" t="0"/>
          <a:stretch/>
        </p:blipFill>
        <p:spPr>
          <a:xfrm>
            <a:off x="1025163" y="355200"/>
            <a:ext cx="10141674" cy="5704700"/>
          </a:xfrm>
          <a:prstGeom prst="rect">
            <a:avLst/>
          </a:prstGeom>
          <a:noFill/>
          <a:ln>
            <a:noFill/>
          </a:ln>
        </p:spPr>
      </p:pic>
      <p:sp>
        <p:nvSpPr>
          <p:cNvPr id="232" name="Google Shape;232;p33"/>
          <p:cNvSpPr txBox="1"/>
          <p:nvPr/>
        </p:nvSpPr>
        <p:spPr>
          <a:xfrm>
            <a:off x="10139525" y="5456900"/>
            <a:ext cx="10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33" name="Google Shape;233;p33"/>
          <p:cNvSpPr txBox="1"/>
          <p:nvPr/>
        </p:nvSpPr>
        <p:spPr>
          <a:xfrm>
            <a:off x="4378425" y="5975500"/>
            <a:ext cx="6788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a:latin typeface="Helvetica Neue Light"/>
                <a:ea typeface="Helvetica Neue Light"/>
                <a:cs typeface="Helvetica Neue Light"/>
                <a:sym typeface="Helvetica Neue Light"/>
              </a:rPr>
              <a:t>Pictured: poorly photoshopped image of a farcical PATh Facility informercial slogan</a:t>
            </a:r>
            <a:endParaRPr i="1">
              <a:latin typeface="Helvetica Neue Light"/>
              <a:ea typeface="Helvetica Neue Light"/>
              <a:cs typeface="Helvetica Neue Light"/>
              <a:sym typeface="Helvetica Neue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4"/>
          <p:cNvSpPr txBox="1"/>
          <p:nvPr>
            <p:ph type="title"/>
          </p:nvPr>
        </p:nvSpPr>
        <p:spPr>
          <a:xfrm>
            <a:off x="831850" y="1709738"/>
            <a:ext cx="105156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Questions</a:t>
            </a:r>
            <a:endParaRPr/>
          </a:p>
        </p:txBody>
      </p:sp>
      <p:sp>
        <p:nvSpPr>
          <p:cNvPr id="239" name="Google Shape;239;p34"/>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sz="1800">
                <a:solidFill>
                  <a:schemeClr val="dk1"/>
                </a:solidFill>
              </a:rPr>
              <a:t>This material is based upon work supported by the National Science Foundation under Grant No. 2030508. Any opinions, findings, and conclusions or recommendations expressed in this material are those of the author(s) and do not necessarily reflect the views of the National Science Foundation.</a:t>
            </a:r>
            <a:endParaRPr/>
          </a:p>
        </p:txBody>
      </p:sp>
      <p:sp>
        <p:nvSpPr>
          <p:cNvPr id="240" name="Google Shape;240;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5" name="Google Shape;75;p15"/>
          <p:cNvPicPr preferRelativeResize="0"/>
          <p:nvPr/>
        </p:nvPicPr>
        <p:blipFill>
          <a:blip r:embed="rId3">
            <a:alphaModFix/>
          </a:blip>
          <a:stretch>
            <a:fillRect/>
          </a:stretch>
        </p:blipFill>
        <p:spPr>
          <a:xfrm>
            <a:off x="809323" y="940598"/>
            <a:ext cx="10573351" cy="4976813"/>
          </a:xfrm>
          <a:prstGeom prst="rect">
            <a:avLst/>
          </a:prstGeom>
          <a:noFill/>
          <a:ln>
            <a:noFill/>
          </a:ln>
        </p:spPr>
      </p:pic>
      <p:sp>
        <p:nvSpPr>
          <p:cNvPr id="76" name="Google Shape;76;p15"/>
          <p:cNvSpPr txBox="1"/>
          <p:nvPr/>
        </p:nvSpPr>
        <p:spPr>
          <a:xfrm>
            <a:off x="9305625" y="301750"/>
            <a:ext cx="185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Oswald SemiBold"/>
                <a:ea typeface="Oswald SemiBold"/>
                <a:cs typeface="Oswald SemiBold"/>
                <a:sym typeface="Oswald SemiBold"/>
              </a:rPr>
              <a:t>OSPool</a:t>
            </a:r>
            <a:endParaRPr sz="3600">
              <a:latin typeface="Oswald SemiBold"/>
              <a:ea typeface="Oswald SemiBold"/>
              <a:cs typeface="Oswald SemiBold"/>
              <a:sym typeface="Oswald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2" name="Google Shape;82;p16"/>
          <p:cNvPicPr preferRelativeResize="0"/>
          <p:nvPr/>
        </p:nvPicPr>
        <p:blipFill>
          <a:blip r:embed="rId3">
            <a:alphaModFix/>
          </a:blip>
          <a:stretch>
            <a:fillRect/>
          </a:stretch>
        </p:blipFill>
        <p:spPr>
          <a:xfrm>
            <a:off x="809323" y="940598"/>
            <a:ext cx="10573351" cy="4976813"/>
          </a:xfrm>
          <a:prstGeom prst="rect">
            <a:avLst/>
          </a:prstGeom>
          <a:noFill/>
          <a:ln>
            <a:noFill/>
          </a:ln>
        </p:spPr>
      </p:pic>
      <p:sp>
        <p:nvSpPr>
          <p:cNvPr id="83" name="Google Shape;83;p16"/>
          <p:cNvSpPr txBox="1"/>
          <p:nvPr/>
        </p:nvSpPr>
        <p:spPr>
          <a:xfrm>
            <a:off x="9305625" y="301750"/>
            <a:ext cx="185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Oswald SemiBold"/>
                <a:ea typeface="Oswald SemiBold"/>
                <a:cs typeface="Oswald SemiBold"/>
                <a:sym typeface="Oswald SemiBold"/>
              </a:rPr>
              <a:t>OSPool</a:t>
            </a:r>
            <a:endParaRPr sz="3600">
              <a:latin typeface="Oswald SemiBold"/>
              <a:ea typeface="Oswald SemiBold"/>
              <a:cs typeface="Oswald SemiBold"/>
              <a:sym typeface="Oswald SemiBold"/>
            </a:endParaRPr>
          </a:p>
        </p:txBody>
      </p:sp>
      <p:pic>
        <p:nvPicPr>
          <p:cNvPr id="84" name="Google Shape;84;p16"/>
          <p:cNvPicPr preferRelativeResize="0"/>
          <p:nvPr/>
        </p:nvPicPr>
        <p:blipFill>
          <a:blip r:embed="rId4">
            <a:alphaModFix/>
          </a:blip>
          <a:stretch>
            <a:fillRect/>
          </a:stretch>
        </p:blipFill>
        <p:spPr>
          <a:xfrm>
            <a:off x="10405275" y="1582575"/>
            <a:ext cx="885175" cy="885175"/>
          </a:xfrm>
          <a:prstGeom prst="rect">
            <a:avLst/>
          </a:prstGeom>
          <a:noFill/>
          <a:ln>
            <a:noFill/>
          </a:ln>
        </p:spPr>
      </p:pic>
      <p:pic>
        <p:nvPicPr>
          <p:cNvPr id="85" name="Google Shape;85;p16"/>
          <p:cNvPicPr preferRelativeResize="0"/>
          <p:nvPr/>
        </p:nvPicPr>
        <p:blipFill>
          <a:blip r:embed="rId5">
            <a:alphaModFix/>
          </a:blip>
          <a:stretch>
            <a:fillRect/>
          </a:stretch>
        </p:blipFill>
        <p:spPr>
          <a:xfrm>
            <a:off x="9257075" y="3940100"/>
            <a:ext cx="629775" cy="795350"/>
          </a:xfrm>
          <a:prstGeom prst="rect">
            <a:avLst/>
          </a:prstGeom>
          <a:noFill/>
          <a:ln>
            <a:noFill/>
          </a:ln>
        </p:spPr>
      </p:pic>
      <p:pic>
        <p:nvPicPr>
          <p:cNvPr id="86" name="Google Shape;86;p16"/>
          <p:cNvPicPr preferRelativeResize="0"/>
          <p:nvPr/>
        </p:nvPicPr>
        <p:blipFill>
          <a:blip r:embed="rId6">
            <a:alphaModFix/>
          </a:blip>
          <a:stretch>
            <a:fillRect/>
          </a:stretch>
        </p:blipFill>
        <p:spPr>
          <a:xfrm>
            <a:off x="10283101" y="3940100"/>
            <a:ext cx="731700" cy="6189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92" name="Google Shape;92;p17"/>
          <p:cNvPicPr preferRelativeResize="0"/>
          <p:nvPr/>
        </p:nvPicPr>
        <p:blipFill>
          <a:blip r:embed="rId3">
            <a:alphaModFix/>
          </a:blip>
          <a:stretch>
            <a:fillRect/>
          </a:stretch>
        </p:blipFill>
        <p:spPr>
          <a:xfrm>
            <a:off x="809323" y="940598"/>
            <a:ext cx="10573351" cy="4976813"/>
          </a:xfrm>
          <a:prstGeom prst="rect">
            <a:avLst/>
          </a:prstGeom>
          <a:noFill/>
          <a:ln>
            <a:noFill/>
          </a:ln>
        </p:spPr>
      </p:pic>
      <p:sp>
        <p:nvSpPr>
          <p:cNvPr id="93" name="Google Shape;93;p17"/>
          <p:cNvSpPr txBox="1"/>
          <p:nvPr/>
        </p:nvSpPr>
        <p:spPr>
          <a:xfrm>
            <a:off x="9305625" y="301750"/>
            <a:ext cx="185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Oswald SemiBold"/>
                <a:ea typeface="Oswald SemiBold"/>
                <a:cs typeface="Oswald SemiBold"/>
                <a:sym typeface="Oswald SemiBold"/>
              </a:rPr>
              <a:t>OSPool</a:t>
            </a:r>
            <a:endParaRPr sz="3600">
              <a:latin typeface="Oswald SemiBold"/>
              <a:ea typeface="Oswald SemiBold"/>
              <a:cs typeface="Oswald SemiBold"/>
              <a:sym typeface="Oswald SemiBold"/>
            </a:endParaRPr>
          </a:p>
        </p:txBody>
      </p:sp>
      <p:pic>
        <p:nvPicPr>
          <p:cNvPr id="94" name="Google Shape;94;p17"/>
          <p:cNvPicPr preferRelativeResize="0"/>
          <p:nvPr/>
        </p:nvPicPr>
        <p:blipFill>
          <a:blip r:embed="rId4">
            <a:alphaModFix/>
          </a:blip>
          <a:stretch>
            <a:fillRect/>
          </a:stretch>
        </p:blipFill>
        <p:spPr>
          <a:xfrm>
            <a:off x="10405275" y="1582575"/>
            <a:ext cx="885175" cy="885175"/>
          </a:xfrm>
          <a:prstGeom prst="rect">
            <a:avLst/>
          </a:prstGeom>
          <a:noFill/>
          <a:ln>
            <a:noFill/>
          </a:ln>
        </p:spPr>
      </p:pic>
      <p:pic>
        <p:nvPicPr>
          <p:cNvPr id="95" name="Google Shape;95;p17"/>
          <p:cNvPicPr preferRelativeResize="0"/>
          <p:nvPr/>
        </p:nvPicPr>
        <p:blipFill>
          <a:blip r:embed="rId5">
            <a:alphaModFix/>
          </a:blip>
          <a:stretch>
            <a:fillRect/>
          </a:stretch>
        </p:blipFill>
        <p:spPr>
          <a:xfrm>
            <a:off x="9257075" y="3940100"/>
            <a:ext cx="629775" cy="795350"/>
          </a:xfrm>
          <a:prstGeom prst="rect">
            <a:avLst/>
          </a:prstGeom>
          <a:noFill/>
          <a:ln>
            <a:noFill/>
          </a:ln>
        </p:spPr>
      </p:pic>
      <p:pic>
        <p:nvPicPr>
          <p:cNvPr id="96" name="Google Shape;96;p17"/>
          <p:cNvPicPr preferRelativeResize="0"/>
          <p:nvPr/>
        </p:nvPicPr>
        <p:blipFill>
          <a:blip r:embed="rId6">
            <a:alphaModFix/>
          </a:blip>
          <a:stretch>
            <a:fillRect/>
          </a:stretch>
        </p:blipFill>
        <p:spPr>
          <a:xfrm>
            <a:off x="10283101" y="3940100"/>
            <a:ext cx="731700" cy="618970"/>
          </a:xfrm>
          <a:prstGeom prst="rect">
            <a:avLst/>
          </a:prstGeom>
          <a:noFill/>
          <a:ln>
            <a:noFill/>
          </a:ln>
        </p:spPr>
      </p:pic>
      <p:sp>
        <p:nvSpPr>
          <p:cNvPr id="97" name="Google Shape;97;p17"/>
          <p:cNvSpPr/>
          <p:nvPr/>
        </p:nvSpPr>
        <p:spPr>
          <a:xfrm>
            <a:off x="8996375" y="5072075"/>
            <a:ext cx="814500" cy="826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10263200" y="1457300"/>
            <a:ext cx="1147500" cy="1164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a:off x="8934648" y="1374875"/>
            <a:ext cx="981000" cy="995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p:nvPr/>
        </p:nvSpPr>
        <p:spPr>
          <a:xfrm>
            <a:off x="10858450" y="5534050"/>
            <a:ext cx="432000" cy="43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a:off x="10858450" y="3332138"/>
            <a:ext cx="699900" cy="70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a:off x="9810875" y="2098646"/>
            <a:ext cx="476100" cy="482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8" name="Google Shape;108;p18"/>
          <p:cNvPicPr preferRelativeResize="0"/>
          <p:nvPr/>
        </p:nvPicPr>
        <p:blipFill rotWithShape="1">
          <a:blip r:embed="rId3">
            <a:alphaModFix/>
          </a:blip>
          <a:srcRect b="10338" l="0" r="0" t="0"/>
          <a:stretch/>
        </p:blipFill>
        <p:spPr>
          <a:xfrm>
            <a:off x="2082713" y="175587"/>
            <a:ext cx="8026574" cy="60496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idx="1" type="body"/>
          </p:nvPr>
        </p:nvSpPr>
        <p:spPr>
          <a:xfrm>
            <a:off x="838875" y="1847850"/>
            <a:ext cx="10515600" cy="2446200"/>
          </a:xfrm>
          <a:prstGeom prst="rect">
            <a:avLst/>
          </a:prstGeom>
          <a:noFill/>
        </p:spPr>
        <p:txBody>
          <a:bodyPr anchorCtr="0" anchor="t" bIns="45700" lIns="91425" spcFirstLastPara="1" rIns="91425" wrap="square" tIns="45700">
            <a:normAutofit fontScale="92500" lnSpcReduction="20000"/>
          </a:bodyPr>
          <a:lstStyle/>
          <a:p>
            <a:pPr indent="-334327" lvl="0" marL="457200" rtl="0" algn="l">
              <a:lnSpc>
                <a:spcPct val="115000"/>
              </a:lnSpc>
              <a:spcBef>
                <a:spcPts val="1000"/>
              </a:spcBef>
              <a:spcAft>
                <a:spcPts val="0"/>
              </a:spcAft>
              <a:buSzPct val="64285"/>
              <a:buChar char="•"/>
            </a:pPr>
            <a:r>
              <a:rPr b="1" lang="en-US">
                <a:latin typeface="Helvetica Neue"/>
                <a:ea typeface="Helvetica Neue"/>
                <a:cs typeface="Helvetica Neue"/>
                <a:sym typeface="Helvetica Neue"/>
              </a:rPr>
              <a:t>Dedicated</a:t>
            </a:r>
            <a:r>
              <a:rPr lang="en-US"/>
              <a:t> distributed High-Throughput Computing</a:t>
            </a:r>
            <a:br>
              <a:rPr lang="en-US"/>
            </a:br>
            <a:r>
              <a:rPr lang="en-US"/>
              <a:t>		</a:t>
            </a:r>
            <a:r>
              <a:rPr lang="en-US"/>
              <a:t>→ Longer job run times!</a:t>
            </a:r>
            <a:endParaRPr/>
          </a:p>
          <a:p>
            <a:pPr indent="-334327" lvl="0" marL="457200" rtl="0" algn="l">
              <a:lnSpc>
                <a:spcPct val="115000"/>
              </a:lnSpc>
              <a:spcBef>
                <a:spcPts val="0"/>
              </a:spcBef>
              <a:spcAft>
                <a:spcPts val="0"/>
              </a:spcAft>
              <a:buSzPct val="64285"/>
              <a:buChar char="•"/>
            </a:pPr>
            <a:r>
              <a:rPr lang="en-US"/>
              <a:t>Computational time charged to a credit accounting system</a:t>
            </a:r>
            <a:endParaRPr/>
          </a:p>
          <a:p>
            <a:pPr indent="-334327" lvl="0" marL="457200" rtl="0" algn="l">
              <a:lnSpc>
                <a:spcPct val="115000"/>
              </a:lnSpc>
              <a:spcBef>
                <a:spcPts val="0"/>
              </a:spcBef>
              <a:spcAft>
                <a:spcPts val="0"/>
              </a:spcAft>
              <a:buSzPct val="64285"/>
              <a:buChar char="•"/>
            </a:pPr>
            <a:r>
              <a:rPr lang="en-US"/>
              <a:t>Same HTCondor-based system as the OSPool</a:t>
            </a:r>
            <a:endParaRPr/>
          </a:p>
          <a:p>
            <a:pPr indent="-334327" lvl="0" marL="457200" rtl="0" algn="l">
              <a:lnSpc>
                <a:spcPct val="115000"/>
              </a:lnSpc>
              <a:spcBef>
                <a:spcPts val="0"/>
              </a:spcBef>
              <a:spcAft>
                <a:spcPts val="0"/>
              </a:spcAft>
              <a:buSzPct val="64285"/>
              <a:buChar char="•"/>
            </a:pPr>
            <a:r>
              <a:rPr lang="en-US"/>
              <a:t>Same friendly facilitators, operators, and developers </a:t>
            </a:r>
            <a:r>
              <a:rPr lang="en-US"/>
              <a:t>that </a:t>
            </a:r>
            <a:r>
              <a:rPr lang="en-US"/>
              <a:t>support</a:t>
            </a:r>
            <a:r>
              <a:rPr lang="en-US"/>
              <a:t> the</a:t>
            </a:r>
            <a:r>
              <a:rPr lang="en-US"/>
              <a:t> OSPool</a:t>
            </a:r>
            <a:endParaRPr/>
          </a:p>
        </p:txBody>
      </p:sp>
      <p:pic>
        <p:nvPicPr>
          <p:cNvPr id="114" name="Google Shape;114;p19"/>
          <p:cNvPicPr preferRelativeResize="0"/>
          <p:nvPr/>
        </p:nvPicPr>
        <p:blipFill rotWithShape="1">
          <a:blip r:embed="rId3">
            <a:alphaModFix/>
          </a:blip>
          <a:srcRect b="0" l="5461" r="5452" t="0"/>
          <a:stretch/>
        </p:blipFill>
        <p:spPr>
          <a:xfrm>
            <a:off x="7340275" y="4301325"/>
            <a:ext cx="1283500" cy="1545225"/>
          </a:xfrm>
          <a:prstGeom prst="rect">
            <a:avLst/>
          </a:prstGeom>
          <a:noFill/>
          <a:ln>
            <a:noFill/>
          </a:ln>
        </p:spPr>
      </p:pic>
      <p:pic>
        <p:nvPicPr>
          <p:cNvPr id="115" name="Google Shape;115;p19"/>
          <p:cNvPicPr preferRelativeResize="0"/>
          <p:nvPr/>
        </p:nvPicPr>
        <p:blipFill rotWithShape="1">
          <a:blip r:embed="rId4">
            <a:alphaModFix/>
          </a:blip>
          <a:srcRect b="0" l="3866" r="3866" t="0"/>
          <a:stretch/>
        </p:blipFill>
        <p:spPr>
          <a:xfrm>
            <a:off x="5472473" y="4301334"/>
            <a:ext cx="1247050" cy="1545216"/>
          </a:xfrm>
          <a:prstGeom prst="rect">
            <a:avLst/>
          </a:prstGeom>
          <a:noFill/>
          <a:ln>
            <a:noFill/>
          </a:ln>
        </p:spPr>
      </p:pic>
      <p:sp>
        <p:nvSpPr>
          <p:cNvPr id="116" name="Google Shape;116;p1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PATh Facility</a:t>
            </a:r>
            <a:endParaRPr/>
          </a:p>
        </p:txBody>
      </p:sp>
      <p:pic>
        <p:nvPicPr>
          <p:cNvPr id="117" name="Google Shape;117;p19"/>
          <p:cNvPicPr preferRelativeResize="0"/>
          <p:nvPr/>
        </p:nvPicPr>
        <p:blipFill rotWithShape="1">
          <a:blip r:embed="rId5">
            <a:alphaModFix/>
          </a:blip>
          <a:srcRect b="0" l="5461" r="5452" t="0"/>
          <a:stretch/>
        </p:blipFill>
        <p:spPr>
          <a:xfrm>
            <a:off x="9244525" y="4295025"/>
            <a:ext cx="1283500" cy="1557826"/>
          </a:xfrm>
          <a:prstGeom prst="rect">
            <a:avLst/>
          </a:prstGeom>
          <a:noFill/>
          <a:ln>
            <a:noFill/>
          </a:ln>
        </p:spPr>
      </p:pic>
      <p:sp>
        <p:nvSpPr>
          <p:cNvPr id="118" name="Google Shape;118;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19" name="Google Shape;119;p19"/>
          <p:cNvPicPr preferRelativeResize="0"/>
          <p:nvPr/>
        </p:nvPicPr>
        <p:blipFill rotWithShape="1">
          <a:blip r:embed="rId6">
            <a:alphaModFix/>
          </a:blip>
          <a:srcRect b="0" l="9163" r="9163" t="0"/>
          <a:stretch/>
        </p:blipFill>
        <p:spPr>
          <a:xfrm>
            <a:off x="1759125" y="4301336"/>
            <a:ext cx="1247050" cy="1545215"/>
          </a:xfrm>
          <a:prstGeom prst="rect">
            <a:avLst/>
          </a:prstGeom>
          <a:noFill/>
          <a:ln>
            <a:noFill/>
          </a:ln>
        </p:spPr>
      </p:pic>
      <p:pic>
        <p:nvPicPr>
          <p:cNvPr id="120" name="Google Shape;120;p19"/>
          <p:cNvPicPr preferRelativeResize="0"/>
          <p:nvPr/>
        </p:nvPicPr>
        <p:blipFill>
          <a:blip r:embed="rId7">
            <a:alphaModFix/>
          </a:blip>
          <a:stretch>
            <a:fillRect/>
          </a:stretch>
        </p:blipFill>
        <p:spPr>
          <a:xfrm>
            <a:off x="3626914" y="4293975"/>
            <a:ext cx="1224813" cy="1545225"/>
          </a:xfrm>
          <a:prstGeom prst="rect">
            <a:avLst/>
          </a:prstGeom>
          <a:noFill/>
          <a:ln>
            <a:noFill/>
          </a:ln>
        </p:spPr>
      </p:pic>
      <p:sp>
        <p:nvSpPr>
          <p:cNvPr id="121" name="Google Shape;121;p19"/>
          <p:cNvSpPr txBox="1"/>
          <p:nvPr/>
        </p:nvSpPr>
        <p:spPr>
          <a:xfrm>
            <a:off x="5581250" y="5779025"/>
            <a:ext cx="5218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sz="2400">
                <a:latin typeface="Helvetica Neue Light"/>
                <a:ea typeface="Helvetica Neue Light"/>
                <a:cs typeface="Helvetica Neue Light"/>
                <a:sym typeface="Helvetica Neue Light"/>
              </a:rPr>
              <a:t>Pictured: OSG/PATh Facilitation Team</a:t>
            </a:r>
            <a:endParaRPr i="1" sz="2400">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7" name="Google Shape;127;p20"/>
          <p:cNvSpPr/>
          <p:nvPr/>
        </p:nvSpPr>
        <p:spPr>
          <a:xfrm>
            <a:off x="768575" y="1142050"/>
            <a:ext cx="4272023" cy="1498568"/>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Over 30,000</a:t>
            </a:r>
            <a:br>
              <a:rPr b="1" i="0">
                <a:ln cap="flat" cmpd="sng" w="9525">
                  <a:solidFill>
                    <a:schemeClr val="dk2"/>
                  </a:solidFill>
                  <a:prstDash val="solid"/>
                  <a:round/>
                  <a:headEnd len="sm" w="sm" type="none"/>
                  <a:tailEnd len="sm" w="sm" type="none"/>
                </a:ln>
                <a:solidFill>
                  <a:schemeClr val="accent2"/>
                </a:solidFill>
                <a:latin typeface="Helvetica Neue"/>
              </a:rPr>
            </a:br>
            <a:r>
              <a:rPr b="1" i="0">
                <a:ln cap="flat" cmpd="sng" w="9525">
                  <a:solidFill>
                    <a:schemeClr val="dk2"/>
                  </a:solidFill>
                  <a:prstDash val="solid"/>
                  <a:round/>
                  <a:headEnd len="sm" w="sm" type="none"/>
                  <a:tailEnd len="sm" w="sm" type="none"/>
                </a:ln>
                <a:solidFill>
                  <a:schemeClr val="accent2"/>
                </a:solidFill>
                <a:latin typeface="Helvetica Neue"/>
              </a:rPr>
              <a:t>cores total!</a:t>
            </a:r>
          </a:p>
        </p:txBody>
      </p:sp>
      <p:sp>
        <p:nvSpPr>
          <p:cNvPr id="128" name="Google Shape;128;p20"/>
          <p:cNvSpPr/>
          <p:nvPr/>
        </p:nvSpPr>
        <p:spPr>
          <a:xfrm>
            <a:off x="682575" y="3827225"/>
            <a:ext cx="4444015" cy="162814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2-4 GB RAM</a:t>
            </a:r>
            <a:br>
              <a:rPr b="1" i="0">
                <a:ln cap="flat" cmpd="sng" w="9525">
                  <a:solidFill>
                    <a:schemeClr val="dk2"/>
                  </a:solidFill>
                  <a:prstDash val="solid"/>
                  <a:round/>
                  <a:headEnd len="sm" w="sm" type="none"/>
                  <a:tailEnd len="sm" w="sm" type="none"/>
                </a:ln>
                <a:solidFill>
                  <a:schemeClr val="accent2"/>
                </a:solidFill>
                <a:latin typeface="Helvetica Neue"/>
              </a:rPr>
            </a:br>
            <a:r>
              <a:rPr b="1" i="0">
                <a:ln cap="flat" cmpd="sng" w="9525">
                  <a:solidFill>
                    <a:schemeClr val="dk2"/>
                  </a:solidFill>
                  <a:prstDash val="solid"/>
                  <a:round/>
                  <a:headEnd len="sm" w="sm" type="none"/>
                  <a:tailEnd len="sm" w="sm" type="none"/>
                </a:ln>
                <a:solidFill>
                  <a:schemeClr val="accent2"/>
                </a:solidFill>
                <a:latin typeface="Helvetica Neue"/>
              </a:rPr>
              <a:t>per core!</a:t>
            </a:r>
          </a:p>
        </p:txBody>
      </p:sp>
      <p:sp>
        <p:nvSpPr>
          <p:cNvPr id="129" name="Google Shape;129;p20"/>
          <p:cNvSpPr/>
          <p:nvPr/>
        </p:nvSpPr>
        <p:spPr>
          <a:xfrm>
            <a:off x="6698050" y="3897413"/>
            <a:ext cx="4754062" cy="148777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More than 30</a:t>
            </a:r>
            <a:br>
              <a:rPr b="1" i="0">
                <a:ln cap="flat" cmpd="sng" w="9525">
                  <a:solidFill>
                    <a:schemeClr val="dk2"/>
                  </a:solidFill>
                  <a:prstDash val="solid"/>
                  <a:round/>
                  <a:headEnd len="sm" w="sm" type="none"/>
                  <a:tailEnd len="sm" w="sm" type="none"/>
                </a:ln>
                <a:solidFill>
                  <a:schemeClr val="accent2"/>
                </a:solidFill>
                <a:latin typeface="Helvetica Neue"/>
              </a:rPr>
            </a:br>
            <a:r>
              <a:rPr b="1" i="0">
                <a:ln cap="flat" cmpd="sng" w="9525">
                  <a:solidFill>
                    <a:schemeClr val="dk2"/>
                  </a:solidFill>
                  <a:prstDash val="solid"/>
                  <a:round/>
                  <a:headEnd len="sm" w="sm" type="none"/>
                  <a:tailEnd len="sm" w="sm" type="none"/>
                </a:ln>
                <a:solidFill>
                  <a:schemeClr val="accent2"/>
                </a:solidFill>
                <a:latin typeface="Helvetica Neue"/>
              </a:rPr>
              <a:t>A100 GPUs!</a:t>
            </a:r>
          </a:p>
        </p:txBody>
      </p:sp>
      <p:sp>
        <p:nvSpPr>
          <p:cNvPr id="130" name="Google Shape;130;p20"/>
          <p:cNvSpPr/>
          <p:nvPr/>
        </p:nvSpPr>
        <p:spPr>
          <a:xfrm>
            <a:off x="5879113" y="1083825"/>
            <a:ext cx="6143877" cy="161502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accent2"/>
                </a:solidFill>
                <a:latin typeface="Helvetica Neue"/>
              </a:rPr>
              <a:t>128 and 80 cores</a:t>
            </a:r>
            <a:br>
              <a:rPr b="1" i="0">
                <a:ln cap="flat" cmpd="sng" w="9525">
                  <a:solidFill>
                    <a:schemeClr val="dk2"/>
                  </a:solidFill>
                  <a:prstDash val="solid"/>
                  <a:round/>
                  <a:headEnd len="sm" w="sm" type="none"/>
                  <a:tailEnd len="sm" w="sm" type="none"/>
                </a:ln>
                <a:solidFill>
                  <a:schemeClr val="accent2"/>
                </a:solidFill>
                <a:latin typeface="Helvetica Neue"/>
              </a:rPr>
            </a:br>
            <a:r>
              <a:rPr b="1" i="0">
                <a:ln cap="flat" cmpd="sng" w="9525">
                  <a:solidFill>
                    <a:schemeClr val="dk2"/>
                  </a:solidFill>
                  <a:prstDash val="solid"/>
                  <a:round/>
                  <a:headEnd len="sm" w="sm" type="none"/>
                  <a:tailEnd len="sm" w="sm" type="none"/>
                </a:ln>
                <a:solidFill>
                  <a:schemeClr val="accent2"/>
                </a:solidFill>
                <a:latin typeface="Helvetica Neue"/>
              </a:rPr>
              <a:t>per machine!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1000"/>
                                        <p:tgtEl>
                                          <p:spTgt spid="1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2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6" name="Google Shape;136;p21"/>
          <p:cNvPicPr preferRelativeResize="0"/>
          <p:nvPr/>
        </p:nvPicPr>
        <p:blipFill>
          <a:blip r:embed="rId3">
            <a:alphaModFix/>
          </a:blip>
          <a:stretch>
            <a:fillRect/>
          </a:stretch>
        </p:blipFill>
        <p:spPr>
          <a:xfrm>
            <a:off x="5991750" y="1594350"/>
            <a:ext cx="5309200" cy="3981900"/>
          </a:xfrm>
          <a:prstGeom prst="rect">
            <a:avLst/>
          </a:prstGeom>
          <a:noFill/>
          <a:ln>
            <a:noFill/>
          </a:ln>
        </p:spPr>
      </p:pic>
      <p:sp>
        <p:nvSpPr>
          <p:cNvPr id="137" name="Google Shape;137;p21"/>
          <p:cNvSpPr txBox="1"/>
          <p:nvPr>
            <p:ph type="title"/>
          </p:nvPr>
        </p:nvSpPr>
        <p:spPr>
          <a:xfrm>
            <a:off x="838200" y="365125"/>
            <a:ext cx="10515600" cy="1325700"/>
          </a:xfrm>
          <a:prstGeom prst="rect">
            <a:avLst/>
          </a:prstGeom>
          <a:noFill/>
        </p:spPr>
        <p:txBody>
          <a:bodyPr anchorCtr="0" anchor="ctr" bIns="45700" lIns="91425" spcFirstLastPara="1" rIns="91425" wrap="square" tIns="45700">
            <a:normAutofit/>
          </a:bodyPr>
          <a:lstStyle/>
          <a:p>
            <a:pPr indent="0" lvl="0" marL="0" rtl="0" algn="l">
              <a:spcBef>
                <a:spcPts val="0"/>
              </a:spcBef>
              <a:spcAft>
                <a:spcPts val="0"/>
              </a:spcAft>
              <a:buNone/>
            </a:pPr>
            <a:r>
              <a:rPr lang="en-US"/>
              <a:t>Juggling t</a:t>
            </a:r>
            <a:r>
              <a:rPr lang="en-US"/>
              <a:t>oo many requirements?</a:t>
            </a:r>
            <a:endParaRPr/>
          </a:p>
        </p:txBody>
      </p:sp>
      <p:sp>
        <p:nvSpPr>
          <p:cNvPr id="138" name="Google Shape;138;p21"/>
          <p:cNvSpPr txBox="1"/>
          <p:nvPr/>
        </p:nvSpPr>
        <p:spPr>
          <a:xfrm>
            <a:off x="5816400" y="5657225"/>
            <a:ext cx="598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800">
                <a:latin typeface="Helvetica Neue Light"/>
                <a:ea typeface="Helvetica Neue Light"/>
                <a:cs typeface="Helvetica Neue Light"/>
                <a:sym typeface="Helvetica Neue Light"/>
              </a:rPr>
              <a:t>Pictured: man carrying a comical amount of equipment to wash a car, dropping it all and falling over</a:t>
            </a:r>
            <a:endParaRPr i="1" sz="1800">
              <a:latin typeface="Helvetica Neue Light"/>
              <a:ea typeface="Helvetica Neue Light"/>
              <a:cs typeface="Helvetica Neue Light"/>
              <a:sym typeface="Helvetica Neue Light"/>
            </a:endParaRPr>
          </a:p>
        </p:txBody>
      </p:sp>
      <p:sp>
        <p:nvSpPr>
          <p:cNvPr id="139" name="Google Shape;139;p21"/>
          <p:cNvSpPr txBox="1"/>
          <p:nvPr/>
        </p:nvSpPr>
        <p:spPr>
          <a:xfrm>
            <a:off x="884900" y="1959700"/>
            <a:ext cx="4959300" cy="322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800">
                <a:latin typeface="Helvetica Neue Light"/>
                <a:ea typeface="Helvetica Neue Light"/>
                <a:cs typeface="Helvetica Neue Light"/>
                <a:sym typeface="Helvetica Neue Light"/>
              </a:rPr>
              <a:t>Real PATh Facility projects</a:t>
            </a:r>
            <a:endParaRPr sz="2800">
              <a:latin typeface="Helvetica Neue Light"/>
              <a:ea typeface="Helvetica Neue Light"/>
              <a:cs typeface="Helvetica Neue Light"/>
              <a:sym typeface="Helvetica Neue Light"/>
            </a:endParaRPr>
          </a:p>
          <a:p>
            <a:pPr indent="-342900" lvl="0" marL="457200" rtl="0" algn="l">
              <a:lnSpc>
                <a:spcPct val="115000"/>
              </a:lnSpc>
              <a:spcBef>
                <a:spcPts val="1000"/>
              </a:spcBef>
              <a:spcAft>
                <a:spcPts val="0"/>
              </a:spcAft>
              <a:buClr>
                <a:schemeClr val="dk1"/>
              </a:buClr>
              <a:buSzPts val="1800"/>
              <a:buChar char="•"/>
            </a:pPr>
            <a:r>
              <a:rPr lang="en-US" sz="2800">
                <a:solidFill>
                  <a:schemeClr val="dk1"/>
                </a:solidFill>
                <a:latin typeface="Helvetica Neue Light"/>
                <a:ea typeface="Helvetica Neue Light"/>
                <a:cs typeface="Helvetica Neue Light"/>
                <a:sym typeface="Helvetica Neue Light"/>
              </a:rPr>
              <a:t>Simulations using </a:t>
            </a:r>
            <a:r>
              <a:rPr lang="en-US" sz="2800">
                <a:solidFill>
                  <a:schemeClr val="dk1"/>
                </a:solidFill>
                <a:latin typeface="Helvetica Neue Light"/>
                <a:ea typeface="Helvetica Neue Light"/>
                <a:cs typeface="Helvetica Neue Light"/>
                <a:sym typeface="Helvetica Neue Light"/>
              </a:rPr>
              <a:t>24-32 cores on a single node</a:t>
            </a:r>
            <a:endParaRPr sz="2800">
              <a:solidFill>
                <a:schemeClr val="dk1"/>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chemeClr val="dk1"/>
              </a:buClr>
              <a:buSzPts val="1800"/>
              <a:buChar char="•"/>
            </a:pPr>
            <a:r>
              <a:rPr lang="en-US" sz="2800">
                <a:solidFill>
                  <a:schemeClr val="dk1"/>
                </a:solidFill>
                <a:latin typeface="Helvetica Neue Light"/>
                <a:ea typeface="Helvetica Neue Light"/>
                <a:cs typeface="Helvetica Neue Light"/>
                <a:sym typeface="Helvetica Neue Light"/>
              </a:rPr>
              <a:t>Modeling jobs needing only 1 core and 70 GB RAM</a:t>
            </a:r>
            <a:endParaRPr sz="28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None/>
            </a:pPr>
            <a:r>
              <a:t/>
            </a:r>
            <a:endParaRPr sz="2800">
              <a:latin typeface="Helvetica Neue Light"/>
              <a:ea typeface="Helvetica Neue Light"/>
              <a:cs typeface="Helvetica Neue Light"/>
              <a:sym typeface="Helvetica Neue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