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  <p:sldMasterId id="2147483684" r:id="rId2"/>
    <p:sldMasterId id="2147483685" r:id="rId3"/>
  </p:sldMasterIdLst>
  <p:notesMasterIdLst>
    <p:notesMasterId r:id="rId1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nsolas" panose="020B0609020204030204" pitchFamily="49" charset="0"/>
      <p:regular r:id="rId18"/>
      <p:bold r:id="rId19"/>
      <p:italic r:id="rId20"/>
      <p:boldItalic r:id="rId21"/>
    </p:embeddedFont>
    <p:embeddedFont>
      <p:font typeface="Helvetica Neue" panose="02000503000000020004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3"/>
  </p:normalViewPr>
  <p:slideViewPr>
    <p:cSldViewPr snapToGrid="0">
      <p:cViewPr varScale="1">
        <p:scale>
          <a:sx n="143" d="100"/>
          <a:sy n="143" d="100"/>
        </p:scale>
        <p:origin x="76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1.fntdata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2f1134fc0b_0_6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22f1134fc0b_0_6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Welcome,RL from UW, Showmic facilitators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2f1134fc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22f1134fc0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Hands-on</a:t>
            </a:r>
            <a:endParaRPr/>
          </a:p>
        </p:txBody>
      </p:sp>
      <p:sp>
        <p:nvSpPr>
          <p:cNvPr id="192" name="Google Shape;192;g22f1134fc0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2f1134fc0b_0_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22f1134fc0b_0_6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Hands-on</a:t>
            </a:r>
            <a:endParaRPr/>
          </a:p>
        </p:txBody>
      </p:sp>
      <p:sp>
        <p:nvSpPr>
          <p:cNvPr id="201" name="Google Shape;201;g22f1134fc0b_0_6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2f1134fc0b_0_1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g22f1134fc0b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2f1134fc0b_0_2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0" name="Google Shape;220;g22f1134fc0b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2f1134fc0b_0_3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1" name="Google Shape;231;g22f1134fc0b_0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2f1134fc0b_0_4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2" name="Google Shape;242;g22f1134fc0b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2f1134fc0b_0_7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g22f1134fc0b_0_7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g22f1134fc0b_0_7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2f1134fc0b_0_4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4" name="Google Shape;264;g22f1134fc0b_0_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4245302" y="4767263"/>
            <a:ext cx="653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474009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6819900" y="473604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dt" idx="10"/>
          </p:nvPr>
        </p:nvSpPr>
        <p:spPr>
          <a:xfrm>
            <a:off x="4245301" y="4784210"/>
            <a:ext cx="653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ftr" idx="11"/>
          </p:nvPr>
        </p:nvSpPr>
        <p:spPr>
          <a:xfrm>
            <a:off x="628650" y="4782249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6819900" y="473604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dt" idx="10"/>
          </p:nvPr>
        </p:nvSpPr>
        <p:spPr>
          <a:xfrm>
            <a:off x="4245302" y="4767263"/>
            <a:ext cx="653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ftr" idx="11"/>
          </p:nvPr>
        </p:nvSpPr>
        <p:spPr>
          <a:xfrm>
            <a:off x="6286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6972300" y="481224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4055164" y="4732734"/>
            <a:ext cx="1031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628650" y="473273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6819900" y="473604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4245301" y="4784210"/>
            <a:ext cx="653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623888" y="4784210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6819900" y="473604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dt" idx="10"/>
          </p:nvPr>
        </p:nvSpPr>
        <p:spPr>
          <a:xfrm>
            <a:off x="4245301" y="4784210"/>
            <a:ext cx="653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ftr" idx="11"/>
          </p:nvPr>
        </p:nvSpPr>
        <p:spPr>
          <a:xfrm>
            <a:off x="628650" y="4784210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ldNum" idx="12"/>
          </p:nvPr>
        </p:nvSpPr>
        <p:spPr>
          <a:xfrm>
            <a:off x="6819900" y="473604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dt" idx="10"/>
          </p:nvPr>
        </p:nvSpPr>
        <p:spPr>
          <a:xfrm>
            <a:off x="4245301" y="4784210"/>
            <a:ext cx="653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sldNum" idx="12"/>
          </p:nvPr>
        </p:nvSpPr>
        <p:spPr>
          <a:xfrm>
            <a:off x="6819900" y="473604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dt" idx="10"/>
          </p:nvPr>
        </p:nvSpPr>
        <p:spPr>
          <a:xfrm>
            <a:off x="4245301" y="4784210"/>
            <a:ext cx="653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sldNum" idx="12"/>
          </p:nvPr>
        </p:nvSpPr>
        <p:spPr>
          <a:xfrm>
            <a:off x="6819900" y="473604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dt" idx="10"/>
          </p:nvPr>
        </p:nvSpPr>
        <p:spPr>
          <a:xfrm>
            <a:off x="4245301" y="4784210"/>
            <a:ext cx="653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sldNum" idx="12"/>
          </p:nvPr>
        </p:nvSpPr>
        <p:spPr>
          <a:xfrm>
            <a:off x="6819900" y="473604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dt" idx="10"/>
          </p:nvPr>
        </p:nvSpPr>
        <p:spPr>
          <a:xfrm>
            <a:off x="4245301" y="4784210"/>
            <a:ext cx="653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sldNum" idx="12"/>
          </p:nvPr>
        </p:nvSpPr>
        <p:spPr>
          <a:xfrm>
            <a:off x="6819900" y="473604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dt" idx="10"/>
          </p:nvPr>
        </p:nvSpPr>
        <p:spPr>
          <a:xfrm>
            <a:off x="4245301" y="4784210"/>
            <a:ext cx="653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xfrm>
            <a:off x="6819900" y="473604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rtl="0">
              <a:spcBef>
                <a:spcPts val="75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rtl="0"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spcBef>
                <a:spcPts val="375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4325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4pPr>
            <a:lvl5pPr marL="2286000" lvl="4" indent="-314325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5pPr>
            <a:lvl6pPr marL="2743200" lvl="5" indent="-314325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6" name="Google Shape;136;p2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7" name="Google Shape;137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0" name="Google Shape;140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4" name="Google Shape;144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8" name="Google Shape;148;p3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9" name="Google Shape;149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5" name="Google Shape;155;p3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56" name="Google Shape;156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9" name="Google Shape;159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3" name="Google Shape;163;p3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4" name="Google Shape;164;p3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5" name="Google Shape;165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68" name="Google Shape;168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1" name="Google Shape;171;p3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2" name="Google Shape;172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79" name="Google Shape;17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80" name="Google Shape;18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245301" y="4784210"/>
            <a:ext cx="653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6819900" y="473604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10800000" flipH="1">
            <a:off x="311699" y="110535"/>
            <a:ext cx="8520601" cy="22359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625705" y="4783417"/>
            <a:ext cx="30861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otebook.ospool.osg-htc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hyperlink" Target="https://tinyurl.com/jupyternot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9"/>
          <p:cNvSpPr txBox="1">
            <a:spLocks noGrp="1"/>
          </p:cNvSpPr>
          <p:nvPr>
            <p:ph type="ctrTitle"/>
          </p:nvPr>
        </p:nvSpPr>
        <p:spPr>
          <a:xfrm>
            <a:off x="1143000" y="2240475"/>
            <a:ext cx="7226700" cy="9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457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"/>
              <a:t>Introduction to Jupyter Notebook on the OSPool</a:t>
            </a:r>
            <a:endParaRPr/>
          </a:p>
        </p:txBody>
      </p:sp>
      <p:sp>
        <p:nvSpPr>
          <p:cNvPr id="186" name="Google Shape;186;p39"/>
          <p:cNvSpPr txBox="1">
            <a:spLocks noGrp="1"/>
          </p:cNvSpPr>
          <p:nvPr>
            <p:ph type="subTitle" idx="1"/>
          </p:nvPr>
        </p:nvSpPr>
        <p:spPr>
          <a:xfrm>
            <a:off x="1143000" y="3250666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sz="2400"/>
              <a:t>Showmic Islam </a:t>
            </a:r>
            <a:endParaRPr sz="24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sz="2400"/>
              <a:t>OSG Research Facilitation</a:t>
            </a:r>
            <a:endParaRPr sz="24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sz="2400"/>
              <a:t>July 10, 2023</a:t>
            </a:r>
            <a:endParaRPr sz="2400"/>
          </a:p>
        </p:txBody>
      </p:sp>
      <p:sp>
        <p:nvSpPr>
          <p:cNvPr id="187" name="Google Shape;187;p39"/>
          <p:cNvSpPr txBox="1">
            <a:spLocks noGrp="1"/>
          </p:cNvSpPr>
          <p:nvPr>
            <p:ph type="sldNum" idx="12"/>
          </p:nvPr>
        </p:nvSpPr>
        <p:spPr>
          <a:xfrm>
            <a:off x="6819900" y="4736040"/>
            <a:ext cx="20574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pic>
        <p:nvPicPr>
          <p:cNvPr id="188" name="Google Shape;188;p39" descr="Background patter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21110"/>
          <a:stretch/>
        </p:blipFill>
        <p:spPr>
          <a:xfrm>
            <a:off x="3543300" y="523425"/>
            <a:ext cx="2057400" cy="1077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0"/>
          <p:cNvSpPr txBox="1">
            <a:spLocks noGrp="1"/>
          </p:cNvSpPr>
          <p:nvPr>
            <p:ph type="body" idx="4294967295"/>
          </p:nvPr>
        </p:nvSpPr>
        <p:spPr>
          <a:xfrm>
            <a:off x="0" y="365275"/>
            <a:ext cx="91440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" dirty="0"/>
              <a:t>Open an internet browser and enter: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" dirty="0"/>
              <a:t> </a:t>
            </a:r>
            <a:r>
              <a:rPr lang="en" sz="3300" u="sng" dirty="0">
                <a:solidFill>
                  <a:schemeClr val="hlink"/>
                </a:solidFill>
                <a:hlinkClick r:id="rId3"/>
              </a:rPr>
              <a:t>https://notebook.ospool.osg-htc.org</a:t>
            </a:r>
            <a:endParaRPr sz="3300" dirty="0"/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800"/>
              <a:buNone/>
            </a:pPr>
            <a:r>
              <a:rPr lang="en" sz="3300" u="sng" dirty="0">
                <a:solidFill>
                  <a:schemeClr val="hlink"/>
                </a:solidFill>
                <a:hlinkClick r:id="rId4"/>
              </a:rPr>
              <a:t>https://tinyurl.com/jupyternote</a:t>
            </a:r>
            <a:r>
              <a:rPr lang="en" sz="3300" dirty="0"/>
              <a:t> </a:t>
            </a:r>
            <a:endParaRPr sz="3300" dirty="0"/>
          </a:p>
        </p:txBody>
      </p:sp>
      <p:pic>
        <p:nvPicPr>
          <p:cNvPr id="195" name="Google Shape;195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1700" y="126948"/>
            <a:ext cx="8520601" cy="238337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97" name="Google Shape;197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26125" y="2178424"/>
            <a:ext cx="3040204" cy="287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126948"/>
            <a:ext cx="8520601" cy="238337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205" name="Google Shape;205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4400" y="1288400"/>
            <a:ext cx="6095650" cy="32118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06" name="Google Shape;206;p41"/>
          <p:cNvSpPr txBox="1">
            <a:spLocks noGrp="1"/>
          </p:cNvSpPr>
          <p:nvPr>
            <p:ph type="title" idx="4294967295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Log into Notebook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Log into Notebook</a:t>
            </a:r>
            <a:endParaRPr/>
          </a:p>
        </p:txBody>
      </p:sp>
      <p:sp>
        <p:nvSpPr>
          <p:cNvPr id="212" name="Google Shape;212;p42"/>
          <p:cNvSpPr txBox="1">
            <a:spLocks noGrp="1"/>
          </p:cNvSpPr>
          <p:nvPr>
            <p:ph type="body" idx="4294967295"/>
          </p:nvPr>
        </p:nvSpPr>
        <p:spPr>
          <a:xfrm>
            <a:off x="628650" y="1413831"/>
            <a:ext cx="7886700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"/>
              <a:t>Login using any of the available authentication options. Some choices:</a:t>
            </a:r>
            <a:endParaRPr/>
          </a:p>
          <a:p>
            <a:pPr marL="457200" lvl="0" indent="-3492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900"/>
              <a:buChar char="•"/>
            </a:pPr>
            <a:r>
              <a:rPr lang="en" sz="1900"/>
              <a:t>Institution account</a:t>
            </a:r>
            <a:endParaRPr sz="1900"/>
          </a:p>
          <a:p>
            <a:pPr marL="457200" lvl="0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900"/>
              <a:t>Google (i.e. gmail)</a:t>
            </a:r>
            <a:endParaRPr sz="1900"/>
          </a:p>
          <a:p>
            <a:pPr marL="457200" lvl="0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900"/>
              <a:t>GitHub</a:t>
            </a:r>
            <a:endParaRPr sz="1900"/>
          </a:p>
          <a:p>
            <a:pPr marL="457200" lvl="0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900"/>
              <a:t>ORCID</a:t>
            </a:r>
            <a:endParaRPr sz="1900"/>
          </a:p>
        </p:txBody>
      </p:sp>
      <p:pic>
        <p:nvPicPr>
          <p:cNvPr id="213" name="Google Shape;213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9933" y="1984562"/>
            <a:ext cx="4886669" cy="249806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4" name="Google Shape;214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700" y="126948"/>
            <a:ext cx="8520601" cy="2383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42"/>
          <p:cNvCxnSpPr/>
          <p:nvPr/>
        </p:nvCxnSpPr>
        <p:spPr>
          <a:xfrm>
            <a:off x="5297244" y="3665871"/>
            <a:ext cx="350100" cy="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miter lim="800000"/>
            <a:headEnd type="none" w="sm" len="sm"/>
            <a:tailEnd type="triangle" w="lg" len="lg"/>
          </a:ln>
        </p:spPr>
      </p:cxnSp>
      <p:cxnSp>
        <p:nvCxnSpPr>
          <p:cNvPr id="216" name="Google Shape;216;p42"/>
          <p:cNvCxnSpPr/>
          <p:nvPr/>
        </p:nvCxnSpPr>
        <p:spPr>
          <a:xfrm>
            <a:off x="5297244" y="4029552"/>
            <a:ext cx="350100" cy="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miter lim="800000"/>
            <a:headEnd type="none" w="sm" len="sm"/>
            <a:tailEnd type="triangle" w="lg" len="lg"/>
          </a:ln>
        </p:spPr>
      </p:cxnSp>
      <p:sp>
        <p:nvSpPr>
          <p:cNvPr id="217" name="Google Shape;217;p42"/>
          <p:cNvSpPr txBox="1">
            <a:spLocks noGrp="1"/>
          </p:cNvSpPr>
          <p:nvPr>
            <p:ph type="sldNum" idx="12"/>
          </p:nvPr>
        </p:nvSpPr>
        <p:spPr>
          <a:xfrm>
            <a:off x="6819900" y="4736040"/>
            <a:ext cx="20574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43" descr="Graphical user interface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5670" y="1414912"/>
            <a:ext cx="4510617" cy="2864711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4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Launch Basic Notebook</a:t>
            </a:r>
            <a:endParaRPr/>
          </a:p>
        </p:txBody>
      </p:sp>
      <p:sp>
        <p:nvSpPr>
          <p:cNvPr id="224" name="Google Shape;224;p43"/>
          <p:cNvSpPr txBox="1">
            <a:spLocks noGrp="1"/>
          </p:cNvSpPr>
          <p:nvPr>
            <p:ph type="body" idx="4294967295"/>
          </p:nvPr>
        </p:nvSpPr>
        <p:spPr>
          <a:xfrm>
            <a:off x="429089" y="1396402"/>
            <a:ext cx="36261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"/>
              <a:t>1. Click the “</a:t>
            </a:r>
            <a:r>
              <a:rPr lang="en" b="1"/>
              <a:t>Basic</a:t>
            </a:r>
            <a:r>
              <a:rPr lang="en"/>
              <a:t>” box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"/>
              <a:t>2. Click orange “</a:t>
            </a:r>
            <a:r>
              <a:rPr lang="en" b="1"/>
              <a:t>Start</a:t>
            </a:r>
            <a:r>
              <a:rPr lang="en"/>
              <a:t>” button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500"/>
          </a:p>
        </p:txBody>
      </p:sp>
      <p:pic>
        <p:nvPicPr>
          <p:cNvPr id="225" name="Google Shape;225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700" y="126948"/>
            <a:ext cx="8520601" cy="2383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6" name="Google Shape;226;p43"/>
          <p:cNvCxnSpPr/>
          <p:nvPr/>
        </p:nvCxnSpPr>
        <p:spPr>
          <a:xfrm>
            <a:off x="4134368" y="2040441"/>
            <a:ext cx="350100" cy="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miter lim="800000"/>
            <a:headEnd type="none" w="sm" len="sm"/>
            <a:tailEnd type="triangle" w="lg" len="lg"/>
          </a:ln>
        </p:spPr>
      </p:cxnSp>
      <p:cxnSp>
        <p:nvCxnSpPr>
          <p:cNvPr id="227" name="Google Shape;227;p43"/>
          <p:cNvCxnSpPr/>
          <p:nvPr/>
        </p:nvCxnSpPr>
        <p:spPr>
          <a:xfrm>
            <a:off x="4060682" y="3991892"/>
            <a:ext cx="350100" cy="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miter lim="800000"/>
            <a:headEnd type="none" w="sm" len="sm"/>
            <a:tailEnd type="triangle" w="lg" len="lg"/>
          </a:ln>
        </p:spPr>
      </p:cxnSp>
      <p:sp>
        <p:nvSpPr>
          <p:cNvPr id="228" name="Google Shape;228;p43"/>
          <p:cNvSpPr txBox="1">
            <a:spLocks noGrp="1"/>
          </p:cNvSpPr>
          <p:nvPr>
            <p:ph type="sldNum" idx="12"/>
          </p:nvPr>
        </p:nvSpPr>
        <p:spPr>
          <a:xfrm>
            <a:off x="6819900" y="4736040"/>
            <a:ext cx="20574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4"/>
          <p:cNvSpPr txBox="1">
            <a:spLocks noGrp="1"/>
          </p:cNvSpPr>
          <p:nvPr>
            <p:ph type="title"/>
          </p:nvPr>
        </p:nvSpPr>
        <p:spPr>
          <a:xfrm>
            <a:off x="349625" y="27171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Log into Notebook</a:t>
            </a:r>
            <a:endParaRPr/>
          </a:p>
        </p:txBody>
      </p:sp>
      <p:sp>
        <p:nvSpPr>
          <p:cNvPr id="234" name="Google Shape;234;p44"/>
          <p:cNvSpPr txBox="1">
            <a:spLocks noGrp="1"/>
          </p:cNvSpPr>
          <p:nvPr>
            <p:ph type="body" idx="4294967295"/>
          </p:nvPr>
        </p:nvSpPr>
        <p:spPr>
          <a:xfrm>
            <a:off x="349624" y="2796977"/>
            <a:ext cx="2013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"/>
              <a:t>Open a Terminal</a:t>
            </a:r>
            <a:endParaRPr/>
          </a:p>
        </p:txBody>
      </p:sp>
      <p:pic>
        <p:nvPicPr>
          <p:cNvPr id="235" name="Google Shape;235;p44" descr="Graphical user interface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9831" y="1369219"/>
            <a:ext cx="4750919" cy="326350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36" name="Google Shape;236;p44"/>
          <p:cNvCxnSpPr/>
          <p:nvPr/>
        </p:nvCxnSpPr>
        <p:spPr>
          <a:xfrm>
            <a:off x="1330325" y="3157043"/>
            <a:ext cx="1971600" cy="1061700"/>
          </a:xfrm>
          <a:prstGeom prst="straightConnector1">
            <a:avLst/>
          </a:prstGeom>
          <a:noFill/>
          <a:ln w="28575" cap="flat" cmpd="sng">
            <a:solidFill>
              <a:srgbClr val="0432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7" name="Google Shape;237;p44"/>
          <p:cNvSpPr/>
          <p:nvPr/>
        </p:nvSpPr>
        <p:spPr>
          <a:xfrm>
            <a:off x="3429000" y="4000500"/>
            <a:ext cx="622200" cy="645000"/>
          </a:xfrm>
          <a:prstGeom prst="rect">
            <a:avLst/>
          </a:prstGeom>
          <a:noFill/>
          <a:ln w="28575" cap="flat" cmpd="sng">
            <a:solidFill>
              <a:srgbClr val="0432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700" y="126948"/>
            <a:ext cx="8520601" cy="238337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44"/>
          <p:cNvSpPr txBox="1">
            <a:spLocks noGrp="1"/>
          </p:cNvSpPr>
          <p:nvPr>
            <p:ph type="sldNum" idx="12"/>
          </p:nvPr>
        </p:nvSpPr>
        <p:spPr>
          <a:xfrm>
            <a:off x="6819900" y="4736040"/>
            <a:ext cx="20574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5"/>
          <p:cNvSpPr txBox="1">
            <a:spLocks noGrp="1"/>
          </p:cNvSpPr>
          <p:nvPr>
            <p:ph type="title"/>
          </p:nvPr>
        </p:nvSpPr>
        <p:spPr>
          <a:xfrm>
            <a:off x="349625" y="27171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Navigating Notebook</a:t>
            </a:r>
            <a:endParaRPr/>
          </a:p>
        </p:txBody>
      </p:sp>
      <p:pic>
        <p:nvPicPr>
          <p:cNvPr id="245" name="Google Shape;245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126948"/>
            <a:ext cx="8520601" cy="238337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45"/>
          <p:cNvSpPr txBox="1">
            <a:spLocks noGrp="1"/>
          </p:cNvSpPr>
          <p:nvPr>
            <p:ph type="sldNum" idx="12"/>
          </p:nvPr>
        </p:nvSpPr>
        <p:spPr>
          <a:xfrm>
            <a:off x="6819900" y="4736040"/>
            <a:ext cx="20574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247" name="Google Shape;247;p45"/>
          <p:cNvPicPr preferRelativeResize="0"/>
          <p:nvPr/>
        </p:nvPicPr>
        <p:blipFill rotWithShape="1">
          <a:blip r:embed="rId4">
            <a:alphaModFix/>
          </a:blip>
          <a:srcRect t="4569" b="4578"/>
          <a:stretch/>
        </p:blipFill>
        <p:spPr>
          <a:xfrm>
            <a:off x="3804375" y="1265925"/>
            <a:ext cx="5339628" cy="3031974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45"/>
          <p:cNvSpPr/>
          <p:nvPr/>
        </p:nvSpPr>
        <p:spPr>
          <a:xfrm>
            <a:off x="7146678" y="1801749"/>
            <a:ext cx="669600" cy="176100"/>
          </a:xfrm>
          <a:prstGeom prst="ellipse">
            <a:avLst/>
          </a:prstGeom>
          <a:noFill/>
          <a:ln w="19050" cap="flat" cmpd="sng">
            <a:solidFill>
              <a:srgbClr val="043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249" name="Google Shape;249;p45"/>
          <p:cNvSpPr txBox="1"/>
          <p:nvPr/>
        </p:nvSpPr>
        <p:spPr>
          <a:xfrm>
            <a:off x="349625" y="1265925"/>
            <a:ext cx="3373500" cy="3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Some key points about the notebook: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Every guest account is the same user ‘jovyan’.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Saved file may </a:t>
            </a: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disappear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as the guest notebook is for temporary use only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 i="1">
                <a:latin typeface="Calibri"/>
                <a:ea typeface="Calibri"/>
                <a:cs typeface="Calibri"/>
                <a:sym typeface="Calibri"/>
              </a:rPr>
              <a:t>condor_status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shows that only 1 node is available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 b="1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More nodes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       Get a full account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0" name="Google Shape;250;p45"/>
          <p:cNvCxnSpPr/>
          <p:nvPr/>
        </p:nvCxnSpPr>
        <p:spPr>
          <a:xfrm>
            <a:off x="2064605" y="4169590"/>
            <a:ext cx="3195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6"/>
          <p:cNvSpPr txBox="1">
            <a:spLocks noGrp="1"/>
          </p:cNvSpPr>
          <p:nvPr>
            <p:ph type="title"/>
          </p:nvPr>
        </p:nvSpPr>
        <p:spPr>
          <a:xfrm>
            <a:off x="311700" y="322726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Helvetica Neue"/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Tutorial: R Script Example </a:t>
            </a:r>
            <a:endParaRPr/>
          </a:p>
        </p:txBody>
      </p:sp>
      <p:sp>
        <p:nvSpPr>
          <p:cNvPr id="257" name="Google Shape;257;p46"/>
          <p:cNvSpPr txBox="1">
            <a:spLocks noGrp="1"/>
          </p:cNvSpPr>
          <p:nvPr>
            <p:ph type="body" idx="1"/>
          </p:nvPr>
        </p:nvSpPr>
        <p:spPr>
          <a:xfrm>
            <a:off x="311700" y="920368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sz="1800"/>
              <a:t>1. </a:t>
            </a:r>
            <a:r>
              <a:rPr lang="en" sz="1800">
                <a:solidFill>
                  <a:srgbClr val="E69138"/>
                </a:solidFill>
              </a:rPr>
              <a:t>Download the R tutorial materials</a:t>
            </a:r>
            <a:endParaRPr>
              <a:solidFill>
                <a:srgbClr val="E69138"/>
              </a:solidFill>
            </a:endParaRPr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$ cd ~</a:t>
            </a:r>
            <a:br>
              <a:rPr lang="en" sz="18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800">
                <a:solidFill>
                  <a:srgbClr val="0B0318"/>
                </a:solidFill>
                <a:latin typeface="Consolas"/>
                <a:ea typeface="Consolas"/>
                <a:cs typeface="Consolas"/>
                <a:sym typeface="Consolas"/>
              </a:rPr>
              <a:t>$ </a:t>
            </a:r>
            <a:r>
              <a:rPr lang="en">
                <a:solidFill>
                  <a:srgbClr val="0B0318"/>
                </a:solidFill>
                <a:latin typeface="Consolas"/>
                <a:ea typeface="Consolas"/>
                <a:cs typeface="Consolas"/>
                <a:sym typeface="Consolas"/>
              </a:rPr>
              <a:t>tutorial ScalingUp-R</a:t>
            </a:r>
            <a:endParaRPr sz="1800">
              <a:solidFill>
                <a:srgbClr val="0B0318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sz="1800">
                <a:solidFill>
                  <a:srgbClr val="0B0318"/>
                </a:solidFill>
                <a:latin typeface="Consolas"/>
                <a:ea typeface="Consolas"/>
                <a:cs typeface="Consolas"/>
                <a:sym typeface="Consolas"/>
              </a:rPr>
              <a:t>	$ cd </a:t>
            </a:r>
            <a:r>
              <a:rPr lang="en">
                <a:solidFill>
                  <a:srgbClr val="0B0318"/>
                </a:solidFill>
                <a:latin typeface="Consolas"/>
                <a:ea typeface="Consolas"/>
                <a:cs typeface="Consolas"/>
                <a:sym typeface="Consolas"/>
              </a:rPr>
              <a:t>ScalingUp-R</a:t>
            </a:r>
            <a:endParaRPr sz="1800">
              <a:solidFill>
                <a:srgbClr val="0B0318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800"/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sz="1800"/>
              <a:t>2. </a:t>
            </a:r>
            <a:r>
              <a:rPr lang="en" sz="1800">
                <a:solidFill>
                  <a:srgbClr val="E69138"/>
                </a:solidFill>
              </a:rPr>
              <a:t>Explore our work environment</a:t>
            </a:r>
            <a:endParaRPr>
              <a:solidFill>
                <a:srgbClr val="E69138"/>
              </a:solidFill>
            </a:endParaRPr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800">
                <a:solidFill>
                  <a:srgbClr val="262626"/>
                </a:solidFill>
                <a:latin typeface="Consolas"/>
                <a:ea typeface="Consolas"/>
                <a:cs typeface="Consolas"/>
                <a:sym typeface="Consolas"/>
              </a:rPr>
              <a:t>$ ls</a:t>
            </a:r>
            <a:endParaRPr>
              <a:solidFill>
                <a:srgbClr val="26262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>
              <a:solidFill>
                <a:srgbClr val="0B0318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sz="1800"/>
              <a:t>3. </a:t>
            </a:r>
            <a:r>
              <a:rPr lang="en">
                <a:solidFill>
                  <a:srgbClr val="E69138"/>
                </a:solidFill>
              </a:rPr>
              <a:t>S</a:t>
            </a:r>
            <a:r>
              <a:rPr lang="en" sz="1800">
                <a:solidFill>
                  <a:srgbClr val="E69138"/>
                </a:solidFill>
              </a:rPr>
              <a:t>ubmit </a:t>
            </a:r>
            <a:r>
              <a:rPr lang="en">
                <a:solidFill>
                  <a:srgbClr val="E69138"/>
                </a:solidFill>
              </a:rPr>
              <a:t>a job to analyze all data files</a:t>
            </a:r>
            <a:endParaRPr>
              <a:solidFill>
                <a:srgbClr val="E69138"/>
              </a:solidFill>
            </a:endParaRPr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>
                <a:solidFill>
                  <a:srgbClr val="E69138"/>
                </a:solidFill>
              </a:rPr>
              <a:t>	</a:t>
            </a:r>
            <a:r>
              <a:rPr lang="en">
                <a:solidFill>
                  <a:srgbClr val="0B0318"/>
                </a:solidFill>
                <a:latin typeface="Consolas"/>
                <a:ea typeface="Consolas"/>
                <a:cs typeface="Consolas"/>
                <a:sym typeface="Consolas"/>
              </a:rPr>
              <a:t>$ condor_submit R.container.submit</a:t>
            </a:r>
            <a:endParaRPr>
              <a:solidFill>
                <a:srgbClr val="0B0318"/>
              </a:solidFill>
            </a:endParaRPr>
          </a:p>
        </p:txBody>
      </p:sp>
      <p:pic>
        <p:nvPicPr>
          <p:cNvPr id="258" name="Google Shape;258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126947"/>
            <a:ext cx="8520601" cy="238337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46"/>
          <p:cNvSpPr txBox="1"/>
          <p:nvPr/>
        </p:nvSpPr>
        <p:spPr>
          <a:xfrm>
            <a:off x="7086600" y="48696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1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100" b="0" i="0" u="none" strike="noStrike" cap="none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46"/>
          <p:cNvSpPr txBox="1"/>
          <p:nvPr/>
        </p:nvSpPr>
        <p:spPr>
          <a:xfrm>
            <a:off x="5992256" y="2243137"/>
            <a:ext cx="3096900" cy="21720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A86E8"/>
                </a:solidFill>
                <a:latin typeface="Consolas"/>
                <a:ea typeface="Consolas"/>
                <a:cs typeface="Consolas"/>
                <a:sym typeface="Consolas"/>
              </a:rPr>
              <a:t>logs/</a:t>
            </a:r>
            <a:endParaRPr sz="1600">
              <a:solidFill>
                <a:srgbClr val="4A86E8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A86E8"/>
                </a:solidFill>
                <a:latin typeface="Consolas"/>
                <a:ea typeface="Consolas"/>
                <a:cs typeface="Consolas"/>
                <a:sym typeface="Consolas"/>
              </a:rPr>
              <a:t>output/</a:t>
            </a:r>
            <a:endParaRPr sz="1600">
              <a:solidFill>
                <a:srgbClr val="4A86E8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B0318"/>
                </a:solidFill>
                <a:latin typeface="Consolas"/>
                <a:ea typeface="Consolas"/>
                <a:cs typeface="Consolas"/>
                <a:sym typeface="Consolas"/>
              </a:rPr>
              <a:t>mcpi.R</a:t>
            </a:r>
            <a:endParaRPr sz="1600">
              <a:solidFill>
                <a:srgbClr val="0B0318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B0318"/>
                </a:solidFill>
                <a:latin typeface="Consolas"/>
                <a:ea typeface="Consolas"/>
                <a:cs typeface="Consolas"/>
                <a:sym typeface="Consolas"/>
              </a:rPr>
              <a:t>README.md</a:t>
            </a:r>
            <a:endParaRPr sz="1600">
              <a:solidFill>
                <a:srgbClr val="0B0318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0B0318"/>
                </a:solidFill>
                <a:latin typeface="Consolas"/>
                <a:ea typeface="Consolas"/>
                <a:cs typeface="Consolas"/>
                <a:sym typeface="Consolas"/>
              </a:rPr>
              <a:t>README.ipynb</a:t>
            </a:r>
            <a:endParaRPr sz="1600">
              <a:solidFill>
                <a:srgbClr val="0B0318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B0318"/>
                </a:solidFill>
                <a:latin typeface="Consolas"/>
                <a:ea typeface="Consolas"/>
                <a:cs typeface="Consolas"/>
                <a:sym typeface="Consolas"/>
              </a:rPr>
              <a:t>R.container.submit</a:t>
            </a:r>
            <a:endParaRPr sz="1600">
              <a:solidFill>
                <a:srgbClr val="0B0318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B0318"/>
                </a:solidFill>
                <a:latin typeface="Consolas"/>
                <a:ea typeface="Consolas"/>
                <a:cs typeface="Consolas"/>
                <a:sym typeface="Consolas"/>
              </a:rPr>
              <a:t>R.submit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61" name="Google Shape;261;p46"/>
          <p:cNvSpPr txBox="1"/>
          <p:nvPr/>
        </p:nvSpPr>
        <p:spPr>
          <a:xfrm>
            <a:off x="5992256" y="1942988"/>
            <a:ext cx="30969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Calibri"/>
                <a:ea typeface="Calibri"/>
                <a:cs typeface="Calibri"/>
                <a:sym typeface="Calibri"/>
              </a:rPr>
              <a:t>Workspace</a:t>
            </a:r>
            <a:endParaRPr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7"/>
          <p:cNvSpPr txBox="1">
            <a:spLocks noGrp="1"/>
          </p:cNvSpPr>
          <p:nvPr>
            <p:ph type="title"/>
          </p:nvPr>
        </p:nvSpPr>
        <p:spPr>
          <a:xfrm>
            <a:off x="349625" y="27171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Notebook on an OSPool user’s account</a:t>
            </a:r>
            <a:endParaRPr/>
          </a:p>
        </p:txBody>
      </p:sp>
      <p:pic>
        <p:nvPicPr>
          <p:cNvPr id="267" name="Google Shape;267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126948"/>
            <a:ext cx="8520601" cy="238337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47"/>
          <p:cNvSpPr txBox="1">
            <a:spLocks noGrp="1"/>
          </p:cNvSpPr>
          <p:nvPr>
            <p:ph type="sldNum" idx="12"/>
          </p:nvPr>
        </p:nvSpPr>
        <p:spPr>
          <a:xfrm>
            <a:off x="6819900" y="4736040"/>
            <a:ext cx="20574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269" name="Google Shape;269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799394"/>
            <a:ext cx="8839204" cy="169619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7"/>
          <p:cNvSpPr txBox="1"/>
          <p:nvPr/>
        </p:nvSpPr>
        <p:spPr>
          <a:xfrm>
            <a:off x="349625" y="1265925"/>
            <a:ext cx="7786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" sz="2400" i="1">
                <a:latin typeface="Calibri"/>
                <a:ea typeface="Calibri"/>
                <a:cs typeface="Calibri"/>
                <a:sym typeface="Calibri"/>
              </a:rPr>
              <a:t>condor_status</a:t>
            </a: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 shows the capacity of the OSPool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Saved files are always there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Every user has their own account on the notebook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</Words>
  <Application>Microsoft Macintosh PowerPoint</Application>
  <PresentationFormat>On-screen Show (16:9)</PresentationFormat>
  <Paragraphs>62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</vt:lpstr>
      <vt:lpstr>Helvetica Neue</vt:lpstr>
      <vt:lpstr>Arial</vt:lpstr>
      <vt:lpstr>Consolas</vt:lpstr>
      <vt:lpstr>Simple Light</vt:lpstr>
      <vt:lpstr>Office Theme</vt:lpstr>
      <vt:lpstr>Simple Light</vt:lpstr>
      <vt:lpstr>Introduction to Jupyter Notebook on the OSPool</vt:lpstr>
      <vt:lpstr>PowerPoint Presentation</vt:lpstr>
      <vt:lpstr>Log into Notebook</vt:lpstr>
      <vt:lpstr>Log into Notebook</vt:lpstr>
      <vt:lpstr>Launch Basic Notebook</vt:lpstr>
      <vt:lpstr>Log into Notebook</vt:lpstr>
      <vt:lpstr>Navigating Notebook</vt:lpstr>
      <vt:lpstr>Tutorial: R Script Example </vt:lpstr>
      <vt:lpstr>Notebook on an OSPool user’s account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Jupyter Notebook on the OSPool</dc:title>
  <cp:lastModifiedBy>Showmic Islam</cp:lastModifiedBy>
  <cp:revision>2</cp:revision>
  <dcterms:modified xsi:type="dcterms:W3CDTF">2023-07-10T15:41:19Z</dcterms:modified>
</cp:coreProperties>
</file>