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3" r:id="rId2"/>
    <p:sldId id="340" r:id="rId3"/>
    <p:sldId id="332" r:id="rId4"/>
    <p:sldId id="374" r:id="rId5"/>
    <p:sldId id="256" r:id="rId6"/>
    <p:sldId id="328" r:id="rId7"/>
    <p:sldId id="375" r:id="rId8"/>
    <p:sldId id="283" r:id="rId9"/>
    <p:sldId id="355" r:id="rId10"/>
    <p:sldId id="284" r:id="rId11"/>
    <p:sldId id="285" r:id="rId12"/>
    <p:sldId id="320" r:id="rId13"/>
    <p:sldId id="549" r:id="rId14"/>
    <p:sldId id="556" r:id="rId15"/>
    <p:sldId id="557" r:id="rId16"/>
    <p:sldId id="558" r:id="rId17"/>
    <p:sldId id="348" r:id="rId18"/>
    <p:sldId id="569" r:id="rId19"/>
    <p:sldId id="564" r:id="rId20"/>
    <p:sldId id="560" r:id="rId21"/>
    <p:sldId id="563" r:id="rId22"/>
    <p:sldId id="561" r:id="rId23"/>
    <p:sldId id="565" r:id="rId24"/>
    <p:sldId id="343" r:id="rId25"/>
    <p:sldId id="550" r:id="rId26"/>
    <p:sldId id="559" r:id="rId27"/>
    <p:sldId id="562" r:id="rId28"/>
    <p:sldId id="566" r:id="rId29"/>
    <p:sldId id="567" r:id="rId30"/>
    <p:sldId id="568" r:id="rId31"/>
    <p:sldId id="367" r:id="rId32"/>
    <p:sldId id="5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5"/>
    <p:restoredTop sz="96928"/>
  </p:normalViewPr>
  <p:slideViewPr>
    <p:cSldViewPr snapToGrid="0" snapToObjects="1">
      <p:cViewPr varScale="1">
        <p:scale>
          <a:sx n="140" d="100"/>
          <a:sy n="14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03CF5-2A8E-43B0-9117-43A4EABE223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D628832-F0E1-4F00-9A3C-9D50B96E3869}">
      <dgm:prSet/>
      <dgm:spPr/>
      <dgm:t>
        <a:bodyPr/>
        <a:lstStyle/>
        <a:p>
          <a:r>
            <a:rPr lang="en-US"/>
            <a:t>We simply did not have the </a:t>
          </a:r>
          <a:r>
            <a:rPr lang="en-US" u="sng"/>
            <a:t>time</a:t>
          </a:r>
          <a:endParaRPr lang="en-US"/>
        </a:p>
      </dgm:t>
    </dgm:pt>
    <dgm:pt modelId="{0ACF0859-B7B0-495E-9173-4A45A57D5B5B}" type="parTrans" cxnId="{0A3CE0F8-A51D-4C07-9F6D-76AE229A1DF0}">
      <dgm:prSet/>
      <dgm:spPr/>
      <dgm:t>
        <a:bodyPr/>
        <a:lstStyle/>
        <a:p>
          <a:endParaRPr lang="en-US"/>
        </a:p>
      </dgm:t>
    </dgm:pt>
    <dgm:pt modelId="{FEA871C1-2459-4890-A1D3-C7B56BC07FBB}" type="sibTrans" cxnId="{0A3CE0F8-A51D-4C07-9F6D-76AE229A1DF0}">
      <dgm:prSet/>
      <dgm:spPr/>
      <dgm:t>
        <a:bodyPr/>
        <a:lstStyle/>
        <a:p>
          <a:endParaRPr lang="en-US"/>
        </a:p>
      </dgm:t>
    </dgm:pt>
    <dgm:pt modelId="{3677DFD2-5C2B-448C-B7FF-AEC21D569A2A}">
      <dgm:prSet/>
      <dgm:spPr/>
      <dgm:t>
        <a:bodyPr/>
        <a:lstStyle/>
        <a:p>
          <a:r>
            <a:rPr lang="en-US"/>
            <a:t>We simply did not have the computing </a:t>
          </a:r>
          <a:r>
            <a:rPr lang="en-US" u="sng"/>
            <a:t>resources</a:t>
          </a:r>
          <a:endParaRPr lang="en-US"/>
        </a:p>
      </dgm:t>
    </dgm:pt>
    <dgm:pt modelId="{17956E68-D406-4120-AD71-4E32242C137E}" type="parTrans" cxnId="{1A9B2A2D-5BA1-4257-BEB4-2DD07CDDBC76}">
      <dgm:prSet/>
      <dgm:spPr/>
      <dgm:t>
        <a:bodyPr/>
        <a:lstStyle/>
        <a:p>
          <a:endParaRPr lang="en-US"/>
        </a:p>
      </dgm:t>
    </dgm:pt>
    <dgm:pt modelId="{DA03EB27-9280-49AC-A73C-38D762021365}" type="sibTrans" cxnId="{1A9B2A2D-5BA1-4257-BEB4-2DD07CDDBC76}">
      <dgm:prSet/>
      <dgm:spPr/>
      <dgm:t>
        <a:bodyPr/>
        <a:lstStyle/>
        <a:p>
          <a:endParaRPr lang="en-US"/>
        </a:p>
      </dgm:t>
    </dgm:pt>
    <dgm:pt modelId="{486F03C8-E60F-41B1-B63E-9C5A2ED512E0}" type="pres">
      <dgm:prSet presAssocID="{D1F03CF5-2A8E-43B0-9117-43A4EABE2234}" presName="root" presStyleCnt="0">
        <dgm:presLayoutVars>
          <dgm:dir/>
          <dgm:resizeHandles val="exact"/>
        </dgm:presLayoutVars>
      </dgm:prSet>
      <dgm:spPr/>
    </dgm:pt>
    <dgm:pt modelId="{B73BAB54-CC1D-4CE3-B918-B2377B658E2B}" type="pres">
      <dgm:prSet presAssocID="{FD628832-F0E1-4F00-9A3C-9D50B96E3869}" presName="compNode" presStyleCnt="0"/>
      <dgm:spPr/>
    </dgm:pt>
    <dgm:pt modelId="{3BE43726-080F-40AA-8FBD-3A2013A02FFB}" type="pres">
      <dgm:prSet presAssocID="{FD628832-F0E1-4F00-9A3C-9D50B96E386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8DD7E5E-3D98-4E5E-A5C8-C1320595B194}" type="pres">
      <dgm:prSet presAssocID="{FD628832-F0E1-4F00-9A3C-9D50B96E3869}" presName="spaceRect" presStyleCnt="0"/>
      <dgm:spPr/>
    </dgm:pt>
    <dgm:pt modelId="{93825112-B732-4049-84A0-CDFD4739CEE2}" type="pres">
      <dgm:prSet presAssocID="{FD628832-F0E1-4F00-9A3C-9D50B96E3869}" presName="textRect" presStyleLbl="revTx" presStyleIdx="0" presStyleCnt="2">
        <dgm:presLayoutVars>
          <dgm:chMax val="1"/>
          <dgm:chPref val="1"/>
        </dgm:presLayoutVars>
      </dgm:prSet>
      <dgm:spPr/>
    </dgm:pt>
    <dgm:pt modelId="{4B8AA3C5-775A-406D-98A0-76E7C71722E7}" type="pres">
      <dgm:prSet presAssocID="{FEA871C1-2459-4890-A1D3-C7B56BC07FBB}" presName="sibTrans" presStyleCnt="0"/>
      <dgm:spPr/>
    </dgm:pt>
    <dgm:pt modelId="{F95B4FB0-5867-41E3-8A8E-59BE8BD5BD4C}" type="pres">
      <dgm:prSet presAssocID="{3677DFD2-5C2B-448C-B7FF-AEC21D569A2A}" presName="compNode" presStyleCnt="0"/>
      <dgm:spPr/>
    </dgm:pt>
    <dgm:pt modelId="{A18278D0-68A9-4F0C-B1AC-D4A50B896C95}" type="pres">
      <dgm:prSet presAssocID="{3677DFD2-5C2B-448C-B7FF-AEC21D569A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03F48B82-41E8-406F-AEED-69E878B79732}" type="pres">
      <dgm:prSet presAssocID="{3677DFD2-5C2B-448C-B7FF-AEC21D569A2A}" presName="spaceRect" presStyleCnt="0"/>
      <dgm:spPr/>
    </dgm:pt>
    <dgm:pt modelId="{CE6F5680-156D-4A58-BB2B-580D3F15B8A7}" type="pres">
      <dgm:prSet presAssocID="{3677DFD2-5C2B-448C-B7FF-AEC21D569A2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316811B-2BD6-48A1-AA55-F3DC838C2ED3}" type="presOf" srcId="{D1F03CF5-2A8E-43B0-9117-43A4EABE2234}" destId="{486F03C8-E60F-41B1-B63E-9C5A2ED512E0}" srcOrd="0" destOrd="0" presId="urn:microsoft.com/office/officeart/2018/2/layout/IconLabelList"/>
    <dgm:cxn modelId="{1A9B2A2D-5BA1-4257-BEB4-2DD07CDDBC76}" srcId="{D1F03CF5-2A8E-43B0-9117-43A4EABE2234}" destId="{3677DFD2-5C2B-448C-B7FF-AEC21D569A2A}" srcOrd="1" destOrd="0" parTransId="{17956E68-D406-4120-AD71-4E32242C137E}" sibTransId="{DA03EB27-9280-49AC-A73C-38D762021365}"/>
    <dgm:cxn modelId="{422C9D58-8C02-4984-B244-D9780C3A0D24}" type="presOf" srcId="{FD628832-F0E1-4F00-9A3C-9D50B96E3869}" destId="{93825112-B732-4049-84A0-CDFD4739CEE2}" srcOrd="0" destOrd="0" presId="urn:microsoft.com/office/officeart/2018/2/layout/IconLabelList"/>
    <dgm:cxn modelId="{49D542B5-1E11-4AE8-93BC-35F80D9BCB43}" type="presOf" srcId="{3677DFD2-5C2B-448C-B7FF-AEC21D569A2A}" destId="{CE6F5680-156D-4A58-BB2B-580D3F15B8A7}" srcOrd="0" destOrd="0" presId="urn:microsoft.com/office/officeart/2018/2/layout/IconLabelList"/>
    <dgm:cxn modelId="{0A3CE0F8-A51D-4C07-9F6D-76AE229A1DF0}" srcId="{D1F03CF5-2A8E-43B0-9117-43A4EABE2234}" destId="{FD628832-F0E1-4F00-9A3C-9D50B96E3869}" srcOrd="0" destOrd="0" parTransId="{0ACF0859-B7B0-495E-9173-4A45A57D5B5B}" sibTransId="{FEA871C1-2459-4890-A1D3-C7B56BC07FBB}"/>
    <dgm:cxn modelId="{7919DB6C-AB2D-476F-87A8-6CFF374F99B9}" type="presParOf" srcId="{486F03C8-E60F-41B1-B63E-9C5A2ED512E0}" destId="{B73BAB54-CC1D-4CE3-B918-B2377B658E2B}" srcOrd="0" destOrd="0" presId="urn:microsoft.com/office/officeart/2018/2/layout/IconLabelList"/>
    <dgm:cxn modelId="{74859108-8DC0-4CD2-B4D2-8EB42784DBC4}" type="presParOf" srcId="{B73BAB54-CC1D-4CE3-B918-B2377B658E2B}" destId="{3BE43726-080F-40AA-8FBD-3A2013A02FFB}" srcOrd="0" destOrd="0" presId="urn:microsoft.com/office/officeart/2018/2/layout/IconLabelList"/>
    <dgm:cxn modelId="{D26BB20D-7A49-4469-BA9C-68CB8F02D35B}" type="presParOf" srcId="{B73BAB54-CC1D-4CE3-B918-B2377B658E2B}" destId="{E8DD7E5E-3D98-4E5E-A5C8-C1320595B194}" srcOrd="1" destOrd="0" presId="urn:microsoft.com/office/officeart/2018/2/layout/IconLabelList"/>
    <dgm:cxn modelId="{FE910790-C190-4087-BE8D-DB72FF70F423}" type="presParOf" srcId="{B73BAB54-CC1D-4CE3-B918-B2377B658E2B}" destId="{93825112-B732-4049-84A0-CDFD4739CEE2}" srcOrd="2" destOrd="0" presId="urn:microsoft.com/office/officeart/2018/2/layout/IconLabelList"/>
    <dgm:cxn modelId="{7BC18D5C-D4AF-40B9-AFF1-EE8B1E5C3DFD}" type="presParOf" srcId="{486F03C8-E60F-41B1-B63E-9C5A2ED512E0}" destId="{4B8AA3C5-775A-406D-98A0-76E7C71722E7}" srcOrd="1" destOrd="0" presId="urn:microsoft.com/office/officeart/2018/2/layout/IconLabelList"/>
    <dgm:cxn modelId="{91F2B882-D298-413F-ADEB-F973260A10EA}" type="presParOf" srcId="{486F03C8-E60F-41B1-B63E-9C5A2ED512E0}" destId="{F95B4FB0-5867-41E3-8A8E-59BE8BD5BD4C}" srcOrd="2" destOrd="0" presId="urn:microsoft.com/office/officeart/2018/2/layout/IconLabelList"/>
    <dgm:cxn modelId="{5F335891-5B92-4881-A8CC-DA52C991C9AF}" type="presParOf" srcId="{F95B4FB0-5867-41E3-8A8E-59BE8BD5BD4C}" destId="{A18278D0-68A9-4F0C-B1AC-D4A50B896C95}" srcOrd="0" destOrd="0" presId="urn:microsoft.com/office/officeart/2018/2/layout/IconLabelList"/>
    <dgm:cxn modelId="{DBCE19AA-7E4A-4228-AD16-233A191A6133}" type="presParOf" srcId="{F95B4FB0-5867-41E3-8A8E-59BE8BD5BD4C}" destId="{03F48B82-41E8-406F-AEED-69E878B79732}" srcOrd="1" destOrd="0" presId="urn:microsoft.com/office/officeart/2018/2/layout/IconLabelList"/>
    <dgm:cxn modelId="{CDE58C9B-9EB7-4A07-85FC-D25658916363}" type="presParOf" srcId="{F95B4FB0-5867-41E3-8A8E-59BE8BD5BD4C}" destId="{CE6F5680-156D-4A58-BB2B-580D3F15B8A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BC1D54-5784-49AD-BBFC-2A73A42A4F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8DB9F3-B550-4DC3-A99E-D301E184582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2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519DFE-3C57-40FE-A318-9204B4E8489D}" type="sibTrans" cxnId="{7095D9E2-B01E-42DF-A402-A0F749099527}">
      <dgm:prSet/>
      <dgm:spPr/>
      <dgm:t>
        <a:bodyPr/>
        <a:lstStyle/>
        <a:p>
          <a:endParaRPr lang="en-US"/>
        </a:p>
      </dgm:t>
    </dgm:pt>
    <dgm:pt modelId="{EF008D32-BAF9-4539-A300-FA7589CC34BF}" type="parTrans" cxnId="{7095D9E2-B01E-42DF-A402-A0F749099527}">
      <dgm:prSet/>
      <dgm:spPr/>
      <dgm:t>
        <a:bodyPr/>
        <a:lstStyle/>
        <a:p>
          <a:endParaRPr lang="en-US"/>
        </a:p>
      </dgm:t>
    </dgm:pt>
    <dgm:pt modelId="{6C750A17-F956-40ED-899B-A037D42DB5EB}" type="pres">
      <dgm:prSet presAssocID="{ACBC1D54-5784-49AD-BBFC-2A73A42A4F1C}" presName="root" presStyleCnt="0">
        <dgm:presLayoutVars>
          <dgm:dir/>
          <dgm:resizeHandles val="exact"/>
        </dgm:presLayoutVars>
      </dgm:prSet>
      <dgm:spPr/>
    </dgm:pt>
    <dgm:pt modelId="{ECF6A6F7-4A60-4041-875B-0FCDBD035D4A}" type="pres">
      <dgm:prSet presAssocID="{F28DB9F3-B550-4DC3-A99E-D301E1845829}" presName="compNode" presStyleCnt="0"/>
      <dgm:spPr/>
    </dgm:pt>
    <dgm:pt modelId="{D9F8B77A-070C-BB4D-A240-01442A2C58B6}" type="pres">
      <dgm:prSet presAssocID="{F28DB9F3-B550-4DC3-A99E-D301E1845829}" presName="bgRect" presStyleLbl="bgShp" presStyleIdx="0" presStyleCnt="1"/>
      <dgm:spPr/>
    </dgm:pt>
    <dgm:pt modelId="{FFFDE905-668A-8C48-A5F2-F453CA4320A9}" type="pres">
      <dgm:prSet presAssocID="{F28DB9F3-B550-4DC3-A99E-D301E1845829}" presName="iconRect" presStyleLbl="node1" presStyleIdx="0" presStyleCnt="1"/>
      <dgm:spPr/>
    </dgm:pt>
    <dgm:pt modelId="{29D891DC-25D5-B741-8977-4EE4D6290714}" type="pres">
      <dgm:prSet presAssocID="{F28DB9F3-B550-4DC3-A99E-D301E1845829}" presName="spaceRect" presStyleCnt="0"/>
      <dgm:spPr/>
    </dgm:pt>
    <dgm:pt modelId="{BE919792-F9C4-AB49-9C85-9B0196431255}" type="pres">
      <dgm:prSet presAssocID="{F28DB9F3-B550-4DC3-A99E-D301E1845829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8C77ECA3-53B2-044C-8422-8E00C23DDDFE}" type="presOf" srcId="{F28DB9F3-B550-4DC3-A99E-D301E1845829}" destId="{BE919792-F9C4-AB49-9C85-9B0196431255}" srcOrd="0" destOrd="0" presId="urn:microsoft.com/office/officeart/2018/2/layout/IconVerticalSolidList"/>
    <dgm:cxn modelId="{0CEED7CC-93D9-4148-9211-DF92888706DA}" type="presOf" srcId="{ACBC1D54-5784-49AD-BBFC-2A73A42A4F1C}" destId="{6C750A17-F956-40ED-899B-A037D42DB5EB}" srcOrd="0" destOrd="0" presId="urn:microsoft.com/office/officeart/2018/2/layout/IconVerticalSolidList"/>
    <dgm:cxn modelId="{7095D9E2-B01E-42DF-A402-A0F749099527}" srcId="{ACBC1D54-5784-49AD-BBFC-2A73A42A4F1C}" destId="{F28DB9F3-B550-4DC3-A99E-D301E1845829}" srcOrd="0" destOrd="0" parTransId="{EF008D32-BAF9-4539-A300-FA7589CC34BF}" sibTransId="{DC519DFE-3C57-40FE-A318-9204B4E8489D}"/>
    <dgm:cxn modelId="{BDC5BC29-BCAB-AA42-A197-049A0FAAB0C8}" type="presParOf" srcId="{6C750A17-F956-40ED-899B-A037D42DB5EB}" destId="{ECF6A6F7-4A60-4041-875B-0FCDBD035D4A}" srcOrd="0" destOrd="0" presId="urn:microsoft.com/office/officeart/2018/2/layout/IconVerticalSolidList"/>
    <dgm:cxn modelId="{44FAEF5F-B2CD-E940-9641-BF26A26342FA}" type="presParOf" srcId="{ECF6A6F7-4A60-4041-875B-0FCDBD035D4A}" destId="{D9F8B77A-070C-BB4D-A240-01442A2C58B6}" srcOrd="0" destOrd="0" presId="urn:microsoft.com/office/officeart/2018/2/layout/IconVerticalSolidList"/>
    <dgm:cxn modelId="{98B9E3F5-7551-1046-AD69-BAF7F8CED80C}" type="presParOf" srcId="{ECF6A6F7-4A60-4041-875B-0FCDBD035D4A}" destId="{FFFDE905-668A-8C48-A5F2-F453CA4320A9}" srcOrd="1" destOrd="0" presId="urn:microsoft.com/office/officeart/2018/2/layout/IconVerticalSolidList"/>
    <dgm:cxn modelId="{248ECD41-A602-C44F-B63E-76CB7B5FEC3A}" type="presParOf" srcId="{ECF6A6F7-4A60-4041-875B-0FCDBD035D4A}" destId="{29D891DC-25D5-B741-8977-4EE4D6290714}" srcOrd="2" destOrd="0" presId="urn:microsoft.com/office/officeart/2018/2/layout/IconVerticalSolidList"/>
    <dgm:cxn modelId="{E739E5D6-56A2-BC4D-86BD-3A474B4FD536}" type="presParOf" srcId="{ECF6A6F7-4A60-4041-875B-0FCDBD035D4A}" destId="{BE919792-F9C4-AB49-9C85-9B01964312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43726-080F-40AA-8FBD-3A2013A02FFB}">
      <dsp:nvSpPr>
        <dsp:cNvPr id="0" name=""/>
        <dsp:cNvSpPr/>
      </dsp:nvSpPr>
      <dsp:spPr>
        <a:xfrm>
          <a:off x="1953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25112-B732-4049-84A0-CDFD4739CEE2}">
      <dsp:nvSpPr>
        <dsp:cNvPr id="0" name=""/>
        <dsp:cNvSpPr/>
      </dsp:nvSpPr>
      <dsp:spPr>
        <a:xfrm>
          <a:off x="765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simply did not have the </a:t>
          </a:r>
          <a:r>
            <a:rPr lang="en-US" sz="2500" u="sng" kern="1200"/>
            <a:t>time</a:t>
          </a:r>
          <a:endParaRPr lang="en-US" sz="2500" kern="1200"/>
        </a:p>
      </dsp:txBody>
      <dsp:txXfrm>
        <a:off x="765914" y="2691902"/>
        <a:ext cx="4320000" cy="720000"/>
      </dsp:txXfrm>
    </dsp:sp>
    <dsp:sp modelId="{A18278D0-68A9-4F0C-B1AC-D4A50B896C95}">
      <dsp:nvSpPr>
        <dsp:cNvPr id="0" name=""/>
        <dsp:cNvSpPr/>
      </dsp:nvSpPr>
      <dsp:spPr>
        <a:xfrm>
          <a:off x="7029914" y="277502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F5680-156D-4A58-BB2B-580D3F15B8A7}">
      <dsp:nvSpPr>
        <dsp:cNvPr id="0" name=""/>
        <dsp:cNvSpPr/>
      </dsp:nvSpPr>
      <dsp:spPr>
        <a:xfrm>
          <a:off x="5841914" y="269190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simply did not have the computing </a:t>
          </a:r>
          <a:r>
            <a:rPr lang="en-US" sz="2500" u="sng" kern="1200"/>
            <a:t>resources</a:t>
          </a:r>
          <a:endParaRPr lang="en-US" sz="2500" kern="1200"/>
        </a:p>
      </dsp:txBody>
      <dsp:txXfrm>
        <a:off x="5841914" y="2691902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8B77A-070C-BB4D-A240-01442A2C58B6}">
      <dsp:nvSpPr>
        <dsp:cNvPr id="0" name=""/>
        <dsp:cNvSpPr/>
      </dsp:nvSpPr>
      <dsp:spPr>
        <a:xfrm>
          <a:off x="0" y="166325"/>
          <a:ext cx="254619" cy="1425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E905-668A-8C48-A5F2-F453CA4320A9}">
      <dsp:nvSpPr>
        <dsp:cNvPr id="0" name=""/>
        <dsp:cNvSpPr/>
      </dsp:nvSpPr>
      <dsp:spPr>
        <a:xfrm>
          <a:off x="43125" y="198403"/>
          <a:ext cx="78410" cy="784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19792-F9C4-AB49-9C85-9B0196431255}">
      <dsp:nvSpPr>
        <dsp:cNvPr id="0" name=""/>
        <dsp:cNvSpPr/>
      </dsp:nvSpPr>
      <dsp:spPr>
        <a:xfrm>
          <a:off x="164662" y="166325"/>
          <a:ext cx="89956" cy="142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88" tIns="15088" rIns="15088" bIns="15088" numCol="1" spcCol="1270" anchor="ctr" anchorCtr="0">
          <a:noAutofit/>
        </a:bodyPr>
        <a:lstStyle/>
        <a:p>
          <a:pPr marL="0" lvl="0" indent="0" algn="l" defTabSz="5556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662" y="166325"/>
        <a:ext cx="89956" cy="142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F0C3-D751-6841-8443-647A1FEE9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56620-CEE1-2D4E-AAD0-76D89A893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1FCA-D3BA-A34B-BCC1-E5E3F65A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3F1BF-ED91-294F-9F0C-D99D9798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FC55D-F090-3748-8026-C1DA4865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F7BF-33A6-564E-88A9-8AAA0FDF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B9A89-BE58-0E43-AB48-437C6C9E7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1C3BB-C030-404A-8D56-6E1B5C42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0087B-E1D7-D24C-9B13-EF78ACF9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2894A-3368-B844-8A69-7C1BFFE0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AF911-27C8-0849-9AE0-BBA31A2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586C9-77E0-AD41-AFC0-A2563CD7A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FC488-616C-F040-A5EC-4B82B58B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4ACA8-8BBA-434F-AD03-CA8D2FFD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FDC6B-0B22-2149-B127-2BE05295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7039-28B8-5A48-BC00-5B76D3DE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EC1C-D0E4-1A4C-901E-F0EDA16A1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524EB-99A3-8448-BD70-F26E1BA4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513E3-544A-E746-953B-91CDF858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A8E5-519F-F14B-A7F2-7CA3CCE7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48CF-9BF7-034B-85C2-BD0F0984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EF195-8A9A-5D48-834C-94781CF5A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17F69-E958-124F-B3D3-8E601CB6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442D-A4B6-B94E-B08B-1ACD836D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34DE-8262-F44D-BBD0-C4C38AC1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5BC81-9DBB-1548-A5C7-986DCD07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07A7-E240-974F-A7F8-3E5CCB10F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F6C2B-3A1C-B245-96D2-9B1521A97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172FD-4F89-964D-A632-7A566EC5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60650-6E95-BB46-B269-28297FF6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3C521-E185-C34E-B155-A31C1749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3BE7-502E-5A47-9ADF-18CB99C6D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52EE-8B9A-044F-A519-4660AD5C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A6D08-F647-A94F-A9AA-02AEAC2C7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FCD30-5A17-6847-8D3B-DB067746C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FAED0-9548-1C43-AD9E-C037896E9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442FFC-C00F-6A4D-9543-1F086172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F8FC5-25AB-4048-9912-7A7DBDBD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EAA8C-804A-724C-909E-5FCA3BB6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9ECFD-7FF1-DF49-9C53-96797291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10695-8BD7-BF40-A6F4-3EC8509B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713AC-78B0-D740-A4EB-97DC479C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C49D5-AA42-3F41-8E49-92B73910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F7E48-492D-D141-B01E-12759DDB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CB7BE-91CF-7847-8308-88E02BA4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0A6C1-B8FF-2249-B4D1-ADF7B159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0557-7C15-0545-A322-B9470174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B897D-DE84-1446-BFEF-2E93B934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6F61E-DD25-7E47-966A-BD57E114D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FBD8C-4DA1-AF41-A641-67D6B2C5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0F2F9-81C4-E14C-BDE3-04735752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98366-8B42-334A-AA80-EC210811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95A77-7B33-474C-A15A-F0898EC3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67940-5201-E042-898C-F9B2D7312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D447D-32CF-6047-83B6-F5DD3C50F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771EC-A4D0-BB4C-BDD0-E5189A60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BAB2C-0B3E-EF40-B813-6702E0E64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8E316-7219-1145-9427-904576D3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3624F-1647-4C48-8090-43D6D5D0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5B9D5-289A-AC4A-8BAB-EB8D9177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C35A0-075C-A247-9414-3FE536A03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6D9EC-8A40-5B4D-9F30-0BC064B3D900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E63AA-8141-BF4D-A86B-F13F67333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EB430-8A7B-E449-A3E1-CF866EA82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E2339-A313-2B40-B4EB-69A1DB6C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1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9.tiff"/><Relationship Id="rId5" Type="http://schemas.openxmlformats.org/officeDocument/2006/relationships/diagramColors" Target="../diagrams/colors2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 descr="Logo&#10;&#10;Description automatically generated">
            <a:extLst>
              <a:ext uri="{FF2B5EF4-FFF2-40B4-BE49-F238E27FC236}">
                <a16:creationId xmlns:a16="http://schemas.microsoft.com/office/drawing/2014/main" id="{42896606-858E-734A-A6B8-DB2E1E8B1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00" b="9091"/>
          <a:stretch/>
        </p:blipFill>
        <p:spPr>
          <a:xfrm>
            <a:off x="0" y="0"/>
            <a:ext cx="12191979" cy="6857990"/>
          </a:xfrm>
          <a:prstGeom prst="rect">
            <a:avLst/>
          </a:prstGeom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65AE0-D390-574B-922D-BFF4D97A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/>
              <a:t>In Silico Screening of Natural Compounds as Novel Drug Targets for the Treatment of Multiple Myeloma 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7B1E537-0AD8-0747-B576-6E329A62399F}"/>
              </a:ext>
            </a:extLst>
          </p:cNvPr>
          <p:cNvSpPr txBox="1"/>
          <p:nvPr/>
        </p:nvSpPr>
        <p:spPr>
          <a:xfrm>
            <a:off x="6979920" y="4747736"/>
            <a:ext cx="310388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Rousselene Larson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Advisor: Dr. Rakesh Kaundal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Utah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6275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F545B-1851-3843-BC1C-B4CAA8CF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 dirty="0"/>
              <a:t>Identification of the Active Sites </a:t>
            </a:r>
            <a:br>
              <a:rPr lang="en-US" sz="3700" dirty="0">
                <a:effectLst/>
              </a:rPr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F6E6-0DB3-D148-9B05-23D10C942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>
              <a:effectLst/>
            </a:endParaRPr>
          </a:p>
          <a:p>
            <a:pPr fontAlgn="ctr"/>
            <a:r>
              <a:rPr lang="en-US" sz="1400" dirty="0"/>
              <a:t>When these protein cavities come into contacts with any foreign molecules, they become active and are referred to as active sites in the pocket.</a:t>
            </a:r>
          </a:p>
          <a:p>
            <a:pPr fontAlgn="ctr"/>
            <a:endParaRPr lang="en-US" sz="1400" dirty="0"/>
          </a:p>
          <a:p>
            <a:pPr fontAlgn="ctr"/>
            <a:endParaRPr lang="en-US" sz="1400" dirty="0"/>
          </a:p>
          <a:p>
            <a:r>
              <a:rPr lang="en-US" sz="1400" dirty="0"/>
              <a:t>The receptor may have many active sites but the one of the interest is selected. </a:t>
            </a:r>
          </a:p>
          <a:p>
            <a:endParaRPr lang="en-US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E2B7A-DEE0-294E-A0C7-3DE26D0D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0" r="1" b="1"/>
          <a:stretch/>
        </p:blipFill>
        <p:spPr>
          <a:xfrm>
            <a:off x="5405862" y="1687546"/>
            <a:ext cx="6019331" cy="3479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30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1F580-10FA-0B4E-8E35-A95B5D8B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Natural Compound(ligand)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C956-3922-6C4B-A2D1-F1BB01157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>
              <a:effectLst/>
            </a:endParaRPr>
          </a:p>
          <a:p>
            <a:r>
              <a:rPr lang="en-US" sz="2200"/>
              <a:t>Ligands is obtained from various databases like ZINC, and PubChem.</a:t>
            </a:r>
          </a:p>
          <a:p>
            <a:endParaRPr lang="en-US" sz="2200"/>
          </a:p>
          <a:p>
            <a:r>
              <a:rPr lang="en-US" sz="2200"/>
              <a:t>While selecting the ligand, the LIPINSKY’S RULE OF 5 is applied. 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4" descr="2020 DOCK tutorial 1 with PDBID 3VJK - Rizzo_Lab">
            <a:extLst>
              <a:ext uri="{FF2B5EF4-FFF2-40B4-BE49-F238E27FC236}">
                <a16:creationId xmlns:a16="http://schemas.microsoft.com/office/drawing/2014/main" id="{132896CD-6C21-EE4C-B2A4-C6653A1D3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780" b="3"/>
          <a:stretch/>
        </p:blipFill>
        <p:spPr bwMode="auto">
          <a:xfrm>
            <a:off x="6335270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C3590-C5A8-CF43-AE6E-E612C279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Ligands Collection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D3A96-6E96-634A-960E-40520D55F67E}"/>
              </a:ext>
            </a:extLst>
          </p:cNvPr>
          <p:cNvSpPr txBox="1"/>
          <p:nvPr/>
        </p:nvSpPr>
        <p:spPr>
          <a:xfrm>
            <a:off x="6190909" y="552906"/>
            <a:ext cx="5159825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*Initial Compounds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**Filtered Compounds</a:t>
            </a:r>
            <a:r>
              <a:rPr lang="en-US" sz="2000">
                <a:effectLst/>
              </a:rPr>
              <a:t> 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90DD5-2539-DE4C-AF9C-E3907296B503}"/>
              </a:ext>
            </a:extLst>
          </p:cNvPr>
          <p:cNvSpPr txBox="1"/>
          <p:nvPr/>
        </p:nvSpPr>
        <p:spPr>
          <a:xfrm>
            <a:off x="999858" y="6212793"/>
            <a:ext cx="1038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Also duplicates found between ZINC and PubChem compounds were removed. </a:t>
            </a:r>
            <a:r>
              <a:rPr lang="en-US" b="1" dirty="0"/>
              <a:t>3,715</a:t>
            </a:r>
            <a:r>
              <a:rPr lang="en-US" dirty="0"/>
              <a:t> duplicates were found.</a:t>
            </a:r>
            <a:r>
              <a:rPr lang="en-US" dirty="0">
                <a:effectLst/>
              </a:rPr>
              <a:t> 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CAB272-C019-3F43-A64F-3E68EAE04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77444"/>
              </p:ext>
            </p:extLst>
          </p:nvPr>
        </p:nvGraphicFramePr>
        <p:xfrm>
          <a:off x="835166" y="2450812"/>
          <a:ext cx="10515572" cy="380807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73774">
                  <a:extLst>
                    <a:ext uri="{9D8B030D-6E8A-4147-A177-3AD203B41FA5}">
                      <a16:colId xmlns:a16="http://schemas.microsoft.com/office/drawing/2014/main" val="3271975040"/>
                    </a:ext>
                  </a:extLst>
                </a:gridCol>
                <a:gridCol w="1781639">
                  <a:extLst>
                    <a:ext uri="{9D8B030D-6E8A-4147-A177-3AD203B41FA5}">
                      <a16:colId xmlns:a16="http://schemas.microsoft.com/office/drawing/2014/main" val="946943362"/>
                    </a:ext>
                  </a:extLst>
                </a:gridCol>
                <a:gridCol w="1485010">
                  <a:extLst>
                    <a:ext uri="{9D8B030D-6E8A-4147-A177-3AD203B41FA5}">
                      <a16:colId xmlns:a16="http://schemas.microsoft.com/office/drawing/2014/main" val="1817597349"/>
                    </a:ext>
                  </a:extLst>
                </a:gridCol>
                <a:gridCol w="1435571">
                  <a:extLst>
                    <a:ext uri="{9D8B030D-6E8A-4147-A177-3AD203B41FA5}">
                      <a16:colId xmlns:a16="http://schemas.microsoft.com/office/drawing/2014/main" val="3453188878"/>
                    </a:ext>
                  </a:extLst>
                </a:gridCol>
                <a:gridCol w="1027702">
                  <a:extLst>
                    <a:ext uri="{9D8B030D-6E8A-4147-A177-3AD203B41FA5}">
                      <a16:colId xmlns:a16="http://schemas.microsoft.com/office/drawing/2014/main" val="1799912597"/>
                    </a:ext>
                  </a:extLst>
                </a:gridCol>
                <a:gridCol w="1648774">
                  <a:extLst>
                    <a:ext uri="{9D8B030D-6E8A-4147-A177-3AD203B41FA5}">
                      <a16:colId xmlns:a16="http://schemas.microsoft.com/office/drawing/2014/main" val="1597290302"/>
                    </a:ext>
                  </a:extLst>
                </a:gridCol>
                <a:gridCol w="1763102">
                  <a:extLst>
                    <a:ext uri="{9D8B030D-6E8A-4147-A177-3AD203B41FA5}">
                      <a16:colId xmlns:a16="http://schemas.microsoft.com/office/drawing/2014/main" val="291264964"/>
                    </a:ext>
                  </a:extLst>
                </a:gridCol>
              </a:tblGrid>
              <a:tr h="7541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Filter Used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Natural Compound Databases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27498"/>
                  </a:ext>
                </a:extLst>
              </a:tr>
              <a:tr h="395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PubChem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Input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Output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Zinc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Input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Output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extLst>
                  <a:ext uri="{0D108BD9-81ED-4DB2-BD59-A6C34878D82A}">
                    <a16:rowId xmlns:a16="http://schemas.microsoft.com/office/drawing/2014/main" val="24873195"/>
                  </a:ext>
                </a:extLst>
              </a:tr>
              <a:tr h="395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REOS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15,970*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5,387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224,205*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123,223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extLst>
                  <a:ext uri="{0D108BD9-81ED-4DB2-BD59-A6C34878D82A}">
                    <a16:rowId xmlns:a16="http://schemas.microsoft.com/office/drawing/2014/main" val="3687330336"/>
                  </a:ext>
                </a:extLst>
              </a:tr>
              <a:tr h="7541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PAINS 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5,387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5,369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123,223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123,074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extLst>
                  <a:ext uri="{0D108BD9-81ED-4DB2-BD59-A6C34878D82A}">
                    <a16:rowId xmlns:a16="http://schemas.microsoft.com/office/drawing/2014/main" val="2958473929"/>
                  </a:ext>
                </a:extLst>
              </a:tr>
              <a:tr h="7541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PAINS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5,369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123,074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122,938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extLst>
                  <a:ext uri="{0D108BD9-81ED-4DB2-BD59-A6C34878D82A}">
                    <a16:rowId xmlns:a16="http://schemas.microsoft.com/office/drawing/2014/main" val="868383907"/>
                  </a:ext>
                </a:extLst>
              </a:tr>
              <a:tr h="7541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PAINS 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5,365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5,286**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122,938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116,714**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484" marR="133484" marT="0" marB="0" anchor="ctr"/>
                </a:tc>
                <a:extLst>
                  <a:ext uri="{0D108BD9-81ED-4DB2-BD59-A6C34878D82A}">
                    <a16:rowId xmlns:a16="http://schemas.microsoft.com/office/drawing/2014/main" val="1176477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7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DB95-4D11-634A-BC3A-AE517E41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C269-4F12-8B42-8DDA-59AA19EC4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IL6</a:t>
            </a:r>
            <a:r>
              <a:rPr lang="en-US" dirty="0"/>
              <a:t> (PDB: ALU) produced by marrow stomal cells contribute to the overactivity of osteoclasts causing bone lesion in MM patients.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b="1" dirty="0"/>
              <a:t>TP53</a:t>
            </a:r>
            <a:r>
              <a:rPr lang="en-US" dirty="0"/>
              <a:t> (PDB: 2BIP) is the most mutated protein in human cancers.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NRAS</a:t>
            </a:r>
            <a:r>
              <a:rPr lang="en-US" dirty="0"/>
              <a:t> (PDB: 6ZIO) RAS mutations cause cells grow uncontrollably. They also make cells resistant to some available cancer therapies.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A4C5-08DC-41B2-7648-561F7310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ALU_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ZINC000001900625 Complex Structure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12" name="Content Placeholder 11" descr="A close-up of a molecule&#10;&#10;Description automatically generated with low confidence">
            <a:extLst>
              <a:ext uri="{FF2B5EF4-FFF2-40B4-BE49-F238E27FC236}">
                <a16:creationId xmlns:a16="http://schemas.microsoft.com/office/drawing/2014/main" id="{298E0FA3-0509-5792-85CD-F3BFCB6DD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63" y="1850338"/>
            <a:ext cx="6236896" cy="4351338"/>
          </a:xfrm>
        </p:spPr>
      </p:pic>
      <p:pic>
        <p:nvPicPr>
          <p:cNvPr id="17" name="Picture 16" descr="A picture containing diagram, map, design&#10;&#10;Description automatically generated">
            <a:extLst>
              <a:ext uri="{FF2B5EF4-FFF2-40B4-BE49-F238E27FC236}">
                <a16:creationId xmlns:a16="http://schemas.microsoft.com/office/drawing/2014/main" id="{A7F9CDC4-8DEF-D300-D6F7-8CD2721F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22" y="1690688"/>
            <a:ext cx="4398334" cy="53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D1C-1BEE-D01A-B543-4C6E4F25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2BIP</a:t>
            </a:r>
            <a:r>
              <a:rPr lang="en-US" sz="3200" dirty="0"/>
              <a:t>_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ZINC000150359959 Complex Structure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5" name="Content Placeholder 4" descr="A picture containing colorfulness, purple, screenshot, fractal art&#10;&#10;Description automatically generated">
            <a:extLst>
              <a:ext uri="{FF2B5EF4-FFF2-40B4-BE49-F238E27FC236}">
                <a16:creationId xmlns:a16="http://schemas.microsoft.com/office/drawing/2014/main" id="{DC0C06AF-AAC2-FF85-1EE9-61DF7B638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050" y="1825625"/>
            <a:ext cx="5511494" cy="4351338"/>
          </a:xfrm>
        </p:spPr>
      </p:pic>
      <p:pic>
        <p:nvPicPr>
          <p:cNvPr id="8" name="Picture 7" descr="A picture containing drawing, sketch, diagram, child art&#10;&#10;Description automatically generated">
            <a:extLst>
              <a:ext uri="{FF2B5EF4-FFF2-40B4-BE49-F238E27FC236}">
                <a16:creationId xmlns:a16="http://schemas.microsoft.com/office/drawing/2014/main" id="{24A9095E-190E-F7DF-B326-10E5EB79F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62" y="1825625"/>
            <a:ext cx="50055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7654-3726-4BB4-F091-2E98644E6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b="1" dirty="0"/>
              <a:t>6ZIO</a:t>
            </a:r>
            <a:r>
              <a:rPr lang="en-US" sz="3600" dirty="0"/>
              <a:t>_</a:t>
            </a:r>
            <a:r>
              <a:rPr lang="en-US" sz="3600" kern="1200" baseline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ZINC000006142058 Complex Structure</a:t>
            </a:r>
            <a:br>
              <a:rPr lang="en-US" sz="49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4400" kern="1200" baseline="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2" name="Content Placeholder 11" descr="A close-up of a structure&#10;&#10;Description automatically generated">
            <a:extLst>
              <a:ext uri="{FF2B5EF4-FFF2-40B4-BE49-F238E27FC236}">
                <a16:creationId xmlns:a16="http://schemas.microsoft.com/office/drawing/2014/main" id="{B13072B0-7E3D-6D26-F667-32853C064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682" y="1690688"/>
            <a:ext cx="6298682" cy="4351338"/>
          </a:xfrm>
        </p:spPr>
      </p:pic>
      <p:pic>
        <p:nvPicPr>
          <p:cNvPr id="14" name="Picture 13" descr="A diagram of a molecule&#10;&#10;Description automatically generated">
            <a:extLst>
              <a:ext uri="{FF2B5EF4-FFF2-40B4-BE49-F238E27FC236}">
                <a16:creationId xmlns:a16="http://schemas.microsoft.com/office/drawing/2014/main" id="{2F701284-E15E-D075-C51F-938F14D8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12" y="1690688"/>
            <a:ext cx="46412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EC3ECA6-5E60-324A-8CB4-1B8047F47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927280"/>
              </p:ext>
            </p:extLst>
          </p:nvPr>
        </p:nvGraphicFramePr>
        <p:xfrm>
          <a:off x="0" y="822960"/>
          <a:ext cx="12192001" cy="7267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224">
                  <a:extLst>
                    <a:ext uri="{9D8B030D-6E8A-4147-A177-3AD203B41FA5}">
                      <a16:colId xmlns:a16="http://schemas.microsoft.com/office/drawing/2014/main" val="243690553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val="2990543160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2401897105"/>
                    </a:ext>
                  </a:extLst>
                </a:gridCol>
                <a:gridCol w="969264">
                  <a:extLst>
                    <a:ext uri="{9D8B030D-6E8A-4147-A177-3AD203B41FA5}">
                      <a16:colId xmlns:a16="http://schemas.microsoft.com/office/drawing/2014/main" val="1357300096"/>
                    </a:ext>
                  </a:extLst>
                </a:gridCol>
                <a:gridCol w="2889504">
                  <a:extLst>
                    <a:ext uri="{9D8B030D-6E8A-4147-A177-3AD203B41FA5}">
                      <a16:colId xmlns:a16="http://schemas.microsoft.com/office/drawing/2014/main" val="2924743317"/>
                    </a:ext>
                  </a:extLst>
                </a:gridCol>
                <a:gridCol w="2507755">
                  <a:extLst>
                    <a:ext uri="{9D8B030D-6E8A-4147-A177-3AD203B41FA5}">
                      <a16:colId xmlns:a16="http://schemas.microsoft.com/office/drawing/2014/main" val="2943503302"/>
                    </a:ext>
                  </a:extLst>
                </a:gridCol>
                <a:gridCol w="3210294">
                  <a:extLst>
                    <a:ext uri="{9D8B030D-6E8A-4147-A177-3AD203B41FA5}">
                      <a16:colId xmlns:a16="http://schemas.microsoft.com/office/drawing/2014/main" val="647481720"/>
                    </a:ext>
                  </a:extLst>
                </a:gridCol>
              </a:tblGrid>
              <a:tr h="70194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PDB_id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Binding affinity (kcal/mol)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Interacting Amino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Types of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Bond Distance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126870"/>
                  </a:ext>
                </a:extLst>
              </a:tr>
              <a:tr h="2094872">
                <a:tc>
                  <a:txBody>
                    <a:bodyPr/>
                    <a:lstStyle/>
                    <a:p>
                      <a:r>
                        <a:rPr lang="en-US" sz="1000" dirty="0"/>
                        <a:t>TP53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2BIP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ZINC000150359978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ZINC000150359935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ZINC000150359973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ZINC000085542224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ZINC000085541700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ZINC000150359931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ZINC000085594244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ZINC000095909362</a:t>
                      </a:r>
                      <a:endParaRPr lang="en-US" sz="11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2bip_CID_3213</a:t>
                      </a:r>
                      <a:endParaRPr lang="en-US" sz="11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-7.3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-6.3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-5.6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5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-6.1</a:t>
                      </a:r>
                      <a:endParaRPr lang="en-US" sz="900" kern="15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Arg110, Arg110, Tyr126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Tyr126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Asp268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Tyr220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Asp268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Tyr126, Leu111, Leu111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H2o, Gly262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Asp268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Glu258, H2o, H2o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Tyr126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Thr211</a:t>
                      </a:r>
                      <a:r>
                        <a:rPr lang="en-US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H-Bond,  pi-pi stacking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  <a:r>
                        <a:rPr lang="en-US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1.92, 2.00, 4.64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1.96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2.00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2.14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2.05,2.64, 2.66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1.54, 2.25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2.32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2.01, 2.06, 2.41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2.15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2.36</a:t>
                      </a:r>
                      <a:r>
                        <a:rPr lang="en-US" sz="1000" baseline="0" dirty="0">
                          <a:effectLst/>
                        </a:rPr>
                        <a:t> </a:t>
                      </a:r>
                      <a:endParaRPr lang="en-US" sz="1000" baseline="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568543"/>
                  </a:ext>
                </a:extLst>
              </a:tr>
              <a:tr h="2094872">
                <a:tc>
                  <a:txBody>
                    <a:bodyPr/>
                    <a:lstStyle/>
                    <a:p>
                      <a:r>
                        <a:rPr lang="en-US" sz="1000" dirty="0"/>
                        <a:t>IL6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ZINC000001900625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ZINC000150359978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ZINC000276935046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ZINC000150359973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ZINC000150359935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ZINC000150359969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ZINC000085541700</a:t>
                      </a:r>
                      <a:endParaRPr lang="en-US" sz="1100" kern="1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ZINC000085541935</a:t>
                      </a:r>
                      <a:endParaRPr lang="en-US" sz="1100" kern="1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ZINC000085594244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1alu_F_TLA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-7.7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-7.5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-6.8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-6.8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-6.6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-5.9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-5.7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-5.7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-5.6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-4.7</a:t>
                      </a:r>
                      <a:r>
                        <a:rPr lang="en-US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Glu 110, Tyr 31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Lys 66, H2o, H2o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H2o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Lys70, Phe74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Gln28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H2o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Tyr31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Asn63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H2o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Leu92, H2o, H2o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Arg104, Thr43</a:t>
                      </a:r>
                      <a:endParaRPr lang="en-US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H-Bond, 1 pi-pi stacking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  <a:r>
                        <a:rPr lang="en-US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2.38, 2.18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2.19, 1.25, 2.08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1.54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2.26, 3.75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2.21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2.57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2.63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2.37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2.42</a:t>
                      </a:r>
                    </a:p>
                    <a:p>
                      <a:r>
                        <a:rPr lang="en-US" sz="10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2.72, 1.58, 2.78</a:t>
                      </a:r>
                    </a:p>
                    <a:p>
                      <a:r>
                        <a:rPr lang="en-US" sz="1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1.92, 2.34</a:t>
                      </a:r>
                      <a:r>
                        <a:rPr lang="en-US" sz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13614"/>
                  </a:ext>
                </a:extLst>
              </a:tr>
              <a:tr h="237627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ZINC000006142058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ZINC000011867065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ZINC000253499958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ZINC000150359959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ZINC000150359935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ZINC000150359978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ZINC000150359931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ZINC000150359973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ZINC000524729303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ZINC000085594244 </a:t>
                      </a:r>
                    </a:p>
                    <a:p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6zio_G_GDP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-11.6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-10.2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-9.3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-8.4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-7.8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-7.7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-7.5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-7.3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-6.5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-5.7</a:t>
                      </a:r>
                    </a:p>
                    <a:p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-10.5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Asp30, H2o, Ala18, Lys16, Gly13, Gly15, Asn116…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Lys147, Lys117, Asn116, H2o, Phe28, Phe28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Arg68, Gln99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Tyr32, H2o, Phe28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Arg68, Gln99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Gly13, Asp30, Lys117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Arg102, H2o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Thr58, Arg102, H2o, H2o, H2o, Tyr96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Lys170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Arg 68, Arg68, H2o, Gln99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Asp30, Asp119, H20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H-Bond, 2 pi-pi stacking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H-Bond, 2 pi-pi stacking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H-Bond, 1 pi-pi stacking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H-Bond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H-Bond, 1 pi-pi stacking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H-Bond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H-Bond</a:t>
                      </a:r>
                    </a:p>
                    <a:p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H-Bond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1.75, 2.61, 1.95, 2.03, 1.87, 2.11, 2.35…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2.07, 2.60, 2.29, 4.74, 5.36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2.02, 2.14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2.15, 1.26, 4.70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2.02, 2.14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2.18, 1.76, 2.15 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2.67, 2.72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2.47, 197, 2.73, 1.07, 3.96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2.30</a:t>
                      </a:r>
                    </a:p>
                    <a:p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2.16, 2.57, 2.49, 2.59</a:t>
                      </a:r>
                    </a:p>
                    <a:p>
                      <a:r>
                        <a:rPr lang="en-US" sz="1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2.00, 2.07, 1.96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0607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F6A3CDB-A163-3749-94FE-A59C1EE1BE53}"/>
              </a:ext>
            </a:extLst>
          </p:cNvPr>
          <p:cNvSpPr txBox="1"/>
          <p:nvPr/>
        </p:nvSpPr>
        <p:spPr>
          <a:xfrm>
            <a:off x="345687" y="172597"/>
            <a:ext cx="945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Top 10 Lead Compounds and their Docked Inhibitors </a:t>
            </a:r>
          </a:p>
        </p:txBody>
      </p:sp>
    </p:spTree>
    <p:extLst>
      <p:ext uri="{BB962C8B-B14F-4D97-AF65-F5344CB8AC3E}">
        <p14:creationId xmlns:p14="http://schemas.microsoft.com/office/powerpoint/2010/main" val="25729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1A11A-2066-7A4B-483A-9C262505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Molecular Dynamic Simulations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A5ABB-E076-E653-1380-1AB0A3E4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 dirty="0"/>
              <a:t>MD is performed to study the conformational </a:t>
            </a:r>
            <a:r>
              <a:rPr lang="en-US" sz="2000" u="sng" dirty="0"/>
              <a:t>stability</a:t>
            </a:r>
            <a:r>
              <a:rPr lang="en-US" sz="2000" dirty="0"/>
              <a:t> of protein-ligand complexes and their changes.</a:t>
            </a:r>
          </a:p>
          <a:p>
            <a:endParaRPr lang="en-US" sz="2000" dirty="0"/>
          </a:p>
          <a:p>
            <a:r>
              <a:rPr lang="en-US" sz="2000" dirty="0"/>
              <a:t>Our system is simulated up to 100ns.</a:t>
            </a:r>
          </a:p>
          <a:p>
            <a:endParaRPr lang="en-US" sz="2000" dirty="0"/>
          </a:p>
          <a:p>
            <a:r>
              <a:rPr lang="en-US" sz="2000" dirty="0"/>
              <a:t>RMSD and RMSF values of the c-alpha atoms were calculated to reveal thermodynamic stability.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close up of a pink background&#10;&#10;Description automatically generated">
            <a:extLst>
              <a:ext uri="{FF2B5EF4-FFF2-40B4-BE49-F238E27FC236}">
                <a16:creationId xmlns:a16="http://schemas.microsoft.com/office/drawing/2014/main" id="{5B206B7D-6510-0D75-7A2A-8B77A907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488651"/>
            <a:ext cx="4788505" cy="3148441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D8B39-5064-8C76-5CEB-A67DFC11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RMSD Calculation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D308D-542A-234D-732D-D35198B39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1700"/>
              <a:t>The root mean square deviation (RMSD) indicates how stable the ligand is with respect to the protein and its binding pocket</a:t>
            </a:r>
          </a:p>
          <a:p>
            <a:endParaRPr lang="en-US" sz="1700"/>
          </a:p>
          <a:p>
            <a:endParaRPr lang="en-US" sz="1700"/>
          </a:p>
          <a:p>
            <a:r>
              <a:rPr lang="en-US" sz="1700"/>
              <a:t>Equilibrium is reached</a:t>
            </a:r>
          </a:p>
          <a:p>
            <a:endParaRPr lang="en-US" sz="1700"/>
          </a:p>
          <a:p>
            <a:r>
              <a:rPr lang="en-US" sz="1700"/>
              <a:t>Well within the range of acceptable RMDS ~2-3 A</a:t>
            </a:r>
          </a:p>
          <a:p>
            <a:endParaRPr lang="en-US" sz="1700"/>
          </a:p>
          <a:p>
            <a:r>
              <a:rPr lang="en-US" sz="1700"/>
              <a:t>Indicate the compounds are bound tightly within the cavity of the proteins</a:t>
            </a:r>
          </a:p>
          <a:p>
            <a:endParaRPr lang="en-US" sz="1700"/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Picture 7" descr="page2image9081936">
            <a:extLst>
              <a:ext uri="{FF2B5EF4-FFF2-40B4-BE49-F238E27FC236}">
                <a16:creationId xmlns:a16="http://schemas.microsoft.com/office/drawing/2014/main" id="{4E7EFF5A-6AFC-9E54-D031-CFFAD401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3494236"/>
            <a:ext cx="4788505" cy="11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B5EB10-93AA-A54B-9701-BD427039C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9" r="9372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6" name="Freeform: Shape 65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0F736-1218-5A4F-826D-FC9AB1C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en-US" dirty="0"/>
              <a:t>Multiple Myeloma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33D25-3F48-8348-BEBE-E05EAC89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Second most prevalent type of cancer in the US</a:t>
            </a:r>
          </a:p>
          <a:p>
            <a:r>
              <a:rPr lang="en-US" sz="1800" dirty="0"/>
              <a:t>34,920 new cases in 2021</a:t>
            </a:r>
          </a:p>
          <a:p>
            <a:r>
              <a:rPr lang="en-US" sz="1800" dirty="0"/>
              <a:t>12,410 deaths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9424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0C63-666E-5325-4109-5D12F804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RMSD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F0E43C-6539-4CED-274E-B936B891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47" y="1211243"/>
            <a:ext cx="4067039" cy="3337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79D9CD-3D0F-A65D-9772-41ED306B56EA}"/>
              </a:ext>
            </a:extLst>
          </p:cNvPr>
          <p:cNvSpPr txBox="1"/>
          <p:nvPr/>
        </p:nvSpPr>
        <p:spPr>
          <a:xfrm>
            <a:off x="226878" y="4525700"/>
            <a:ext cx="67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1ALU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8DEAA-9C9B-84E8-2B0D-5FC3790BF924}"/>
              </a:ext>
            </a:extLst>
          </p:cNvPr>
          <p:cNvSpPr txBox="1"/>
          <p:nvPr/>
        </p:nvSpPr>
        <p:spPr>
          <a:xfrm>
            <a:off x="4213185" y="454885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2BIP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F74B7C-7A7D-3B9C-5DA4-F848741C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765" y="1211242"/>
            <a:ext cx="3788560" cy="3337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3D419D-74C5-7AB5-A6DC-617C16D78E24}"/>
              </a:ext>
            </a:extLst>
          </p:cNvPr>
          <p:cNvSpPr txBox="1"/>
          <p:nvPr/>
        </p:nvSpPr>
        <p:spPr>
          <a:xfrm>
            <a:off x="7838118" y="4525700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6ZIO</a:t>
            </a:r>
          </a:p>
        </p:txBody>
      </p:sp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7A3D8B1B-D358-6011-16E5-7B65DE8A3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324" y="1211241"/>
            <a:ext cx="4203051" cy="3314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E217D7-041E-534B-7749-9D798A0C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47" y="1211242"/>
            <a:ext cx="4067039" cy="33376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556EB5-EB81-8B1A-66C8-3B3C4601BB0A}"/>
              </a:ext>
            </a:extLst>
          </p:cNvPr>
          <p:cNvCxnSpPr>
            <a:cxnSpLocks/>
          </p:cNvCxnSpPr>
          <p:nvPr/>
        </p:nvCxnSpPr>
        <p:spPr>
          <a:xfrm>
            <a:off x="731520" y="2035791"/>
            <a:ext cx="304024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Up Arrow 14">
            <a:extLst>
              <a:ext uri="{FF2B5EF4-FFF2-40B4-BE49-F238E27FC236}">
                <a16:creationId xmlns:a16="http://schemas.microsoft.com/office/drawing/2014/main" id="{20374D2D-15CB-25CA-427C-22B8CB3111C0}"/>
              </a:ext>
            </a:extLst>
          </p:cNvPr>
          <p:cNvSpPr/>
          <p:nvPr/>
        </p:nvSpPr>
        <p:spPr>
          <a:xfrm>
            <a:off x="2119677" y="2380895"/>
            <a:ext cx="263931" cy="8260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65399-7460-F846-ABBC-4E22B4B9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RMSF Calculation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2985-4CDE-0B8F-1675-77CBF29D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US" sz="2000"/>
              <a:t>The root mean square fluctuation(RMSF) is used to examine the binding affinity efficiency of the lead compound with each gene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RMSF ~ 2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/>
              <a:t>The binding pockets of each protein is  quite stable during 100 ns period of MD simulation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7" descr="page5image8552448">
            <a:extLst>
              <a:ext uri="{FF2B5EF4-FFF2-40B4-BE49-F238E27FC236}">
                <a16:creationId xmlns:a16="http://schemas.microsoft.com/office/drawing/2014/main" id="{F4747D24-CA49-9EE6-184D-E3F00CF8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3470293"/>
            <a:ext cx="4788505" cy="11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3900-135A-ED78-ACB7-1402A52E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RMSF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4A67EEFC-2C71-85D9-E7C4-99E5F4A2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624134"/>
            <a:ext cx="3895819" cy="378124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422AD-D882-AE7D-6EA5-7BD366CF06F8}"/>
              </a:ext>
            </a:extLst>
          </p:cNvPr>
          <p:cNvSpPr txBox="1"/>
          <p:nvPr/>
        </p:nvSpPr>
        <p:spPr>
          <a:xfrm>
            <a:off x="675069" y="5246343"/>
            <a:ext cx="67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1ALU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3AA92-D481-5270-EAF0-402E2628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342" y="1838507"/>
            <a:ext cx="4026625" cy="3395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6C228-9467-E3B7-4DC5-DC334F17E105}"/>
              </a:ext>
            </a:extLst>
          </p:cNvPr>
          <p:cNvSpPr txBox="1"/>
          <p:nvPr/>
        </p:nvSpPr>
        <p:spPr>
          <a:xfrm>
            <a:off x="4428818" y="519387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B6140-B418-6E45-2C9C-E69764DC3E9C}"/>
              </a:ext>
            </a:extLst>
          </p:cNvPr>
          <p:cNvSpPr txBox="1"/>
          <p:nvPr/>
        </p:nvSpPr>
        <p:spPr>
          <a:xfrm>
            <a:off x="8110560" y="5220711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6ZIO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E29E4-70EC-53CF-EE15-1EF0C37D5D56}"/>
              </a:ext>
            </a:extLst>
          </p:cNvPr>
          <p:cNvSpPr txBox="1"/>
          <p:nvPr/>
        </p:nvSpPr>
        <p:spPr>
          <a:xfrm>
            <a:off x="3337089" y="6231265"/>
            <a:ext cx="5083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**Peaks indicate areas of the protein that fluctuate the most during the simulation </a:t>
            </a:r>
          </a:p>
        </p:txBody>
      </p:sp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6F963821-56E9-D131-4E63-81179DE0A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28" y="1838507"/>
            <a:ext cx="4180973" cy="3407836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9DFA36F5-D60B-B565-086D-C31CAE1486C5}"/>
              </a:ext>
            </a:extLst>
          </p:cNvPr>
          <p:cNvSpPr/>
          <p:nvPr/>
        </p:nvSpPr>
        <p:spPr>
          <a:xfrm rot="5400000">
            <a:off x="293648" y="4235417"/>
            <a:ext cx="241645" cy="52119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DC5F3-51BA-FC1A-264D-0CC332DD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Binding Types</a:t>
            </a:r>
          </a:p>
        </p:txBody>
      </p:sp>
      <p:pic>
        <p:nvPicPr>
          <p:cNvPr id="5" name="Content Placeholder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434A7BA-0DBB-620F-93F7-AB7B4E2AD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42716"/>
            <a:ext cx="3341303" cy="31103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5FEF0-DDC7-2F17-B5D6-4B03F175ECFC}"/>
              </a:ext>
            </a:extLst>
          </p:cNvPr>
          <p:cNvSpPr txBox="1"/>
          <p:nvPr/>
        </p:nvSpPr>
        <p:spPr>
          <a:xfrm>
            <a:off x="838200" y="5238633"/>
            <a:ext cx="783741" cy="428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0704">
              <a:spcAft>
                <a:spcPts val="600"/>
              </a:spcAft>
            </a:pPr>
            <a:r>
              <a:rPr lang="en-US" sz="20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1ALU</a:t>
            </a:r>
            <a:endParaRPr lang="en-US"/>
          </a:p>
        </p:txBody>
      </p:sp>
      <p:pic>
        <p:nvPicPr>
          <p:cNvPr id="8" name="Picture 7" descr="A graph of different colored columns&#10;&#10;Description automatically generated">
            <a:extLst>
              <a:ext uri="{FF2B5EF4-FFF2-40B4-BE49-F238E27FC236}">
                <a16:creationId xmlns:a16="http://schemas.microsoft.com/office/drawing/2014/main" id="{B869EDC3-7CE2-25B0-774A-780C7D0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75" y="2342716"/>
            <a:ext cx="3486574" cy="3032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D970C5-F067-D339-B668-49D39E9BBB11}"/>
              </a:ext>
            </a:extLst>
          </p:cNvPr>
          <p:cNvSpPr txBox="1"/>
          <p:nvPr/>
        </p:nvSpPr>
        <p:spPr>
          <a:xfrm>
            <a:off x="4414175" y="5238633"/>
            <a:ext cx="671979" cy="413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0704">
              <a:spcAft>
                <a:spcPts val="600"/>
              </a:spcAft>
            </a:pPr>
            <a:r>
              <a:rPr lang="en-US" sz="20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2BIP</a:t>
            </a:r>
            <a:endParaRPr lang="en-US"/>
          </a:p>
        </p:txBody>
      </p:sp>
      <p:pic>
        <p:nvPicPr>
          <p:cNvPr id="12" name="Picture 11" descr="A graph of different colored columns&#10;&#10;Description automatically generated">
            <a:extLst>
              <a:ext uri="{FF2B5EF4-FFF2-40B4-BE49-F238E27FC236}">
                <a16:creationId xmlns:a16="http://schemas.microsoft.com/office/drawing/2014/main" id="{69ECF644-DCAA-5032-31C4-C6F4467E4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847" y="2342717"/>
            <a:ext cx="3318953" cy="303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844EA4-BD9B-7AAA-6FD2-606D77AB42C6}"/>
              </a:ext>
            </a:extLst>
          </p:cNvPr>
          <p:cNvSpPr txBox="1"/>
          <p:nvPr/>
        </p:nvSpPr>
        <p:spPr>
          <a:xfrm>
            <a:off x="8370096" y="5238633"/>
            <a:ext cx="718751" cy="428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60704">
              <a:spcAft>
                <a:spcPts val="600"/>
              </a:spcAft>
            </a:pPr>
            <a:r>
              <a:rPr lang="en-US" sz="208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6ZIO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B0BDF-7312-409A-D20E-A6F0448BE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875" y="6105059"/>
            <a:ext cx="7315200" cy="4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8FB5-2CE0-E444-B4A7-9AA7EFF8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000" b="1" dirty="0"/>
              <a:t>What we needed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E02CD4-45A5-3B44-AFBD-727CD8B1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6" b="4938"/>
          <a:stretch/>
        </p:blipFill>
        <p:spPr>
          <a:xfrm rot="5400000">
            <a:off x="1152137" y="1655093"/>
            <a:ext cx="5248670" cy="3547813"/>
          </a:xfrm>
          <a:prstGeom prst="rect">
            <a:avLst/>
          </a:prstGeom>
          <a:effectLst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C813E-D6B7-2D4D-859A-69E89E9EE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2000" dirty="0"/>
              <a:t>342 proteins</a:t>
            </a:r>
          </a:p>
          <a:p>
            <a:r>
              <a:rPr lang="en-US" sz="2000" dirty="0"/>
              <a:t>118,285 ligands</a:t>
            </a:r>
          </a:p>
          <a:p>
            <a:r>
              <a:rPr lang="en-US" sz="2000" dirty="0"/>
              <a:t>40,453,470 total docking runs</a:t>
            </a:r>
          </a:p>
          <a:p>
            <a:r>
              <a:rPr lang="en-US" sz="2000" dirty="0"/>
              <a:t>Node 6,612 core </a:t>
            </a:r>
          </a:p>
          <a:p>
            <a:r>
              <a:rPr lang="en-US" sz="2000" dirty="0"/>
              <a:t>2.7 million core hours</a:t>
            </a:r>
          </a:p>
          <a:p>
            <a:r>
              <a:rPr lang="en-US" sz="2000" dirty="0"/>
              <a:t>1.3 TB of results </a:t>
            </a:r>
          </a:p>
          <a:p>
            <a:r>
              <a:rPr lang="en-US" sz="2000" dirty="0"/>
              <a:t>Database implementation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628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52BCC-1000-C241-8B4B-D6DA3985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Computational Challenges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1810B1B-5A54-F50B-24DA-9DEE50EFF1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9397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05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76E05-5A49-4F99-A2DC-C4186F6DE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HTCondor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AC92-41E4-4FEF-0FE7-6E12D7FF9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Excellent scheduling and computing power</a:t>
            </a:r>
          </a:p>
          <a:p>
            <a:endParaRPr lang="en-US" sz="2000" dirty="0"/>
          </a:p>
          <a:p>
            <a:r>
              <a:rPr lang="en-US" sz="2000" dirty="0"/>
              <a:t>Tasks distribution more powerful than what a GPU system can handle</a:t>
            </a:r>
          </a:p>
          <a:p>
            <a:endParaRPr lang="en-US" sz="2000" dirty="0"/>
          </a:p>
          <a:p>
            <a:r>
              <a:rPr lang="en-US" sz="2000" dirty="0"/>
              <a:t>Greatly increase computer capacity</a:t>
            </a:r>
          </a:p>
          <a:p>
            <a:endParaRPr lang="en-US" sz="2000" dirty="0"/>
          </a:p>
          <a:p>
            <a:r>
              <a:rPr lang="en-US" sz="2000" dirty="0"/>
              <a:t>Greatly reduces time Consumption</a:t>
            </a:r>
          </a:p>
          <a:p>
            <a:endParaRPr lang="en-US" sz="2000" dirty="0"/>
          </a:p>
          <a:p>
            <a:r>
              <a:rPr lang="en-US" sz="2000" dirty="0"/>
              <a:t>Perform 40,453,470 total docking runs in just a month.</a:t>
            </a:r>
          </a:p>
          <a:p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556718-A552-1765-DF7A-41CBCAA5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716104"/>
            <a:ext cx="4788505" cy="2693534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3D41E-A183-6A26-6686-CF8775A9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my_HTC Docking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1495A-AD46-A731-FCA8-E5C3D7F18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56" y="2510497"/>
            <a:ext cx="1190008" cy="63803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256032" indent="-256032" defTabSz="1024128">
              <a:spcBef>
                <a:spcPts val="1120"/>
              </a:spcBef>
            </a:pPr>
            <a:endParaRPr lang="en-US" sz="17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700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AF0A87B-15C8-324A-D272-C57304987580}"/>
              </a:ext>
            </a:extLst>
          </p:cNvPr>
          <p:cNvSpPr/>
          <p:nvPr/>
        </p:nvSpPr>
        <p:spPr>
          <a:xfrm>
            <a:off x="6787182" y="5218470"/>
            <a:ext cx="1043259" cy="71273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55AF207F-1D27-EBF5-DA5A-216B56495832}"/>
              </a:ext>
            </a:extLst>
          </p:cNvPr>
          <p:cNvSpPr/>
          <p:nvPr/>
        </p:nvSpPr>
        <p:spPr>
          <a:xfrm>
            <a:off x="644056" y="5218475"/>
            <a:ext cx="1190008" cy="712733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6B93488F-D415-F953-7ECF-CB8EC29EDD5B}"/>
              </a:ext>
            </a:extLst>
          </p:cNvPr>
          <p:cNvSpPr/>
          <p:nvPr/>
        </p:nvSpPr>
        <p:spPr>
          <a:xfrm>
            <a:off x="6755125" y="2486753"/>
            <a:ext cx="1043259" cy="63803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8F210EF5-CC3A-8F54-42D5-5FA1B5221E4F}"/>
              </a:ext>
            </a:extLst>
          </p:cNvPr>
          <p:cNvSpPr/>
          <p:nvPr/>
        </p:nvSpPr>
        <p:spPr>
          <a:xfrm>
            <a:off x="2279048" y="5218477"/>
            <a:ext cx="1131713" cy="712733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9079627-670E-B873-8D31-FB4B32EE3BEE}"/>
              </a:ext>
            </a:extLst>
          </p:cNvPr>
          <p:cNvSpPr/>
          <p:nvPr/>
        </p:nvSpPr>
        <p:spPr>
          <a:xfrm>
            <a:off x="2279049" y="2498625"/>
            <a:ext cx="1131712" cy="63803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B8803F06-1D0D-FC3D-E347-30C8A2CD78D2}"/>
              </a:ext>
            </a:extLst>
          </p:cNvPr>
          <p:cNvSpPr/>
          <p:nvPr/>
        </p:nvSpPr>
        <p:spPr>
          <a:xfrm>
            <a:off x="5288938" y="5218475"/>
            <a:ext cx="1157350" cy="712735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3B3C180F-8F60-7760-ECCE-088E98EE2034}"/>
              </a:ext>
            </a:extLst>
          </p:cNvPr>
          <p:cNvSpPr/>
          <p:nvPr/>
        </p:nvSpPr>
        <p:spPr>
          <a:xfrm>
            <a:off x="5296423" y="2487807"/>
            <a:ext cx="1168984" cy="63803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7B793C-4E4A-6FBF-9A82-A66D01EC89A1}"/>
              </a:ext>
            </a:extLst>
          </p:cNvPr>
          <p:cNvSpPr txBox="1"/>
          <p:nvPr/>
        </p:nvSpPr>
        <p:spPr>
          <a:xfrm>
            <a:off x="5187124" y="4121980"/>
            <a:ext cx="1547969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sz="2016" b="1" dirty="0">
                <a:solidFill>
                  <a:srgbClr val="C00000"/>
                </a:solidFill>
              </a:rPr>
              <a:t>Workflow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D8D4A96C-CD7C-4D7F-196F-7D7977EC8D03}"/>
              </a:ext>
            </a:extLst>
          </p:cNvPr>
          <p:cNvSpPr/>
          <p:nvPr/>
        </p:nvSpPr>
        <p:spPr>
          <a:xfrm>
            <a:off x="3799037" y="2516014"/>
            <a:ext cx="1131712" cy="626167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1E454D-419A-E6AD-EAE5-C6A9B6B8039A}"/>
              </a:ext>
            </a:extLst>
          </p:cNvPr>
          <p:cNvSpPr txBox="1"/>
          <p:nvPr/>
        </p:nvSpPr>
        <p:spPr>
          <a:xfrm>
            <a:off x="5472961" y="2638368"/>
            <a:ext cx="717010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E53FEF-A739-9A69-ABAD-799392877A64}"/>
              </a:ext>
            </a:extLst>
          </p:cNvPr>
          <p:cNvSpPr txBox="1"/>
          <p:nvPr/>
        </p:nvSpPr>
        <p:spPr>
          <a:xfrm>
            <a:off x="2345606" y="2572606"/>
            <a:ext cx="851866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E59493-6173-A818-6863-497C1879510C}"/>
              </a:ext>
            </a:extLst>
          </p:cNvPr>
          <p:cNvSpPr txBox="1"/>
          <p:nvPr/>
        </p:nvSpPr>
        <p:spPr>
          <a:xfrm>
            <a:off x="844692" y="2664122"/>
            <a:ext cx="762275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68B004-0448-B50F-825D-C6AFF5F67E48}"/>
              </a:ext>
            </a:extLst>
          </p:cNvPr>
          <p:cNvSpPr txBox="1"/>
          <p:nvPr/>
        </p:nvSpPr>
        <p:spPr>
          <a:xfrm>
            <a:off x="4084846" y="2620513"/>
            <a:ext cx="651140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endParaRPr lang="en-US" dirty="0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BE922903-7F71-3BAB-DF24-094FD2EAF4D6}"/>
              </a:ext>
            </a:extLst>
          </p:cNvPr>
          <p:cNvSpPr/>
          <p:nvPr/>
        </p:nvSpPr>
        <p:spPr>
          <a:xfrm>
            <a:off x="8112699" y="2510497"/>
            <a:ext cx="1043259" cy="638039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3BBC034-1338-B83E-3E97-70881288DE1D}"/>
              </a:ext>
            </a:extLst>
          </p:cNvPr>
          <p:cNvSpPr/>
          <p:nvPr/>
        </p:nvSpPr>
        <p:spPr>
          <a:xfrm>
            <a:off x="9595999" y="2510497"/>
            <a:ext cx="1975885" cy="614294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8C971F44-3C39-FFE0-2582-FDC45EFF039B}"/>
              </a:ext>
            </a:extLst>
          </p:cNvPr>
          <p:cNvSpPr/>
          <p:nvPr/>
        </p:nvSpPr>
        <p:spPr>
          <a:xfrm>
            <a:off x="3852001" y="5218477"/>
            <a:ext cx="1131713" cy="712731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74E78CDD-CDC3-469B-CC27-8A16C067E080}"/>
              </a:ext>
            </a:extLst>
          </p:cNvPr>
          <p:cNvSpPr/>
          <p:nvPr/>
        </p:nvSpPr>
        <p:spPr>
          <a:xfrm>
            <a:off x="8174261" y="5202140"/>
            <a:ext cx="1043259" cy="712735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5CBCB732-E1A5-8AE7-B331-B1E2B2D3A059}"/>
              </a:ext>
            </a:extLst>
          </p:cNvPr>
          <p:cNvSpPr/>
          <p:nvPr/>
        </p:nvSpPr>
        <p:spPr>
          <a:xfrm>
            <a:off x="9633908" y="5218470"/>
            <a:ext cx="1937977" cy="712736"/>
          </a:xfrm>
          <a:prstGeom prst="fram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2CD03-F344-7DC4-54E2-737DB0257A84}"/>
              </a:ext>
            </a:extLst>
          </p:cNvPr>
          <p:cNvSpPr txBox="1"/>
          <p:nvPr/>
        </p:nvSpPr>
        <p:spPr>
          <a:xfrm>
            <a:off x="6971850" y="2638368"/>
            <a:ext cx="826534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DF856D-67B1-3173-B723-BBC020264C95}"/>
              </a:ext>
            </a:extLst>
          </p:cNvPr>
          <p:cNvSpPr txBox="1"/>
          <p:nvPr/>
        </p:nvSpPr>
        <p:spPr>
          <a:xfrm>
            <a:off x="8351069" y="2664122"/>
            <a:ext cx="804890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03DD1-F9BD-F166-7E8A-A8DF11662280}"/>
              </a:ext>
            </a:extLst>
          </p:cNvPr>
          <p:cNvSpPr txBox="1"/>
          <p:nvPr/>
        </p:nvSpPr>
        <p:spPr>
          <a:xfrm>
            <a:off x="9908971" y="2638562"/>
            <a:ext cx="697627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4C1F9C-8BD8-D525-BB44-B80494A9466B}"/>
              </a:ext>
            </a:extLst>
          </p:cNvPr>
          <p:cNvSpPr txBox="1"/>
          <p:nvPr/>
        </p:nvSpPr>
        <p:spPr>
          <a:xfrm>
            <a:off x="664381" y="5366253"/>
            <a:ext cx="1165848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3000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F723DA-6A57-EDDB-CB9A-B1513C72447B}"/>
              </a:ext>
            </a:extLst>
          </p:cNvPr>
          <p:cNvSpPr txBox="1"/>
          <p:nvPr/>
        </p:nvSpPr>
        <p:spPr>
          <a:xfrm>
            <a:off x="2345607" y="5366253"/>
            <a:ext cx="1195506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4000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85B6AB-F35B-5A50-AB3A-3D8969411775}"/>
              </a:ext>
            </a:extLst>
          </p:cNvPr>
          <p:cNvSpPr txBox="1"/>
          <p:nvPr/>
        </p:nvSpPr>
        <p:spPr>
          <a:xfrm>
            <a:off x="3852001" y="5366253"/>
            <a:ext cx="1335882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5000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C7E84C-F80D-A332-99D1-09AA81BB34B6}"/>
              </a:ext>
            </a:extLst>
          </p:cNvPr>
          <p:cNvSpPr txBox="1"/>
          <p:nvPr/>
        </p:nvSpPr>
        <p:spPr>
          <a:xfrm>
            <a:off x="5324609" y="5366253"/>
            <a:ext cx="1266708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6000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024EA5-9218-5AC2-E39B-F70BE1B71759}"/>
              </a:ext>
            </a:extLst>
          </p:cNvPr>
          <p:cNvSpPr txBox="1"/>
          <p:nvPr/>
        </p:nvSpPr>
        <p:spPr>
          <a:xfrm>
            <a:off x="6787181" y="5366253"/>
            <a:ext cx="1189432" cy="41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7000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0EEE0D-E536-A0B9-768A-8D4BC594542A}"/>
              </a:ext>
            </a:extLst>
          </p:cNvPr>
          <p:cNvSpPr txBox="1"/>
          <p:nvPr/>
        </p:nvSpPr>
        <p:spPr>
          <a:xfrm>
            <a:off x="8300788" y="5366253"/>
            <a:ext cx="697627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89CBE5-5D45-7430-964B-CB2465ABC32A}"/>
              </a:ext>
            </a:extLst>
          </p:cNvPr>
          <p:cNvSpPr txBox="1"/>
          <p:nvPr/>
        </p:nvSpPr>
        <p:spPr>
          <a:xfrm>
            <a:off x="9759079" y="5366253"/>
            <a:ext cx="1568058" cy="402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dirty="0"/>
              <a:t>job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2,000,000</a:t>
            </a:r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E7E4D5-66EC-2532-9229-FD55007D58DF}"/>
              </a:ext>
            </a:extLst>
          </p:cNvPr>
          <p:cNvCxnSpPr>
            <a:cxnSpLocks/>
          </p:cNvCxnSpPr>
          <p:nvPr/>
        </p:nvCxnSpPr>
        <p:spPr>
          <a:xfrm flipV="1">
            <a:off x="1810287" y="4282885"/>
            <a:ext cx="3131805" cy="919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F9E9F8B-8011-DBD4-C8CA-1052A3BD5C54}"/>
              </a:ext>
            </a:extLst>
          </p:cNvPr>
          <p:cNvCxnSpPr>
            <a:cxnSpLocks/>
          </p:cNvCxnSpPr>
          <p:nvPr/>
        </p:nvCxnSpPr>
        <p:spPr>
          <a:xfrm flipV="1">
            <a:off x="3410761" y="4441865"/>
            <a:ext cx="1832671" cy="769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0457545-0DBF-1CC3-D2A1-1CF0A75D5069}"/>
              </a:ext>
            </a:extLst>
          </p:cNvPr>
          <p:cNvCxnSpPr>
            <a:cxnSpLocks/>
          </p:cNvCxnSpPr>
          <p:nvPr/>
        </p:nvCxnSpPr>
        <p:spPr>
          <a:xfrm flipH="1" flipV="1">
            <a:off x="6873908" y="4336981"/>
            <a:ext cx="2736639" cy="947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AA4D9D4-7D83-D6B1-C5C2-A8A10E3CD999}"/>
              </a:ext>
            </a:extLst>
          </p:cNvPr>
          <p:cNvCxnSpPr>
            <a:cxnSpLocks/>
          </p:cNvCxnSpPr>
          <p:nvPr/>
        </p:nvCxnSpPr>
        <p:spPr>
          <a:xfrm flipV="1">
            <a:off x="4958363" y="4539150"/>
            <a:ext cx="659833" cy="66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C73DF0-626A-62AB-2E00-CB4974D7A72F}"/>
              </a:ext>
            </a:extLst>
          </p:cNvPr>
          <p:cNvCxnSpPr>
            <a:cxnSpLocks/>
          </p:cNvCxnSpPr>
          <p:nvPr/>
        </p:nvCxnSpPr>
        <p:spPr>
          <a:xfrm flipH="1" flipV="1">
            <a:off x="6316616" y="4521386"/>
            <a:ext cx="512545" cy="710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2608BA8-A3DD-5A1C-EEEF-AF49CFE1B1E0}"/>
              </a:ext>
            </a:extLst>
          </p:cNvPr>
          <p:cNvCxnSpPr>
            <a:cxnSpLocks/>
          </p:cNvCxnSpPr>
          <p:nvPr/>
        </p:nvCxnSpPr>
        <p:spPr>
          <a:xfrm flipH="1" flipV="1">
            <a:off x="6679518" y="4446999"/>
            <a:ext cx="1494943" cy="763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8735B89-6B1D-050E-2E17-69C268BE643D}"/>
              </a:ext>
            </a:extLst>
          </p:cNvPr>
          <p:cNvCxnSpPr>
            <a:cxnSpLocks/>
          </p:cNvCxnSpPr>
          <p:nvPr/>
        </p:nvCxnSpPr>
        <p:spPr>
          <a:xfrm flipH="1" flipV="1">
            <a:off x="5890930" y="4612265"/>
            <a:ext cx="16392" cy="628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8B303F8-8D78-FAB6-EFBD-142E2D1006D6}"/>
              </a:ext>
            </a:extLst>
          </p:cNvPr>
          <p:cNvCxnSpPr>
            <a:cxnSpLocks/>
          </p:cNvCxnSpPr>
          <p:nvPr/>
        </p:nvCxnSpPr>
        <p:spPr>
          <a:xfrm>
            <a:off x="700265" y="3172481"/>
            <a:ext cx="4241826" cy="982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8B6C9DC-484E-BE04-EBE3-AE028B7327F3}"/>
              </a:ext>
            </a:extLst>
          </p:cNvPr>
          <p:cNvCxnSpPr>
            <a:cxnSpLocks/>
          </p:cNvCxnSpPr>
          <p:nvPr/>
        </p:nvCxnSpPr>
        <p:spPr>
          <a:xfrm flipH="1">
            <a:off x="6867661" y="3132393"/>
            <a:ext cx="4704223" cy="1056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BFCB0D4-91AB-1A59-DF92-9A90DD5F5D40}"/>
              </a:ext>
            </a:extLst>
          </p:cNvPr>
          <p:cNvCxnSpPr>
            <a:cxnSpLocks/>
          </p:cNvCxnSpPr>
          <p:nvPr/>
        </p:nvCxnSpPr>
        <p:spPr>
          <a:xfrm>
            <a:off x="3560770" y="3190266"/>
            <a:ext cx="1605959" cy="84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0126A99-4BA7-E380-37DB-BD6E73570843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880915" y="3125844"/>
            <a:ext cx="10016" cy="91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AB62781-2898-6F50-138D-1577E8D75F2A}"/>
              </a:ext>
            </a:extLst>
          </p:cNvPr>
          <p:cNvCxnSpPr>
            <a:cxnSpLocks/>
          </p:cNvCxnSpPr>
          <p:nvPr/>
        </p:nvCxnSpPr>
        <p:spPr>
          <a:xfrm>
            <a:off x="4942092" y="3149791"/>
            <a:ext cx="489546" cy="852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CD1CA39-434E-4100-FD7C-ACC822270392}"/>
              </a:ext>
            </a:extLst>
          </p:cNvPr>
          <p:cNvCxnSpPr>
            <a:cxnSpLocks/>
          </p:cNvCxnSpPr>
          <p:nvPr/>
        </p:nvCxnSpPr>
        <p:spPr>
          <a:xfrm flipH="1">
            <a:off x="6189971" y="3199178"/>
            <a:ext cx="565154" cy="852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8614175-2A31-4065-BCB3-33BE2FA53255}"/>
              </a:ext>
            </a:extLst>
          </p:cNvPr>
          <p:cNvCxnSpPr>
            <a:cxnSpLocks/>
          </p:cNvCxnSpPr>
          <p:nvPr/>
        </p:nvCxnSpPr>
        <p:spPr>
          <a:xfrm flipH="1">
            <a:off x="6679518" y="3149791"/>
            <a:ext cx="1433182" cy="953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55562-B0A7-6EFD-9C23-F6688D7E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Web-Server Implementation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AE4D28-E106-2188-60B6-8247E8930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808" y="1675227"/>
            <a:ext cx="8450383" cy="4394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AE61C-BF4E-C19B-C70D-1D888EA0460F}"/>
              </a:ext>
            </a:extLst>
          </p:cNvPr>
          <p:cNvSpPr txBox="1"/>
          <p:nvPr/>
        </p:nvSpPr>
        <p:spPr>
          <a:xfrm>
            <a:off x="1870808" y="6214533"/>
            <a:ext cx="312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URL: https://bioinfo.usu.edu/myDockDB</a:t>
            </a:r>
          </a:p>
        </p:txBody>
      </p:sp>
    </p:spTree>
    <p:extLst>
      <p:ext uri="{BB962C8B-B14F-4D97-AF65-F5344CB8AC3E}">
        <p14:creationId xmlns:p14="http://schemas.microsoft.com/office/powerpoint/2010/main" val="38835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03E3F-02EE-1857-2846-FC614B8A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Search result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3FE2E5-37BD-E7CA-8DC7-30638FA03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278" y="1675227"/>
            <a:ext cx="981944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0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657D2-0E0F-B544-AB67-4F6E81F8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Hypothesis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85794B8-8816-2641-B7D8-90F9C8519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r>
              <a:rPr lang="en-US" sz="2000" dirty="0"/>
              <a:t>Toxicity and resistance are correlated with existing therapies for MM, emphasizing the need for novel, effective therapeutics. </a:t>
            </a:r>
          </a:p>
          <a:p>
            <a:endParaRPr lang="en-US" sz="2000" dirty="0"/>
          </a:p>
          <a:p>
            <a:r>
              <a:rPr lang="en-US" sz="2000" dirty="0"/>
              <a:t>Due to their biological activity, small molecules found in plant-based natural compounds provide therapeutic benefits that affect human protein expression.</a:t>
            </a:r>
          </a:p>
          <a:p>
            <a:endParaRPr lang="en-US" sz="2000" dirty="0"/>
          </a:p>
          <a:p>
            <a:r>
              <a:rPr lang="en-US" sz="2000" dirty="0"/>
              <a:t>Docking methods seem crucial in order to develop a comprehensive solution.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59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0366D5D7-68DF-6038-5952-EA77EE1A3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90" y="643466"/>
            <a:ext cx="90956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A3AA-9FB8-7947-B8AA-28FDEA3F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D8D36-C268-9D4A-BC54-E0B654919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the present time, there is no known cure for Multiple Myeloma. Efforts to control the disease are therefore more focused on maintenance and rehabilitation.</a:t>
            </a:r>
          </a:p>
          <a:p>
            <a:r>
              <a:rPr lang="en-US" dirty="0"/>
              <a:t>In this research we use the strategy of drug repurposing to show how plant-based natural compounds can be very effective against Multiple Myeloma.</a:t>
            </a:r>
          </a:p>
          <a:p>
            <a:r>
              <a:rPr lang="en-US" dirty="0"/>
              <a:t>The RMSD and RMSF results we obtain show that the c-alpha atoms of these proteins reveal a strong thermodynamic conformational stability with these natural compounds.</a:t>
            </a:r>
          </a:p>
          <a:p>
            <a:r>
              <a:rPr lang="en-US" dirty="0"/>
              <a:t>HTCondor has made it possible to make this data available for our community.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2B93-F8EC-BF46-B5E1-79C645C5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359" y="674980"/>
            <a:ext cx="7635240" cy="762635"/>
          </a:xfrm>
        </p:spPr>
        <p:txBody>
          <a:bodyPr>
            <a:normAutofit/>
          </a:bodyPr>
          <a:lstStyle/>
          <a:p>
            <a:pPr algn="ctr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Acknowledgment</a:t>
            </a:r>
            <a:endParaRPr lang="en-US" sz="3733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06BCE48-4153-4E50-885C-F8FB5C7BA0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261711"/>
              </p:ext>
            </p:extLst>
          </p:nvPr>
        </p:nvGraphicFramePr>
        <p:xfrm>
          <a:off x="838201" y="5189603"/>
          <a:ext cx="254619" cy="47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8" descr="Center for Integrated Biosystems">
            <a:extLst>
              <a:ext uri="{FF2B5EF4-FFF2-40B4-BE49-F238E27FC236}">
                <a16:creationId xmlns:a16="http://schemas.microsoft.com/office/drawing/2014/main" id="{E47D452C-6E18-DF47-A0C7-201292B7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5" y="246922"/>
            <a:ext cx="1761343" cy="2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ext, logo, company name&#10;&#10;Description automatically generated">
            <a:extLst>
              <a:ext uri="{FF2B5EF4-FFF2-40B4-BE49-F238E27FC236}">
                <a16:creationId xmlns:a16="http://schemas.microsoft.com/office/drawing/2014/main" id="{A4DB6CAE-CAF1-9B4B-91BA-205A56EE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59" y="2635046"/>
            <a:ext cx="3115625" cy="99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4252B8-7748-034C-A7C4-082CDD102458}"/>
              </a:ext>
            </a:extLst>
          </p:cNvPr>
          <p:cNvSpPr txBox="1"/>
          <p:nvPr/>
        </p:nvSpPr>
        <p:spPr>
          <a:xfrm>
            <a:off x="7292896" y="2492499"/>
            <a:ext cx="36012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CADEMY ENGRAVED LET PLAIN:1.0" panose="02000000000000000000" pitchFamily="2" charset="0"/>
              </a:rPr>
              <a:t>Advisor: Rakesh Kaundal</a:t>
            </a:r>
          </a:p>
          <a:p>
            <a:endParaRPr lang="en-US" dirty="0">
              <a:latin typeface="ACADEMY ENGRAVED LET PLAIN:1.0" panose="02000000000000000000" pitchFamily="2" charset="0"/>
            </a:endParaRPr>
          </a:p>
          <a:p>
            <a:r>
              <a:rPr lang="en-US" dirty="0">
                <a:latin typeface="ACADEMY ENGRAVED LET PLAIN:1.0" panose="02000000000000000000" pitchFamily="2" charset="0"/>
              </a:rPr>
              <a:t>Graduate students:</a:t>
            </a:r>
          </a:p>
          <a:p>
            <a:endParaRPr lang="en-US" dirty="0">
              <a:latin typeface="ACADEMY ENGRAVED LET PLAIN:1.0" panose="02000000000000000000" pitchFamily="2" charset="0"/>
            </a:endParaRPr>
          </a:p>
          <a:p>
            <a:pPr lvl="1"/>
            <a:r>
              <a:rPr lang="en-US" dirty="0">
                <a:latin typeface="ACADEMY ENGRAVED LET PLAIN:1.0" panose="02000000000000000000" pitchFamily="2" charset="0"/>
              </a:rPr>
              <a:t>Naveen Duhan</a:t>
            </a:r>
          </a:p>
          <a:p>
            <a:pPr lvl="1"/>
            <a:endParaRPr lang="en-US" dirty="0">
              <a:latin typeface="ACADEMY ENGRAVED LET PLAIN:1.0" panose="02000000000000000000" pitchFamily="2" charset="0"/>
            </a:endParaRPr>
          </a:p>
          <a:p>
            <a:pPr lvl="1"/>
            <a:r>
              <a:rPr lang="en-US" dirty="0">
                <a:latin typeface="ACADEMY ENGRAVED LET PLAIN:1.0" panose="02000000000000000000" pitchFamily="2" charset="0"/>
              </a:rPr>
              <a:t>Colin Bearnhart</a:t>
            </a:r>
          </a:p>
          <a:p>
            <a:pPr lvl="1"/>
            <a:endParaRPr lang="en-US" dirty="0">
              <a:latin typeface="ACADEMY ENGRAVED LET PLAIN:1.0" panose="02000000000000000000" pitchFamily="2" charset="0"/>
            </a:endParaRPr>
          </a:p>
          <a:p>
            <a:pPr lvl="1"/>
            <a:endParaRPr lang="en-US" dirty="0">
              <a:latin typeface="ACADEMY ENGRAVED LET PLAIN:1.0" panose="02000000000000000000" pitchFamily="2" charset="0"/>
            </a:endParaRPr>
          </a:p>
          <a:p>
            <a:pPr lvl="1"/>
            <a:endParaRPr lang="en-US" dirty="0">
              <a:latin typeface="ACADEMY ENGRAVED LET PLAIN:1.0" panose="02000000000000000000" pitchFamily="2" charset="0"/>
            </a:endParaRPr>
          </a:p>
          <a:p>
            <a:endParaRPr lang="en-US" sz="2000" dirty="0">
              <a:latin typeface="ACADEMY ENGRAVED LET PLAIN:1.0" panose="02000000000000000000" pitchFamily="2" charset="0"/>
            </a:endParaRPr>
          </a:p>
          <a:p>
            <a:endParaRPr lang="en-US" sz="2000" dirty="0">
              <a:latin typeface="ACADEMY ENGRAVED LET PLAIN:1.0" panose="02000000000000000000" pitchFamily="2" charset="0"/>
            </a:endParaRPr>
          </a:p>
          <a:p>
            <a:endParaRPr lang="en-US" sz="2000" dirty="0">
              <a:latin typeface="ACADEMY ENGRAVED LET PLAIN:1.0" panose="02000000000000000000" pitchFamily="2" charset="0"/>
            </a:endParaRPr>
          </a:p>
          <a:p>
            <a:endParaRPr lang="en-US" sz="2000" dirty="0">
              <a:latin typeface="ACADEMY ENGRAVED LET PLAIN:1.0" panose="02000000000000000000" pitchFamily="2" charset="0"/>
            </a:endParaRPr>
          </a:p>
        </p:txBody>
      </p:sp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FC63FFAA-B646-5701-2FD7-9A55AB2A7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484" y="5354821"/>
            <a:ext cx="2705071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6572E-FC16-DF9C-6F5F-5826FDAC20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399" y="114340"/>
            <a:ext cx="1939537" cy="8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6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759A7-2108-9948-87C3-6125A77B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333066"/>
          </a:xfrm>
        </p:spPr>
        <p:txBody>
          <a:bodyPr>
            <a:normAutofit/>
          </a:bodyPr>
          <a:lstStyle/>
          <a:p>
            <a:pPr algn="ctr"/>
            <a:r>
              <a:rPr lang="en-US"/>
              <a:t>Objective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C0742B-6FAB-4F71-A9CB-E140A40C8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62454" y="2620980"/>
            <a:ext cx="950976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77E37-DDAF-9C46-AB57-27D227491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53879"/>
            <a:ext cx="9637776" cy="2714771"/>
          </a:xfrm>
        </p:spPr>
        <p:txBody>
          <a:bodyPr>
            <a:normAutofit/>
          </a:bodyPr>
          <a:lstStyle/>
          <a:p>
            <a:r>
              <a:rPr lang="en-US" sz="1900" dirty="0"/>
              <a:t>Mine literatures to identify M-proteins and generate their 3D structures. </a:t>
            </a:r>
          </a:p>
          <a:p>
            <a:r>
              <a:rPr lang="en-US" sz="1900" dirty="0"/>
              <a:t>Generate  natural compounds dataset from various databases (ZINC, PubChem, NPCARE).</a:t>
            </a:r>
          </a:p>
          <a:p>
            <a:r>
              <a:rPr lang="en-US" sz="1900" dirty="0"/>
              <a:t>Perform docking and post-docking analysis.</a:t>
            </a:r>
          </a:p>
          <a:p>
            <a:r>
              <a:rPr lang="en-US" sz="1900" dirty="0"/>
              <a:t>Identify the binding sites where the protein interact with the natural compound (ligand).</a:t>
            </a:r>
          </a:p>
          <a:p>
            <a:r>
              <a:rPr lang="en-US" sz="1900" dirty="0"/>
              <a:t>Perform simulation to study the molecular forces acting on the complex.</a:t>
            </a:r>
          </a:p>
          <a:p>
            <a:r>
              <a:rPr lang="en-US" sz="1900" dirty="0"/>
              <a:t>Generate a list of potential drug candidates for MM.</a:t>
            </a:r>
          </a:p>
          <a:p>
            <a:r>
              <a:rPr lang="en-US" sz="1900" dirty="0"/>
              <a:t>Web server implementation: </a:t>
            </a:r>
            <a:r>
              <a:rPr lang="en-US" sz="1600" dirty="0">
                <a:solidFill>
                  <a:schemeClr val="accent1"/>
                </a:solidFill>
              </a:rPr>
              <a:t>https://bioinfo.usu.edu/myDockDB</a:t>
            </a:r>
            <a:endParaRPr lang="en-US" sz="20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9507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D0A60-C9FC-8649-9B89-713E484AE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Molecular Docking</a:t>
            </a:r>
            <a:endParaRPr lang="en-US" sz="3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99ECD-AD5C-C642-8942-31767CD63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"/>
          <a:stretch/>
        </p:blipFill>
        <p:spPr>
          <a:xfrm>
            <a:off x="323817" y="307731"/>
            <a:ext cx="11489267" cy="3997637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AA5256-9B78-7B48-A945-7349C9966640}"/>
              </a:ext>
            </a:extLst>
          </p:cNvPr>
          <p:cNvSpPr txBox="1"/>
          <p:nvPr/>
        </p:nvSpPr>
        <p:spPr>
          <a:xfrm>
            <a:off x="3190240" y="5882204"/>
            <a:ext cx="592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Rigid                               Flexible                              Semi-flexible </a:t>
            </a:r>
          </a:p>
        </p:txBody>
      </p:sp>
    </p:spTree>
    <p:extLst>
      <p:ext uri="{BB962C8B-B14F-4D97-AF65-F5344CB8AC3E}">
        <p14:creationId xmlns:p14="http://schemas.microsoft.com/office/powerpoint/2010/main" val="3777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8CDC-D3EE-4F4D-8140-EBF8F58F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M-Proteins Collection 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Rectangle 83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EF4B8B-FB39-D84C-9C13-89C310E2C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42456"/>
              </p:ext>
            </p:extLst>
          </p:nvPr>
        </p:nvGraphicFramePr>
        <p:xfrm>
          <a:off x="5602760" y="804672"/>
          <a:ext cx="5612407" cy="524865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2361369">
                  <a:extLst>
                    <a:ext uri="{9D8B030D-6E8A-4147-A177-3AD203B41FA5}">
                      <a16:colId xmlns:a16="http://schemas.microsoft.com/office/drawing/2014/main" val="1147201560"/>
                    </a:ext>
                  </a:extLst>
                </a:gridCol>
                <a:gridCol w="3251038">
                  <a:extLst>
                    <a:ext uri="{9D8B030D-6E8A-4147-A177-3AD203B41FA5}">
                      <a16:colId xmlns:a16="http://schemas.microsoft.com/office/drawing/2014/main" val="3342523786"/>
                    </a:ext>
                  </a:extLst>
                </a:gridCol>
              </a:tblGrid>
              <a:tr h="14986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cap="all" spc="150">
                          <a:solidFill>
                            <a:schemeClr val="lt1"/>
                          </a:solidFill>
                          <a:effectLst/>
                        </a:rPr>
                        <a:t>Gene types</a:t>
                      </a:r>
                      <a:endParaRPr lang="en-US" sz="31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 anchor="ctr">
                    <a:lnL w="12700" cmpd="sng"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0" cap="all" spc="150">
                          <a:solidFill>
                            <a:schemeClr val="lt1"/>
                          </a:solidFill>
                          <a:effectLst/>
                        </a:rPr>
                        <a:t># of genes collected</a:t>
                      </a:r>
                      <a:endParaRPr lang="en-US" sz="31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342882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SPEP (serum)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cap="none" spc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25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945785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UPEP (urine)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cap="none" spc="0">
                          <a:solidFill>
                            <a:schemeClr val="tx1"/>
                          </a:solidFill>
                          <a:effectLst/>
                        </a:rPr>
                        <a:t>322</a:t>
                      </a:r>
                      <a:endParaRPr lang="en-US" sz="25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35206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LCP1 (T-cells)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cap="none" spc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en-US" sz="25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670255"/>
                  </a:ext>
                </a:extLst>
              </a:tr>
              <a:tr h="9374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Others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cap="none" spc="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25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971" marR="262971" marT="262971" marB="2629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59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0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B6B7D-2561-D541-9FC4-D34015A7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Methods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E1092841-EA8E-C548-AEC0-2902D777E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9693" y="643466"/>
            <a:ext cx="321594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A12EE-9898-494D-90AD-5845B0A0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Generate</a:t>
            </a:r>
            <a:r>
              <a:rPr lang="en-US" sz="48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3D Structure for the Receptor (Protein)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5271-462C-D646-85F0-33AE63604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PDB structure</a:t>
            </a:r>
          </a:p>
          <a:p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Homology Modeling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2B3293A-7118-F844-A6F6-0C8E5F8A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844321"/>
            <a:ext cx="6553545" cy="51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1A8E1-270A-D54B-8599-260B0E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4" y="1284731"/>
            <a:ext cx="9637776" cy="1430696"/>
          </a:xfrm>
        </p:spPr>
        <p:txBody>
          <a:bodyPr>
            <a:normAutofit/>
          </a:bodyPr>
          <a:lstStyle/>
          <a:p>
            <a:r>
              <a:rPr lang="en-US"/>
              <a:t>Preparation of the Receptor Molecule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82AB8-8228-304B-B158-DD6EF0298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64" y="2853879"/>
            <a:ext cx="9637776" cy="2714771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Removal of the water molecules  </a:t>
            </a:r>
          </a:p>
          <a:p>
            <a:pPr lvl="1"/>
            <a:r>
              <a:rPr lang="en-US" sz="2000" dirty="0"/>
              <a:t>Stabilizing charges </a:t>
            </a:r>
          </a:p>
          <a:p>
            <a:pPr lvl="1"/>
            <a:r>
              <a:rPr lang="en-US" sz="2000" dirty="0"/>
              <a:t>Filling in the missing residues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74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11520</TotalTime>
  <Words>1329</Words>
  <Application>Microsoft Office PowerPoint</Application>
  <PresentationFormat>Widescreen</PresentationFormat>
  <Paragraphs>375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 Silico Screening of Natural Compounds as Novel Drug Targets for the Treatment of Multiple Myeloma  </vt:lpstr>
      <vt:lpstr>Multiple Myeloma</vt:lpstr>
      <vt:lpstr>Hypothesis</vt:lpstr>
      <vt:lpstr>Objective</vt:lpstr>
      <vt:lpstr> Molecular Docking</vt:lpstr>
      <vt:lpstr>M-Proteins Collection  </vt:lpstr>
      <vt:lpstr>Methods</vt:lpstr>
      <vt:lpstr>Generate 3D Structure for the Receptor (Protein)</vt:lpstr>
      <vt:lpstr>Preparation of the Receptor Molecule </vt:lpstr>
      <vt:lpstr>Identification of the Active Sites  </vt:lpstr>
      <vt:lpstr>Natural Compound(ligand) Preparation</vt:lpstr>
      <vt:lpstr>Ligands Collection</vt:lpstr>
      <vt:lpstr>Result and Discussion</vt:lpstr>
      <vt:lpstr>ALU_ ZINC000001900625 Complex Structure </vt:lpstr>
      <vt:lpstr>2BIP_ ZINC000150359959 Complex Structure </vt:lpstr>
      <vt:lpstr> 6ZIO_ ZINC000006142058 Complex Structure  </vt:lpstr>
      <vt:lpstr>PowerPoint Presentation</vt:lpstr>
      <vt:lpstr>Molecular Dynamic Simulations</vt:lpstr>
      <vt:lpstr>RMSD Calculation</vt:lpstr>
      <vt:lpstr>RMSD</vt:lpstr>
      <vt:lpstr>RMSF Calculation</vt:lpstr>
      <vt:lpstr>RMSF</vt:lpstr>
      <vt:lpstr>Binding Types</vt:lpstr>
      <vt:lpstr>What we needed</vt:lpstr>
      <vt:lpstr>Computational Challenges</vt:lpstr>
      <vt:lpstr>HTCondor System</vt:lpstr>
      <vt:lpstr>my_HTC Docking Job</vt:lpstr>
      <vt:lpstr>Web-Server Implementation</vt:lpstr>
      <vt:lpstr>Search result</vt:lpstr>
      <vt:lpstr>PowerPoint Presentation</vt:lpstr>
      <vt:lpstr>Conclusion</vt:lpstr>
      <vt:lpstr>Acknowledgment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Silico Screening of Natural Compounds as Novel Drug Targets for The Treatment of Multiple Myeloma  </dc:title>
  <dc:creator>Rousselene Larson</dc:creator>
  <cp:lastModifiedBy>Rousselene Larson</cp:lastModifiedBy>
  <cp:revision>153</cp:revision>
  <dcterms:created xsi:type="dcterms:W3CDTF">2022-04-21T05:23:34Z</dcterms:created>
  <dcterms:modified xsi:type="dcterms:W3CDTF">2023-07-08T17:34:56Z</dcterms:modified>
</cp:coreProperties>
</file>