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82" r:id="rId3"/>
    <p:sldId id="283" r:id="rId4"/>
    <p:sldId id="263" r:id="rId5"/>
    <p:sldId id="264" r:id="rId6"/>
    <p:sldId id="265" r:id="rId7"/>
    <p:sldId id="266" r:id="rId8"/>
    <p:sldId id="267" r:id="rId9"/>
    <p:sldId id="268" r:id="rId10"/>
    <p:sldId id="287" r:id="rId11"/>
    <p:sldId id="277" r:id="rId12"/>
    <p:sldId id="269" r:id="rId13"/>
    <p:sldId id="271" r:id="rId14"/>
    <p:sldId id="270" r:id="rId15"/>
    <p:sldId id="273" r:id="rId16"/>
    <p:sldId id="275" r:id="rId17"/>
    <p:sldId id="278" r:id="rId18"/>
    <p:sldId id="279" r:id="rId19"/>
    <p:sldId id="285" r:id="rId20"/>
    <p:sldId id="280" r:id="rId21"/>
    <p:sldId id="274" r:id="rId22"/>
    <p:sldId id="261" r:id="rId23"/>
    <p:sldId id="276" r:id="rId24"/>
    <p:sldId id="281" r:id="rId25"/>
    <p:sldId id="272" r:id="rId26"/>
    <p:sldId id="286" r:id="rId27"/>
    <p:sldId id="284" r:id="rId28"/>
    <p:sldId id="289" r:id="rId29"/>
    <p:sldId id="288" r:id="rId30"/>
    <p:sldId id="259" r:id="rId31"/>
    <p:sldId id="290" r:id="rId32"/>
    <p:sldId id="260" r:id="rId33"/>
    <p:sldId id="258" r:id="rId34"/>
  </p:sldIdLst>
  <p:sldSz cx="12192000" cy="6858000"/>
  <p:notesSz cx="6858000" cy="9144000"/>
  <p:embeddedFontLst>
    <p:embeddedFont>
      <p:font typeface="Comic Sans MS" panose="030F0702030302020204" pitchFamily="66" charset="0"/>
      <p:regular r:id="rId36"/>
      <p:bold r:id="rId37"/>
      <p:italic r:id="rId38"/>
      <p:boldItalic r:id="rId39"/>
    </p:embeddedFont>
    <p:embeddedFont>
      <p:font typeface="Consolas" panose="020B0609020204030204" pitchFamily="49" charset="0"/>
      <p:regular r:id="rId40"/>
      <p:bold r:id="rId41"/>
      <p:italic r:id="rId42"/>
      <p:boldItalic r:id="rId43"/>
    </p:embeddedFont>
    <p:embeddedFont>
      <p:font typeface="Helvetica Neue" panose="020B0604020202020204" charset="0"/>
      <p:regular r:id="rId44"/>
      <p:bold r:id="rId45"/>
      <p:italic r:id="rId46"/>
      <p:boldItalic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8" roundtripDataSignature="AMtx7mjh7rVgVwPD729upeWSkmy14L6Q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47" Type="http://schemas.openxmlformats.org/officeDocument/2006/relationships/font" Target="fonts/font12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48" Type="http://customschemas.google.com/relationships/presentationmetadata" Target="meta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20" Type="http://schemas.openxmlformats.org/officeDocument/2006/relationships/slide" Target="slides/slide19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EXTENDED_SUBMIT_HELPFILE is a AP defined file or URL that can be queried by </a:t>
            </a:r>
            <a:r>
              <a:rPr lang="en-US" dirty="0" err="1"/>
              <a:t>condor_q</a:t>
            </a:r>
            <a:r>
              <a:rPr lang="en-US" dirty="0"/>
              <a:t> using the -capabilities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9071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EXTENDED_SUBMIT_COMMANDS is a set of key = value pairs where the key is a new submit command and the value indicates the data type by example.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true/false  = Boolean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quoted string = string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error = disallow an existing submit 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741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EXTENDED_SUBMIT_HELPFILE is a AP defined file or URL that can be queried by </a:t>
            </a:r>
            <a:r>
              <a:rPr lang="en-US" dirty="0" err="1"/>
              <a:t>condor_q</a:t>
            </a:r>
            <a:r>
              <a:rPr lang="en-US" dirty="0"/>
              <a:t> using the -capabilities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0544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SUBMIT_TEMPLATE_*  are templates that expand into multiple submit statements.  They are defined in the configuration of submit, so users can define their own.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6816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ctrTitle"/>
          </p:nvPr>
        </p:nvSpPr>
        <p:spPr>
          <a:xfrm>
            <a:off x="914400" y="517219"/>
            <a:ext cx="103632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 rot="5400000">
            <a:off x="3915569" y="-2130159"/>
            <a:ext cx="4227513" cy="11199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 rot="5400000">
            <a:off x="7467600" y="1828800"/>
            <a:ext cx="50292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 rot="5400000">
            <a:off x="2184400" y="-660400"/>
            <a:ext cx="50292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>
  <p:cSld name="Title, 2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609563" y="538449"/>
            <a:ext cx="10969943" cy="6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609564" y="1604399"/>
            <a:ext cx="1273985" cy="1895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2"/>
          </p:nvPr>
        </p:nvSpPr>
        <p:spPr>
          <a:xfrm>
            <a:off x="1947552" y="1604399"/>
            <a:ext cx="1273985" cy="1895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29684" y="1355726"/>
            <a:ext cx="11199283" cy="422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400"/>
              <a:buFont typeface="Helvetica Neue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914400" y="1900238"/>
            <a:ext cx="5080000" cy="373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41960" algn="l">
              <a:spcBef>
                <a:spcPts val="560"/>
              </a:spcBef>
              <a:spcAft>
                <a:spcPts val="0"/>
              </a:spcAft>
              <a:buSzPts val="3360"/>
              <a:buFont typeface="Helvetica Neue"/>
              <a:buChar char="›"/>
              <a:defRPr sz="2800"/>
            </a:lvl1pPr>
            <a:lvl2pPr marL="914400" lvl="1" indent="-36576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Char char="h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6197600" y="1900238"/>
            <a:ext cx="5080000" cy="373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41960" algn="l">
              <a:spcBef>
                <a:spcPts val="560"/>
              </a:spcBef>
              <a:spcAft>
                <a:spcPts val="0"/>
              </a:spcAft>
              <a:buSzPts val="3360"/>
              <a:buFont typeface="Helvetica Neue"/>
              <a:buChar char="›"/>
              <a:defRPr sz="2800"/>
            </a:lvl1pPr>
            <a:lvl2pPr marL="914400" lvl="1" indent="-36576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Char char="h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9956800" y="6248400"/>
            <a:ext cx="132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8"/>
          <p:cNvSpPr txBox="1"/>
          <p:nvPr/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148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Char char="›"/>
              <a:defRPr sz="24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h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148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Char char="›"/>
              <a:defRPr sz="24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h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72440" algn="l">
              <a:spcBef>
                <a:spcPts val="640"/>
              </a:spcBef>
              <a:spcAft>
                <a:spcPts val="0"/>
              </a:spcAft>
              <a:buSzPts val="3840"/>
              <a:buFont typeface="Helvetica Neue"/>
              <a:buChar char="›"/>
              <a:defRPr sz="3200"/>
            </a:lvl1pPr>
            <a:lvl2pPr marL="914400" lvl="1" indent="-388619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Char char="h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680"/>
              <a:buFont typeface="Helvetica Neue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1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680"/>
              <a:buFont typeface="Helvetica Neue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29684" y="1355726"/>
            <a:ext cx="11199283" cy="422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72440" algn="l" rtl="0">
              <a:spcBef>
                <a:spcPts val="640"/>
              </a:spcBef>
              <a:spcAft>
                <a:spcPts val="0"/>
              </a:spcAft>
              <a:buClr>
                <a:srgbClr val="808000"/>
              </a:buClr>
              <a:buSzPts val="3840"/>
              <a:buFont typeface="Helvetica Neue"/>
              <a:buChar char="›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h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4" descr="CHTC_logo_color_horiz.jp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4692" y="6328121"/>
            <a:ext cx="2729344" cy="5298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4"/>
          <p:cNvCxnSpPr/>
          <p:nvPr/>
        </p:nvCxnSpPr>
        <p:spPr>
          <a:xfrm>
            <a:off x="0" y="6334471"/>
            <a:ext cx="12192000" cy="0"/>
          </a:xfrm>
          <a:prstGeom prst="straightConnector1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4" descr="C:\Users\vmuser\Desktop\HTCondor_red_blk_notag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594273" y="6254427"/>
            <a:ext cx="2521528" cy="5670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th-cc.io/" TargetMode="External"/><Relationship Id="rId5" Type="http://schemas.openxmlformats.org/officeDocument/2006/relationships/hyperlink" Target="https://www.nsf.gov/awardsearch/showAward?AWD_ID=2030508" TargetMode="External"/><Relationship Id="rId4" Type="http://schemas.openxmlformats.org/officeDocument/2006/relationships/hyperlink" Target="https://www.nsf.gov/div/index.jsp?div=OA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>
            <a:spLocks noGrp="1"/>
          </p:cNvSpPr>
          <p:nvPr>
            <p:ph type="ctrTitle"/>
          </p:nvPr>
        </p:nvSpPr>
        <p:spPr>
          <a:xfrm>
            <a:off x="1578591" y="1527006"/>
            <a:ext cx="9034800" cy="25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Whirlwind Tour of HTCondor Submit Commands</a:t>
            </a:r>
            <a:br>
              <a:rPr lang="en-US" dirty="0"/>
            </a:br>
            <a:endParaRPr sz="4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Throughput Computing 2023</a:t>
            </a:r>
            <a:br>
              <a:rPr lang="en-US" sz="4000" dirty="0"/>
            </a:br>
            <a:br>
              <a:rPr lang="en-US" sz="4000" dirty="0"/>
            </a:br>
            <a:endParaRPr sz="4000" dirty="0"/>
          </a:p>
        </p:txBody>
      </p:sp>
      <p:sp>
        <p:nvSpPr>
          <p:cNvPr id="72" name="Google Shape;72;p1"/>
          <p:cNvSpPr txBox="1"/>
          <p:nvPr/>
        </p:nvSpPr>
        <p:spPr>
          <a:xfrm>
            <a:off x="2209799" y="3223011"/>
            <a:ext cx="7772400" cy="2032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John (TJ) Knoeller</a:t>
            </a:r>
            <a:endParaRPr sz="2700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Center for High Throughput Computing</a:t>
            </a:r>
            <a:endParaRPr sz="2700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University of Wisconsin-Madison</a:t>
            </a:r>
            <a:endParaRPr sz="2700" dirty="0">
              <a:solidFill>
                <a:schemeClr val="dk1"/>
              </a:solidFill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57649" y="5452059"/>
            <a:ext cx="4076700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" descr="A picture containing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02757" y="6156446"/>
            <a:ext cx="3110947" cy="498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" descr="Text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8296" y="6094819"/>
            <a:ext cx="2922104" cy="560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OS and shell independent format, cross platform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A primary place to use </a:t>
            </a:r>
            <a:r>
              <a:rPr lang="en-US" dirty="0">
                <a:solidFill>
                  <a:schemeClr val="accent5"/>
                </a:solidFill>
              </a:rPr>
              <a:t>$(var)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chemeClr val="accent5"/>
                </a:solidFill>
              </a:rPr>
              <a:t>$$(</a:t>
            </a:r>
            <a:r>
              <a:rPr lang="en-US" dirty="0" err="1">
                <a:solidFill>
                  <a:schemeClr val="accent5"/>
                </a:solidFill>
              </a:rPr>
              <a:t>attr</a:t>
            </a:r>
            <a:r>
              <a:rPr lang="en-US" dirty="0">
                <a:solidFill>
                  <a:schemeClr val="accent5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Use any of the </a:t>
            </a:r>
            <a:r>
              <a:rPr lang="en-US" dirty="0">
                <a:solidFill>
                  <a:schemeClr val="accent5"/>
                </a:solidFill>
              </a:rPr>
              <a:t>$</a:t>
            </a:r>
            <a:r>
              <a:rPr lang="en-US" dirty="0" err="1">
                <a:solidFill>
                  <a:schemeClr val="accent5"/>
                </a:solidFill>
              </a:rPr>
              <a:t>func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>
                <a:solidFill>
                  <a:schemeClr val="tx1"/>
                </a:solidFill>
              </a:rPr>
              <a:t> expansions from config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Turn your submit file into a template for many jobs</a:t>
            </a:r>
            <a:endParaRPr lang="en-US" b="1" dirty="0">
              <a:solidFill>
                <a:schemeClr val="tx1"/>
              </a:solidFill>
            </a:endParaRPr>
          </a:p>
          <a:p>
            <a:pPr marL="9144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b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Args = "-f '$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(song)' -a $(algo) -o $INT(iter,out_%04d) -t $$(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Cpus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)"</a:t>
            </a:r>
          </a:p>
          <a:p>
            <a:pPr marL="9144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iter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$(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ProcId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+ 1</a:t>
            </a:r>
          </a:p>
          <a:p>
            <a:pPr marL="9144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algo = $CHOICE(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Step,A,B,C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9144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$(song), other</a:t>
            </a:r>
          </a:p>
          <a:p>
            <a:pPr marL="9144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MY.Songfile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"$(song)"</a:t>
            </a:r>
          </a:p>
          <a:p>
            <a:pPr marL="9144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QUEUE 3 song from album/*.mp3</a:t>
            </a:r>
            <a:endParaRPr lang="en-US" sz="1600" b="1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and Environment 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request_cpus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request_memory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request_disk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many </a:t>
            </a:r>
            <a:r>
              <a:rPr lang="en-US" dirty="0" err="1">
                <a:solidFill>
                  <a:schemeClr val="tx1"/>
                </a:solidFill>
              </a:rPr>
              <a:t>cpus</a:t>
            </a:r>
            <a:r>
              <a:rPr lang="en-US" dirty="0">
                <a:solidFill>
                  <a:schemeClr val="tx1"/>
                </a:solidFill>
              </a:rPr>
              <a:t>, memory, disk needed to run your job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request_gpus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Mow many GPUs needed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require_gpus</a:t>
            </a:r>
            <a:endParaRPr lang="en-US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What sort of GPUs needed</a:t>
            </a:r>
          </a:p>
          <a:p>
            <a:pPr marL="582931" lvl="1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require_gpus</a:t>
            </a:r>
            <a:r>
              <a: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Capability &gt;= 7.5 &amp;&amp; </a:t>
            </a:r>
            <a:r>
              <a:rPr lang="en-US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GlobalMemoryMB</a:t>
            </a:r>
            <a:r>
              <a: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&gt; 4000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request_*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Other resource type names defined by EP admin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accent5"/>
              </a:solidFill>
            </a:endParaRPr>
          </a:p>
          <a:p>
            <a:pPr marL="582931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5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Stdin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chemeClr val="accent5"/>
                </a:solidFill>
              </a:rPr>
              <a:t>Input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Transfer a file and connect it to stdin of the job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transfer_input_files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Files and/or directories with or without keeping the directory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should_transfer_files</a:t>
            </a:r>
            <a:r>
              <a:rPr lang="en-US" dirty="0">
                <a:solidFill>
                  <a:schemeClr val="tx1"/>
                </a:solidFill>
              </a:rPr>
              <a:t> = YES | NO | IF_NEEDED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transfer_input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stream_input</a:t>
            </a:r>
            <a:r>
              <a:rPr lang="en-US" dirty="0">
                <a:solidFill>
                  <a:schemeClr val="tx1"/>
                </a:solidFill>
              </a:rPr>
              <a:t> = True | False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Refers to </a:t>
            </a:r>
            <a:r>
              <a:rPr lang="en-US" dirty="0">
                <a:solidFill>
                  <a:schemeClr val="accent5"/>
                </a:solidFill>
              </a:rPr>
              <a:t>Stdin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chemeClr val="accent5"/>
                </a:solidFill>
              </a:rPr>
              <a:t>Input</a:t>
            </a:r>
            <a:r>
              <a:rPr lang="en-US" dirty="0">
                <a:solidFill>
                  <a:schemeClr val="tx1"/>
                </a:solidFill>
              </a:rPr>
              <a:t> only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transfer_executable</a:t>
            </a:r>
            <a:r>
              <a:rPr lang="en-US" dirty="0">
                <a:solidFill>
                  <a:schemeClr val="tx1"/>
                </a:solidFill>
              </a:rPr>
              <a:t> = True | False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83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Stdout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chemeClr val="accent5"/>
                </a:solidFill>
              </a:rPr>
              <a:t>Output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write </a:t>
            </a:r>
            <a:r>
              <a:rPr lang="en-US" dirty="0" err="1">
                <a:solidFill>
                  <a:schemeClr val="tx1"/>
                </a:solidFill>
              </a:rPr>
              <a:t>stdout</a:t>
            </a:r>
            <a:r>
              <a:rPr lang="en-US" dirty="0">
                <a:solidFill>
                  <a:schemeClr val="tx1"/>
                </a:solidFill>
              </a:rPr>
              <a:t> of job to a file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Stderr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chemeClr val="accent5"/>
                </a:solidFill>
              </a:rPr>
              <a:t>Error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write stderr of job to a file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merged </a:t>
            </a:r>
            <a:r>
              <a:rPr lang="en-US" dirty="0" err="1">
                <a:solidFill>
                  <a:schemeClr val="tx1"/>
                </a:solidFill>
              </a:rPr>
              <a:t>stdout</a:t>
            </a:r>
            <a:r>
              <a:rPr lang="en-US" dirty="0">
                <a:solidFill>
                  <a:schemeClr val="tx1"/>
                </a:solidFill>
              </a:rPr>
              <a:t>/stderr if same filename as </a:t>
            </a:r>
            <a:r>
              <a:rPr lang="en-US" dirty="0" err="1">
                <a:solidFill>
                  <a:schemeClr val="accent5"/>
                </a:solidFill>
              </a:rPr>
              <a:t>Stdout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transfer_output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stream_output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Refers to </a:t>
            </a:r>
            <a:r>
              <a:rPr lang="en-US" dirty="0" err="1">
                <a:solidFill>
                  <a:schemeClr val="accent5"/>
                </a:solidFill>
              </a:rPr>
              <a:t>Stdout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chemeClr val="accent5"/>
                </a:solidFill>
              </a:rPr>
              <a:t>Output</a:t>
            </a:r>
            <a:r>
              <a:rPr lang="en-US" dirty="0">
                <a:solidFill>
                  <a:schemeClr val="tx1"/>
                </a:solidFill>
              </a:rPr>
              <a:t> only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transfer_error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stream_error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Refers to </a:t>
            </a:r>
            <a:r>
              <a:rPr lang="en-US" dirty="0">
                <a:solidFill>
                  <a:schemeClr val="accent5"/>
                </a:solidFill>
              </a:rPr>
              <a:t>Stderr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chemeClr val="accent5"/>
                </a:solidFill>
              </a:rPr>
              <a:t>Error</a:t>
            </a:r>
            <a:r>
              <a:rPr lang="en-US" dirty="0">
                <a:solidFill>
                  <a:schemeClr val="tx1"/>
                </a:solidFill>
              </a:rPr>
              <a:t> only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"Std" Outputs and/or logging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4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transfer_output_files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List files and directories to transfer with or without preserving the directory name. Default is to transfer all changed files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when_to_transfer_output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ON_SUCCESS, ON_EXIT, ON_EXIT_OR_EVICT, ALWAYS, NONE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output_destination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Send output files to the given directory, or URL/plugin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transfer_output_remaps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preserve_relative_paths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Rename files and/or change destination during transfer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92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Use a URL prefix for any input or output transfer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one of: file,ftp,https,osdf,davs,box,gdrive,http,data,dav,s3,gs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EP admin can extend the list of prefix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transfer_plugins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&lt;list-of-transfer-plugins&gt;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Transfer a transfer plugin, then use it as a transfer plugin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Runs in the job context before the job</a:t>
            </a:r>
          </a:p>
          <a:p>
            <a:pPr marL="582931" lvl="1" indent="0">
              <a:buNone/>
            </a:pP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transfer_plugins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unzip=myunzipper.sh</a:t>
            </a:r>
            <a:b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foo.zip, unzip://foo.zip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transfer plugins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94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Log </a:t>
            </a:r>
            <a:r>
              <a:rPr lang="en-US" dirty="0">
                <a:solidFill>
                  <a:schemeClr val="bg2"/>
                </a:solidFill>
              </a:rPr>
              <a:t>(also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Dagman_Log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Log of job state changes a.k.a. job event log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Share a log between jobs for use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condor_watch_q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ulog_execute_attrs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Additional slot attributes to print in the execute event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job_machine_attrs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-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copy slot </a:t>
            </a:r>
            <a:r>
              <a:rPr lang="en-US" dirty="0" err="1">
                <a:solidFill>
                  <a:schemeClr val="bg2"/>
                </a:solidFill>
              </a:rPr>
              <a:t>attrs</a:t>
            </a:r>
            <a:r>
              <a:rPr lang="en-US" dirty="0">
                <a:solidFill>
                  <a:schemeClr val="bg2"/>
                </a:solidFill>
              </a:rPr>
              <a:t> into the job ad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job_machine_attrs_history_length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-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keep previous </a:t>
            </a:r>
            <a:r>
              <a:rPr lang="en-US" dirty="0" err="1">
                <a:solidFill>
                  <a:schemeClr val="bg2"/>
                </a:solidFill>
              </a:rPr>
              <a:t>attrs</a:t>
            </a:r>
            <a:endParaRPr lang="en-US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job_ad_information_attrs</a:t>
            </a:r>
            <a:r>
              <a:rPr lang="en-US" dirty="0">
                <a:solidFill>
                  <a:schemeClr val="bg2"/>
                </a:solidFill>
              </a:rPr>
              <a:t> - write an </a:t>
            </a:r>
            <a:r>
              <a:rPr lang="en-US" dirty="0" err="1">
                <a:solidFill>
                  <a:schemeClr val="bg2"/>
                </a:solidFill>
              </a:rPr>
              <a:t>attrs</a:t>
            </a:r>
            <a:r>
              <a:rPr lang="en-US" dirty="0">
                <a:solidFill>
                  <a:schemeClr val="bg2"/>
                </a:solidFill>
              </a:rPr>
              <a:t> event into </a:t>
            </a:r>
            <a:r>
              <a:rPr lang="en-US" dirty="0">
                <a:solidFill>
                  <a:schemeClr val="accent5"/>
                </a:solidFill>
              </a:rPr>
              <a:t>Log</a:t>
            </a:r>
          </a:p>
          <a:p>
            <a:pPr marL="582931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of job progress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allowed_job_duration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hold if over cumulative time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allowed_execute_duration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hold if current run over 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manifest </a:t>
            </a:r>
            <a:r>
              <a:rPr lang="en-US" dirty="0">
                <a:solidFill>
                  <a:schemeClr val="tx1"/>
                </a:solidFill>
              </a:rPr>
              <a:t>- save environment and a list of file checksums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manifest_dir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where to put the manifest files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max_transfer_input_mb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don’t start if input is large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max_transfer_output_mb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don't transfer if output is large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periodic_hold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periodic_release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periodic_remove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job correctness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8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success_exit_code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Retry until this exit code, required if success is not 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max_retries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Rerun job until success exit code or max retries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retry_until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- futility exit code or success expression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on_exit_remove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- completion expression success or fail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on_exit_hold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- job recoverable failure expression</a:t>
            </a:r>
            <a:endParaRPr lang="en-US" dirty="0">
              <a:solidFill>
                <a:schemeClr val="accent5"/>
              </a:solidFill>
            </a:endParaRPr>
          </a:p>
          <a:p>
            <a:pPr marL="582931" lvl="1" indent="0">
              <a:buNone/>
            </a:pP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retries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checkpoint_exit_code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= &lt;exit-code&gt;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Checkpoint when job exits with this code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transfer_checkpoint_files</a:t>
            </a:r>
            <a:endParaRPr lang="en-US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Override </a:t>
            </a:r>
            <a:r>
              <a:rPr lang="en-US" dirty="0" err="1">
                <a:solidFill>
                  <a:schemeClr val="accent5"/>
                </a:solidFill>
              </a:rPr>
              <a:t>transfer_output_files</a:t>
            </a:r>
            <a:r>
              <a:rPr lang="en-US" dirty="0">
                <a:solidFill>
                  <a:schemeClr val="bg2"/>
                </a:solidFill>
              </a:rPr>
              <a:t> for checkpoints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erase_output_and_error_on_restart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false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Start each execution with fresh </a:t>
            </a:r>
            <a:r>
              <a:rPr lang="en-US" dirty="0" err="1">
                <a:solidFill>
                  <a:schemeClr val="tx1"/>
                </a:solidFill>
              </a:rPr>
              <a:t>stdout</a:t>
            </a:r>
            <a:r>
              <a:rPr lang="en-US" dirty="0">
                <a:solidFill>
                  <a:schemeClr val="tx1"/>
                </a:solidFill>
              </a:rPr>
              <a:t> and stderr files</a:t>
            </a:r>
          </a:p>
          <a:p>
            <a:pPr marL="582931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and Restart Checkpointing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0D16E6-165B-A9D3-86F9-37DDA33A7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(nearly) comprehensive tour of the HTCondor submit file commands and macros.</a:t>
            </a:r>
          </a:p>
          <a:p>
            <a:pPr marL="91440" indent="0">
              <a:buNone/>
            </a:pPr>
            <a:endParaRPr lang="en-US" dirty="0"/>
          </a:p>
          <a:p>
            <a:pPr marL="91440" indent="0">
              <a:buNone/>
            </a:pPr>
            <a:r>
              <a:rPr lang="en-US" dirty="0"/>
              <a:t>Legend:</a:t>
            </a:r>
          </a:p>
          <a:p>
            <a:pPr marL="91440" indent="0">
              <a:buNone/>
            </a:pPr>
            <a:r>
              <a:rPr lang="en-US" dirty="0">
                <a:solidFill>
                  <a:schemeClr val="accent5"/>
                </a:solidFill>
              </a:rPr>
              <a:t>  Green</a:t>
            </a:r>
            <a:r>
              <a:rPr lang="en-US" dirty="0"/>
              <a:t> - submit file command keywords and macros</a:t>
            </a:r>
            <a:br>
              <a:rPr lang="en-US" dirty="0"/>
            </a:br>
            <a:r>
              <a:rPr lang="en-US" dirty="0"/>
              <a:t> 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fixed pitch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- submit file examples</a:t>
            </a:r>
          </a:p>
          <a:p>
            <a:pPr marL="9144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fixed pitch </a:t>
            </a:r>
            <a:r>
              <a:rPr lang="en-US" dirty="0"/>
              <a:t>- console command fragments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583B5E-8209-92AE-6043-8E50443DB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2579-B656-2055-CA36-63C746D6F5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39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run_as_owner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true | false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run job on EP as submitting user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load_profile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true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on Windows, load a Registry before starting the job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accounting_group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accounting_group_user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nice_user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set (or influence) usage accounting for the job</a:t>
            </a:r>
            <a:endParaRPr lang="en-US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use_oauth_services</a:t>
            </a:r>
            <a:r>
              <a:rPr lang="en-US" dirty="0">
                <a:solidFill>
                  <a:schemeClr val="accent5"/>
                </a:solidFill>
              </a:rPr>
              <a:t>, </a:t>
            </a:r>
            <a:r>
              <a:rPr lang="en-US" dirty="0" err="1">
                <a:solidFill>
                  <a:schemeClr val="accent5"/>
                </a:solidFill>
              </a:rPr>
              <a:t>use_scitokens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x509userproxy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send access tokens along with the job</a:t>
            </a:r>
            <a:endParaRPr lang="en-US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chemeClr val="bg2"/>
              </a:solidFill>
            </a:endParaRPr>
          </a:p>
          <a:p>
            <a:pPr marL="582931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57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batch_name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&lt;your own tagging schema&gt;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condor_q</a:t>
            </a:r>
            <a:r>
              <a:rPr lang="en-US" dirty="0"/>
              <a:t> groups jobs by </a:t>
            </a:r>
            <a:r>
              <a:rPr lang="en-US" dirty="0" err="1"/>
              <a:t>batch_name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-batch-name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suggestion: </a:t>
            </a:r>
            <a:r>
              <a:rPr lang="en-US" dirty="0" err="1">
                <a:solidFill>
                  <a:schemeClr val="accent5"/>
                </a:solidFill>
              </a:rPr>
              <a:t>batch_name</a:t>
            </a:r>
            <a:r>
              <a:rPr lang="en-US" dirty="0"/>
              <a:t> = $BASENAME(SUBMIT_FILE)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batch_id</a:t>
            </a:r>
            <a:r>
              <a:rPr lang="en-US" dirty="0"/>
              <a:t> = &lt;id&gt;.&lt;anything&gt;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associate a job with another job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&lt;id&gt;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also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-batch-id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description </a:t>
            </a:r>
            <a:r>
              <a:rPr lang="en-US" dirty="0"/>
              <a:t>= &lt;text&gt;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nobatch</a:t>
            </a:r>
            <a:r>
              <a:rPr lang="en-US" dirty="0"/>
              <a:t> shows the &lt;text&gt;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your jobs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1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39A745-AB87-456B-86A6-6573EAEE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batch_name</a:t>
            </a:r>
            <a:r>
              <a:rPr lang="en-US" dirty="0"/>
              <a:t> and description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82F84-0214-41F5-AEAC-B93F067C0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0E3F8-CD2D-44F1-AFD2-1F803B14968A}"/>
              </a:ext>
            </a:extLst>
          </p:cNvPr>
          <p:cNvSpPr txBox="1"/>
          <p:nvPr/>
        </p:nvSpPr>
        <p:spPr>
          <a:xfrm>
            <a:off x="1165077" y="1279623"/>
            <a:ext cx="9861846" cy="95410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  <a:br>
              <a:rPr lang="en-US" dirty="0"/>
            </a:br>
            <a:r>
              <a:rPr lang="en-US" dirty="0" err="1"/>
              <a:t>batch_name</a:t>
            </a:r>
            <a:r>
              <a:rPr lang="en-US" dirty="0"/>
              <a:t> = transcode</a:t>
            </a:r>
            <a:br>
              <a:rPr lang="en-US" dirty="0"/>
            </a:br>
            <a:r>
              <a:rPr lang="en-US" dirty="0"/>
              <a:t>Description = $</a:t>
            </a:r>
            <a:r>
              <a:rPr lang="en-US" dirty="0" err="1"/>
              <a:t>Fn</a:t>
            </a:r>
            <a:r>
              <a:rPr lang="en-US" dirty="0"/>
              <a:t>(song) </a:t>
            </a:r>
            <a:br>
              <a:rPr lang="en-US" dirty="0"/>
            </a:br>
            <a:r>
              <a:rPr lang="en-US" dirty="0"/>
              <a:t>Queue song from division/*.mp3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74D66-7DD2-4245-8E9F-FB793ECD7B22}"/>
              </a:ext>
            </a:extLst>
          </p:cNvPr>
          <p:cNvSpPr txBox="1"/>
          <p:nvPr/>
        </p:nvSpPr>
        <p:spPr>
          <a:xfrm>
            <a:off x="1206381" y="2495888"/>
            <a:ext cx="9921667" cy="37548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Schedd: example.cs.wisc.edu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OWNER  BATCH_NAME    SUBMITTED   DONE   RUN    IDLE  TOTAL JOB_IDS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johnkn transcode    7/6  15:04      _      8      4     16 20.0 ... 21.11</a:t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nobatch</a:t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Schedd: example.cs.wisc.edu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     OWNER            SUBMITTED     RUN_TIME ST PRI SIZE CMD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20.0   johnkn          7/6  15:04   0+00:00:13 R  0    0.0 (Wearing the Inside Out)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20.1   johnkn          7/6  15:04   0+00:00:13 R  0    0.0 (Marooned)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20.2   johnkn          7/6  15:04   0+00:00:12 R  0    0.0 (Coming Back To Life)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20.3   johnkn          7/6  15:04   0+00:00:12 R  0    0.0 (Cluster One)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20.4   johnkn          7/6  15:04   0+00:00:12 R  0    0.0 (Poles Apart)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20.5   johnkn          7/6  15:04   0+00:00:12 R  0    0.0 (Lost for Words)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20.6   johnkn          7/6  15:04   0+00:00:13 R  0    0.0 (A Great Day For Freedom)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20.7   johnkn          7/6  15:04   0+00:00:12 R  0    0.0 (Keep Talking)</a:t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C9347B-8825-C0DE-D8BE-8217C5A70729}"/>
              </a:ext>
            </a:extLst>
          </p:cNvPr>
          <p:cNvSpPr txBox="1"/>
          <p:nvPr/>
        </p:nvSpPr>
        <p:spPr>
          <a:xfrm>
            <a:off x="1206381" y="994656"/>
            <a:ext cx="184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F0"/>
                </a:solidFill>
              </a:rPr>
              <a:t>submit file fragment</a:t>
            </a:r>
          </a:p>
        </p:txBody>
      </p:sp>
    </p:spTree>
    <p:extLst>
      <p:ext uri="{BB962C8B-B14F-4D97-AF65-F5344CB8AC3E}">
        <p14:creationId xmlns:p14="http://schemas.microsoft.com/office/powerpoint/2010/main" val="2583927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jobset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&lt;</a:t>
            </a:r>
            <a:r>
              <a:rPr lang="en-US" dirty="0" err="1">
                <a:solidFill>
                  <a:schemeClr val="tx1"/>
                </a:solidFill>
              </a:rPr>
              <a:t>jobset</a:t>
            </a:r>
            <a:r>
              <a:rPr lang="en-US" dirty="0">
                <a:solidFill>
                  <a:schemeClr val="tx1"/>
                </a:solidFill>
              </a:rPr>
              <a:t>-name&gt;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creates per-user &lt;</a:t>
            </a:r>
            <a:r>
              <a:rPr lang="en-US" dirty="0" err="1"/>
              <a:t>jobset</a:t>
            </a:r>
            <a:r>
              <a:rPr lang="en-US" dirty="0"/>
              <a:t>-name&gt; and/or adds jobs into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keeps track of aggregates for each </a:t>
            </a:r>
            <a:r>
              <a:rPr lang="en-US" dirty="0" err="1"/>
              <a:t>jobset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htcondor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&lt;verb&gt;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&lt;verb&gt;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  <a:r>
              <a:rPr lang="en-US" dirty="0"/>
              <a:t>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collections aka </a:t>
            </a:r>
            <a:r>
              <a:rPr lang="en-US" dirty="0" err="1"/>
              <a:t>Jobsets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47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max_idle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Limit number of non-running materialized jobs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max_materialize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Limit total number of materialized jobs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-factory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Vastly reduce submit time, and use AP configuration to limit number of materialized jobs</a:t>
            </a:r>
          </a:p>
          <a:p>
            <a:pPr marL="582931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Materialize jobs in the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3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cron_minute</a:t>
            </a:r>
            <a:r>
              <a:rPr lang="en-US" dirty="0">
                <a:solidFill>
                  <a:schemeClr val="accent5"/>
                </a:solidFill>
              </a:rPr>
              <a:t>, </a:t>
            </a:r>
            <a:r>
              <a:rPr lang="en-US" dirty="0" err="1">
                <a:solidFill>
                  <a:schemeClr val="accent5"/>
                </a:solidFill>
              </a:rPr>
              <a:t>cron_hour</a:t>
            </a:r>
            <a:r>
              <a:rPr lang="en-US" dirty="0">
                <a:solidFill>
                  <a:schemeClr val="accent5"/>
                </a:solidFill>
              </a:rPr>
              <a:t>, </a:t>
            </a:r>
            <a:r>
              <a:rPr lang="en-US" dirty="0" err="1">
                <a:solidFill>
                  <a:schemeClr val="accent5"/>
                </a:solidFill>
              </a:rPr>
              <a:t>cron_month</a:t>
            </a:r>
            <a:r>
              <a:rPr lang="en-US" dirty="0">
                <a:solidFill>
                  <a:schemeClr val="accent5"/>
                </a:solidFill>
              </a:rPr>
              <a:t>, </a:t>
            </a:r>
            <a:r>
              <a:rPr lang="en-US" dirty="0" err="1">
                <a:solidFill>
                  <a:schemeClr val="accent5"/>
                </a:solidFill>
              </a:rPr>
              <a:t>cron_day_of_week</a:t>
            </a:r>
            <a:r>
              <a:rPr lang="en-US" dirty="0">
                <a:solidFill>
                  <a:schemeClr val="accent5"/>
                </a:solidFill>
              </a:rPr>
              <a:t>, </a:t>
            </a:r>
            <a:r>
              <a:rPr lang="en-US" dirty="0" err="1">
                <a:solidFill>
                  <a:schemeClr val="accent5"/>
                </a:solidFill>
              </a:rPr>
              <a:t>cron_day_of_month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Job runs at specific day/time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deferral_time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time need to get ready to run job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cron_window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far off of requested time is ok to run</a:t>
            </a:r>
          </a:p>
          <a:p>
            <a:pPr marL="582931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Cron (run job at a specific time)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0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noop_job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noop_job_exit_signal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noop_job_exit_code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Use by </a:t>
            </a:r>
            <a:r>
              <a:rPr lang="en-US" dirty="0" err="1">
                <a:solidFill>
                  <a:schemeClr val="tx1"/>
                </a:solidFill>
              </a:rPr>
              <a:t>DAGMan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US" dirty="0" err="1">
                <a:solidFill>
                  <a:schemeClr val="tx1"/>
                </a:solidFill>
              </a:rPr>
              <a:t>noop</a:t>
            </a:r>
            <a:r>
              <a:rPr lang="en-US" dirty="0">
                <a:solidFill>
                  <a:schemeClr val="tx1"/>
                </a:solidFill>
              </a:rPr>
              <a:t> nodes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dagman_log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 log file that </a:t>
            </a:r>
            <a:r>
              <a:rPr lang="en-US" dirty="0" err="1">
                <a:solidFill>
                  <a:schemeClr val="tx1"/>
                </a:solidFill>
              </a:rPr>
              <a:t>DAGMan</a:t>
            </a:r>
            <a:r>
              <a:rPr lang="en-US" dirty="0">
                <a:solidFill>
                  <a:schemeClr val="tx1"/>
                </a:solidFill>
              </a:rPr>
              <a:t> uses to track jobs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dag_node_name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dagman_job_id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submit_event_notes</a:t>
            </a:r>
            <a:r>
              <a:rPr lang="en-US" dirty="0">
                <a:solidFill>
                  <a:schemeClr val="accent5"/>
                </a:solidFill>
              </a:rPr>
              <a:t>, </a:t>
            </a:r>
            <a:r>
              <a:rPr lang="en-US" dirty="0" err="1">
                <a:solidFill>
                  <a:schemeClr val="accent5"/>
                </a:solidFill>
              </a:rPr>
              <a:t>submit_event_user_notes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Put information into the </a:t>
            </a:r>
            <a:r>
              <a:rPr lang="en-US" dirty="0">
                <a:solidFill>
                  <a:schemeClr val="accent5"/>
                </a:solidFill>
              </a:rPr>
              <a:t>Log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accent5"/>
                </a:solidFill>
              </a:rPr>
              <a:t>dagman_log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keep_claim_idle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Give </a:t>
            </a:r>
            <a:r>
              <a:rPr lang="en-US" dirty="0" err="1">
                <a:solidFill>
                  <a:schemeClr val="tx1"/>
                </a:solidFill>
              </a:rPr>
              <a:t>DAGMan</a:t>
            </a:r>
            <a:r>
              <a:rPr lang="en-US" dirty="0">
                <a:solidFill>
                  <a:schemeClr val="tx1"/>
                </a:solidFill>
              </a:rPr>
              <a:t> time to submit the next job for a slot</a:t>
            </a:r>
          </a:p>
          <a:p>
            <a:pPr marL="582931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 hooks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56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aws</a:t>
            </a:r>
            <a:r>
              <a:rPr lang="en-US" dirty="0">
                <a:solidFill>
                  <a:schemeClr val="accent5"/>
                </a:solidFill>
              </a:rPr>
              <a:t>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s3_*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gs</a:t>
            </a:r>
            <a:r>
              <a:rPr lang="en-US" dirty="0">
                <a:solidFill>
                  <a:schemeClr val="accent5"/>
                </a:solidFill>
              </a:rPr>
              <a:t>_*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Data from the cloud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ec2_*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gce</a:t>
            </a:r>
            <a:r>
              <a:rPr lang="en-US" dirty="0">
                <a:solidFill>
                  <a:schemeClr val="accent5"/>
                </a:solidFill>
              </a:rPr>
              <a:t>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azure_*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batch_*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remote_*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Executing in other batch systems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vm</a:t>
            </a:r>
            <a:r>
              <a:rPr lang="en-US" dirty="0">
                <a:solidFill>
                  <a:schemeClr val="accent5"/>
                </a:solidFill>
              </a:rPr>
              <a:t>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xen_*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VM universe settings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java_*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jar_files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Java universe settings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specific commands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5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priority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prio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run this before/after my other jobs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rank </a:t>
            </a:r>
            <a:r>
              <a:rPr lang="en-US" dirty="0">
                <a:solidFill>
                  <a:schemeClr val="tx1"/>
                </a:solidFill>
              </a:rPr>
              <a:t>- prefer some slots over others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notification, </a:t>
            </a:r>
            <a:r>
              <a:rPr lang="en-US" dirty="0" err="1">
                <a:solidFill>
                  <a:schemeClr val="accent5"/>
                </a:solidFill>
              </a:rPr>
              <a:t>notify_user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email_attributes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email 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want_io_proxy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enable chirp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wantParallelScheduling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pseudo parallel universe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want_graceful_removal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kill_sig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kill_sig_timeout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remove_kill_sig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hold_kill_sig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job_max_vacate_time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stack_size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core_size</a:t>
            </a: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Obscure commands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65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My.&lt;</a:t>
            </a:r>
            <a:r>
              <a:rPr lang="en-US" dirty="0" err="1">
                <a:solidFill>
                  <a:schemeClr val="accent5"/>
                </a:solidFill>
              </a:rPr>
              <a:t>attr</a:t>
            </a:r>
            <a:r>
              <a:rPr lang="en-US" dirty="0">
                <a:solidFill>
                  <a:schemeClr val="accent5"/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+&lt;</a:t>
            </a:r>
            <a:r>
              <a:rPr lang="en-US" dirty="0" err="1">
                <a:solidFill>
                  <a:schemeClr val="accent5"/>
                </a:solidFill>
              </a:rPr>
              <a:t>attr</a:t>
            </a:r>
            <a:r>
              <a:rPr lang="en-US" dirty="0">
                <a:solidFill>
                  <a:schemeClr val="accent5"/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= &lt;value&gt;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Insert &lt;</a:t>
            </a:r>
            <a:r>
              <a:rPr lang="en-US" dirty="0" err="1">
                <a:solidFill>
                  <a:schemeClr val="tx1"/>
                </a:solidFill>
              </a:rPr>
              <a:t>attr</a:t>
            </a:r>
            <a:r>
              <a:rPr lang="en-US" dirty="0">
                <a:solidFill>
                  <a:schemeClr val="tx1"/>
                </a:solidFill>
              </a:rPr>
              <a:t>&gt;=&lt;value&gt; directly into the job </a:t>
            </a:r>
            <a:r>
              <a:rPr lang="en-US" dirty="0" err="1">
                <a:solidFill>
                  <a:schemeClr val="tx1"/>
                </a:solidFill>
              </a:rPr>
              <a:t>ClassAd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Value must be a </a:t>
            </a:r>
            <a:r>
              <a:rPr lang="en-US" dirty="0" err="1">
                <a:solidFill>
                  <a:schemeClr val="tx1"/>
                </a:solidFill>
              </a:rPr>
              <a:t>ClassAd</a:t>
            </a:r>
            <a:r>
              <a:rPr lang="en-US" dirty="0">
                <a:solidFill>
                  <a:schemeClr val="tx1"/>
                </a:solidFill>
              </a:rPr>
              <a:t> expression, strings must be quoted!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Define your own attributes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Can override the value set by a submit command (caution!)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Reference using </a:t>
            </a:r>
            <a:r>
              <a:rPr lang="en-US" dirty="0">
                <a:solidFill>
                  <a:schemeClr val="accent5"/>
                </a:solidFill>
              </a:rPr>
              <a:t>$(My.&lt;</a:t>
            </a:r>
            <a:r>
              <a:rPr lang="en-US" dirty="0" err="1">
                <a:solidFill>
                  <a:schemeClr val="accent5"/>
                </a:solidFill>
              </a:rPr>
              <a:t>attr</a:t>
            </a:r>
            <a:r>
              <a:rPr lang="en-US" dirty="0">
                <a:solidFill>
                  <a:schemeClr val="accent5"/>
                </a:solidFill>
              </a:rPr>
              <a:t>&gt;)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Use</a:t>
            </a:r>
            <a:r>
              <a:rPr lang="en-US" dirty="0">
                <a:solidFill>
                  <a:schemeClr val="accent5"/>
                </a:solidFill>
              </a:rPr>
              <a:t> $F(My.&lt;</a:t>
            </a:r>
            <a:r>
              <a:rPr lang="en-US" dirty="0" err="1">
                <a:solidFill>
                  <a:schemeClr val="accent5"/>
                </a:solidFill>
              </a:rPr>
              <a:t>attr</a:t>
            </a:r>
            <a:r>
              <a:rPr lang="en-US" dirty="0">
                <a:solidFill>
                  <a:schemeClr val="accent5"/>
                </a:solidFill>
              </a:rPr>
              <a:t>&gt;) </a:t>
            </a:r>
            <a:r>
              <a:rPr lang="en-US" dirty="0">
                <a:solidFill>
                  <a:schemeClr val="tx1"/>
                </a:solidFill>
              </a:rPr>
              <a:t>to remove quotes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Job </a:t>
            </a:r>
            <a:r>
              <a:rPr lang="en-US" dirty="0" err="1"/>
              <a:t>ClassAd</a:t>
            </a:r>
            <a:r>
              <a:rPr lang="en-US" dirty="0"/>
              <a:t> attributes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4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0D16E6-165B-A9D3-86F9-37DDA33A7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Every* line before QUEUE gives a value to a variable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Builds a table of variables and values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Last value given to a variable wins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QUEUE statement creates one or more job </a:t>
            </a:r>
            <a:r>
              <a:rPr lang="en-US" dirty="0" err="1"/>
              <a:t>ClassAds</a:t>
            </a:r>
            <a:r>
              <a:rPr lang="en-US" dirty="0"/>
              <a:t> from the table of variables.  (more is better!)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variables that QUEUE looks at are </a:t>
            </a:r>
            <a:r>
              <a:rPr lang="en-US" dirty="0">
                <a:solidFill>
                  <a:schemeClr val="accent5"/>
                </a:solidFill>
              </a:rPr>
              <a:t>commands</a:t>
            </a:r>
            <a:r>
              <a:rPr lang="en-US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583B5E-8209-92AE-6043-8E50443DB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and macros and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2579-B656-2055-CA36-63C746D6F5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1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76751A-9C8F-4F1C-8A33-8FE37AE91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684" y="1355726"/>
            <a:ext cx="11199283" cy="1413111"/>
          </a:xfrm>
        </p:spPr>
        <p:txBody>
          <a:bodyPr/>
          <a:lstStyle/>
          <a:p>
            <a:r>
              <a:rPr lang="en-US" dirty="0"/>
              <a:t>AP defined submit commands for simple things, mix with JOB_TRANSFORMS to do complex things</a:t>
            </a:r>
          </a:p>
          <a:p>
            <a:pPr marL="9144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39A745-AB87-456B-86A6-6573EAEE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EXTENDED_SUBMIT_COMMANDS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82F84-0214-41F5-AEAC-B93F067C0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0E3F8-CD2D-44F1-AFD2-1F803B14968A}"/>
              </a:ext>
            </a:extLst>
          </p:cNvPr>
          <p:cNvSpPr txBox="1"/>
          <p:nvPr/>
        </p:nvSpPr>
        <p:spPr>
          <a:xfrm>
            <a:off x="1093862" y="2905570"/>
            <a:ext cx="9861846" cy="160043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EXTENDED_SUBMIT_COMMANDS @=end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WantGlidein</a:t>
            </a:r>
            <a:r>
              <a:rPr lang="en-US" dirty="0">
                <a:latin typeface="Consolas" panose="020B0609020204030204" pitchFamily="49" charset="0"/>
              </a:rPr>
              <a:t> = true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LongJob</a:t>
            </a:r>
            <a:r>
              <a:rPr lang="en-US" dirty="0">
                <a:latin typeface="Consolas" panose="020B0609020204030204" pitchFamily="49" charset="0"/>
              </a:rPr>
              <a:t> = false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RetryIfTransferFails</a:t>
            </a:r>
            <a:r>
              <a:rPr lang="en-US" dirty="0">
                <a:latin typeface="Consolas" panose="020B0609020204030204" pitchFamily="49" charset="0"/>
              </a:rPr>
              <a:t> = "string"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ProjectName</a:t>
            </a:r>
            <a:r>
              <a:rPr lang="en-US" dirty="0">
                <a:latin typeface="Consolas" panose="020B0609020204030204" pitchFamily="49" charset="0"/>
              </a:rPr>
              <a:t> = "string"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accounting_group_user</a:t>
            </a:r>
            <a:r>
              <a:rPr lang="en-US" dirty="0">
                <a:latin typeface="Consolas" panose="020B0609020204030204" pitchFamily="49" charset="0"/>
              </a:rPr>
              <a:t> = error</a:t>
            </a:r>
          </a:p>
          <a:p>
            <a:r>
              <a:rPr lang="en-US" dirty="0">
                <a:latin typeface="Consolas" panose="020B0609020204030204" pitchFamily="49" charset="0"/>
              </a:rPr>
              <a:t>@end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85231-B4ED-4307-82E6-1FF31D40975C}"/>
              </a:ext>
            </a:extLst>
          </p:cNvPr>
          <p:cNvSpPr txBox="1"/>
          <p:nvPr/>
        </p:nvSpPr>
        <p:spPr>
          <a:xfrm>
            <a:off x="1093862" y="5070740"/>
            <a:ext cx="9753600" cy="7386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 use just like normal submit keywords, the value will be converted into the correct type of data</a:t>
            </a:r>
          </a:p>
          <a:p>
            <a:r>
              <a:rPr lang="en-US" dirty="0" err="1">
                <a:latin typeface="Consolas" panose="020B0609020204030204" pitchFamily="49" charset="0"/>
              </a:rPr>
              <a:t>LongJob</a:t>
            </a:r>
            <a:r>
              <a:rPr lang="en-US" dirty="0">
                <a:latin typeface="Consolas" panose="020B0609020204030204" pitchFamily="49" charset="0"/>
              </a:rPr>
              <a:t> = true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RetryIfTransferFails</a:t>
            </a:r>
            <a:r>
              <a:rPr lang="en-US" dirty="0">
                <a:latin typeface="Consolas" panose="020B0609020204030204" pitchFamily="49" charset="0"/>
              </a:rPr>
              <a:t> = Syracuse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2BA2D9-3E24-464C-9290-4C54E051FAEC}"/>
              </a:ext>
            </a:extLst>
          </p:cNvPr>
          <p:cNvSpPr txBox="1"/>
          <p:nvPr/>
        </p:nvSpPr>
        <p:spPr>
          <a:xfrm>
            <a:off x="1093862" y="4762963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submit file</a:t>
            </a:r>
          </a:p>
        </p:txBody>
      </p:sp>
    </p:spTree>
    <p:extLst>
      <p:ext uri="{BB962C8B-B14F-4D97-AF65-F5344CB8AC3E}">
        <p14:creationId xmlns:p14="http://schemas.microsoft.com/office/powerpoint/2010/main" val="3877704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76751A-9C8F-4F1C-8A33-8FE37AE91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684" y="1355727"/>
            <a:ext cx="11199283" cy="729448"/>
          </a:xfrm>
        </p:spPr>
        <p:txBody>
          <a:bodyPr/>
          <a:lstStyle/>
          <a:p>
            <a:r>
              <a:rPr lang="en-US" dirty="0"/>
              <a:t>AP defined file or URL to inform the user</a:t>
            </a:r>
          </a:p>
          <a:p>
            <a:pPr marL="9144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39A745-AB87-456B-86A6-6573EAEE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EXTENDED_SUBMIT_HELPFILE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82F84-0214-41F5-AEAC-B93F067C0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0E3F8-CD2D-44F1-AFD2-1F803B14968A}"/>
              </a:ext>
            </a:extLst>
          </p:cNvPr>
          <p:cNvSpPr txBox="1"/>
          <p:nvPr/>
        </p:nvSpPr>
        <p:spPr>
          <a:xfrm>
            <a:off x="1093862" y="2150778"/>
            <a:ext cx="9861846" cy="95410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 return the contents of this file to the user</a:t>
            </a:r>
            <a:br>
              <a:rPr lang="en-US" dirty="0"/>
            </a:br>
            <a:r>
              <a:rPr lang="en-US" dirty="0"/>
              <a:t>EXTENDED_SUBMIT_HELPFILE = $(LOCAL_DIR)/submit_help.txt</a:t>
            </a:r>
            <a:br>
              <a:rPr lang="en-US" dirty="0"/>
            </a:br>
            <a:r>
              <a:rPr lang="en-US" dirty="0"/>
              <a:t># or return the URL to the user</a:t>
            </a:r>
            <a:br>
              <a:rPr lang="en-US" dirty="0"/>
            </a:br>
            <a:r>
              <a:rPr lang="en-US" dirty="0"/>
              <a:t>EXTENDED_SUBMIT_HELPFILE = http://example.com/submit_help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74D66-7DD2-4245-8E9F-FB793ECD7B22}"/>
              </a:ext>
            </a:extLst>
          </p:cNvPr>
          <p:cNvSpPr txBox="1"/>
          <p:nvPr/>
        </p:nvSpPr>
        <p:spPr>
          <a:xfrm>
            <a:off x="1135166" y="3367043"/>
            <a:ext cx="9921667" cy="2677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-capabilities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Schedd ap0.chtc.wisc.edu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Late Materialization enabled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Extended submit commands: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accounting_group_user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 is forbidden</a:t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LongJob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value is Boolean true/false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ProjectName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value is string</a:t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RetryIfTransferFails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string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WantFlocking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value is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true/false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WantGlidein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value is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true/false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Extended help: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http://example.com/submit_help</a:t>
            </a:r>
          </a:p>
        </p:txBody>
      </p:sp>
    </p:spTree>
    <p:extLst>
      <p:ext uri="{BB962C8B-B14F-4D97-AF65-F5344CB8AC3E}">
        <p14:creationId xmlns:p14="http://schemas.microsoft.com/office/powerpoint/2010/main" val="3618142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76751A-9C8F-4F1C-8A33-8FE37AE91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684" y="1355726"/>
            <a:ext cx="11199283" cy="618353"/>
          </a:xfrm>
        </p:spPr>
        <p:txBody>
          <a:bodyPr/>
          <a:lstStyle/>
          <a:p>
            <a:r>
              <a:rPr lang="en-US" dirty="0"/>
              <a:t>Submit language templates defined in config of submit</a:t>
            </a:r>
          </a:p>
          <a:p>
            <a:pPr marL="9144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39A745-AB87-456B-86A6-6573EAEE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SUBMIT_TEMPLATE_&lt;name&gt;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82F84-0214-41F5-AEAC-B93F067C0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0E3F8-CD2D-44F1-AFD2-1F803B14968A}"/>
              </a:ext>
            </a:extLst>
          </p:cNvPr>
          <p:cNvSpPr txBox="1"/>
          <p:nvPr/>
        </p:nvSpPr>
        <p:spPr>
          <a:xfrm>
            <a:off x="1367327" y="2521784"/>
            <a:ext cx="9753600" cy="203132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SUBMIT_TEMPLATE_NAMES = $(SUBMIT_TEMPLATE_NAMES) TensorFlow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SUBMIT_TEMPLATE_TensorFlow</a:t>
            </a:r>
            <a:r>
              <a:rPr lang="en-US" dirty="0">
                <a:latin typeface="Consolas" panose="020B0609020204030204" pitchFamily="49" charset="0"/>
              </a:rPr>
              <a:t> @=end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if ! $(1?)</a:t>
            </a:r>
          </a:p>
          <a:p>
            <a:r>
              <a:rPr lang="en-US" dirty="0">
                <a:latin typeface="Consolas" panose="020B0609020204030204" pitchFamily="49" charset="0"/>
              </a:rPr>
              <a:t>        error : </a:t>
            </a:r>
            <a:r>
              <a:rPr lang="en-US" dirty="0" err="1">
                <a:latin typeface="Consolas" panose="020B0609020204030204" pitchFamily="49" charset="0"/>
              </a:rPr>
              <a:t>Template:TensorFlow</a:t>
            </a:r>
            <a:r>
              <a:rPr lang="en-US" dirty="0">
                <a:latin typeface="Consolas" panose="020B0609020204030204" pitchFamily="49" charset="0"/>
              </a:rPr>
              <a:t> requires at least 1 argument - TensorFlow(</a:t>
            </a:r>
            <a:r>
              <a:rPr lang="en-US" dirty="0" err="1">
                <a:latin typeface="Consolas" panose="020B0609020204030204" pitchFamily="49" charset="0"/>
              </a:rPr>
              <a:t>ver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target_dir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   endif</a:t>
            </a:r>
            <a:endParaRPr lang="en-US" i="1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Universe = container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i="1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container_image</a:t>
            </a:r>
            <a:r>
              <a:rPr lang="en-US" dirty="0">
                <a:latin typeface="Consolas" panose="020B0609020204030204" pitchFamily="49" charset="0"/>
              </a:rPr>
              <a:t> = TensorFlow$(1).</a:t>
            </a:r>
            <a:r>
              <a:rPr lang="en-US" dirty="0" err="1">
                <a:latin typeface="Consolas" panose="020B0609020204030204" pitchFamily="49" charset="0"/>
              </a:rPr>
              <a:t>sif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container_target_dir</a:t>
            </a:r>
            <a:r>
              <a:rPr lang="en-US" dirty="0">
                <a:latin typeface="Consolas" panose="020B0609020204030204" pitchFamily="49" charset="0"/>
              </a:rPr>
              <a:t> = $(2:/workspace/</a:t>
            </a:r>
            <a:r>
              <a:rPr lang="en-US" dirty="0" err="1">
                <a:latin typeface="Consolas" panose="020B0609020204030204" pitchFamily="49" charset="0"/>
              </a:rPr>
              <a:t>dir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@end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FE6B22-83DC-4A5A-8D49-FC82EB95CED3}"/>
              </a:ext>
            </a:extLst>
          </p:cNvPr>
          <p:cNvSpPr txBox="1"/>
          <p:nvPr/>
        </p:nvSpPr>
        <p:spPr>
          <a:xfrm>
            <a:off x="1367327" y="5322937"/>
            <a:ext cx="9753600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use Template : TensorFlow(95)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805FBA-B850-4585-A76E-A98580720BC2}"/>
              </a:ext>
            </a:extLst>
          </p:cNvPr>
          <p:cNvSpPr txBox="1"/>
          <p:nvPr/>
        </p:nvSpPr>
        <p:spPr>
          <a:xfrm>
            <a:off x="1367327" y="2214007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config file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69D695-4901-419E-B0F1-702B5B38EB43}"/>
              </a:ext>
            </a:extLst>
          </p:cNvPr>
          <p:cNvSpPr txBox="1"/>
          <p:nvPr/>
        </p:nvSpPr>
        <p:spPr>
          <a:xfrm>
            <a:off x="1367327" y="5015160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submit file</a:t>
            </a:r>
          </a:p>
        </p:txBody>
      </p:sp>
    </p:spTree>
    <p:extLst>
      <p:ext uri="{BB962C8B-B14F-4D97-AF65-F5344CB8AC3E}">
        <p14:creationId xmlns:p14="http://schemas.microsoft.com/office/powerpoint/2010/main" val="3961749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3" descr="Twitter Logo transparent PNG - Stick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905" y="2138609"/>
            <a:ext cx="1442729" cy="1442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3" descr="Twitter Logo transparent PNG - Stick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29264" y="2122331"/>
            <a:ext cx="1442729" cy="144272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"/>
          <p:cNvSpPr txBox="1">
            <a:spLocks noGrp="1"/>
          </p:cNvSpPr>
          <p:nvPr>
            <p:ph type="ctrTitle"/>
          </p:nvPr>
        </p:nvSpPr>
        <p:spPr>
          <a:xfrm>
            <a:off x="3177080" y="2205557"/>
            <a:ext cx="5361507" cy="1216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/>
            </a:br>
            <a:br>
              <a:rPr lang="en-US"/>
            </a:br>
            <a:r>
              <a:rPr lang="en-US" sz="3100">
                <a:solidFill>
                  <a:schemeClr val="accent1"/>
                </a:solidFill>
              </a:rPr>
              <a:t>Follow us on Twitter!</a:t>
            </a:r>
            <a:br>
              <a:rPr lang="en-US" sz="3100">
                <a:solidFill>
                  <a:schemeClr val="accent1"/>
                </a:solidFill>
              </a:rPr>
            </a:br>
            <a:r>
              <a:rPr lang="en-US" sz="3100">
                <a:solidFill>
                  <a:schemeClr val="accent1"/>
                </a:solidFill>
              </a:rPr>
              <a:t>https://twitter.com/HTCondor</a:t>
            </a:r>
            <a:br>
              <a:rPr lang="en-US" sz="3100">
                <a:solidFill>
                  <a:schemeClr val="accent1"/>
                </a:solidFill>
              </a:rPr>
            </a:br>
            <a:br>
              <a:rPr lang="en-US"/>
            </a:br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sldNum" idx="4294967295"/>
          </p:nvPr>
        </p:nvSpPr>
        <p:spPr>
          <a:xfrm>
            <a:off x="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91" name="Google Shape;91;p3"/>
          <p:cNvSpPr txBox="1"/>
          <p:nvPr/>
        </p:nvSpPr>
        <p:spPr>
          <a:xfrm>
            <a:off x="2342573" y="5468942"/>
            <a:ext cx="750685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supported by </a:t>
            </a:r>
            <a:r>
              <a:rPr lang="en-US" sz="1800" b="0" i="0" u="sng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NSF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under Cooperative Agreement </a:t>
            </a:r>
            <a:r>
              <a:rPr lang="en-US" sz="1800" b="0" i="0" u="sng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OAC-2030508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as part of the </a:t>
            </a:r>
            <a:r>
              <a:rPr lang="en-US" sz="1800" b="0" i="0" u="sng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PATh Project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Any opinions, findings, and conclusions or recommendations expressed in this material are those of the author(s) and do not necessarily reflect the views of the NSF. </a:t>
            </a:r>
            <a:endParaRPr/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7">
            <a:alphaModFix/>
          </a:blip>
          <a:srcRect l="-557" t="-3909" r="557" b="70954"/>
          <a:stretch/>
        </p:blipFill>
        <p:spPr>
          <a:xfrm>
            <a:off x="914400" y="530509"/>
            <a:ext cx="10363200" cy="894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 descr="A picture containing logo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42573" y="3777243"/>
            <a:ext cx="7293953" cy="116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One (or two) required commands</a:t>
            </a:r>
          </a:p>
          <a:p>
            <a:pPr marL="1097281" lvl="1" indent="-514350"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</a:rPr>
              <a:t>Universe</a:t>
            </a:r>
            <a:r>
              <a:rPr lang="en-US" dirty="0"/>
              <a:t> (if not Vanilla) </a:t>
            </a:r>
          </a:p>
          <a:p>
            <a:pPr marL="1554481" lvl="2" indent="-514350"/>
            <a:r>
              <a:rPr lang="en-US" dirty="0"/>
              <a:t>Grid, VM, Parallel, Java, Local, Vanilla</a:t>
            </a:r>
            <a:endParaRPr lang="en-US" dirty="0">
              <a:solidFill>
                <a:schemeClr val="tx1"/>
              </a:solidFill>
            </a:endParaRPr>
          </a:p>
          <a:p>
            <a:pPr marL="1554481" lvl="2" indent="-514350"/>
            <a:r>
              <a:rPr lang="en-US" dirty="0">
                <a:solidFill>
                  <a:schemeClr val="tx1"/>
                </a:solidFill>
              </a:rPr>
              <a:t>Docker and Container are Vanilla+</a:t>
            </a:r>
          </a:p>
          <a:p>
            <a:pPr marL="1097281" lvl="1" indent="-514350"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</a:rPr>
              <a:t>Executable</a:t>
            </a:r>
            <a:r>
              <a:rPr lang="en-US" dirty="0"/>
              <a:t> or </a:t>
            </a:r>
            <a:r>
              <a:rPr lang="en-US" dirty="0" err="1">
                <a:solidFill>
                  <a:schemeClr val="accent5"/>
                </a:solidFill>
              </a:rPr>
              <a:t>docker_image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or </a:t>
            </a:r>
            <a:r>
              <a:rPr lang="en-US" dirty="0" err="1"/>
              <a:t>c</a:t>
            </a:r>
            <a:r>
              <a:rPr lang="en-US" dirty="0" err="1">
                <a:solidFill>
                  <a:schemeClr val="accent5"/>
                </a:solidFill>
              </a:rPr>
              <a:t>ontainer_image</a:t>
            </a:r>
            <a:endParaRPr lang="en-US" dirty="0">
              <a:solidFill>
                <a:schemeClr val="accent5"/>
              </a:solidFill>
            </a:endParaRPr>
          </a:p>
          <a:p>
            <a:pPr marL="1554481" lvl="2" indent="-514350"/>
            <a:r>
              <a:rPr lang="en-US" dirty="0"/>
              <a:t>Can use both Executable and one image</a:t>
            </a:r>
          </a:p>
          <a:p>
            <a:pPr marL="1097281" lvl="1" indent="-514350"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</a:rPr>
              <a:t>Arguments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Args</a:t>
            </a:r>
          </a:p>
          <a:p>
            <a:pPr marL="1554481" lvl="2" indent="-514350"/>
            <a:r>
              <a:rPr lang="en-US" dirty="0"/>
              <a:t>Not very High Throughput without arguments…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commands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3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$(</a:t>
            </a:r>
            <a:r>
              <a:rPr lang="en-US" dirty="0" err="1">
                <a:solidFill>
                  <a:schemeClr val="accent5"/>
                </a:solidFill>
              </a:rPr>
              <a:t>variable:default</a:t>
            </a:r>
            <a:r>
              <a:rPr lang="en-US" dirty="0">
                <a:solidFill>
                  <a:schemeClr val="accent5"/>
                </a:solidFill>
              </a:rPr>
              <a:t>) </a:t>
            </a:r>
            <a:r>
              <a:rPr lang="en-US" dirty="0"/>
              <a:t>is text replacement at submit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Built-in variables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Row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Item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Step</a:t>
            </a:r>
            <a:r>
              <a:rPr lang="en-US" dirty="0"/>
              <a:t> - use with complex Queue statement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/>
                </a:solidFill>
              </a:rPr>
              <a:t>ClusterId</a:t>
            </a:r>
            <a:r>
              <a:rPr lang="en-US" dirty="0"/>
              <a:t> or </a:t>
            </a:r>
            <a:r>
              <a:rPr lang="en-US" dirty="0">
                <a:solidFill>
                  <a:schemeClr val="accent5"/>
                </a:solidFill>
              </a:rPr>
              <a:t>Cluster</a:t>
            </a:r>
            <a:r>
              <a:rPr lang="en-US" dirty="0"/>
              <a:t> - unique id per submit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/>
                </a:solidFill>
              </a:rPr>
              <a:t>ProcId</a:t>
            </a:r>
            <a:r>
              <a:rPr lang="en-US" dirty="0"/>
              <a:t> or </a:t>
            </a:r>
            <a:r>
              <a:rPr lang="en-US" dirty="0">
                <a:solidFill>
                  <a:schemeClr val="accent5"/>
                </a:solidFill>
              </a:rPr>
              <a:t>Process</a:t>
            </a:r>
            <a:r>
              <a:rPr lang="en-US" dirty="0"/>
              <a:t> - unique id for each job in submit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/>
                </a:solidFill>
              </a:rPr>
              <a:t>JobId</a:t>
            </a:r>
            <a:r>
              <a:rPr lang="en-US" dirty="0"/>
              <a:t> (new!) is $(</a:t>
            </a:r>
            <a:r>
              <a:rPr lang="en-US" dirty="0" err="1"/>
              <a:t>ClusterId</a:t>
            </a:r>
            <a:r>
              <a:rPr lang="en-US" dirty="0"/>
              <a:t>).$(</a:t>
            </a:r>
            <a:r>
              <a:rPr lang="en-US" dirty="0" err="1"/>
              <a:t>ProcId</a:t>
            </a:r>
            <a:r>
              <a:rPr lang="en-US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SUBMIT_TIME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Day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Month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Year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SUBMIT_FILE</a:t>
            </a:r>
            <a:r>
              <a:rPr lang="en-US" dirty="0"/>
              <a:t> - use with $BASENAME() or $F()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/>
                </a:solidFill>
              </a:rPr>
              <a:t>IsLinux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IsWindows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Arch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Opsys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OpSysAndVer</a:t>
            </a:r>
            <a:endParaRPr lang="en-US" dirty="0">
              <a:solidFill>
                <a:schemeClr val="accent5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Node</a:t>
            </a:r>
            <a:r>
              <a:rPr lang="en-US" dirty="0"/>
              <a:t> (parallel universe only)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variables / macros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2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$$(</a:t>
            </a:r>
            <a:r>
              <a:rPr lang="en-US" dirty="0" err="1">
                <a:solidFill>
                  <a:schemeClr val="accent5"/>
                </a:solidFill>
              </a:rPr>
              <a:t>attr:default</a:t>
            </a:r>
            <a:r>
              <a:rPr lang="en-US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$$([&lt;expr&gt;]) </a:t>
            </a:r>
            <a:r>
              <a:rPr lang="en-US" dirty="0"/>
              <a:t>is text replacement just before execution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any slot attribute, like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$$(Arch)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$$(</a:t>
            </a:r>
            <a:r>
              <a:rPr lang="en-US" dirty="0" err="1">
                <a:solidFill>
                  <a:schemeClr val="accent5"/>
                </a:solidFill>
              </a:rPr>
              <a:t>AssignedGpus</a:t>
            </a:r>
            <a:r>
              <a:rPr lang="en-US" dirty="0">
                <a:solidFill>
                  <a:schemeClr val="accent5"/>
                </a:solidFill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$$(</a:t>
            </a:r>
            <a:r>
              <a:rPr lang="en-US" dirty="0" err="1">
                <a:solidFill>
                  <a:schemeClr val="accent5"/>
                </a:solidFill>
              </a:rPr>
              <a:t>CondorScratchDir</a:t>
            </a:r>
            <a:r>
              <a:rPr lang="en-US" dirty="0">
                <a:solidFill>
                  <a:schemeClr val="accent5"/>
                </a:solidFill>
              </a:rPr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Expands in </a:t>
            </a:r>
            <a:r>
              <a:rPr lang="en-US" dirty="0">
                <a:solidFill>
                  <a:schemeClr val="accent5"/>
                </a:solidFill>
              </a:rPr>
              <a:t>Environment </a:t>
            </a:r>
            <a:r>
              <a:rPr lang="en-US" dirty="0">
                <a:solidFill>
                  <a:schemeClr val="tx1"/>
                </a:solidFill>
              </a:rPr>
              <a:t>to execution directory</a:t>
            </a:r>
          </a:p>
          <a:p>
            <a:pPr marL="1485900" lvl="3" indent="0">
              <a:buNone/>
            </a:pP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= stuff/</a:t>
            </a:r>
            <a:b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Environment = STUFF_DIR=$$(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CondorScratchDir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)/stuff</a:t>
            </a:r>
            <a:b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point attributes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2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Universe 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accent5"/>
                </a:solidFill>
              </a:rPr>
              <a:t> Docker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Container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Actual universe is </a:t>
            </a:r>
            <a:r>
              <a:rPr lang="en-US" dirty="0">
                <a:solidFill>
                  <a:schemeClr val="accent5"/>
                </a:solidFill>
              </a:rPr>
              <a:t>Vanilla</a:t>
            </a:r>
            <a:r>
              <a:rPr lang="en-US" dirty="0"/>
              <a:t> with container runtime matching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Container_Image</a:t>
            </a:r>
            <a:r>
              <a:rPr lang="en-US" dirty="0"/>
              <a:t> - implies </a:t>
            </a:r>
            <a:r>
              <a:rPr lang="en-US" dirty="0">
                <a:solidFill>
                  <a:schemeClr val="tx1"/>
                </a:solidFill>
              </a:rPr>
              <a:t>Container</a:t>
            </a:r>
            <a:r>
              <a:rPr lang="en-US" dirty="0"/>
              <a:t> universe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docker:// or oras://  sets </a:t>
            </a:r>
            <a:r>
              <a:rPr lang="en-US" dirty="0" err="1"/>
              <a:t>WantDockerImage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*.</a:t>
            </a:r>
            <a:r>
              <a:rPr lang="en-US" dirty="0" err="1"/>
              <a:t>sif</a:t>
            </a:r>
            <a:r>
              <a:rPr lang="en-US" dirty="0"/>
              <a:t>                           sets </a:t>
            </a:r>
            <a:r>
              <a:rPr lang="en-US" dirty="0" err="1"/>
              <a:t>WantSIF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*/                              sets </a:t>
            </a:r>
            <a:r>
              <a:rPr lang="en-US" dirty="0" err="1"/>
              <a:t>WantSandboxImage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Docker_Image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- implies </a:t>
            </a:r>
            <a:r>
              <a:rPr lang="en-US" dirty="0">
                <a:solidFill>
                  <a:schemeClr val="tx1"/>
                </a:solidFill>
              </a:rPr>
              <a:t>Docker</a:t>
            </a:r>
            <a:r>
              <a:rPr lang="en-US" dirty="0"/>
              <a:t> universe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sets </a:t>
            </a:r>
            <a:r>
              <a:rPr lang="en-US" dirty="0" err="1"/>
              <a:t>WantDocker</a:t>
            </a:r>
            <a:r>
              <a:rPr lang="en-US" dirty="0"/>
              <a:t> - accept no substitutes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container_target_dir</a:t>
            </a:r>
            <a:r>
              <a:rPr lang="en-US" dirty="0">
                <a:solidFill>
                  <a:schemeClr val="accent5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Working directory of the job inside the container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transfer_container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true | false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docker_pull_policy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always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Never use a cached docker image, always pull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container_service_names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Request docker port forwarding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docker_network_type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host | none | &lt;custom&gt;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options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3ED0B6-C6A1-0A9E-A1DB-1CA5BACF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Args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>
                <a:solidFill>
                  <a:schemeClr val="accent5"/>
                </a:solidFill>
              </a:rPr>
              <a:t>Arguments 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>
                <a:solidFill>
                  <a:schemeClr val="accent5"/>
                </a:solidFill>
              </a:rPr>
              <a:t> Arguments2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Use Arguments2 or "" around value for args with spaces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Env 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>
                <a:solidFill>
                  <a:schemeClr val="accent5"/>
                </a:solidFill>
              </a:rPr>
              <a:t> Environment 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>
                <a:solidFill>
                  <a:schemeClr val="accent5"/>
                </a:solidFill>
              </a:rPr>
              <a:t> Environment2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Use Environment2 or "" around value for env with spaces or</a:t>
            </a:r>
          </a:p>
          <a:p>
            <a:pPr marL="582931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Env = |key=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value|key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=value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accent5"/>
                </a:solidFill>
              </a:rPr>
              <a:t>getenv</a:t>
            </a:r>
            <a:r>
              <a:rPr lang="en-US" dirty="0">
                <a:solidFill>
                  <a:schemeClr val="accent5"/>
                </a:solidFill>
              </a:rPr>
              <a:t> = &lt;pattern1&gt; &lt;pattern2&gt;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Mostly for Local or Scheduler universe jobs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keys that match a pattern get a value from the submit process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8156D7-0739-5C0B-0FD3-07D2171C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and Environment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8E22-EE3F-29D6-118C-57F638F37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4896"/>
      </p:ext>
    </p:extLst>
  </p:cSld>
  <p:clrMapOvr>
    <a:masterClrMapping/>
  </p:clrMapOvr>
</p:sld>
</file>

<file path=ppt/theme/theme1.xml><?xml version="1.0" encoding="utf-8"?>
<a:theme xmlns:a="http://schemas.openxmlformats.org/drawingml/2006/main" name="tannenba_whatsnew_cw2013_v3">
  <a:themeElements>
    <a:clrScheme name="Spectrum">
      <a:dk1>
        <a:srgbClr val="000000"/>
      </a:dk1>
      <a:lt1>
        <a:srgbClr val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 defined menu for submit</Template>
  <TotalTime>6131</TotalTime>
  <Words>2718</Words>
  <Application>Microsoft Office PowerPoint</Application>
  <PresentationFormat>Widescreen</PresentationFormat>
  <Paragraphs>332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Comic Sans MS</vt:lpstr>
      <vt:lpstr>Times New Roman</vt:lpstr>
      <vt:lpstr>Wingdings</vt:lpstr>
      <vt:lpstr>Courier New</vt:lpstr>
      <vt:lpstr>Helvetica Neue</vt:lpstr>
      <vt:lpstr>Consolas</vt:lpstr>
      <vt:lpstr>tannenba_whatsnew_cw2013_v3</vt:lpstr>
      <vt:lpstr>Whirlwind Tour of HTCondor Submit Commands  Throughput Computing 2023  </vt:lpstr>
      <vt:lpstr>Overview</vt:lpstr>
      <vt:lpstr>Commands and macros and variables</vt:lpstr>
      <vt:lpstr>Required commands</vt:lpstr>
      <vt:lpstr>Submit variables / macros</vt:lpstr>
      <vt:lpstr>Execution point attributes</vt:lpstr>
      <vt:lpstr>Containerization</vt:lpstr>
      <vt:lpstr>Container options</vt:lpstr>
      <vt:lpstr>Arguments and Environment</vt:lpstr>
      <vt:lpstr>Arguments and Environment are</vt:lpstr>
      <vt:lpstr>Resources needed</vt:lpstr>
      <vt:lpstr>Inputs</vt:lpstr>
      <vt:lpstr>"Std" Outputs and/or logging</vt:lpstr>
      <vt:lpstr>Output Files</vt:lpstr>
      <vt:lpstr>File transfer plugins</vt:lpstr>
      <vt:lpstr>Log of job progress</vt:lpstr>
      <vt:lpstr>Verifying job correctness</vt:lpstr>
      <vt:lpstr>Job retries</vt:lpstr>
      <vt:lpstr>Exit and Restart Checkpointing</vt:lpstr>
      <vt:lpstr>Who am I ?</vt:lpstr>
      <vt:lpstr>Tag your jobs</vt:lpstr>
      <vt:lpstr>batch_name and description example</vt:lpstr>
      <vt:lpstr>Job collections aka Jobsets</vt:lpstr>
      <vt:lpstr>Materialize jobs in the AP</vt:lpstr>
      <vt:lpstr>Cron (run job at a specific time)</vt:lpstr>
      <vt:lpstr>DAG hooks</vt:lpstr>
      <vt:lpstr>Service specific commands</vt:lpstr>
      <vt:lpstr>Obscure commands</vt:lpstr>
      <vt:lpstr>Raw Job ClassAd attributes</vt:lpstr>
      <vt:lpstr>EXTENDED_SUBMIT_COMMANDS</vt:lpstr>
      <vt:lpstr>EXTENDED_SUBMIT_HELPFILE</vt:lpstr>
      <vt:lpstr>SUBMIT_TEMPLATE_&lt;name&gt;</vt:lpstr>
      <vt:lpstr>  Follow us on Twitter! https://twitter.com/HTCondor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Whirlwind Tour of HTCondor Submit Commands  HTCondor Week 2023  </dc:title>
  <dc:creator>John M Knoeller</dc:creator>
  <cp:lastModifiedBy>John M Knoeller</cp:lastModifiedBy>
  <cp:revision>8</cp:revision>
  <dcterms:created xsi:type="dcterms:W3CDTF">2023-07-05T14:54:34Z</dcterms:created>
  <dcterms:modified xsi:type="dcterms:W3CDTF">2023-07-09T21:06:14Z</dcterms:modified>
</cp:coreProperties>
</file>