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57" r:id="rId4"/>
    <p:sldId id="265" r:id="rId5"/>
    <p:sldId id="258" r:id="rId6"/>
    <p:sldId id="281" r:id="rId7"/>
    <p:sldId id="276" r:id="rId8"/>
    <p:sldId id="277" r:id="rId9"/>
    <p:sldId id="282" r:id="rId10"/>
    <p:sldId id="283" r:id="rId11"/>
    <p:sldId id="259" r:id="rId12"/>
    <p:sldId id="268" r:id="rId13"/>
    <p:sldId id="269" r:id="rId14"/>
    <p:sldId id="270" r:id="rId15"/>
    <p:sldId id="284" r:id="rId16"/>
    <p:sldId id="271" r:id="rId17"/>
    <p:sldId id="272" r:id="rId18"/>
    <p:sldId id="273" r:id="rId19"/>
    <p:sldId id="285" r:id="rId20"/>
    <p:sldId id="275" r:id="rId21"/>
    <p:sldId id="274" r:id="rId22"/>
    <p:sldId id="288" r:id="rId23"/>
    <p:sldId id="286" r:id="rId24"/>
    <p:sldId id="264" r:id="rId25"/>
    <p:sldId id="287" r:id="rId26"/>
    <p:sldId id="263" r:id="rId27"/>
    <p:sldId id="266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FF00"/>
    <a:srgbClr val="97F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9"/>
    <p:restoredTop sz="96327"/>
  </p:normalViewPr>
  <p:slideViewPr>
    <p:cSldViewPr snapToGrid="0">
      <p:cViewPr varScale="1">
        <p:scale>
          <a:sx n="123" d="100"/>
          <a:sy n="123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DE7CF-3444-604F-BC89-46250D22D2B6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C4DD-1C17-2E4F-AE14-499885F22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3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talk is geared more for intermediate </a:t>
            </a:r>
            <a:r>
              <a:rPr lang="en-US" dirty="0" err="1"/>
              <a:t>DAGMan</a:t>
            </a:r>
            <a:r>
              <a:rPr lang="en-US" dirty="0"/>
              <a:t> capabilities beyond the basics</a:t>
            </a:r>
          </a:p>
          <a:p>
            <a:r>
              <a:rPr lang="en-US" dirty="0"/>
              <a:t>- We have lots of useful presentations/tutorials given in the past for </a:t>
            </a:r>
            <a:r>
              <a:rPr lang="en-US" dirty="0" err="1"/>
              <a:t>DAGMan</a:t>
            </a:r>
            <a:r>
              <a:rPr lang="en-US" dirty="0"/>
              <a:t> introductory material</a:t>
            </a:r>
          </a:p>
          <a:p>
            <a:r>
              <a:rPr lang="en-US" dirty="0"/>
              <a:t>- Online manual/documentation is changing soon so I linked both current </a:t>
            </a:r>
            <a:r>
              <a:rPr lang="en-US" dirty="0" err="1"/>
              <a:t>DAGMan</a:t>
            </a:r>
            <a:r>
              <a:rPr lang="en-US" dirty="0"/>
              <a:t> docs link and the future link. All links later in this page will be using the future link which will be broken until the release of V10.7.0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talk about prepend and append option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3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-Important for automating job submission where the output of one job is used as the input of the next</a:t>
            </a:r>
          </a:p>
          <a:p>
            <a:r>
              <a:rPr lang="en-US" dirty="0"/>
              <a:t>-Once node A completes nodes B &amp; C will be submitted and ran concurrently in the queue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2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* is replaced by the name of the DAG file submitted to </a:t>
            </a:r>
            <a:r>
              <a:rPr lang="en-US" dirty="0" err="1"/>
              <a:t>DAGMan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DAG can basically end in two different ways success or failure</a:t>
            </a:r>
          </a:p>
          <a:p>
            <a:r>
              <a:rPr lang="en-US" dirty="0"/>
              <a:t>- If failed the DAG should write a rescue file which </a:t>
            </a:r>
            <a:r>
              <a:rPr lang="en-US" dirty="0" err="1"/>
              <a:t>DAGMan</a:t>
            </a:r>
            <a:r>
              <a:rPr lang="en-US" dirty="0"/>
              <a:t> will use on a resubmit to prevent rerunning completed nodes</a:t>
            </a:r>
          </a:p>
          <a:p>
            <a:r>
              <a:rPr lang="en-US" dirty="0"/>
              <a:t>-What if the the DAG ran successfully and you want to rerun the workflow but not the whole 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9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you have a complex workflow of dataflow jobs and maybe a couple of nodes have updated input files then those jobs will be rerun and possibly any children node jobs that had their inputs updated by the reran jobs.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0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-Allows a DAG to be restarted from a certain part of progress.</a:t>
            </a:r>
          </a:p>
          <a:p>
            <a:r>
              <a:rPr lang="en-US" dirty="0"/>
              <a:t>-Good for rerunning a DAG from a certain part in the DAG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-Script tasks should not be computationally heavy (consider making a node)</a:t>
            </a:r>
          </a:p>
          <a:p>
            <a:r>
              <a:rPr lang="en-US" dirty="0"/>
              <a:t>-Managed by </a:t>
            </a:r>
            <a:r>
              <a:rPr lang="en-US" dirty="0" err="1"/>
              <a:t>DAGMan</a:t>
            </a:r>
            <a:r>
              <a:rPr lang="en-US" dirty="0"/>
              <a:t> and not the AP</a:t>
            </a:r>
          </a:p>
          <a:p>
            <a:r>
              <a:rPr lang="en-US" dirty="0"/>
              <a:t>-Used to help cut down </a:t>
            </a:r>
            <a:r>
              <a:rPr lang="en-US" dirty="0" err="1"/>
              <a:t>unecessary</a:t>
            </a:r>
            <a:r>
              <a:rPr lang="en-US" dirty="0"/>
              <a:t> tasks that create lots of overhead if the job ran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5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Maybe you need a job to be ran  a certain number of times perhaps to run the same data multiple time with an internal randomizer</a:t>
            </a:r>
          </a:p>
          <a:p>
            <a:r>
              <a:rPr lang="en-US" dirty="0"/>
              <a:t>-  Fake a node success. An example of this would be maybe you have a node that runs a simulation that fails for a specific reason every once in a while, but this failure is actually ok. So, you have a post script check for this failure of the job and return successful to have the DAG continue like normal.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submits this job but expects that the job will have to deprovision resources so the job itself sets the time it will run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C4DD-1C17-2E4F-AE14-499885F22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92F5-B0C2-20F3-5818-AC6A51DEA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17A36-7B12-AC99-0E28-AAD260A8D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0308-1F06-BE7E-2294-C99B922E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15E4-09C3-FC12-5DA4-3B7374C8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C81D-C10E-56CA-B692-DAF5E6E4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F9A0-8690-58A5-A78A-9B58C5F1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BA97F-0E5D-F389-2616-BD850ED1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8F865-84A6-2AA2-6A68-19A2A408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B7FF1-0636-562A-A57F-77CA7909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90BA3-88E4-A012-940E-A41CEF65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6772C-9537-343C-21BF-06A5B9CD3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3BD47-9031-E356-5968-DE42C393E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4BB0-6E5D-8533-C1F9-2E5B4403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1CCA3-5A75-4AB2-6BAB-08FD1498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65B1-4B2A-BE7F-1FA4-D5A033E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E1A0-5B2A-BEBE-8A24-E09D7EF0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02F69-FC46-4968-DB74-245A6DC1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07262-DD3B-A4CC-A164-ABAEBD26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C6BC-2669-DFB1-DE27-CFACCABE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36493-415F-4C80-CF3E-FBCF19C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E849-01EF-3075-08A8-E6C224C6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60D9C-D5DC-CA58-4D90-833225E0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EA94-9662-E6E3-99C3-7AAF67A0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F6F32-CA17-87A8-BE4E-FA7CA5FC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1476B-AAE3-7B64-8266-A4266400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A2E4-F993-64CE-A1DE-123F4E3B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2E509-3EB1-E656-10E4-7DCA8F8F4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1BC10-36AE-CF7A-D3F1-7F9F1A0AD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41D3D-3AE3-CD83-3DFF-AACBA2DC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D209-7CAD-C376-BBE8-26E26FAE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97F95-8B34-6C54-0E06-8B97189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DDF1-F4F5-A4B8-D554-C65E3798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00926-CE1C-CB24-FE6E-8DC1260CC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E3BC-6C54-A528-3DA9-C0131B05D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54301-DA86-C0C8-76FD-DD4E929F4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DCED9-6543-A0F5-5AE2-8FB5D7A97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8F877-A7B9-C4C0-088B-368D5FEF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96104-D77B-07B7-4A62-65043515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9A538-0526-19CC-86FB-C768BF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7FA8-E700-E892-1221-743B16E7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8D5F-6B41-CDAF-DBCA-968071FA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B15-EFFD-4E44-4CBE-01FB5686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46B82-E4C2-0B0B-7583-46B9068D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0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B668-9F21-3CEE-DE86-133EB4AA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7386C-A55C-194D-4872-06C4D219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C63BE-CC26-D00E-3D95-243A1B4D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174E-0736-2A72-BC01-0417CB60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13BB2-EFDA-BB68-C8A0-7D990CFE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60534-428A-A115-C162-8A99482AE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76A5B-7D66-D2D6-05A2-A967BF27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52553-F909-209A-7E2C-C63B3C94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9A9CF-933E-5623-FBA1-5A2FCCCA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C1EC-A162-97F0-FAE7-14475267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36C32-7093-AE9E-AF79-4FF30CC4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C9F1B-D676-2B4B-95A8-4F59D0BD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84707-3A9D-A613-1A8B-AD883B26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A7524-FC1F-ED4C-997A-F37AC7BF8555}" type="datetimeFigureOut">
              <a:rPr lang="en-US" smtClean="0"/>
              <a:t>7/11/23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AE1B8-0E7E-3D53-6187-B720538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C25D6-00AF-9A6E-70C9-99617795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352-D2C7-9A40-8018-22D22447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814E6-D8A8-D3BA-630F-DED2D45B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8C33C-2645-F4E1-EA5A-5FCCEA32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DD9D3-938C-AD6F-FE55-123268DB0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280" y="6461689"/>
            <a:ext cx="1367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976A7524-FC1F-ED4C-997A-F37AC7BF8555}" type="datetimeFigureOut">
              <a:rPr lang="en-US" smtClean="0"/>
              <a:pPr/>
              <a:t>7/11/23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1EC76-FCB8-2E0C-4E79-A00A772CF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64194"/>
            <a:ext cx="314817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DC886-C840-743C-F447-42BBA58E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6480" y="6461689"/>
            <a:ext cx="136731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FAE93352-D2C7-9A40-8018-22D224478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2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script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automated-workflows/dagman-node-type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automated-workflows/dagman-using-other-dag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IBf6x24r0&amp;ab_channel=CenterforHighThroughputComputing" TargetMode="External"/><Relationship Id="rId7" Type="http://schemas.openxmlformats.org/officeDocument/2006/relationships/hyperlink" Target="https://htcondor.readthedocs.io/en/latest/users-manual/dagman-workflow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tcondor.readthedocs.io/en/latest/automated-workflows/index.html" TargetMode="External"/><Relationship Id="rId5" Type="http://schemas.openxmlformats.org/officeDocument/2006/relationships/hyperlink" Target="https://research.cs.wisc.edu/htcondor/tutorials/videos/2014/Intro_To_Workflows_DAGMan.html" TargetMode="External"/><Relationship Id="rId4" Type="http://schemas.openxmlformats.org/officeDocument/2006/relationships/hyperlink" Target="https://research.cs.wisc.edu/htcondor/tutorials/videos/2014/HTCondor_and_Workflows_Advanced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var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DOT-fil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config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tcondor.readthedocs.io/en/latest/automated-workflows/dagman-priorities.html" TargetMode="External"/><Relationship Id="rId4" Type="http://schemas.openxmlformats.org/officeDocument/2006/relationships/hyperlink" Target="https://htcondor.readthedocs.io/en/latest/admin-manual/configuration-macros.html#configuration-file-entries-for-dagma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classad-attributes/job-classad-attribut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users-manual/file-transfer.html?highlight=skip_if_dataflow#dataflow-job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dagman-save-fil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7C39-E0D0-F536-AA1A-DA2C72497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ang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ah </a:t>
            </a:r>
            <a:r>
              <a:rPr lang="en-US" dirty="0" err="1">
                <a:solidFill>
                  <a:srgbClr val="C00000"/>
                </a:solidFill>
              </a:rPr>
              <a:t>G</a:t>
            </a:r>
            <a:r>
              <a:rPr lang="en-US" dirty="0" err="1"/>
              <a:t>rrr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Man</a:t>
            </a:r>
            <a:r>
              <a:rPr lang="en-US" dirty="0"/>
              <a:t>aging Workflows is Difficult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E6010-395C-4D22-28D9-437468E06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An Intermediate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HTCondor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DAGMan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Tutorial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By: Cole Bollig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Software Developer for CHTC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Throughput Computing 2023</a:t>
            </a:r>
          </a:p>
        </p:txBody>
      </p:sp>
    </p:spTree>
    <p:extLst>
      <p:ext uri="{BB962C8B-B14F-4D97-AF65-F5344CB8AC3E}">
        <p14:creationId xmlns:p14="http://schemas.microsoft.com/office/powerpoint/2010/main" val="26407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CF03-5539-1E6C-B02D-11384AC4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Oh Node!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3100" dirty="0">
                <a:solidFill>
                  <a:srgbClr val="C00000"/>
                </a:solidFill>
              </a:rPr>
              <a:t>complicating nodes with scripts</a:t>
            </a:r>
          </a:p>
        </p:txBody>
      </p:sp>
    </p:spTree>
    <p:extLst>
      <p:ext uri="{BB962C8B-B14F-4D97-AF65-F5344CB8AC3E}">
        <p14:creationId xmlns:p14="http://schemas.microsoft.com/office/powerpoint/2010/main" val="401218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6C4D-1A03-DFBD-BDD1-B937D35E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Node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E1FD-D19B-D86F-39A0-DD7C4E12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518569"/>
          </a:xfrm>
        </p:spPr>
        <p:txBody>
          <a:bodyPr>
            <a:normAutofit/>
          </a:bodyPr>
          <a:lstStyle/>
          <a:p>
            <a:r>
              <a:rPr lang="en-US" dirty="0"/>
              <a:t>Scripts provide a way to preform tasks at key points in a node’s lifetime. Each script type has different execution time. </a:t>
            </a:r>
          </a:p>
          <a:p>
            <a:pPr lvl="1"/>
            <a:r>
              <a:rPr lang="en-US" dirty="0"/>
              <a:t>Pre Scripts run before a Node Job is submitted to the </a:t>
            </a:r>
            <a:r>
              <a:rPr lang="en-US" dirty="0" err="1"/>
              <a:t>Schedd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Post Scripts run after a Node Job has finished as a whole cluster successfully or not. </a:t>
            </a:r>
          </a:p>
          <a:p>
            <a:pPr lvl="1"/>
            <a:r>
              <a:rPr lang="en-US" dirty="0"/>
              <a:t>Hold Scripts run when a Nodes job goes on hold.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FBA27-0FDA-80C4-D475-E97C6132F08F}"/>
              </a:ext>
            </a:extLst>
          </p:cNvPr>
          <p:cNvSpPr txBox="1"/>
          <p:nvPr/>
        </p:nvSpPr>
        <p:spPr>
          <a:xfrm>
            <a:off x="838200" y="3536721"/>
            <a:ext cx="6040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</a:t>
            </a:r>
            <a:r>
              <a:rPr lang="en-US" sz="2800" dirty="0" err="1"/>
              <a:t>DAGMan</a:t>
            </a:r>
            <a:r>
              <a:rPr lang="en-US" sz="2800" dirty="0"/>
              <a:t> scripts run on the Access Point (AP) and not the Execution Point (EP).</a:t>
            </a:r>
          </a:p>
          <a:p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81528D-EB53-5D5C-7D4B-0C9656FCD488}"/>
              </a:ext>
            </a:extLst>
          </p:cNvPr>
          <p:cNvSpPr/>
          <p:nvPr/>
        </p:nvSpPr>
        <p:spPr>
          <a:xfrm>
            <a:off x="8260773" y="3657602"/>
            <a:ext cx="2660073" cy="26081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CF133-7D73-B87B-C2BE-472FF0FDB25E}"/>
              </a:ext>
            </a:extLst>
          </p:cNvPr>
          <p:cNvSpPr txBox="1"/>
          <p:nvPr/>
        </p:nvSpPr>
        <p:spPr>
          <a:xfrm>
            <a:off x="8767328" y="3824289"/>
            <a:ext cx="164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 Script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A338B-74DB-C795-9FF1-D9B41FC8F9D2}"/>
              </a:ext>
            </a:extLst>
          </p:cNvPr>
          <p:cNvSpPr txBox="1"/>
          <p:nvPr/>
        </p:nvSpPr>
        <p:spPr>
          <a:xfrm>
            <a:off x="9105034" y="4607718"/>
            <a:ext cx="96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E8C02-82D8-6926-763B-0ADF522391BF}"/>
              </a:ext>
            </a:extLst>
          </p:cNvPr>
          <p:cNvSpPr txBox="1"/>
          <p:nvPr/>
        </p:nvSpPr>
        <p:spPr>
          <a:xfrm>
            <a:off x="8637441" y="5506633"/>
            <a:ext cx="190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POST Script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7D41B-DFBE-A85F-6D73-4EC7203C4B1A}"/>
              </a:ext>
            </a:extLst>
          </p:cNvPr>
          <p:cNvCxnSpPr>
            <a:cxnSpLocks/>
          </p:cNvCxnSpPr>
          <p:nvPr/>
        </p:nvCxnSpPr>
        <p:spPr>
          <a:xfrm>
            <a:off x="8385464" y="5539641"/>
            <a:ext cx="24003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D51EBA-D5D5-09C2-D462-C5261DF4503E}"/>
              </a:ext>
            </a:extLst>
          </p:cNvPr>
          <p:cNvCxnSpPr>
            <a:cxnSpLocks/>
          </p:cNvCxnSpPr>
          <p:nvPr/>
        </p:nvCxnSpPr>
        <p:spPr>
          <a:xfrm>
            <a:off x="8406246" y="4371851"/>
            <a:ext cx="2379518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98E99BE-22B0-A8FF-6493-5BE5B5897781}"/>
              </a:ext>
            </a:extLst>
          </p:cNvPr>
          <p:cNvSpPr txBox="1"/>
          <p:nvPr/>
        </p:nvSpPr>
        <p:spPr>
          <a:xfrm>
            <a:off x="9088148" y="3151604"/>
            <a:ext cx="9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A40DC5-C4A1-F884-B926-A5224AFA3935}"/>
              </a:ext>
            </a:extLst>
          </p:cNvPr>
          <p:cNvSpPr txBox="1"/>
          <p:nvPr/>
        </p:nvSpPr>
        <p:spPr>
          <a:xfrm>
            <a:off x="4132118" y="5896388"/>
            <a:ext cx="392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DAGMan Scripts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6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169F-FB40-80CB-9CAE-B6E58A77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Script Example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E4892-FE87-CDE6-6184-19B66183C055}"/>
              </a:ext>
            </a:extLst>
          </p:cNvPr>
          <p:cNvSpPr/>
          <p:nvPr/>
        </p:nvSpPr>
        <p:spPr>
          <a:xfrm>
            <a:off x="838200" y="1931758"/>
            <a:ext cx="2746195" cy="2629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SCRIPT PRE A </a:t>
            </a:r>
            <a:r>
              <a:rPr lang="en-US" b="1" dirty="0" err="1">
                <a:solidFill>
                  <a:schemeClr val="tx1"/>
                </a:solidFill>
              </a:rPr>
              <a:t>verify.sh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B C</a:t>
            </a:r>
          </a:p>
          <a:p>
            <a:r>
              <a:rPr lang="en-US" dirty="0">
                <a:solidFill>
                  <a:schemeClr val="tx1"/>
                </a:solidFill>
              </a:rPr>
              <a:t>PARENT B C CHILD 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75720-1F71-EA57-B211-55344ECF9070}"/>
              </a:ext>
            </a:extLst>
          </p:cNvPr>
          <p:cNvSpPr txBox="1"/>
          <p:nvPr/>
        </p:nvSpPr>
        <p:spPr>
          <a:xfrm>
            <a:off x="1060626" y="1506022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83F59C-4797-39E1-1195-97A34B7DCFDC}"/>
              </a:ext>
            </a:extLst>
          </p:cNvPr>
          <p:cNvSpPr/>
          <p:nvPr/>
        </p:nvSpPr>
        <p:spPr>
          <a:xfrm>
            <a:off x="3693922" y="1931758"/>
            <a:ext cx="2746195" cy="1000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Super cool script that verifies all input files for job are at least 10mb.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033D2-0A3B-7EEF-470D-9B089EE25B52}"/>
              </a:ext>
            </a:extLst>
          </p:cNvPr>
          <p:cNvSpPr txBox="1"/>
          <p:nvPr/>
        </p:nvSpPr>
        <p:spPr>
          <a:xfrm>
            <a:off x="3916348" y="1506022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verify.sh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86C46-E0CF-454A-8E50-EBAD1A213287}"/>
              </a:ext>
            </a:extLst>
          </p:cNvPr>
          <p:cNvSpPr txBox="1"/>
          <p:nvPr/>
        </p:nvSpPr>
        <p:spPr>
          <a:xfrm>
            <a:off x="8746520" y="1647354"/>
            <a:ext cx="23848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Node A Pre Script fails making the node as a whole fail.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7C3767-57D2-5A02-2333-6D461D110C66}"/>
              </a:ext>
            </a:extLst>
          </p:cNvPr>
          <p:cNvSpPr txBox="1"/>
          <p:nvPr/>
        </p:nvSpPr>
        <p:spPr>
          <a:xfrm>
            <a:off x="7934063" y="3507721"/>
            <a:ext cx="31973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Node A Pre Script succeeds, and the Node A job gets submitted.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CBA8EE-A3F6-24F1-84DF-FE6DC37FB160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6440117" y="2432184"/>
            <a:ext cx="230640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DF3494F-1BD9-C914-B2FF-F7EEB0601DDA}"/>
              </a:ext>
            </a:extLst>
          </p:cNvPr>
          <p:cNvSpPr txBox="1"/>
          <p:nvPr/>
        </p:nvSpPr>
        <p:spPr>
          <a:xfrm>
            <a:off x="6612546" y="2093630"/>
            <a:ext cx="185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Input files &lt; 10mb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D3DE73-F4A3-0A0B-935D-96AE5B8196B1}"/>
              </a:ext>
            </a:extLst>
          </p:cNvPr>
          <p:cNvSpPr txBox="1"/>
          <p:nvPr/>
        </p:nvSpPr>
        <p:spPr>
          <a:xfrm>
            <a:off x="5573785" y="3756113"/>
            <a:ext cx="185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Input files &gt;= 10mb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2AF570B-BE3D-353F-6D69-937A9B025A4B}"/>
              </a:ext>
            </a:extLst>
          </p:cNvPr>
          <p:cNvCxnSpPr>
            <a:stCxn id="7" idx="2"/>
            <a:endCxn id="10" idx="1"/>
          </p:cNvCxnSpPr>
          <p:nvPr/>
        </p:nvCxnSpPr>
        <p:spPr>
          <a:xfrm rot="16200000" flipH="1">
            <a:off x="5912904" y="2086726"/>
            <a:ext cx="1175275" cy="286704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44398C-F86F-0292-18A8-8C72E3EDE9D0}"/>
              </a:ext>
            </a:extLst>
          </p:cNvPr>
          <p:cNvSpPr txBox="1"/>
          <p:nvPr/>
        </p:nvSpPr>
        <p:spPr>
          <a:xfrm>
            <a:off x="1088845" y="5265131"/>
            <a:ext cx="4991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possibility would be to have the script manipulate Input Files (Rename, Move, Condense)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/>
      <p:bldP spid="23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3740-33E9-31ED-AD9D-9BF1BA46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Script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88542-5967-B5A4-5F40-366931FE372A}"/>
              </a:ext>
            </a:extLst>
          </p:cNvPr>
          <p:cNvSpPr/>
          <p:nvPr/>
        </p:nvSpPr>
        <p:spPr>
          <a:xfrm>
            <a:off x="838200" y="1872815"/>
            <a:ext cx="4024745" cy="2823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SCRIPT POST C </a:t>
            </a:r>
            <a:r>
              <a:rPr lang="en-US" b="1" dirty="0" err="1">
                <a:solidFill>
                  <a:schemeClr val="tx1"/>
                </a:solidFill>
              </a:rPr>
              <a:t>loop.sh</a:t>
            </a:r>
            <a:r>
              <a:rPr lang="en-US" b="1" dirty="0">
                <a:solidFill>
                  <a:schemeClr val="tx1"/>
                </a:solidFill>
              </a:rPr>
              <a:t> $RETURN $RETRY</a:t>
            </a:r>
          </a:p>
          <a:p>
            <a:r>
              <a:rPr lang="en-US" b="1" dirty="0">
                <a:solidFill>
                  <a:schemeClr val="tx1"/>
                </a:solidFill>
              </a:rPr>
              <a:t>RETRY C 5 UNLESS-EXIT 2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B C</a:t>
            </a:r>
          </a:p>
          <a:p>
            <a:r>
              <a:rPr lang="en-US" dirty="0">
                <a:solidFill>
                  <a:schemeClr val="tx1"/>
                </a:solidFill>
              </a:rPr>
              <a:t>PARENT B C CHILD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506E3-A688-A6D7-1237-1F3997E06E46}"/>
              </a:ext>
            </a:extLst>
          </p:cNvPr>
          <p:cNvSpPr txBox="1"/>
          <p:nvPr/>
        </p:nvSpPr>
        <p:spPr>
          <a:xfrm>
            <a:off x="1707572" y="1447079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D940E-9AF2-1E31-6412-E6C9468961FC}"/>
              </a:ext>
            </a:extLst>
          </p:cNvPr>
          <p:cNvSpPr/>
          <p:nvPr/>
        </p:nvSpPr>
        <p:spPr>
          <a:xfrm>
            <a:off x="4971071" y="1872815"/>
            <a:ext cx="2707811" cy="2314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#Takes job exit code &amp; #node retry attempt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if (job exit == 0)</a:t>
            </a:r>
          </a:p>
          <a:p>
            <a:r>
              <a:rPr lang="en-US" dirty="0">
                <a:solidFill>
                  <a:schemeClr val="tx1"/>
                </a:solidFill>
              </a:rPr>
              <a:t>     if (retry &gt;= 4) { exit 0 }</a:t>
            </a:r>
          </a:p>
          <a:p>
            <a:r>
              <a:rPr lang="en-US" dirty="0">
                <a:solidFill>
                  <a:schemeClr val="tx1"/>
                </a:solidFill>
              </a:rPr>
              <a:t>     else { exit 1 }</a:t>
            </a:r>
          </a:p>
          <a:p>
            <a:r>
              <a:rPr lang="en-US" dirty="0">
                <a:solidFill>
                  <a:schemeClr val="tx1"/>
                </a:solidFill>
              </a:rPr>
              <a:t>else</a:t>
            </a:r>
          </a:p>
          <a:p>
            <a:r>
              <a:rPr lang="en-US" dirty="0">
                <a:solidFill>
                  <a:schemeClr val="tx1"/>
                </a:solidFill>
              </a:rPr>
              <a:t>      exit 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4B695-2390-FC47-39FC-D40F8B9170AC}"/>
              </a:ext>
            </a:extLst>
          </p:cNvPr>
          <p:cNvSpPr txBox="1"/>
          <p:nvPr/>
        </p:nvSpPr>
        <p:spPr>
          <a:xfrm>
            <a:off x="5193497" y="1447079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loop.sh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7CAF5-93B4-6ECA-03C7-C78BF18BBCFA}"/>
              </a:ext>
            </a:extLst>
          </p:cNvPr>
          <p:cNvSpPr txBox="1"/>
          <p:nvPr/>
        </p:nvSpPr>
        <p:spPr>
          <a:xfrm>
            <a:off x="7929758" y="1816411"/>
            <a:ext cx="337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Causes Node C loop and run 5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Looping behavior can be added to SUBDAG workflows too.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293BB-D79B-3283-C539-9D8D7039DB0A}"/>
              </a:ext>
            </a:extLst>
          </p:cNvPr>
          <p:cNvSpPr txBox="1"/>
          <p:nvPr/>
        </p:nvSpPr>
        <p:spPr>
          <a:xfrm>
            <a:off x="5601730" y="4264027"/>
            <a:ext cx="5167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possibilities for Post Scripts: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Verify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Fake a node success even though node job failed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Produce a file that is to be used later by the DAG (job submit file, script, a </a:t>
            </a:r>
            <a:r>
              <a:rPr lang="en-US" sz="2000" dirty="0" err="1"/>
              <a:t>subdag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15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FAF6-F7F2-C94D-4CEE-BD6EB2E8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Script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7E7F0-A4E2-6913-092A-09481C34A31E}"/>
              </a:ext>
            </a:extLst>
          </p:cNvPr>
          <p:cNvSpPr/>
          <p:nvPr/>
        </p:nvSpPr>
        <p:spPr>
          <a:xfrm>
            <a:off x="838200" y="1931759"/>
            <a:ext cx="3681846" cy="2619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SCRIPT HOLD ALL_NODES </a:t>
            </a:r>
            <a:r>
              <a:rPr lang="en-US" b="1" dirty="0" err="1">
                <a:solidFill>
                  <a:schemeClr val="tx1"/>
                </a:solidFill>
              </a:rPr>
              <a:t>notify.sh</a:t>
            </a:r>
            <a:r>
              <a:rPr lang="en-US" b="1" dirty="0">
                <a:solidFill>
                  <a:schemeClr val="tx1"/>
                </a:solidFill>
              </a:rPr>
              <a:t> …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B C</a:t>
            </a:r>
          </a:p>
          <a:p>
            <a:r>
              <a:rPr lang="en-US" dirty="0">
                <a:solidFill>
                  <a:schemeClr val="tx1"/>
                </a:solidFill>
              </a:rPr>
              <a:t>PARENT B C CHILD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F018C-47F5-84F4-3131-99FDABD9DC93}"/>
              </a:ext>
            </a:extLst>
          </p:cNvPr>
          <p:cNvSpPr txBox="1"/>
          <p:nvPr/>
        </p:nvSpPr>
        <p:spPr>
          <a:xfrm>
            <a:off x="1536123" y="1515753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62F5B-F230-A742-3DA2-459BEEDB9993}"/>
              </a:ext>
            </a:extLst>
          </p:cNvPr>
          <p:cNvSpPr/>
          <p:nvPr/>
        </p:nvSpPr>
        <p:spPr>
          <a:xfrm>
            <a:off x="5117477" y="1931758"/>
            <a:ext cx="2746195" cy="728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Script that texts user when a job various information.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08A17-52B5-D780-BB2F-27CC4B91ABDD}"/>
              </a:ext>
            </a:extLst>
          </p:cNvPr>
          <p:cNvSpPr txBox="1"/>
          <p:nvPr/>
        </p:nvSpPr>
        <p:spPr>
          <a:xfrm>
            <a:off x="5339903" y="1506022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notify.sh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76E84-0D5B-67ED-6217-D1CFB255869D}"/>
              </a:ext>
            </a:extLst>
          </p:cNvPr>
          <p:cNvSpPr txBox="1"/>
          <p:nvPr/>
        </p:nvSpPr>
        <p:spPr>
          <a:xfrm>
            <a:off x="5117477" y="3071218"/>
            <a:ext cx="4940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considered part of the workflow’s node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best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Runs the risk of sending lots of messages if the DAG nodes are multi-proc.</a:t>
            </a:r>
          </a:p>
        </p:txBody>
      </p:sp>
    </p:spTree>
    <p:extLst>
      <p:ext uri="{BB962C8B-B14F-4D97-AF65-F5344CB8AC3E}">
        <p14:creationId xmlns:p14="http://schemas.microsoft.com/office/powerpoint/2010/main" val="410358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9874-2E89-4376-BDDA-222F1391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882" y="2766218"/>
            <a:ext cx="5978236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Special Node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F6602-9863-35AC-6AA0-C1CF838ABEAC}"/>
              </a:ext>
            </a:extLst>
          </p:cNvPr>
          <p:cNvSpPr txBox="1"/>
          <p:nvPr/>
        </p:nvSpPr>
        <p:spPr>
          <a:xfrm>
            <a:off x="3913909" y="3722449"/>
            <a:ext cx="436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2"/>
              </a:rPr>
              <a:t>DAGMan Node Types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0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1B76-84EC-F89C-48DD-A52EDDE8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Provisioner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AC6F-BC8D-D963-8478-06103BE7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943"/>
            <a:ext cx="5739245" cy="24304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Good for setting up unique resources to be used by nodes in a DAG</a:t>
            </a:r>
          </a:p>
          <a:p>
            <a:r>
              <a:rPr lang="en-US" dirty="0"/>
              <a:t>Always starts prior to other nodes</a:t>
            </a:r>
          </a:p>
          <a:p>
            <a:r>
              <a:rPr lang="en-US" dirty="0"/>
              <a:t>Runs for a set amount of time defined in the job itself</a:t>
            </a:r>
          </a:p>
          <a:p>
            <a:r>
              <a:rPr lang="en-US" dirty="0"/>
              <a:t>Can only have one provisioner node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8976B-8836-8DB5-10A8-99B153AE1268}"/>
              </a:ext>
            </a:extLst>
          </p:cNvPr>
          <p:cNvSpPr/>
          <p:nvPr/>
        </p:nvSpPr>
        <p:spPr>
          <a:xfrm>
            <a:off x="1482786" y="4192197"/>
            <a:ext cx="3622589" cy="200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PROVISIONER QUANTUM </a:t>
            </a:r>
            <a:r>
              <a:rPr lang="en-US" b="1" dirty="0" err="1">
                <a:solidFill>
                  <a:schemeClr val="tx1"/>
                </a:solidFill>
              </a:rPr>
              <a:t>cloud.sub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3F23F-C580-8FB1-7E8A-DDAAEA202BD4}"/>
              </a:ext>
            </a:extLst>
          </p:cNvPr>
          <p:cNvSpPr txBox="1"/>
          <p:nvPr/>
        </p:nvSpPr>
        <p:spPr>
          <a:xfrm>
            <a:off x="2151082" y="382286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12AC3E6-7114-E069-8C6F-1D712F76F913}"/>
              </a:ext>
            </a:extLst>
          </p:cNvPr>
          <p:cNvSpPr/>
          <p:nvPr/>
        </p:nvSpPr>
        <p:spPr>
          <a:xfrm>
            <a:off x="6517020" y="1286080"/>
            <a:ext cx="2712028" cy="161780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VM with Quantum Computing and GPUs</a:t>
            </a:r>
          </a:p>
        </p:txBody>
      </p:sp>
      <p:sp>
        <p:nvSpPr>
          <p:cNvPr id="11" name="Multidocument 10">
            <a:extLst>
              <a:ext uri="{FF2B5EF4-FFF2-40B4-BE49-F238E27FC236}">
                <a16:creationId xmlns:a16="http://schemas.microsoft.com/office/drawing/2014/main" id="{1A5E4DD9-4A8F-8936-1449-0A93AC90A5F5}"/>
              </a:ext>
            </a:extLst>
          </p:cNvPr>
          <p:cNvSpPr/>
          <p:nvPr/>
        </p:nvSpPr>
        <p:spPr>
          <a:xfrm>
            <a:off x="9898839" y="1458610"/>
            <a:ext cx="1581665" cy="1272746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89637F-F515-B503-7191-E116BAA444E1}"/>
              </a:ext>
            </a:extLst>
          </p:cNvPr>
          <p:cNvCxnSpPr>
            <a:stCxn id="8" idx="0"/>
            <a:endCxn id="11" idx="1"/>
          </p:cNvCxnSpPr>
          <p:nvPr/>
        </p:nvCxnSpPr>
        <p:spPr>
          <a:xfrm>
            <a:off x="9226788" y="2094983"/>
            <a:ext cx="6720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5F589A9-AFF8-0541-E24E-B88CABBBBD10}"/>
              </a:ext>
            </a:extLst>
          </p:cNvPr>
          <p:cNvSpPr/>
          <p:nvPr/>
        </p:nvSpPr>
        <p:spPr>
          <a:xfrm>
            <a:off x="7225239" y="4090041"/>
            <a:ext cx="1295589" cy="12935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884D63-83E5-EFF8-1D29-63B79F528C38}"/>
              </a:ext>
            </a:extLst>
          </p:cNvPr>
          <p:cNvSpPr txBox="1"/>
          <p:nvPr/>
        </p:nvSpPr>
        <p:spPr>
          <a:xfrm>
            <a:off x="7262310" y="4556122"/>
            <a:ext cx="129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8F7470-3E20-DCA4-7DE3-15E77AD92C8F}"/>
              </a:ext>
            </a:extLst>
          </p:cNvPr>
          <p:cNvCxnSpPr>
            <a:stCxn id="16" idx="0"/>
            <a:endCxn id="8" idx="1"/>
          </p:cNvCxnSpPr>
          <p:nvPr/>
        </p:nvCxnSpPr>
        <p:spPr>
          <a:xfrm flipV="1">
            <a:off x="7873034" y="2902163"/>
            <a:ext cx="0" cy="1187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1172-C82A-0D62-8299-DD81C206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B47D-9497-D65B-190B-68573A21D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690"/>
            <a:ext cx="6514070" cy="21282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‘sidecar node’ that runs along side the DAG and perform tasks</a:t>
            </a:r>
          </a:p>
          <a:p>
            <a:r>
              <a:rPr lang="en-US" dirty="0"/>
              <a:t>Begin running at the beginning of the DAG but isn’t guaranteed to run before other nodes.</a:t>
            </a:r>
          </a:p>
          <a:p>
            <a:r>
              <a:rPr lang="en-US" dirty="0"/>
              <a:t>Best effort. If the submit fails, the DAG will carry on.</a:t>
            </a:r>
          </a:p>
          <a:p>
            <a:r>
              <a:rPr lang="en-US" dirty="0"/>
              <a:t>Is part of the </a:t>
            </a:r>
            <a:r>
              <a:rPr lang="en-US" dirty="0" err="1"/>
              <a:t>DAGMan</a:t>
            </a:r>
            <a:r>
              <a:rPr lang="en-US" dirty="0"/>
              <a:t> workflow to be managed and removed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81FA2-08D8-1770-3A0A-522EA82D1157}"/>
              </a:ext>
            </a:extLst>
          </p:cNvPr>
          <p:cNvSpPr/>
          <p:nvPr/>
        </p:nvSpPr>
        <p:spPr>
          <a:xfrm>
            <a:off x="4238343" y="3798332"/>
            <a:ext cx="3113927" cy="200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SERVICE  MONITOR </a:t>
            </a:r>
            <a:r>
              <a:rPr lang="en-US" b="1" dirty="0" err="1">
                <a:solidFill>
                  <a:schemeClr val="tx1"/>
                </a:solidFill>
              </a:rPr>
              <a:t>flask.sub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2825F-2387-A9F5-E9C1-7877AE17D6AA}"/>
              </a:ext>
            </a:extLst>
          </p:cNvPr>
          <p:cNvSpPr txBox="1"/>
          <p:nvPr/>
        </p:nvSpPr>
        <p:spPr>
          <a:xfrm>
            <a:off x="4652306" y="3429000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F661B-352F-C0DC-5404-D3421D993C9F}"/>
              </a:ext>
            </a:extLst>
          </p:cNvPr>
          <p:cNvSpPr txBox="1"/>
          <p:nvPr/>
        </p:nvSpPr>
        <p:spPr>
          <a:xfrm>
            <a:off x="986481" y="3798332"/>
            <a:ext cx="3140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is from James Clarks Grid-Exorciser talk using service nodes to wait for DAG node jobs to run and testing </a:t>
            </a:r>
            <a:r>
              <a:rPr lang="en-US" dirty="0" err="1"/>
              <a:t>condor_ssh_to_job</a:t>
            </a:r>
            <a:r>
              <a:rPr lang="en-US" dirty="0"/>
              <a:t> those jobs.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714DBA-91C2-1F5B-6BF9-9C4A9630D2F7}"/>
              </a:ext>
            </a:extLst>
          </p:cNvPr>
          <p:cNvSpPr/>
          <p:nvPr/>
        </p:nvSpPr>
        <p:spPr>
          <a:xfrm>
            <a:off x="8057445" y="2504814"/>
            <a:ext cx="1295589" cy="12935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60EAF-02F9-3B96-4FAB-3D93861716BE}"/>
              </a:ext>
            </a:extLst>
          </p:cNvPr>
          <p:cNvSpPr txBox="1"/>
          <p:nvPr/>
        </p:nvSpPr>
        <p:spPr>
          <a:xfrm>
            <a:off x="8146328" y="2966907"/>
            <a:ext cx="117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4F90A-677A-FA4F-C6ED-07DB639525F5}"/>
              </a:ext>
            </a:extLst>
          </p:cNvPr>
          <p:cNvSpPr txBox="1"/>
          <p:nvPr/>
        </p:nvSpPr>
        <p:spPr>
          <a:xfrm>
            <a:off x="7565846" y="4247846"/>
            <a:ext cx="237249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diamond.dag.nodes.log</a:t>
            </a:r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Full of all the job events for the DAG.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6EB27E-771B-4CF4-0AE7-7E4A6039D27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8247180" y="3608901"/>
            <a:ext cx="0" cy="65152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10D53A-F077-AE9C-3897-C76710785795}"/>
              </a:ext>
            </a:extLst>
          </p:cNvPr>
          <p:cNvCxnSpPr>
            <a:cxnSpLocks/>
            <a:endCxn id="7" idx="5"/>
          </p:cNvCxnSpPr>
          <p:nvPr/>
        </p:nvCxnSpPr>
        <p:spPr>
          <a:xfrm flipV="1">
            <a:off x="9163299" y="3608901"/>
            <a:ext cx="0" cy="63894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>
            <a:extLst>
              <a:ext uri="{FF2B5EF4-FFF2-40B4-BE49-F238E27FC236}">
                <a16:creationId xmlns:a16="http://schemas.microsoft.com/office/drawing/2014/main" id="{D9B3B4E5-5A49-0516-410A-0A6929D2A0DB}"/>
              </a:ext>
            </a:extLst>
          </p:cNvPr>
          <p:cNvSpPr/>
          <p:nvPr/>
        </p:nvSpPr>
        <p:spPr>
          <a:xfrm>
            <a:off x="8164232" y="877477"/>
            <a:ext cx="1082013" cy="10379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Flask App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C4027F-8509-32F4-C9BF-8D86427EB3D9}"/>
              </a:ext>
            </a:extLst>
          </p:cNvPr>
          <p:cNvCxnSpPr>
            <a:stCxn id="7" idx="0"/>
            <a:endCxn id="18" idx="3"/>
          </p:cNvCxnSpPr>
          <p:nvPr/>
        </p:nvCxnSpPr>
        <p:spPr>
          <a:xfrm flipH="1" flipV="1">
            <a:off x="8705239" y="1915445"/>
            <a:ext cx="1" cy="589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6BF214-48EF-F2D2-1C1B-EC5A610831B2}"/>
              </a:ext>
            </a:extLst>
          </p:cNvPr>
          <p:cNvSpPr txBox="1"/>
          <p:nvPr/>
        </p:nvSpPr>
        <p:spPr>
          <a:xfrm>
            <a:off x="9938344" y="948160"/>
            <a:ext cx="206002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Webpage showing DAG Progress and Monitoring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13B9C7-AD46-B099-7437-6322C7606EBF}"/>
              </a:ext>
            </a:extLst>
          </p:cNvPr>
          <p:cNvCxnSpPr>
            <a:stCxn id="18" idx="4"/>
            <a:endCxn id="21" idx="1"/>
          </p:cNvCxnSpPr>
          <p:nvPr/>
        </p:nvCxnSpPr>
        <p:spPr>
          <a:xfrm>
            <a:off x="9246245" y="1396461"/>
            <a:ext cx="692099" cy="133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2DE6-E943-8688-71CE-E8CCC5F2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2654" cy="1325563"/>
          </a:xfrm>
        </p:spPr>
        <p:txBody>
          <a:bodyPr/>
          <a:lstStyle/>
          <a:p>
            <a:r>
              <a:rPr lang="en-US" dirty="0"/>
              <a:t>Final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8A6DD-785A-E847-1BE0-52DF127D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0686" cy="4351338"/>
          </a:xfrm>
        </p:spPr>
        <p:txBody>
          <a:bodyPr/>
          <a:lstStyle/>
          <a:p>
            <a:r>
              <a:rPr lang="en-US" dirty="0"/>
              <a:t>Always the last node to run whether the DAG has aborted or completed successfully</a:t>
            </a:r>
          </a:p>
          <a:p>
            <a:r>
              <a:rPr lang="en-US" dirty="0"/>
              <a:t>Good for cleanup and verifying output of previous node</a:t>
            </a:r>
          </a:p>
          <a:p>
            <a:r>
              <a:rPr lang="en-US" dirty="0"/>
              <a:t>Can only be one final node in a DAG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88609F-5FA6-267B-C5CA-DDEE0BCF789E}"/>
              </a:ext>
            </a:extLst>
          </p:cNvPr>
          <p:cNvSpPr/>
          <p:nvPr/>
        </p:nvSpPr>
        <p:spPr>
          <a:xfrm>
            <a:off x="6076070" y="1176916"/>
            <a:ext cx="3113927" cy="200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FINAL END </a:t>
            </a:r>
            <a:r>
              <a:rPr lang="en-US" b="1" dirty="0" err="1">
                <a:solidFill>
                  <a:schemeClr val="tx1"/>
                </a:solidFill>
              </a:rPr>
              <a:t>cleanup.sub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8DF7E-EF04-DFDC-4617-0193FDA7AE66}"/>
              </a:ext>
            </a:extLst>
          </p:cNvPr>
          <p:cNvSpPr txBox="1"/>
          <p:nvPr/>
        </p:nvSpPr>
        <p:spPr>
          <a:xfrm>
            <a:off x="6490033" y="807584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1983E1-4BF4-3EAB-F628-B6D6AC34995D}"/>
              </a:ext>
            </a:extLst>
          </p:cNvPr>
          <p:cNvSpPr/>
          <p:nvPr/>
        </p:nvSpPr>
        <p:spPr>
          <a:xfrm>
            <a:off x="7331241" y="3659900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836B6B-440F-BAAB-63B4-528A592D58E3}"/>
              </a:ext>
            </a:extLst>
          </p:cNvPr>
          <p:cNvSpPr/>
          <p:nvPr/>
        </p:nvSpPr>
        <p:spPr>
          <a:xfrm>
            <a:off x="6572705" y="4427999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8CEFA9-8274-C115-6E91-4BAAEB4A5BC9}"/>
              </a:ext>
            </a:extLst>
          </p:cNvPr>
          <p:cNvSpPr/>
          <p:nvPr/>
        </p:nvSpPr>
        <p:spPr>
          <a:xfrm>
            <a:off x="8063803" y="4427999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6867B0-3F3F-6726-73F0-B2E1B7330C93}"/>
              </a:ext>
            </a:extLst>
          </p:cNvPr>
          <p:cNvSpPr/>
          <p:nvPr/>
        </p:nvSpPr>
        <p:spPr>
          <a:xfrm>
            <a:off x="7331241" y="5174197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A73098-2237-FBFE-3F46-F449B019D6B9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7078249" y="4165444"/>
            <a:ext cx="339730" cy="349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E1F191-4F9D-08DF-B76B-D6CA95519D7D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836785" y="4165444"/>
            <a:ext cx="313756" cy="349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83CCAE-1179-2D6A-69F9-BCF318616D2C}"/>
              </a:ext>
            </a:extLst>
          </p:cNvPr>
          <p:cNvCxnSpPr>
            <a:stCxn id="7" idx="5"/>
            <a:endCxn id="9" idx="1"/>
          </p:cNvCxnSpPr>
          <p:nvPr/>
        </p:nvCxnSpPr>
        <p:spPr>
          <a:xfrm>
            <a:off x="7078249" y="4933543"/>
            <a:ext cx="339730" cy="327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DD6614-1542-CDCB-E086-5441A58DC47D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7836785" y="4933543"/>
            <a:ext cx="313756" cy="327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5D8E14-2363-DD9A-BF70-DBD6D0A9A71A}"/>
              </a:ext>
            </a:extLst>
          </p:cNvPr>
          <p:cNvSpPr txBox="1"/>
          <p:nvPr/>
        </p:nvSpPr>
        <p:spPr>
          <a:xfrm>
            <a:off x="6349226" y="3228823"/>
            <a:ext cx="25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Diamond DAG visualized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F6262D-1F2C-DEF3-16DD-806A5B5B5481}"/>
              </a:ext>
            </a:extLst>
          </p:cNvPr>
          <p:cNvSpPr/>
          <p:nvPr/>
        </p:nvSpPr>
        <p:spPr>
          <a:xfrm>
            <a:off x="9332267" y="5174197"/>
            <a:ext cx="592282" cy="5922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728B2-CC47-8FA2-3FFB-B8E4C69AE0CB}"/>
              </a:ext>
            </a:extLst>
          </p:cNvPr>
          <p:cNvSpPr txBox="1"/>
          <p:nvPr/>
        </p:nvSpPr>
        <p:spPr>
          <a:xfrm>
            <a:off x="9332268" y="5284484"/>
            <a:ext cx="59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A59BC-5F5D-0C7E-F3C1-8D7003F62C3F}"/>
              </a:ext>
            </a:extLst>
          </p:cNvPr>
          <p:cNvSpPr txBox="1"/>
          <p:nvPr/>
        </p:nvSpPr>
        <p:spPr>
          <a:xfrm>
            <a:off x="9924549" y="4165444"/>
            <a:ext cx="150545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DAG Aborting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5CA5D34B-C171-4AC3-3203-44E8453795D1}"/>
              </a:ext>
            </a:extLst>
          </p:cNvPr>
          <p:cNvCxnSpPr>
            <a:cxnSpLocks/>
            <a:stCxn id="19" idx="2"/>
            <a:endCxn id="15" idx="6"/>
          </p:cNvCxnSpPr>
          <p:nvPr/>
        </p:nvCxnSpPr>
        <p:spPr>
          <a:xfrm rot="5400000">
            <a:off x="9833131" y="4626194"/>
            <a:ext cx="935562" cy="75272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81D9E8-99E6-56E5-832D-A0B688F6441E}"/>
              </a:ext>
            </a:extLst>
          </p:cNvPr>
          <p:cNvCxnSpPr>
            <a:cxnSpLocks/>
            <a:stCxn id="9" idx="6"/>
            <a:endCxn id="16" idx="1"/>
          </p:cNvCxnSpPr>
          <p:nvPr/>
        </p:nvCxnSpPr>
        <p:spPr>
          <a:xfrm flipV="1">
            <a:off x="7923523" y="5469150"/>
            <a:ext cx="1408745" cy="1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0BCFB5-E167-E918-0C52-EE66E9074175}"/>
              </a:ext>
            </a:extLst>
          </p:cNvPr>
          <p:cNvSpPr txBox="1"/>
          <p:nvPr/>
        </p:nvSpPr>
        <p:spPr>
          <a:xfrm>
            <a:off x="7951713" y="5479541"/>
            <a:ext cx="140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DAG Success</a:t>
            </a:r>
          </a:p>
        </p:txBody>
      </p:sp>
    </p:spTree>
    <p:extLst>
      <p:ext uri="{BB962C8B-B14F-4D97-AF65-F5344CB8AC3E}">
        <p14:creationId xmlns:p14="http://schemas.microsoft.com/office/powerpoint/2010/main" val="7149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4" grpId="0"/>
      <p:bldP spid="15" grpId="0" animBg="1"/>
      <p:bldP spid="16" grpId="0"/>
      <p:bldP spid="1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E768-353C-43F3-3E13-D1A3FEDBE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557" y="2766218"/>
            <a:ext cx="88928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Comprising a Workflow Using Workflows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26334-4A78-D622-5C7F-3DED772D9D66}"/>
              </a:ext>
            </a:extLst>
          </p:cNvPr>
          <p:cNvSpPr txBox="1"/>
          <p:nvPr/>
        </p:nvSpPr>
        <p:spPr>
          <a:xfrm>
            <a:off x="2658774" y="3907115"/>
            <a:ext cx="687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2"/>
              </a:rPr>
              <a:t>DAGMan Comprising Workflows with Workflows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F7D5-00FD-B068-C56C-6E949111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Introductory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9C82-BA89-CF1A-71DF-EAB8CA87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Tutorials/Presentations</a:t>
            </a:r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Week 2022 DAGMan Introduction Tutorial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HTCondor Week 2014 Advance DAGMan Tutorial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HTCondor Week 2014 Introductory DAGMan Tutorial</a:t>
            </a:r>
            <a:endParaRPr lang="en-US" dirty="0"/>
          </a:p>
          <a:p>
            <a:r>
              <a:rPr lang="en-US" dirty="0" err="1"/>
              <a:t>DAGMan</a:t>
            </a:r>
            <a:r>
              <a:rPr lang="en-US" dirty="0"/>
              <a:t> Documentation</a:t>
            </a:r>
          </a:p>
          <a:p>
            <a:pPr lvl="1"/>
            <a:r>
              <a:rPr lang="en-US" dirty="0">
                <a:hlinkClick r:id="rId6"/>
              </a:rPr>
              <a:t>HTCondor DAGMan Documentation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HTCondor DAGMan Documentation (OLD)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5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087E-5739-A3C2-315F-F563F510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746664" cy="1034474"/>
          </a:xfrm>
        </p:spPr>
        <p:txBody>
          <a:bodyPr/>
          <a:lstStyle/>
          <a:p>
            <a:r>
              <a:rPr lang="en-US" dirty="0"/>
              <a:t>SPLICE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242CA-E65D-B112-E0C7-71CCED1D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9599"/>
            <a:ext cx="6019799" cy="33888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Splices have their nodes merged into the parent DAG</a:t>
            </a:r>
          </a:p>
          <a:p>
            <a:r>
              <a:rPr lang="en-US" dirty="0"/>
              <a:t>Allows easy reusability</a:t>
            </a:r>
          </a:p>
          <a:p>
            <a:r>
              <a:rPr lang="en-US" dirty="0"/>
              <a:t>Low strain on the Access Point (AP)</a:t>
            </a:r>
          </a:p>
          <a:p>
            <a:r>
              <a:rPr lang="en-US" dirty="0"/>
              <a:t>All splice files must exist at submit time</a:t>
            </a:r>
          </a:p>
          <a:p>
            <a:r>
              <a:rPr lang="en-US" dirty="0"/>
              <a:t>Pre and Post scripts cannot run on splices as a whole</a:t>
            </a:r>
          </a:p>
          <a:p>
            <a:r>
              <a:rPr lang="en-US" dirty="0"/>
              <a:t>Splices can not use the RETRY capability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87B47E-9246-D7BB-673D-B0A6014D5697}"/>
              </a:ext>
            </a:extLst>
          </p:cNvPr>
          <p:cNvSpPr/>
          <p:nvPr/>
        </p:nvSpPr>
        <p:spPr>
          <a:xfrm>
            <a:off x="8863445" y="365126"/>
            <a:ext cx="883227" cy="8416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658402-501E-2A81-2203-C432C16B865F}"/>
              </a:ext>
            </a:extLst>
          </p:cNvPr>
          <p:cNvSpPr/>
          <p:nvPr/>
        </p:nvSpPr>
        <p:spPr>
          <a:xfrm>
            <a:off x="8863445" y="5540085"/>
            <a:ext cx="883227" cy="8416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DC646-7A5C-14CD-DB2D-AA4F0FC06EC6}"/>
              </a:ext>
            </a:extLst>
          </p:cNvPr>
          <p:cNvSpPr/>
          <p:nvPr/>
        </p:nvSpPr>
        <p:spPr>
          <a:xfrm>
            <a:off x="7429499" y="1712768"/>
            <a:ext cx="3751118" cy="30757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SPLICE 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0F46DE-9E40-3C3D-BE06-D1384AD3A348}"/>
              </a:ext>
            </a:extLst>
          </p:cNvPr>
          <p:cNvSpPr/>
          <p:nvPr/>
        </p:nvSpPr>
        <p:spPr>
          <a:xfrm>
            <a:off x="7914408" y="2228849"/>
            <a:ext cx="741218" cy="730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X+A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386B2C-1686-AC4E-1407-FD1A86311ACC}"/>
              </a:ext>
            </a:extLst>
          </p:cNvPr>
          <p:cNvSpPr/>
          <p:nvPr/>
        </p:nvSpPr>
        <p:spPr>
          <a:xfrm>
            <a:off x="10009908" y="2228849"/>
            <a:ext cx="741218" cy="730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X+B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B1E9DF-4D60-9A50-74A9-C9EF1EA2DF63}"/>
              </a:ext>
            </a:extLst>
          </p:cNvPr>
          <p:cNvSpPr/>
          <p:nvPr/>
        </p:nvSpPr>
        <p:spPr>
          <a:xfrm>
            <a:off x="8962158" y="3061855"/>
            <a:ext cx="741218" cy="730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X+C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FC3824-6084-88CD-1097-A895F7E70E25}"/>
              </a:ext>
            </a:extLst>
          </p:cNvPr>
          <p:cNvSpPr/>
          <p:nvPr/>
        </p:nvSpPr>
        <p:spPr>
          <a:xfrm>
            <a:off x="10009908" y="3825588"/>
            <a:ext cx="741218" cy="730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X+E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591519-A928-C8C3-6446-B21A3F6810D6}"/>
              </a:ext>
            </a:extLst>
          </p:cNvPr>
          <p:cNvSpPr/>
          <p:nvPr/>
        </p:nvSpPr>
        <p:spPr>
          <a:xfrm>
            <a:off x="7914408" y="3825585"/>
            <a:ext cx="741218" cy="730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X+D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84296E-6AA6-AD07-AE72-06EBB8C2BAB2}"/>
              </a:ext>
            </a:extLst>
          </p:cNvPr>
          <p:cNvCxnSpPr>
            <a:stCxn id="4" idx="4"/>
            <a:endCxn id="7" idx="0"/>
          </p:cNvCxnSpPr>
          <p:nvPr/>
        </p:nvCxnSpPr>
        <p:spPr>
          <a:xfrm flipH="1">
            <a:off x="9305058" y="1206790"/>
            <a:ext cx="1" cy="50597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361BC8-F456-735F-3930-62D4C55D4970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547077" y="2852650"/>
            <a:ext cx="523630" cy="3162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D3CAB5-FE29-C206-D3C8-EEF9615673DF}"/>
              </a:ext>
            </a:extLst>
          </p:cNvPr>
          <p:cNvCxnSpPr>
            <a:cxnSpLocks/>
            <a:stCxn id="9" idx="3"/>
            <a:endCxn id="10" idx="7"/>
          </p:cNvCxnSpPr>
          <p:nvPr/>
        </p:nvCxnSpPr>
        <p:spPr>
          <a:xfrm flipH="1">
            <a:off x="9594827" y="2852650"/>
            <a:ext cx="523630" cy="3162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20EE93F-133B-46D7-C2A5-CD917556BB4F}"/>
              </a:ext>
            </a:extLst>
          </p:cNvPr>
          <p:cNvCxnSpPr>
            <a:stCxn id="10" idx="3"/>
            <a:endCxn id="12" idx="7"/>
          </p:cNvCxnSpPr>
          <p:nvPr/>
        </p:nvCxnSpPr>
        <p:spPr>
          <a:xfrm flipH="1">
            <a:off x="8547077" y="3685656"/>
            <a:ext cx="523630" cy="24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9C65C4-4D0E-4015-0A1C-48610A7E57D5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>
            <a:off x="9594827" y="3685656"/>
            <a:ext cx="523630" cy="246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8A914C-D033-E417-2C47-2D756083EC75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9305058" y="4788477"/>
            <a:ext cx="1" cy="75160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CEB4CE-C152-9C4E-C63C-590C728E003E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 flipH="1">
            <a:off x="8285017" y="1083531"/>
            <a:ext cx="707774" cy="114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A2F8B9-5E80-7A87-D7B4-C4A43247E985}"/>
              </a:ext>
            </a:extLst>
          </p:cNvPr>
          <p:cNvCxnSpPr>
            <a:stCxn id="4" idx="5"/>
            <a:endCxn id="9" idx="0"/>
          </p:cNvCxnSpPr>
          <p:nvPr/>
        </p:nvCxnSpPr>
        <p:spPr>
          <a:xfrm>
            <a:off x="9617326" y="1083531"/>
            <a:ext cx="763191" cy="114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606958-81BA-228A-2A8E-A6E609C43696}"/>
              </a:ext>
            </a:extLst>
          </p:cNvPr>
          <p:cNvCxnSpPr>
            <a:stCxn id="12" idx="4"/>
            <a:endCxn id="5" idx="1"/>
          </p:cNvCxnSpPr>
          <p:nvPr/>
        </p:nvCxnSpPr>
        <p:spPr>
          <a:xfrm>
            <a:off x="8285017" y="4556413"/>
            <a:ext cx="707774" cy="1106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87087A-F9AB-FC7B-CB01-ABD26E80C4F4}"/>
              </a:ext>
            </a:extLst>
          </p:cNvPr>
          <p:cNvCxnSpPr>
            <a:stCxn id="11" idx="4"/>
            <a:endCxn id="5" idx="7"/>
          </p:cNvCxnSpPr>
          <p:nvPr/>
        </p:nvCxnSpPr>
        <p:spPr>
          <a:xfrm flipH="1">
            <a:off x="9617326" y="4556416"/>
            <a:ext cx="763191" cy="11069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6B14F00-E5D5-BB16-8213-51AC144B6F78}"/>
              </a:ext>
            </a:extLst>
          </p:cNvPr>
          <p:cNvSpPr/>
          <p:nvPr/>
        </p:nvSpPr>
        <p:spPr>
          <a:xfrm>
            <a:off x="4301999" y="4448006"/>
            <a:ext cx="2746195" cy="1737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SPLICE X </a:t>
            </a:r>
            <a:r>
              <a:rPr lang="en-US" b="1" dirty="0" err="1">
                <a:solidFill>
                  <a:schemeClr val="tx1"/>
                </a:solidFill>
              </a:rPr>
              <a:t>cross.dag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C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X</a:t>
            </a:r>
          </a:p>
          <a:p>
            <a:r>
              <a:rPr lang="en-US" dirty="0">
                <a:solidFill>
                  <a:schemeClr val="tx1"/>
                </a:solidFill>
              </a:rPr>
              <a:t>PARENT X CHILD 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7B10D8-3C41-E3F1-8747-04655D5490FF}"/>
              </a:ext>
            </a:extLst>
          </p:cNvPr>
          <p:cNvSpPr txBox="1"/>
          <p:nvPr/>
        </p:nvSpPr>
        <p:spPr>
          <a:xfrm>
            <a:off x="2358899" y="5085303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sample.dag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1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2D69-178B-0153-B1B8-B1D2C18E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775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SUBDAG EXTERNAL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15F0-0ECB-CC59-83AB-9C967BC9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87" y="1430770"/>
            <a:ext cx="5382840" cy="48349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the parent DAG it is just a single node</a:t>
            </a:r>
          </a:p>
          <a:p>
            <a:pPr lvl="1"/>
            <a:r>
              <a:rPr lang="en-US" dirty="0"/>
              <a:t>Can use RETRY</a:t>
            </a:r>
          </a:p>
          <a:p>
            <a:pPr lvl="1"/>
            <a:r>
              <a:rPr lang="en-US" dirty="0"/>
              <a:t>Can have Pre and POST Script</a:t>
            </a:r>
          </a:p>
          <a:p>
            <a:r>
              <a:rPr lang="en-US" dirty="0"/>
              <a:t>Submits as another DAG to the </a:t>
            </a:r>
            <a:r>
              <a:rPr lang="en-US" dirty="0" err="1"/>
              <a:t>Schedd</a:t>
            </a:r>
            <a:r>
              <a:rPr lang="en-US" dirty="0"/>
              <a:t> that has its own </a:t>
            </a:r>
            <a:r>
              <a:rPr lang="en-US" dirty="0" err="1"/>
              <a:t>DAGMan</a:t>
            </a:r>
            <a:r>
              <a:rPr lang="en-US" dirty="0"/>
              <a:t> job process and output files.</a:t>
            </a:r>
          </a:p>
          <a:p>
            <a:r>
              <a:rPr lang="en-US" dirty="0"/>
              <a:t>DAG file and nodes don’t need to exist at submission time of parent DAG</a:t>
            </a:r>
          </a:p>
          <a:p>
            <a:r>
              <a:rPr lang="en-US" dirty="0"/>
              <a:t>Good for running sub-workflows where the number of jobs is not predefined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BA8F21-4650-6520-1E22-C2B12A43C374}"/>
              </a:ext>
            </a:extLst>
          </p:cNvPr>
          <p:cNvSpPr/>
          <p:nvPr/>
        </p:nvSpPr>
        <p:spPr>
          <a:xfrm>
            <a:off x="7639632" y="587879"/>
            <a:ext cx="3965277" cy="2677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SUBDAG EXTERNAL SIM </a:t>
            </a:r>
            <a:r>
              <a:rPr lang="en-US" b="1" dirty="0" err="1">
                <a:solidFill>
                  <a:schemeClr val="tx1"/>
                </a:solidFill>
              </a:rPr>
              <a:t>simulation.dag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C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SCRIPT POST SIM …</a:t>
            </a:r>
          </a:p>
          <a:p>
            <a:r>
              <a:rPr lang="en-US" b="1" dirty="0">
                <a:solidFill>
                  <a:schemeClr val="tx1"/>
                </a:solidFill>
              </a:rPr>
              <a:t>RETRY 10 SIM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SIM</a:t>
            </a:r>
          </a:p>
          <a:p>
            <a:r>
              <a:rPr lang="en-US" dirty="0">
                <a:solidFill>
                  <a:schemeClr val="tx1"/>
                </a:solidFill>
              </a:rPr>
              <a:t>PARENT SIM CHILD 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448E6C2-FB4A-E8A6-EBFF-6914CEB7A71D}"/>
              </a:ext>
            </a:extLst>
          </p:cNvPr>
          <p:cNvSpPr/>
          <p:nvPr/>
        </p:nvSpPr>
        <p:spPr>
          <a:xfrm>
            <a:off x="6408079" y="2311976"/>
            <a:ext cx="741218" cy="7308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8C0DB8-61DF-D6F7-71CB-EF06DF50893E}"/>
              </a:ext>
            </a:extLst>
          </p:cNvPr>
          <p:cNvSpPr/>
          <p:nvPr/>
        </p:nvSpPr>
        <p:spPr>
          <a:xfrm>
            <a:off x="6408079" y="3461903"/>
            <a:ext cx="741218" cy="7308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36A66D-35E7-6C00-F94A-F0DF7A622C6C}"/>
              </a:ext>
            </a:extLst>
          </p:cNvPr>
          <p:cNvSpPr/>
          <p:nvPr/>
        </p:nvSpPr>
        <p:spPr>
          <a:xfrm>
            <a:off x="6408079" y="4611831"/>
            <a:ext cx="741218" cy="7308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B4BF67-C9FE-CE0A-123F-6683D61610A8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6778688" y="3042804"/>
            <a:ext cx="0" cy="419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B623C-8B28-AD83-F6E4-1819A5B9B7FC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6778688" y="4192731"/>
            <a:ext cx="0" cy="419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0D01391-43AB-5C8B-5755-4A0BEAEC2C6E}"/>
              </a:ext>
            </a:extLst>
          </p:cNvPr>
          <p:cNvSpPr/>
          <p:nvPr/>
        </p:nvSpPr>
        <p:spPr>
          <a:xfrm>
            <a:off x="7890742" y="3365933"/>
            <a:ext cx="3463059" cy="9646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SUBDAG That runs and manages its own DAG in the Queue to analyze some data.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E4BB56-01CA-B7EF-1087-CF1194E3C1B1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7149297" y="3827317"/>
            <a:ext cx="741445" cy="692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68C3E440-86BC-4915-4836-7D7C8B15DE41}"/>
              </a:ext>
            </a:extLst>
          </p:cNvPr>
          <p:cNvCxnSpPr>
            <a:cxnSpLocks/>
            <a:stCxn id="6" idx="4"/>
            <a:endCxn id="6" idx="0"/>
          </p:cNvCxnSpPr>
          <p:nvPr/>
        </p:nvCxnSpPr>
        <p:spPr>
          <a:xfrm rot="5400000" flipH="1">
            <a:off x="6413274" y="3827317"/>
            <a:ext cx="730828" cy="12700"/>
          </a:xfrm>
          <a:prstGeom prst="curvedConnector5">
            <a:avLst>
              <a:gd name="adj1" fmla="val -31280"/>
              <a:gd name="adj2" fmla="val 7745449"/>
              <a:gd name="adj3" fmla="val 131280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FDAD32B-4EF4-0550-F804-E3373F9474EA}"/>
              </a:ext>
            </a:extLst>
          </p:cNvPr>
          <p:cNvSpPr txBox="1"/>
          <p:nvPr/>
        </p:nvSpPr>
        <p:spPr>
          <a:xfrm>
            <a:off x="8479270" y="21854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sample.dag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2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0B87-6D85-6915-6F1A-6B8776F4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SUBDAG Example (DAG make DAG)</a:t>
            </a:r>
          </a:p>
        </p:txBody>
      </p:sp>
      <p:pic>
        <p:nvPicPr>
          <p:cNvPr id="5" name="Picture 4" descr="DAG Making Sub-DAGs&#10;&#10;This is a diagram showing the capability of a DAG that creates an unknown number of DAGs that need to be ran.">
            <a:extLst>
              <a:ext uri="{FF2B5EF4-FFF2-40B4-BE49-F238E27FC236}">
                <a16:creationId xmlns:a16="http://schemas.microsoft.com/office/drawing/2014/main" id="{4DC56F0D-8FB7-F26A-47AF-D38C7512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16" y="1383957"/>
            <a:ext cx="6369166" cy="4877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EB4DC2-7D49-EEDF-DC56-6C5BFAF50595}"/>
              </a:ext>
            </a:extLst>
          </p:cNvPr>
          <p:cNvSpPr txBox="1"/>
          <p:nvPr/>
        </p:nvSpPr>
        <p:spPr>
          <a:xfrm>
            <a:off x="838200" y="2828835"/>
            <a:ext cx="369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an example diagram to show a user how to set up a DAG that creates and unknown number of DAGs and subsequently runs them.</a:t>
            </a:r>
          </a:p>
        </p:txBody>
      </p:sp>
    </p:spTree>
    <p:extLst>
      <p:ext uri="{BB962C8B-B14F-4D97-AF65-F5344CB8AC3E}">
        <p14:creationId xmlns:p14="http://schemas.microsoft.com/office/powerpoint/2010/main" val="1620084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C2BB-F8F9-FAF3-A8AD-4CB408D3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063" y="2766218"/>
            <a:ext cx="791787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Miscellaneous Useful Features</a:t>
            </a:r>
          </a:p>
        </p:txBody>
      </p:sp>
    </p:spTree>
    <p:extLst>
      <p:ext uri="{BB962C8B-B14F-4D97-AF65-F5344CB8AC3E}">
        <p14:creationId xmlns:p14="http://schemas.microsoft.com/office/powerpoint/2010/main" val="387457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C78E-8750-19F6-CF50-747538BF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38" y="377482"/>
            <a:ext cx="1072772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Reuse One Submit Description with VARS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F9E7-F48A-A4B0-3DF3-2D1ACE55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467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VARS command in the DAG description file creates macros to be used by the job submit description.</a:t>
            </a:r>
          </a:p>
          <a:p>
            <a:r>
              <a:rPr lang="en-US" dirty="0"/>
              <a:t>Allows one job submit description to be used for many DAG nodes.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F282E-A455-FCA1-AD82-B4AE1AA00711}"/>
              </a:ext>
            </a:extLst>
          </p:cNvPr>
          <p:cNvSpPr/>
          <p:nvPr/>
        </p:nvSpPr>
        <p:spPr>
          <a:xfrm>
            <a:off x="4484758" y="3302766"/>
            <a:ext cx="2746195" cy="279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</a:t>
            </a:r>
            <a:r>
              <a:rPr lang="en-US" dirty="0" err="1">
                <a:solidFill>
                  <a:schemeClr val="tx1"/>
                </a:solidFill>
              </a:rPr>
              <a:t>same.sub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C </a:t>
            </a:r>
            <a:r>
              <a:rPr lang="en-US" dirty="0" err="1">
                <a:solidFill>
                  <a:schemeClr val="tx1"/>
                </a:solidFill>
              </a:rPr>
              <a:t>same.sub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VARS B country=“USA”</a:t>
            </a:r>
          </a:p>
          <a:p>
            <a:r>
              <a:rPr lang="en-US" b="1" dirty="0">
                <a:solidFill>
                  <a:schemeClr val="tx1"/>
                </a:solidFill>
              </a:rPr>
              <a:t>VARS C country=“Canada”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B C</a:t>
            </a:r>
          </a:p>
          <a:p>
            <a:r>
              <a:rPr lang="en-US" dirty="0">
                <a:solidFill>
                  <a:schemeClr val="tx1"/>
                </a:solidFill>
              </a:rPr>
              <a:t>PARENT B C CHILD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93128-22AA-1243-4C20-92227A9D4838}"/>
              </a:ext>
            </a:extLst>
          </p:cNvPr>
          <p:cNvSpPr txBox="1"/>
          <p:nvPr/>
        </p:nvSpPr>
        <p:spPr>
          <a:xfrm>
            <a:off x="4707184" y="2877030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C05876-B1C8-7868-8068-FE299DEF240F}"/>
              </a:ext>
            </a:extLst>
          </p:cNvPr>
          <p:cNvSpPr/>
          <p:nvPr/>
        </p:nvSpPr>
        <p:spPr>
          <a:xfrm>
            <a:off x="7562896" y="3301297"/>
            <a:ext cx="3790904" cy="2072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executable = </a:t>
            </a:r>
            <a:r>
              <a:rPr lang="en-US" dirty="0" err="1">
                <a:solidFill>
                  <a:schemeClr val="tx1"/>
                </a:solidFill>
              </a:rPr>
              <a:t>my_script.sh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arguments = $(country)</a:t>
            </a:r>
          </a:p>
          <a:p>
            <a:r>
              <a:rPr lang="en-US" dirty="0">
                <a:solidFill>
                  <a:schemeClr val="tx1"/>
                </a:solidFill>
              </a:rPr>
              <a:t>log               = $(country)-$(cluster).log</a:t>
            </a:r>
          </a:p>
          <a:p>
            <a:r>
              <a:rPr lang="en-US" dirty="0">
                <a:solidFill>
                  <a:schemeClr val="tx1"/>
                </a:solidFill>
              </a:rPr>
              <a:t>error           = $(country)-$(cluster).err</a:t>
            </a:r>
          </a:p>
          <a:p>
            <a:r>
              <a:rPr lang="en-US" dirty="0">
                <a:solidFill>
                  <a:schemeClr val="tx1"/>
                </a:solidFill>
              </a:rPr>
              <a:t>output        = $(country)-$(cluster).out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FAD9C-7C58-0BDB-7404-669A7B8F44C9}"/>
              </a:ext>
            </a:extLst>
          </p:cNvPr>
          <p:cNvSpPr txBox="1"/>
          <p:nvPr/>
        </p:nvSpPr>
        <p:spPr>
          <a:xfrm>
            <a:off x="8315348" y="2877030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same.sub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4998F-B28B-5DFA-026D-92EBA6360388}"/>
              </a:ext>
            </a:extLst>
          </p:cNvPr>
          <p:cNvSpPr txBox="1"/>
          <p:nvPr/>
        </p:nvSpPr>
        <p:spPr>
          <a:xfrm>
            <a:off x="845227" y="3014140"/>
            <a:ext cx="3473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pass custom Job Ad attributes to Node jobs using My. syntax.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has special macros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$(JOB) becomes node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$(RETRY) becomes current retry attempt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PREPEND/APPEND keyword to use VARS macros in submit description if/else conditionals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78EEA-12A3-35C4-0D4F-6DB0B4706C89}"/>
              </a:ext>
            </a:extLst>
          </p:cNvPr>
          <p:cNvSpPr txBox="1"/>
          <p:nvPr/>
        </p:nvSpPr>
        <p:spPr>
          <a:xfrm>
            <a:off x="7585077" y="5580186"/>
            <a:ext cx="380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DAGMan VARS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23E2-E01D-FE3B-BE28-0D46D213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E7B6-8CEF-39C0-8269-3025AC7D9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634"/>
            <a:ext cx="5157355" cy="132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DAGMan</a:t>
            </a:r>
            <a:r>
              <a:rPr lang="en-US" dirty="0"/>
              <a:t> can produce a DOT file to easily help visualize a DAG utilizing the </a:t>
            </a:r>
            <a:r>
              <a:rPr lang="en-US" b="0" i="0" dirty="0">
                <a:solidFill>
                  <a:srgbClr val="404040"/>
                </a:solidFill>
                <a:effectLst/>
              </a:rPr>
              <a:t>AT&amp;T Research Labs </a:t>
            </a:r>
            <a:r>
              <a:rPr lang="en-US" b="0" i="1" dirty="0" err="1">
                <a:solidFill>
                  <a:srgbClr val="404040"/>
                </a:solidFill>
                <a:effectLst/>
              </a:rPr>
              <a:t>graphviz</a:t>
            </a:r>
            <a:r>
              <a:rPr lang="en-US" b="0" i="0" dirty="0">
                <a:solidFill>
                  <a:srgbClr val="404040"/>
                </a:solidFill>
                <a:effectLst/>
              </a:rPr>
              <a:t> package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E0539-2685-F99E-EB83-98FAE9A5A315}"/>
              </a:ext>
            </a:extLst>
          </p:cNvPr>
          <p:cNvSpPr/>
          <p:nvPr/>
        </p:nvSpPr>
        <p:spPr>
          <a:xfrm>
            <a:off x="2093588" y="3457202"/>
            <a:ext cx="2161776" cy="977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r>
              <a:rPr lang="en-US" b="1" dirty="0">
                <a:solidFill>
                  <a:schemeClr val="tx1"/>
                </a:solidFill>
              </a:rPr>
              <a:t>DOT </a:t>
            </a:r>
            <a:r>
              <a:rPr lang="en-US" b="1" dirty="0" err="1">
                <a:solidFill>
                  <a:schemeClr val="tx1"/>
                </a:solidFill>
              </a:rPr>
              <a:t>dag.dot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A1866-BCB6-194B-988B-7C6298DE16B8}"/>
              </a:ext>
            </a:extLst>
          </p:cNvPr>
          <p:cNvSpPr txBox="1"/>
          <p:nvPr/>
        </p:nvSpPr>
        <p:spPr>
          <a:xfrm>
            <a:off x="2480160" y="3059668"/>
            <a:ext cx="13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sample.dag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C9EFD-2AAA-08B2-5320-CDE08B99C817}"/>
              </a:ext>
            </a:extLst>
          </p:cNvPr>
          <p:cNvSpPr txBox="1"/>
          <p:nvPr/>
        </p:nvSpPr>
        <p:spPr>
          <a:xfrm>
            <a:off x="1428752" y="4695789"/>
            <a:ext cx="350173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dot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-</a:t>
            </a:r>
            <a:r>
              <a:rPr lang="en-US" sz="2400" dirty="0" err="1">
                <a:solidFill>
                  <a:srgbClr val="FF0000"/>
                </a:solidFill>
              </a:rPr>
              <a:t>Tps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dag.dot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-o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dag.ps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ample DAG Image&#10;&#10;Produced using the DOT command in a DAG">
            <a:extLst>
              <a:ext uri="{FF2B5EF4-FFF2-40B4-BE49-F238E27FC236}">
                <a16:creationId xmlns:a16="http://schemas.microsoft.com/office/drawing/2014/main" id="{DD91C999-9068-A768-8FAF-0E9DF125D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" t="11008" r="21183"/>
          <a:stretch/>
        </p:blipFill>
        <p:spPr>
          <a:xfrm>
            <a:off x="6877050" y="582062"/>
            <a:ext cx="3595255" cy="5460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408409-8937-2294-2D8F-B853A4F1DAB0}"/>
              </a:ext>
            </a:extLst>
          </p:cNvPr>
          <p:cNvSpPr txBox="1"/>
          <p:nvPr/>
        </p:nvSpPr>
        <p:spPr>
          <a:xfrm>
            <a:off x="1168978" y="5418838"/>
            <a:ext cx="414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DAGMan Dot Files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84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ABD9-FF33-6D61-0C40-095EEA1E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Config &amp; Node Priorities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84025-48A8-C7CB-D21C-5BBB7FC9CE77}"/>
              </a:ext>
            </a:extLst>
          </p:cNvPr>
          <p:cNvSpPr txBox="1"/>
          <p:nvPr/>
        </p:nvSpPr>
        <p:spPr>
          <a:xfrm>
            <a:off x="630380" y="1361209"/>
            <a:ext cx="47382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DAGMan</a:t>
            </a:r>
            <a:r>
              <a:rPr lang="en-US" dirty="0"/>
              <a:t> has lots of configuration options that can be applied on a per DAG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config file can be added for a </a:t>
            </a:r>
            <a:r>
              <a:rPr lang="en-US" dirty="0" err="1"/>
              <a:t>DAGMan</a:t>
            </a:r>
            <a:r>
              <a:rPr lang="en-US" dirty="0"/>
              <a:t>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help throttle various aspects of the DAG to reduce strain on the </a:t>
            </a:r>
            <a:r>
              <a:rPr lang="en-US" dirty="0" err="1"/>
              <a:t>Schedd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Notable Config Options for Users: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DAGMAN_SUBMIT_DEPTH_FIRST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Has DAG prioritize submitting nodes depth first rather than default breadth first.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DAGMAN_NODE_RECORD_INFO=Retry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Automatically add the nodes retry attempt to the job 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DAGMAN_PUT_FAILED_JOBS_ON_HOLD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Resubmit a job in the hold state if all retries are used and job failed.</a:t>
            </a:r>
          </a:p>
          <a:p>
            <a:r>
              <a:rPr lang="en-US" sz="1600" dirty="0"/>
              <a:t>Link to </a:t>
            </a:r>
            <a:r>
              <a:rPr lang="en-US" sz="1600" dirty="0">
                <a:hlinkClick r:id="rId3"/>
              </a:rPr>
              <a:t>DAGMan Custom Configuration Documentation</a:t>
            </a:r>
            <a:endParaRPr lang="en-US" sz="1600" dirty="0"/>
          </a:p>
          <a:p>
            <a:r>
              <a:rPr lang="en-US" sz="1600" dirty="0"/>
              <a:t>Link to </a:t>
            </a:r>
            <a:r>
              <a:rPr lang="en-US" sz="1600" dirty="0">
                <a:hlinkClick r:id="rId4"/>
              </a:rPr>
              <a:t>DAGMan Configuration Options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566F0-3BE6-9330-A599-8169E4C67F60}"/>
              </a:ext>
            </a:extLst>
          </p:cNvPr>
          <p:cNvSpPr txBox="1"/>
          <p:nvPr/>
        </p:nvSpPr>
        <p:spPr>
          <a:xfrm>
            <a:off x="6147957" y="1361209"/>
            <a:ext cx="4738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can specify the priority of a node in a DAG to prioritize that nodes start/submission. This way if multiple nodes become ready at the same time, then the nodes are run based on the node priorities set in the DAG.</a:t>
            </a:r>
          </a:p>
          <a:p>
            <a:r>
              <a:rPr lang="en-US" dirty="0"/>
              <a:t>Link to </a:t>
            </a:r>
            <a:r>
              <a:rPr lang="en-US" dirty="0">
                <a:hlinkClick r:id="rId5"/>
              </a:rPr>
              <a:t>DAGMan Node Priotities Documentation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703A4D-2FDC-9717-B6D6-A1EBC46C23F1}"/>
              </a:ext>
            </a:extLst>
          </p:cNvPr>
          <p:cNvSpPr/>
          <p:nvPr/>
        </p:nvSpPr>
        <p:spPr>
          <a:xfrm>
            <a:off x="7230813" y="3607187"/>
            <a:ext cx="2746195" cy="279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B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C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JOB D </a:t>
            </a:r>
            <a:r>
              <a:rPr lang="en-US" dirty="0" err="1">
                <a:solidFill>
                  <a:schemeClr val="tx1"/>
                </a:solidFill>
              </a:rPr>
              <a:t>job.sub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PRIORITY B 100</a:t>
            </a:r>
          </a:p>
          <a:p>
            <a:r>
              <a:rPr lang="en-US" b="1" dirty="0">
                <a:solidFill>
                  <a:schemeClr val="tx1"/>
                </a:solidFill>
              </a:rPr>
              <a:t>CONFIG </a:t>
            </a:r>
            <a:r>
              <a:rPr lang="en-US" b="1" dirty="0" err="1">
                <a:solidFill>
                  <a:schemeClr val="tx1"/>
                </a:solidFill>
              </a:rPr>
              <a:t>custom.conf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B C</a:t>
            </a:r>
          </a:p>
          <a:p>
            <a:r>
              <a:rPr lang="en-US" dirty="0">
                <a:solidFill>
                  <a:schemeClr val="tx1"/>
                </a:solidFill>
              </a:rPr>
              <a:t>PARENT B C CHILD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5845C-6190-BECD-3FE0-311DB3254CCB}"/>
              </a:ext>
            </a:extLst>
          </p:cNvPr>
          <p:cNvSpPr txBox="1"/>
          <p:nvPr/>
        </p:nvSpPr>
        <p:spPr>
          <a:xfrm>
            <a:off x="7460910" y="3300201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8B5244E4-4C42-98BB-1810-3522AA0A40C7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V="1">
            <a:off x="5280093" y="3244737"/>
            <a:ext cx="2818583" cy="1082854"/>
          </a:xfrm>
          <a:prstGeom prst="bentConnector4">
            <a:avLst>
              <a:gd name="adj1" fmla="val 278"/>
              <a:gd name="adj2" fmla="val 12111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7D80B544-7054-34E2-EE94-D213DD180E0F}"/>
              </a:ext>
            </a:extLst>
          </p:cNvPr>
          <p:cNvCxnSpPr>
            <a:cxnSpLocks/>
          </p:cNvCxnSpPr>
          <p:nvPr/>
        </p:nvCxnSpPr>
        <p:spPr>
          <a:xfrm rot="10800000">
            <a:off x="5143501" y="4156365"/>
            <a:ext cx="2087311" cy="1267693"/>
          </a:xfrm>
          <a:prstGeom prst="bentConnector3">
            <a:avLst>
              <a:gd name="adj1" fmla="val 7588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D825C-DE9B-8EAC-4C0F-7D6CCB7FD808}"/>
              </a:ext>
            </a:extLst>
          </p:cNvPr>
          <p:cNvCxnSpPr/>
          <p:nvPr/>
        </p:nvCxnSpPr>
        <p:spPr>
          <a:xfrm>
            <a:off x="5496791" y="1361209"/>
            <a:ext cx="0" cy="4935682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FEB9AA-CC4E-2BEE-844D-40EBE3AD9D28}"/>
              </a:ext>
            </a:extLst>
          </p:cNvPr>
          <p:cNvCxnSpPr/>
          <p:nvPr/>
        </p:nvCxnSpPr>
        <p:spPr>
          <a:xfrm>
            <a:off x="5476009" y="3210223"/>
            <a:ext cx="548640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19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BB10-91E0-550B-725F-153193F6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Running DAG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DE9F-0120-1DD1-A509-FC74F21F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23" y="3255268"/>
            <a:ext cx="7417379" cy="2636402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$ 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condor_q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6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-- 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Schedd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: COLES_AP@ : &lt;127.0.0.1:49473?... @ 07/06/23 10:14:23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OWNER      BATCH_NAME        SUBMITTED   DONE   RUN    IDLE  TOTAL JOB_IDS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colebollig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diamond.dag+6    7/6  10:14      _      _      1      4 7.0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  <a:effectLst/>
              <a:latin typeface="PT Mono" panose="02060509020205020204" pitchFamily="49" charset="77"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$ 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condor_q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–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nobatch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-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dag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6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-- 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Schedd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: COLES_AP@ : &lt;127.0.0.1:49473?... @ 07/06/23 10:14:25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PT Mono" panose="02060509020205020204" pitchFamily="49" charset="77"/>
              </a:rPr>
              <a:t> 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ID      OWNER            SUBMITTED     RUN_TIME ST PRI SIZE CMD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   6.0   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colebollig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      7/6  09:18   0+00:00:11 R  0    0.5 </a:t>
            </a:r>
            <a:r>
              <a:rPr lang="en-US" sz="48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condor_dagman</a:t>
            </a: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...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   7.0     |-A           7/6  09:18   0+00:00:00 I  0    0.1 /bin/sleep 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F81914-98A6-6657-E6BE-6A7542E6B36A}"/>
              </a:ext>
            </a:extLst>
          </p:cNvPr>
          <p:cNvSpPr txBox="1"/>
          <p:nvPr/>
        </p:nvSpPr>
        <p:spPr>
          <a:xfrm>
            <a:off x="838200" y="1316276"/>
            <a:ext cx="8482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Standard way to view a running DAG is with </a:t>
            </a:r>
            <a:r>
              <a:rPr lang="en-US" sz="2400" b="1" dirty="0" err="1"/>
              <a:t>condor_q</a:t>
            </a:r>
            <a:r>
              <a:rPr lang="en-US" sz="2400" dirty="0"/>
              <a:t>. Normally this will show a condense batch view of job process running under for this 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use of </a:t>
            </a:r>
            <a:r>
              <a:rPr lang="en-US" sz="2400" b="1" dirty="0"/>
              <a:t>–</a:t>
            </a:r>
            <a:r>
              <a:rPr lang="en-US" sz="2400" b="1" dirty="0" err="1"/>
              <a:t>nobatch</a:t>
            </a:r>
            <a:r>
              <a:rPr lang="en-US" sz="2400" b="1" dirty="0"/>
              <a:t> -</a:t>
            </a:r>
            <a:r>
              <a:rPr lang="en-US" sz="2400" b="1" dirty="0" err="1"/>
              <a:t>dag</a:t>
            </a:r>
            <a:r>
              <a:rPr lang="en-US" sz="2400" dirty="0"/>
              <a:t> breaks out each individual job cluster into their own lines with the associated Node names.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1243A-6D6A-93EC-CA37-7F3A231B57FE}"/>
              </a:ext>
            </a:extLst>
          </p:cNvPr>
          <p:cNvSpPr txBox="1"/>
          <p:nvPr/>
        </p:nvSpPr>
        <p:spPr>
          <a:xfrm>
            <a:off x="8028709" y="3255268"/>
            <a:ext cx="3827318" cy="16315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PT Mono" panose="02060509020205020204" pitchFamily="49" charset="77"/>
              </a:rPr>
              <a:t>$ </a:t>
            </a:r>
            <a:r>
              <a:rPr lang="en-US" sz="1400" dirty="0" err="1">
                <a:solidFill>
                  <a:schemeClr val="bg1"/>
                </a:solidFill>
                <a:latin typeface="PT Mono" panose="02060509020205020204" pitchFamily="49" charset="77"/>
              </a:rPr>
              <a:t>h</a:t>
            </a:r>
            <a:r>
              <a:rPr lang="en-US" sz="14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tcondor</a:t>
            </a:r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dag</a:t>
            </a:r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status 6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DAG is running since 0h1m14s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Of 4 total jobs: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2 are currently running</a:t>
            </a:r>
          </a:p>
          <a:p>
            <a:r>
              <a:rPr lang="en-US" sz="1400" dirty="0">
                <a:solidFill>
                  <a:schemeClr val="bg1"/>
                </a:solidFill>
                <a:latin typeface="PT Mono" panose="02060509020205020204" pitchFamily="49" charset="77"/>
              </a:rPr>
              <a:t>0</a:t>
            </a:r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are idle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0 are held</a:t>
            </a:r>
          </a:p>
          <a:p>
            <a:r>
              <a:rPr lang="en-US" sz="1400" dirty="0">
                <a:solidFill>
                  <a:schemeClr val="bg1"/>
                </a:solidFill>
                <a:latin typeface="PT Mono" panose="02060509020205020204" pitchFamily="49" charset="77"/>
              </a:rPr>
              <a:t>1</a:t>
            </a:r>
            <a:r>
              <a:rPr lang="en-US" sz="1400" dirty="0">
                <a:solidFill>
                  <a:schemeClr val="bg1"/>
                </a:solidFill>
                <a:effectLst/>
                <a:latin typeface="PT Mono" panose="02060509020205020204" pitchFamily="49" charset="77"/>
              </a:rPr>
              <a:t> completed successfully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33E36-5E50-7272-9ED4-77DCA573BC5D}"/>
              </a:ext>
            </a:extLst>
          </p:cNvPr>
          <p:cNvSpPr txBox="1"/>
          <p:nvPr/>
        </p:nvSpPr>
        <p:spPr>
          <a:xfrm>
            <a:off x="7948180" y="4941559"/>
            <a:ext cx="412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displays the following but may expand in the future. (Stay tuned for Todd’s talk of New Features Thursday Afternoon)</a:t>
            </a:r>
          </a:p>
        </p:txBody>
      </p:sp>
    </p:spTree>
    <p:extLst>
      <p:ext uri="{BB962C8B-B14F-4D97-AF65-F5344CB8AC3E}">
        <p14:creationId xmlns:p14="http://schemas.microsoft.com/office/powerpoint/2010/main" val="11901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4C9A-AF95-54B5-1E9F-E239434A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955" y="2818885"/>
            <a:ext cx="5718089" cy="1220229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52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E654-7AB4-5554-C8AB-364671D8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43A11-EEE1-B8D3-69EE-8D595B722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774"/>
            <a:ext cx="10515600" cy="1891290"/>
          </a:xfrm>
        </p:spPr>
        <p:txBody>
          <a:bodyPr>
            <a:normAutofit/>
          </a:bodyPr>
          <a:lstStyle/>
          <a:p>
            <a:r>
              <a:rPr lang="en-US" dirty="0" err="1"/>
              <a:t>DAGMan</a:t>
            </a:r>
            <a:r>
              <a:rPr lang="en-US" dirty="0"/>
              <a:t> is a </a:t>
            </a:r>
            <a:r>
              <a:rPr lang="en-US" u="sng" dirty="0"/>
              <a:t>Directed Acyclic Graph (DAG) Manager</a:t>
            </a:r>
            <a:r>
              <a:rPr lang="en-US" dirty="0"/>
              <a:t> that is used to help automate a workflow of jobs. </a:t>
            </a:r>
          </a:p>
          <a:p>
            <a:r>
              <a:rPr lang="en-US" dirty="0"/>
              <a:t>A DAG is comprised of Nodes and Edges.</a:t>
            </a:r>
          </a:p>
          <a:p>
            <a:r>
              <a:rPr lang="en-US" dirty="0"/>
              <a:t>A Job is the core of a DAG Node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797FF-3E0B-0A54-BE43-1CE7EFAEC37A}"/>
              </a:ext>
            </a:extLst>
          </p:cNvPr>
          <p:cNvSpPr/>
          <p:nvPr/>
        </p:nvSpPr>
        <p:spPr>
          <a:xfrm>
            <a:off x="3245427" y="3719799"/>
            <a:ext cx="2285999" cy="203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JOB A job1.sub</a:t>
            </a:r>
          </a:p>
          <a:p>
            <a:r>
              <a:rPr lang="en-US" dirty="0">
                <a:solidFill>
                  <a:schemeClr val="tx1"/>
                </a:solidFill>
              </a:rPr>
              <a:t>JOB B job2.sub</a:t>
            </a:r>
          </a:p>
          <a:p>
            <a:r>
              <a:rPr lang="en-US" dirty="0">
                <a:solidFill>
                  <a:schemeClr val="tx1"/>
                </a:solidFill>
              </a:rPr>
              <a:t>JOB C job3.sub</a:t>
            </a:r>
          </a:p>
          <a:p>
            <a:r>
              <a:rPr lang="en-US" dirty="0">
                <a:solidFill>
                  <a:schemeClr val="tx1"/>
                </a:solidFill>
              </a:rPr>
              <a:t>JOB D job4.sub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 A CHILD B C</a:t>
            </a:r>
          </a:p>
          <a:p>
            <a:r>
              <a:rPr lang="en-US" dirty="0">
                <a:solidFill>
                  <a:schemeClr val="tx1"/>
                </a:solidFill>
              </a:rPr>
              <a:t>PARENT B C CHILD 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B9FEB3-3115-2ED0-CE13-23B3115A3F2E}"/>
              </a:ext>
            </a:extLst>
          </p:cNvPr>
          <p:cNvSpPr/>
          <p:nvPr/>
        </p:nvSpPr>
        <p:spPr>
          <a:xfrm>
            <a:off x="6686623" y="3725140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E8945C-A801-BCCE-06CC-F659C88565F0}"/>
              </a:ext>
            </a:extLst>
          </p:cNvPr>
          <p:cNvSpPr/>
          <p:nvPr/>
        </p:nvSpPr>
        <p:spPr>
          <a:xfrm>
            <a:off x="5928087" y="4493239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2DE092-5673-2D8C-7E07-6B4B9CB36844}"/>
              </a:ext>
            </a:extLst>
          </p:cNvPr>
          <p:cNvSpPr/>
          <p:nvPr/>
        </p:nvSpPr>
        <p:spPr>
          <a:xfrm>
            <a:off x="7419185" y="4493239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CE5C3-7844-8F9A-20A0-C9C83D85EA5C}"/>
              </a:ext>
            </a:extLst>
          </p:cNvPr>
          <p:cNvSpPr/>
          <p:nvPr/>
        </p:nvSpPr>
        <p:spPr>
          <a:xfrm>
            <a:off x="6686623" y="5239437"/>
            <a:ext cx="592282" cy="5922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634C84-8565-3941-AB78-25867B46E112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6433631" y="4230684"/>
            <a:ext cx="339730" cy="349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34CF79-1E81-9392-E512-FED2BBC845ED}"/>
              </a:ext>
            </a:extLst>
          </p:cNvPr>
          <p:cNvCxnSpPr>
            <a:stCxn id="6" idx="5"/>
            <a:endCxn id="8" idx="1"/>
          </p:cNvCxnSpPr>
          <p:nvPr/>
        </p:nvCxnSpPr>
        <p:spPr>
          <a:xfrm>
            <a:off x="7192167" y="4230684"/>
            <a:ext cx="313756" cy="3492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F56AE4-6634-4F1F-DB32-3046ADC409A7}"/>
              </a:ext>
            </a:extLst>
          </p:cNvPr>
          <p:cNvCxnSpPr>
            <a:stCxn id="7" idx="5"/>
            <a:endCxn id="9" idx="1"/>
          </p:cNvCxnSpPr>
          <p:nvPr/>
        </p:nvCxnSpPr>
        <p:spPr>
          <a:xfrm>
            <a:off x="6433631" y="4998783"/>
            <a:ext cx="339730" cy="327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450AA9-5A1A-CFC7-747B-3E484B6B2406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7192167" y="4998783"/>
            <a:ext cx="313756" cy="327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26AF01-80FF-0C17-AFA2-70F92B9817E0}"/>
              </a:ext>
            </a:extLst>
          </p:cNvPr>
          <p:cNvSpPr txBox="1"/>
          <p:nvPr/>
        </p:nvSpPr>
        <p:spPr>
          <a:xfrm>
            <a:off x="3245427" y="3294063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diamond.dag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2A13E7-CA58-0BA4-6B2B-BCB62B1E2130}"/>
              </a:ext>
            </a:extLst>
          </p:cNvPr>
          <p:cNvSpPr txBox="1"/>
          <p:nvPr/>
        </p:nvSpPr>
        <p:spPr>
          <a:xfrm>
            <a:off x="5704608" y="3294063"/>
            <a:ext cx="25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Diamond DAG visualized</a:t>
            </a:r>
          </a:p>
        </p:txBody>
      </p:sp>
    </p:spTree>
    <p:extLst>
      <p:ext uri="{BB962C8B-B14F-4D97-AF65-F5344CB8AC3E}">
        <p14:creationId xmlns:p14="http://schemas.microsoft.com/office/powerpoint/2010/main" val="81295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4AA6-3DB4-F4E9-B5F5-13A86DF1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AD403-E84C-728F-7E16-2218857A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6011"/>
          </a:xfrm>
        </p:spPr>
        <p:txBody>
          <a:bodyPr>
            <a:normAutofit fontScale="92500"/>
          </a:bodyPr>
          <a:lstStyle/>
          <a:p>
            <a:r>
              <a:rPr lang="en-US" dirty="0"/>
              <a:t>Submitting a DAG to </a:t>
            </a:r>
            <a:r>
              <a:rPr lang="en-US" dirty="0" err="1"/>
              <a:t>HTCondor</a:t>
            </a:r>
            <a:r>
              <a:rPr lang="en-US" dirty="0"/>
              <a:t> produces an </a:t>
            </a:r>
            <a:r>
              <a:rPr lang="en-US" dirty="0" err="1"/>
              <a:t>HTCondor</a:t>
            </a:r>
            <a:r>
              <a:rPr lang="en-US" dirty="0"/>
              <a:t> scheduler universe job for the </a:t>
            </a:r>
            <a:r>
              <a:rPr lang="en-US" dirty="0" err="1"/>
              <a:t>DAGMan</a:t>
            </a:r>
            <a:r>
              <a:rPr lang="en-US" dirty="0"/>
              <a:t> process (</a:t>
            </a:r>
            <a:r>
              <a:rPr lang="en-US" dirty="0" err="1"/>
              <a:t>DAGMan</a:t>
            </a:r>
            <a:r>
              <a:rPr lang="en-US" dirty="0"/>
              <a:t> job proper).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3133F-0D87-C445-0298-2B85DD27BE17}"/>
              </a:ext>
            </a:extLst>
          </p:cNvPr>
          <p:cNvSpPr txBox="1"/>
          <p:nvPr/>
        </p:nvSpPr>
        <p:spPr>
          <a:xfrm>
            <a:off x="1918853" y="2836573"/>
            <a:ext cx="5257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Lots of files produced: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Informational DAG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</a:t>
            </a:r>
            <a:r>
              <a:rPr lang="en-US" dirty="0" err="1"/>
              <a:t>dagman.out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</a:t>
            </a:r>
            <a:r>
              <a:rPr lang="en-US" dirty="0" err="1"/>
              <a:t>nodes.log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*.metrics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DAGMan</a:t>
            </a:r>
            <a:r>
              <a:rPr lang="en-US" dirty="0"/>
              <a:t> job proper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</a:t>
            </a:r>
            <a:r>
              <a:rPr lang="en-US" dirty="0" err="1"/>
              <a:t>condor.sub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</a:t>
            </a:r>
            <a:r>
              <a:rPr lang="en-US" dirty="0" err="1"/>
              <a:t>dagman.log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</a:t>
            </a:r>
            <a:r>
              <a:rPr lang="en-US" dirty="0" err="1"/>
              <a:t>lib.err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*.</a:t>
            </a:r>
            <a:r>
              <a:rPr lang="en-US" dirty="0" err="1"/>
              <a:t>lib.out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65BAB-8AD8-3644-409F-66837BF9D85E}"/>
              </a:ext>
            </a:extLst>
          </p:cNvPr>
          <p:cNvSpPr txBox="1"/>
          <p:nvPr/>
        </p:nvSpPr>
        <p:spPr>
          <a:xfrm>
            <a:off x="3564079" y="3443931"/>
            <a:ext cx="5008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=  DAG progress/error output</a:t>
            </a:r>
          </a:p>
          <a:p>
            <a:pPr lvl="1"/>
            <a:r>
              <a:rPr lang="en-US" dirty="0"/>
              <a:t>=  Collective job event log (Heart of </a:t>
            </a:r>
            <a:r>
              <a:rPr lang="en-US" dirty="0" err="1"/>
              <a:t>DAGMan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=  JSON formatted DAG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= Submit File</a:t>
            </a:r>
          </a:p>
          <a:p>
            <a:pPr lvl="1"/>
            <a:r>
              <a:rPr lang="en-US" dirty="0"/>
              <a:t>= Job Log</a:t>
            </a:r>
          </a:p>
          <a:p>
            <a:pPr lvl="1"/>
            <a:r>
              <a:rPr lang="en-US" dirty="0"/>
              <a:t>= Job Error</a:t>
            </a:r>
          </a:p>
          <a:p>
            <a:pPr lvl="1"/>
            <a:r>
              <a:rPr lang="en-US" dirty="0"/>
              <a:t>= Job Output</a:t>
            </a:r>
          </a:p>
        </p:txBody>
      </p:sp>
    </p:spTree>
    <p:extLst>
      <p:ext uri="{BB962C8B-B14F-4D97-AF65-F5344CB8AC3E}">
        <p14:creationId xmlns:p14="http://schemas.microsoft.com/office/powerpoint/2010/main" val="34871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AA24-9129-7E1C-3421-883A2439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4" y="510460"/>
            <a:ext cx="1025929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DAGMan</a:t>
            </a:r>
            <a:r>
              <a:rPr lang="en-US" dirty="0"/>
              <a:t> Job Proper </a:t>
            </a:r>
            <a:r>
              <a:rPr lang="en-US" dirty="0" err="1"/>
              <a:t>Classad</a:t>
            </a:r>
            <a:r>
              <a:rPr lang="en-US" dirty="0"/>
              <a:t> Attributes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E473E-BFC8-632B-D6BA-A6FB85604466}"/>
              </a:ext>
            </a:extLst>
          </p:cNvPr>
          <p:cNvSpPr txBox="1"/>
          <p:nvPr/>
        </p:nvSpPr>
        <p:spPr>
          <a:xfrm>
            <a:off x="588819" y="143485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DAGMan</a:t>
            </a:r>
            <a:r>
              <a:rPr lang="en-US" sz="2800" dirty="0"/>
              <a:t> job </a:t>
            </a:r>
            <a:r>
              <a:rPr lang="en-US" sz="2800" dirty="0" err="1"/>
              <a:t>propers</a:t>
            </a:r>
            <a:r>
              <a:rPr lang="en-US" sz="2800" dirty="0"/>
              <a:t> </a:t>
            </a:r>
            <a:r>
              <a:rPr lang="en-US" sz="2800" dirty="0" err="1"/>
              <a:t>classad</a:t>
            </a:r>
            <a:r>
              <a:rPr lang="en-US" sz="2800" dirty="0"/>
              <a:t> also holds a lot of useful information: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21611-25E4-DA22-8107-813EBEF78DE2}"/>
              </a:ext>
            </a:extLst>
          </p:cNvPr>
          <p:cNvSpPr txBox="1">
            <a:spLocks/>
          </p:cNvSpPr>
          <p:nvPr/>
        </p:nvSpPr>
        <p:spPr>
          <a:xfrm>
            <a:off x="4239490" y="1958070"/>
            <a:ext cx="3151909" cy="27125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Information About Submitted Job Processes</a:t>
            </a:r>
          </a:p>
          <a:p>
            <a:r>
              <a:rPr lang="en-US" sz="2000" dirty="0" err="1"/>
              <a:t>DAG_JobsSubmitted</a:t>
            </a:r>
            <a:endParaRPr lang="en-US" sz="2000" dirty="0"/>
          </a:p>
          <a:p>
            <a:r>
              <a:rPr lang="en-US" sz="2000" dirty="0" err="1"/>
              <a:t>DAG_JobsIdle</a:t>
            </a:r>
            <a:endParaRPr lang="en-US" sz="2000" dirty="0"/>
          </a:p>
          <a:p>
            <a:r>
              <a:rPr lang="en-US" sz="2000" dirty="0" err="1"/>
              <a:t>DAG_JobsHeld</a:t>
            </a:r>
            <a:endParaRPr lang="en-US" sz="2000" dirty="0"/>
          </a:p>
          <a:p>
            <a:r>
              <a:rPr lang="en-US" sz="2000" dirty="0" err="1"/>
              <a:t>DAG_JobsRunning</a:t>
            </a:r>
            <a:endParaRPr lang="en-US" sz="2000" dirty="0"/>
          </a:p>
          <a:p>
            <a:r>
              <a:rPr lang="en-US" sz="2000" dirty="0" err="1"/>
              <a:t>DAG_JobsCompleted</a:t>
            </a: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687989-4B7D-7276-2B00-9B0C95E075CF}"/>
              </a:ext>
            </a:extLst>
          </p:cNvPr>
          <p:cNvSpPr txBox="1">
            <a:spLocks/>
          </p:cNvSpPr>
          <p:nvPr/>
        </p:nvSpPr>
        <p:spPr>
          <a:xfrm>
            <a:off x="7391399" y="1958071"/>
            <a:ext cx="3151909" cy="27125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Information about general DAG status</a:t>
            </a:r>
          </a:p>
          <a:p>
            <a:r>
              <a:rPr lang="en-US" sz="2000" dirty="0" err="1"/>
              <a:t>DAG_InRecovery</a:t>
            </a:r>
            <a:endParaRPr lang="en-US" sz="2000" dirty="0"/>
          </a:p>
          <a:p>
            <a:r>
              <a:rPr lang="en-US" sz="2000" dirty="0" err="1"/>
              <a:t>DAG_Status</a:t>
            </a:r>
            <a:endParaRPr lang="en-US" sz="2000" dirty="0"/>
          </a:p>
          <a:p>
            <a:pPr lvl="1"/>
            <a:r>
              <a:rPr lang="en-US" sz="1600" dirty="0"/>
              <a:t>0 = Normal</a:t>
            </a:r>
          </a:p>
          <a:p>
            <a:pPr lvl="1"/>
            <a:r>
              <a:rPr lang="en-US" sz="1600" dirty="0"/>
              <a:t>3 = Aborted by ABORT_DAG_ON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05F8A9-EA55-1A47-5A75-0AAE309A434A}"/>
              </a:ext>
            </a:extLst>
          </p:cNvPr>
          <p:cNvSpPr txBox="1">
            <a:spLocks/>
          </p:cNvSpPr>
          <p:nvPr/>
        </p:nvSpPr>
        <p:spPr>
          <a:xfrm>
            <a:off x="1087581" y="1958071"/>
            <a:ext cx="3151909" cy="4351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Information About DAG Nodes</a:t>
            </a:r>
          </a:p>
          <a:p>
            <a:r>
              <a:rPr lang="en-US" sz="2000"/>
              <a:t>DAG_NodesDone</a:t>
            </a:r>
          </a:p>
          <a:p>
            <a:r>
              <a:rPr lang="en-US" sz="2000"/>
              <a:t>DAG_NodesFailed</a:t>
            </a:r>
          </a:p>
          <a:p>
            <a:r>
              <a:rPr lang="en-US" sz="2000"/>
              <a:t>DAG_NodesPostrun</a:t>
            </a:r>
          </a:p>
          <a:p>
            <a:r>
              <a:rPr lang="en-US" sz="2000"/>
              <a:t>DAG_NodesPrerun</a:t>
            </a:r>
          </a:p>
          <a:p>
            <a:r>
              <a:rPr lang="en-US" sz="2000"/>
              <a:t>DAG_NodesQueued</a:t>
            </a:r>
          </a:p>
          <a:p>
            <a:r>
              <a:rPr lang="en-US" sz="2000"/>
              <a:t>DAG_NodesReady</a:t>
            </a:r>
          </a:p>
          <a:p>
            <a:r>
              <a:rPr lang="en-US" sz="2000"/>
              <a:t>DAG_NodesUnready</a:t>
            </a:r>
          </a:p>
          <a:p>
            <a:r>
              <a:rPr lang="en-US" sz="2000"/>
              <a:t>DAG_NodesFutile</a:t>
            </a:r>
          </a:p>
          <a:p>
            <a:r>
              <a:rPr lang="en-US" sz="2000"/>
              <a:t>DAG_NodesTotal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E6A70-DBC9-5D4F-32EB-3BB3EC9FD333}"/>
              </a:ext>
            </a:extLst>
          </p:cNvPr>
          <p:cNvSpPr txBox="1"/>
          <p:nvPr/>
        </p:nvSpPr>
        <p:spPr>
          <a:xfrm>
            <a:off x="4695568" y="5423149"/>
            <a:ext cx="584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Full descriptions of these attributes can be found in the </a:t>
            </a:r>
            <a:r>
              <a:rPr lang="en-US" sz="1400" dirty="0">
                <a:hlinkClick r:id="rId2"/>
              </a:rPr>
              <a:t>HTCondor Job Classad Attributes Documentation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863B7-494B-9A9C-D631-84158F01AFC2}"/>
              </a:ext>
            </a:extLst>
          </p:cNvPr>
          <p:cNvSpPr txBox="1"/>
          <p:nvPr/>
        </p:nvSpPr>
        <p:spPr>
          <a:xfrm>
            <a:off x="4822551" y="4936027"/>
            <a:ext cx="55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view attributes run: </a:t>
            </a:r>
            <a:r>
              <a:rPr lang="en-US" b="1" dirty="0" err="1">
                <a:solidFill>
                  <a:srgbClr val="FF0000"/>
                </a:solidFill>
              </a:rPr>
              <a:t>condor_q</a:t>
            </a:r>
            <a:r>
              <a:rPr lang="en-US" b="1" dirty="0">
                <a:solidFill>
                  <a:srgbClr val="FF0000"/>
                </a:solidFill>
              </a:rPr>
              <a:t> –l &lt;</a:t>
            </a:r>
            <a:r>
              <a:rPr lang="en-US" b="1" dirty="0" err="1">
                <a:solidFill>
                  <a:srgbClr val="FF0000"/>
                </a:solidFill>
              </a:rPr>
              <a:t>JobId</a:t>
            </a:r>
            <a:r>
              <a:rPr lang="en-US" b="1" dirty="0">
                <a:solidFill>
                  <a:srgbClr val="FF0000"/>
                </a:solidFill>
              </a:rPr>
              <a:t>&gt; | grep DAG_</a:t>
            </a:r>
          </a:p>
        </p:txBody>
      </p:sp>
    </p:spTree>
    <p:extLst>
      <p:ext uri="{BB962C8B-B14F-4D97-AF65-F5344CB8AC3E}">
        <p14:creationId xmlns:p14="http://schemas.microsoft.com/office/powerpoint/2010/main" val="80027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3D14-CA2A-1CE5-8610-F5E69A8CB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2766218"/>
            <a:ext cx="52578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Rerunning a DAG</a:t>
            </a:r>
          </a:p>
        </p:txBody>
      </p:sp>
    </p:spTree>
    <p:extLst>
      <p:ext uri="{BB962C8B-B14F-4D97-AF65-F5344CB8AC3E}">
        <p14:creationId xmlns:p14="http://schemas.microsoft.com/office/powerpoint/2010/main" val="181301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BE4-63DC-1DA8-9CB0-37ACC28E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CA59-F67F-86F8-2F66-D3C55B70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2725"/>
            <a:ext cx="8097982" cy="4351338"/>
          </a:xfrm>
        </p:spPr>
        <p:txBody>
          <a:bodyPr/>
          <a:lstStyle/>
          <a:p>
            <a:r>
              <a:rPr lang="en-US" dirty="0"/>
              <a:t>Use the job submit command </a:t>
            </a:r>
            <a:r>
              <a:rPr lang="en-US" dirty="0" err="1"/>
              <a:t>skip_if_dataflow</a:t>
            </a:r>
            <a:r>
              <a:rPr lang="en-US" dirty="0"/>
              <a:t> to skip running the job again if one of the following is true:</a:t>
            </a:r>
          </a:p>
          <a:p>
            <a:pPr lvl="1"/>
            <a:r>
              <a:rPr lang="en-US" dirty="0"/>
              <a:t>Output files exist and are newer than input files</a:t>
            </a:r>
          </a:p>
          <a:p>
            <a:pPr lvl="1"/>
            <a:r>
              <a:rPr lang="en-US" dirty="0"/>
              <a:t>Execute file is newer than input files</a:t>
            </a:r>
          </a:p>
          <a:p>
            <a:pPr lvl="1"/>
            <a:r>
              <a:rPr lang="en-US" dirty="0"/>
              <a:t>Standard input file is newer than input files</a:t>
            </a:r>
          </a:p>
          <a:p>
            <a:r>
              <a:rPr lang="en-US" dirty="0"/>
              <a:t>Reduces the time executing jobs in large workflows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CA9D5-0AFB-67D2-2B2C-F6A9E3EBD39C}"/>
              </a:ext>
            </a:extLst>
          </p:cNvPr>
          <p:cNvSpPr txBox="1"/>
          <p:nvPr/>
        </p:nvSpPr>
        <p:spPr>
          <a:xfrm>
            <a:off x="4307032" y="5942568"/>
            <a:ext cx="35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Dataflow Job Documentation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F3F58-5803-7DBC-6D8B-5054959FA65D}"/>
              </a:ext>
            </a:extLst>
          </p:cNvPr>
          <p:cNvSpPr/>
          <p:nvPr/>
        </p:nvSpPr>
        <p:spPr>
          <a:xfrm>
            <a:off x="8415796" y="2266843"/>
            <a:ext cx="2872196" cy="26217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executable = </a:t>
            </a:r>
            <a:r>
              <a:rPr lang="en-US" dirty="0" err="1">
                <a:solidFill>
                  <a:schemeClr val="tx1"/>
                </a:solidFill>
              </a:rPr>
              <a:t>my_script.sh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arguments = foo </a:t>
            </a:r>
          </a:p>
          <a:p>
            <a:r>
              <a:rPr lang="en-US" dirty="0">
                <a:solidFill>
                  <a:schemeClr val="tx1"/>
                </a:solidFill>
              </a:rPr>
              <a:t>log               = $(cluster).log</a:t>
            </a:r>
          </a:p>
          <a:p>
            <a:r>
              <a:rPr lang="en-US" dirty="0">
                <a:solidFill>
                  <a:schemeClr val="tx1"/>
                </a:solidFill>
              </a:rPr>
              <a:t>error           = $(cluster).err</a:t>
            </a:r>
          </a:p>
          <a:p>
            <a:r>
              <a:rPr lang="en-US" dirty="0">
                <a:solidFill>
                  <a:schemeClr val="tx1"/>
                </a:solidFill>
              </a:rPr>
              <a:t>output        = $(cluster).out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skip_if_dataflow</a:t>
            </a:r>
            <a:r>
              <a:rPr lang="en-US" b="1" dirty="0">
                <a:solidFill>
                  <a:schemeClr val="tx1"/>
                </a:solidFill>
              </a:rPr>
              <a:t> = True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queue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D1AAA-7345-22CA-4B06-588866DF4D1B}"/>
              </a:ext>
            </a:extLst>
          </p:cNvPr>
          <p:cNvSpPr txBox="1"/>
          <p:nvPr/>
        </p:nvSpPr>
        <p:spPr>
          <a:xfrm>
            <a:off x="8708894" y="1897511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job.sub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7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C960-DF21-FDB6-4358-79A43B14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DAG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14EB-DBC5-9801-A0D5-A8E99104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639"/>
            <a:ext cx="10515600" cy="1831975"/>
          </a:xfrm>
        </p:spPr>
        <p:txBody>
          <a:bodyPr/>
          <a:lstStyle/>
          <a:p>
            <a:r>
              <a:rPr lang="en-US" dirty="0"/>
              <a:t>Added new saved progress file for a DAG in V10.5.0 that is kind of like a video game save</a:t>
            </a:r>
          </a:p>
          <a:p>
            <a:pPr lvl="1"/>
            <a:r>
              <a:rPr lang="en-US" dirty="0"/>
              <a:t>File is similar too a rescue file</a:t>
            </a:r>
          </a:p>
          <a:p>
            <a:pPr lvl="1"/>
            <a:r>
              <a:rPr lang="en-US" dirty="0"/>
              <a:t>Written at the first start of a specified node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D1E8B1-EFA4-54B4-D680-498F7F7F892F}"/>
              </a:ext>
            </a:extLst>
          </p:cNvPr>
          <p:cNvSpPr/>
          <p:nvPr/>
        </p:nvSpPr>
        <p:spPr>
          <a:xfrm>
            <a:off x="838200" y="3717253"/>
            <a:ext cx="4922295" cy="1831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S1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S2 post_simulation1.save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S3 ./post_simulation2.save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S4 ../../foo/</a:t>
            </a:r>
            <a:r>
              <a:rPr lang="en-US" b="1" dirty="0" err="1">
                <a:solidFill>
                  <a:schemeClr val="tx1"/>
                </a:solidFill>
              </a:rPr>
              <a:t>mid_analysis.save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412D1-8AB5-5E3F-7B10-8D0122061FB8}"/>
              </a:ext>
            </a:extLst>
          </p:cNvPr>
          <p:cNvSpPr txBox="1"/>
          <p:nvPr/>
        </p:nvSpPr>
        <p:spPr>
          <a:xfrm>
            <a:off x="2156347" y="3291516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sample.dag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266B8-4EB8-E49E-E72F-00287E56F8F8}"/>
              </a:ext>
            </a:extLst>
          </p:cNvPr>
          <p:cNvSpPr txBox="1"/>
          <p:nvPr/>
        </p:nvSpPr>
        <p:spPr>
          <a:xfrm>
            <a:off x="8300609" y="2264494"/>
            <a:ext cx="16729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Setup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0C0A0-392A-6BFF-7183-629F0FC89CF1}"/>
              </a:ext>
            </a:extLst>
          </p:cNvPr>
          <p:cNvSpPr txBox="1"/>
          <p:nvPr/>
        </p:nvSpPr>
        <p:spPr>
          <a:xfrm>
            <a:off x="8300609" y="2997840"/>
            <a:ext cx="16729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C3B6D-195E-868A-6F11-90F22DA1861B}"/>
              </a:ext>
            </a:extLst>
          </p:cNvPr>
          <p:cNvSpPr txBox="1"/>
          <p:nvPr/>
        </p:nvSpPr>
        <p:spPr>
          <a:xfrm>
            <a:off x="8300609" y="4452462"/>
            <a:ext cx="16729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 Part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F0B99-97CD-E85C-5714-C7F375B55B77}"/>
              </a:ext>
            </a:extLst>
          </p:cNvPr>
          <p:cNvSpPr txBox="1"/>
          <p:nvPr/>
        </p:nvSpPr>
        <p:spPr>
          <a:xfrm>
            <a:off x="8300609" y="5177787"/>
            <a:ext cx="16729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 Part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977130-7ABA-10EB-918D-405324A48B86}"/>
              </a:ext>
            </a:extLst>
          </p:cNvPr>
          <p:cNvSpPr/>
          <p:nvPr/>
        </p:nvSpPr>
        <p:spPr>
          <a:xfrm>
            <a:off x="7346728" y="3306690"/>
            <a:ext cx="592282" cy="5951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2F8304-4FFD-D5E5-F80E-CAE83C835721}"/>
              </a:ext>
            </a:extLst>
          </p:cNvPr>
          <p:cNvSpPr/>
          <p:nvPr/>
        </p:nvSpPr>
        <p:spPr>
          <a:xfrm>
            <a:off x="10414293" y="2565408"/>
            <a:ext cx="592282" cy="5951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B69D23-735E-3825-24DE-1D185850FE54}"/>
              </a:ext>
            </a:extLst>
          </p:cNvPr>
          <p:cNvSpPr/>
          <p:nvPr/>
        </p:nvSpPr>
        <p:spPr>
          <a:xfrm>
            <a:off x="10414293" y="4023977"/>
            <a:ext cx="592282" cy="5951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612110-3AAB-5A5D-CC80-E6DB293E5BBD}"/>
              </a:ext>
            </a:extLst>
          </p:cNvPr>
          <p:cNvSpPr/>
          <p:nvPr/>
        </p:nvSpPr>
        <p:spPr>
          <a:xfrm>
            <a:off x="7346728" y="4746476"/>
            <a:ext cx="592282" cy="5951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92383-516D-47F0-264D-57BE808D12EF}"/>
              </a:ext>
            </a:extLst>
          </p:cNvPr>
          <p:cNvSpPr txBox="1"/>
          <p:nvPr/>
        </p:nvSpPr>
        <p:spPr>
          <a:xfrm>
            <a:off x="8300609" y="3727137"/>
            <a:ext cx="1672936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Simulation 2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7605D228-A9ED-36D0-844D-DA4046D02296}"/>
              </a:ext>
            </a:extLst>
          </p:cNvPr>
          <p:cNvCxnSpPr>
            <a:cxnSpLocks/>
            <a:stCxn id="6" idx="3"/>
            <a:endCxn id="11" idx="0"/>
          </p:cNvCxnSpPr>
          <p:nvPr/>
        </p:nvCxnSpPr>
        <p:spPr>
          <a:xfrm>
            <a:off x="9973545" y="2449160"/>
            <a:ext cx="736889" cy="116248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C906673-B196-E3CD-0DB2-447E9EBDE8B4}"/>
              </a:ext>
            </a:extLst>
          </p:cNvPr>
          <p:cNvCxnSpPr>
            <a:cxnSpLocks/>
            <a:stCxn id="11" idx="4"/>
            <a:endCxn id="7" idx="3"/>
          </p:cNvCxnSpPr>
          <p:nvPr/>
        </p:nvCxnSpPr>
        <p:spPr>
          <a:xfrm rot="5400000">
            <a:off x="10331039" y="2803110"/>
            <a:ext cx="21903" cy="736889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AA90143D-D855-52D3-9924-DEEAF07745CA}"/>
              </a:ext>
            </a:extLst>
          </p:cNvPr>
          <p:cNvCxnSpPr>
            <a:cxnSpLocks/>
            <a:stCxn id="7" idx="1"/>
            <a:endCxn id="10" idx="0"/>
          </p:cNvCxnSpPr>
          <p:nvPr/>
        </p:nvCxnSpPr>
        <p:spPr>
          <a:xfrm rot="10800000" flipV="1">
            <a:off x="7642869" y="3182506"/>
            <a:ext cx="657740" cy="124184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D1FB99E5-2685-F2FC-6A9F-97A5ABFAA6E2}"/>
              </a:ext>
            </a:extLst>
          </p:cNvPr>
          <p:cNvCxnSpPr>
            <a:cxnSpLocks/>
            <a:stCxn id="10" idx="4"/>
            <a:endCxn id="14" idx="1"/>
          </p:cNvCxnSpPr>
          <p:nvPr/>
        </p:nvCxnSpPr>
        <p:spPr>
          <a:xfrm rot="16200000" flipH="1">
            <a:off x="7966780" y="3577974"/>
            <a:ext cx="9918" cy="657740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15149060-AD50-1609-C394-4A59873CA03E}"/>
              </a:ext>
            </a:extLst>
          </p:cNvPr>
          <p:cNvCxnSpPr>
            <a:cxnSpLocks/>
            <a:stCxn id="14" idx="3"/>
            <a:endCxn id="12" idx="0"/>
          </p:cNvCxnSpPr>
          <p:nvPr/>
        </p:nvCxnSpPr>
        <p:spPr>
          <a:xfrm>
            <a:off x="9973545" y="3911803"/>
            <a:ext cx="736889" cy="112174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AD730711-9F29-4E96-CDA6-40E0B5DD0488}"/>
              </a:ext>
            </a:extLst>
          </p:cNvPr>
          <p:cNvCxnSpPr>
            <a:cxnSpLocks/>
            <a:stCxn id="12" idx="4"/>
            <a:endCxn id="8" idx="3"/>
          </p:cNvCxnSpPr>
          <p:nvPr/>
        </p:nvCxnSpPr>
        <p:spPr>
          <a:xfrm rot="5400000">
            <a:off x="10333012" y="4259706"/>
            <a:ext cx="17956" cy="736889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CD543AC4-098D-41B0-3915-B1B794F7151D}"/>
              </a:ext>
            </a:extLst>
          </p:cNvPr>
          <p:cNvCxnSpPr>
            <a:cxnSpLocks/>
            <a:stCxn id="8" idx="1"/>
            <a:endCxn id="13" idx="0"/>
          </p:cNvCxnSpPr>
          <p:nvPr/>
        </p:nvCxnSpPr>
        <p:spPr>
          <a:xfrm rot="10800000" flipV="1">
            <a:off x="7642869" y="4637128"/>
            <a:ext cx="657740" cy="109348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A24A2B47-3867-1380-3C8E-296DF2A08EC2}"/>
              </a:ext>
            </a:extLst>
          </p:cNvPr>
          <p:cNvCxnSpPr>
            <a:cxnSpLocks/>
            <a:stCxn id="13" idx="4"/>
            <a:endCxn id="9" idx="1"/>
          </p:cNvCxnSpPr>
          <p:nvPr/>
        </p:nvCxnSpPr>
        <p:spPr>
          <a:xfrm rot="16200000" flipH="1">
            <a:off x="7961348" y="5023192"/>
            <a:ext cx="20782" cy="657740"/>
          </a:xfrm>
          <a:prstGeom prst="bent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E840524-4EB7-5838-2B8E-CFFB36BE6DCE}"/>
              </a:ext>
            </a:extLst>
          </p:cNvPr>
          <p:cNvSpPr txBox="1"/>
          <p:nvPr/>
        </p:nvSpPr>
        <p:spPr>
          <a:xfrm>
            <a:off x="7672136" y="1913052"/>
            <a:ext cx="292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Workflow Visualized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019A4C-E73C-9C74-097C-08950C86373A}"/>
              </a:ext>
            </a:extLst>
          </p:cNvPr>
          <p:cNvSpPr txBox="1"/>
          <p:nvPr/>
        </p:nvSpPr>
        <p:spPr>
          <a:xfrm>
            <a:off x="3769300" y="5926473"/>
            <a:ext cx="46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DAGMan Save Point File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2580-38A5-B864-367C-50BBE840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Saved DAG Progress cont.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826519-ED69-B6AD-00AA-FBF95D80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63" y="1690688"/>
            <a:ext cx="10706101" cy="2403330"/>
          </a:xfrm>
        </p:spPr>
        <p:txBody>
          <a:bodyPr>
            <a:normAutofit fontScale="92500"/>
          </a:bodyPr>
          <a:lstStyle/>
          <a:p>
            <a:r>
              <a:rPr lang="en-US" dirty="0"/>
              <a:t>Where are the save files written?</a:t>
            </a:r>
          </a:p>
          <a:p>
            <a:pPr lvl="1"/>
            <a:r>
              <a:rPr lang="en-US" dirty="0"/>
              <a:t>Nodes S1 &amp; S2 write their save files to a new subdirectory called </a:t>
            </a:r>
            <a:r>
              <a:rPr lang="en-US" b="1" dirty="0" err="1"/>
              <a:t>save_files</a:t>
            </a:r>
            <a:r>
              <a:rPr lang="en-US" dirty="0"/>
              <a:t>. This directory exists in the DAG directory where all DAG files are written.</a:t>
            </a:r>
          </a:p>
          <a:p>
            <a:pPr lvl="1"/>
            <a:r>
              <a:rPr lang="en-US" dirty="0"/>
              <a:t>Nodes S3 &amp; S4 write their save files to the specified path relative to the DAG directory. </a:t>
            </a:r>
          </a:p>
          <a:p>
            <a:r>
              <a:rPr lang="en-US" dirty="0"/>
              <a:t>S1 save will be written to a file named </a:t>
            </a:r>
            <a:r>
              <a:rPr lang="en-US" u="sng" dirty="0"/>
              <a:t>S1-sample.dag.save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5796B3-3A42-A760-BE6D-06078C028C11}"/>
              </a:ext>
            </a:extLst>
          </p:cNvPr>
          <p:cNvSpPr txBox="1"/>
          <p:nvPr/>
        </p:nvSpPr>
        <p:spPr>
          <a:xfrm>
            <a:off x="5503718" y="4042247"/>
            <a:ext cx="5850082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condor_submit_dag</a:t>
            </a:r>
            <a:r>
              <a:rPr lang="en-US" sz="2000" dirty="0">
                <a:solidFill>
                  <a:srgbClr val="FF0000"/>
                </a:solidFill>
              </a:rPr>
              <a:t> –</a:t>
            </a:r>
            <a:r>
              <a:rPr lang="en-US" sz="2000" dirty="0" err="1">
                <a:solidFill>
                  <a:srgbClr val="FF0000"/>
                </a:solidFill>
              </a:rPr>
              <a:t>load_save</a:t>
            </a:r>
            <a:r>
              <a:rPr lang="en-US" sz="2000" dirty="0">
                <a:solidFill>
                  <a:srgbClr val="FF0000"/>
                </a:solidFill>
              </a:rPr>
              <a:t> [</a:t>
            </a:r>
            <a:r>
              <a:rPr lang="en-US" sz="2000" dirty="0" err="1">
                <a:solidFill>
                  <a:srgbClr val="FF0000"/>
                </a:solidFill>
              </a:rPr>
              <a:t>save_file</a:t>
            </a:r>
            <a:r>
              <a:rPr lang="en-US" sz="2000" dirty="0">
                <a:solidFill>
                  <a:srgbClr val="FF0000"/>
                </a:solidFill>
              </a:rPr>
              <a:t>] </a:t>
            </a:r>
            <a:r>
              <a:rPr lang="en-US" sz="2000" dirty="0" err="1">
                <a:solidFill>
                  <a:srgbClr val="FF0000"/>
                </a:solidFill>
              </a:rPr>
              <a:t>sample.dag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6A2D9-686A-C0B4-F944-CBBC4A374B59}"/>
              </a:ext>
            </a:extLst>
          </p:cNvPr>
          <p:cNvSpPr txBox="1"/>
          <p:nvPr/>
        </p:nvSpPr>
        <p:spPr>
          <a:xfrm>
            <a:off x="6220691" y="4546146"/>
            <a:ext cx="441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given a path then </a:t>
            </a:r>
            <a:r>
              <a:rPr lang="en-US" b="1" dirty="0" err="1"/>
              <a:t>condor_submit_dag</a:t>
            </a:r>
            <a:r>
              <a:rPr lang="en-US" b="1" dirty="0"/>
              <a:t> </a:t>
            </a:r>
            <a:r>
              <a:rPr lang="en-US" dirty="0"/>
              <a:t>will use that path to look for the save file. Otherwise </a:t>
            </a:r>
            <a:r>
              <a:rPr lang="en-US" dirty="0" err="1"/>
              <a:t>DAGMan</a:t>
            </a:r>
            <a:r>
              <a:rPr lang="en-US" dirty="0"/>
              <a:t> looks in the </a:t>
            </a:r>
            <a:r>
              <a:rPr lang="en-US" b="1" dirty="0" err="1"/>
              <a:t>save_files</a:t>
            </a:r>
            <a:r>
              <a:rPr lang="en-US" b="1" dirty="0"/>
              <a:t> </a:t>
            </a:r>
            <a:r>
              <a:rPr lang="en-US" dirty="0"/>
              <a:t>sub-directory for the save 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59C2C-D509-9CBE-5297-231BE1B37651}"/>
              </a:ext>
            </a:extLst>
          </p:cNvPr>
          <p:cNvSpPr/>
          <p:nvPr/>
        </p:nvSpPr>
        <p:spPr>
          <a:xfrm>
            <a:off x="463659" y="4404616"/>
            <a:ext cx="4922295" cy="1854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S1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S2 post_simulation1.save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S3 ./post_simulation2.save</a:t>
            </a:r>
          </a:p>
          <a:p>
            <a:r>
              <a:rPr lang="en-US" b="1" dirty="0">
                <a:solidFill>
                  <a:schemeClr val="tx1"/>
                </a:solidFill>
              </a:rPr>
              <a:t>SAVE_POINT_FILE S4 ../../foo/</a:t>
            </a:r>
            <a:r>
              <a:rPr lang="en-US" b="1" dirty="0" err="1">
                <a:solidFill>
                  <a:schemeClr val="tx1"/>
                </a:solidFill>
              </a:rPr>
              <a:t>mid_analysis.save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B6A7A-3427-7085-63C5-D89C3ECBB02B}"/>
              </a:ext>
            </a:extLst>
          </p:cNvPr>
          <p:cNvSpPr txBox="1"/>
          <p:nvPr/>
        </p:nvSpPr>
        <p:spPr>
          <a:xfrm>
            <a:off x="1781806" y="404224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sample.dag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67428E7-7798-E146-88DC-3BF448476241}" vid="{DBDD74FA-C21E-E049-9D17-63903FDF3E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2856</Words>
  <Application>Microsoft Macintosh PowerPoint</Application>
  <PresentationFormat>Widescreen</PresentationFormat>
  <Paragraphs>423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Helvetica Neue</vt:lpstr>
      <vt:lpstr>Helvetica Neue Light</vt:lpstr>
      <vt:lpstr>Helvetica Neue Medium</vt:lpstr>
      <vt:lpstr>PT Mono</vt:lpstr>
      <vt:lpstr>Office Theme</vt:lpstr>
      <vt:lpstr>Dang Aah Grrr Managing Workflows is Difficult</vt:lpstr>
      <vt:lpstr>DAGMan Introductory Material</vt:lpstr>
      <vt:lpstr>Quick Refresher</vt:lpstr>
      <vt:lpstr>Important Knowledge</vt:lpstr>
      <vt:lpstr>DAGMan Job Proper Classad Attributes</vt:lpstr>
      <vt:lpstr>Rerunning a DAG</vt:lpstr>
      <vt:lpstr>Dataflow Jobs</vt:lpstr>
      <vt:lpstr>Saved DAG Progress</vt:lpstr>
      <vt:lpstr>Saved DAG Progress cont.</vt:lpstr>
      <vt:lpstr>Oh Node! complicating nodes with scripts</vt:lpstr>
      <vt:lpstr>DAGMan Node Scripts</vt:lpstr>
      <vt:lpstr>Pre Script Example</vt:lpstr>
      <vt:lpstr>Post Script Example</vt:lpstr>
      <vt:lpstr>Hold Script Example</vt:lpstr>
      <vt:lpstr>Special Node Types</vt:lpstr>
      <vt:lpstr>Provisioner Node</vt:lpstr>
      <vt:lpstr>Service Node</vt:lpstr>
      <vt:lpstr>Final Node</vt:lpstr>
      <vt:lpstr>Comprising a Workflow Using Workflows</vt:lpstr>
      <vt:lpstr>SPLICE</vt:lpstr>
      <vt:lpstr>SUBDAG EXTERNAL</vt:lpstr>
      <vt:lpstr>SUBDAG Example (DAG make DAG)</vt:lpstr>
      <vt:lpstr>Miscellaneous Useful Features</vt:lpstr>
      <vt:lpstr>Reuse One Submit Description with VARS</vt:lpstr>
      <vt:lpstr>DOT File</vt:lpstr>
      <vt:lpstr>Custom Config &amp; Node Priorities</vt:lpstr>
      <vt:lpstr>View Running DAG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Bollig</dc:creator>
  <cp:lastModifiedBy>Cole Bollig</cp:lastModifiedBy>
  <cp:revision>24</cp:revision>
  <dcterms:created xsi:type="dcterms:W3CDTF">2023-07-05T20:41:38Z</dcterms:created>
  <dcterms:modified xsi:type="dcterms:W3CDTF">2023-07-11T17:37:24Z</dcterms:modified>
</cp:coreProperties>
</file>