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886" r:id="rId3"/>
    <p:sldId id="879" r:id="rId4"/>
    <p:sldId id="894" r:id="rId5"/>
    <p:sldId id="880" r:id="rId6"/>
    <p:sldId id="899" r:id="rId7"/>
    <p:sldId id="881" r:id="rId8"/>
    <p:sldId id="882" r:id="rId9"/>
    <p:sldId id="895" r:id="rId10"/>
    <p:sldId id="883" r:id="rId11"/>
    <p:sldId id="900" r:id="rId12"/>
    <p:sldId id="898" r:id="rId13"/>
    <p:sldId id="887" r:id="rId14"/>
    <p:sldId id="888" r:id="rId15"/>
    <p:sldId id="897" r:id="rId16"/>
    <p:sldId id="889" r:id="rId17"/>
    <p:sldId id="890" r:id="rId18"/>
    <p:sldId id="892" r:id="rId19"/>
    <p:sldId id="891" r:id="rId20"/>
    <p:sldId id="893" r:id="rId21"/>
    <p:sldId id="901" r:id="rId22"/>
    <p:sldId id="9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59"/>
    <p:restoredTop sz="90867"/>
  </p:normalViewPr>
  <p:slideViewPr>
    <p:cSldViewPr snapToGrid="0">
      <p:cViewPr varScale="1">
        <p:scale>
          <a:sx n="101" d="100"/>
          <a:sy n="101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DE7CF-3444-604F-BC89-46250D22D2B6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4C4DD-1C17-2E4F-AE14-499885F2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3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user *must* request GPUs if their job needs it.</a:t>
            </a:r>
          </a:p>
          <a:p>
            <a:r>
              <a:rPr lang="en-US" dirty="0"/>
              <a:t>Note that since many GPU users tend to use a container image, they may or may not need to adjust their </a:t>
            </a:r>
            <a:r>
              <a:rPr lang="en-US" dirty="0" err="1"/>
              <a:t>request_disk</a:t>
            </a:r>
            <a:r>
              <a:rPr lang="en-US" dirty="0"/>
              <a:t> depending on if the image has to be transferred to the job sandbox.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97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83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going to talk about Bologna batch but we’ll just say that enabling it has some undesirable side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36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36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Whoops, turns out </a:t>
            </a:r>
            <a:r>
              <a:rPr lang="en-US" dirty="0" err="1"/>
              <a:t>pytorch</a:t>
            </a:r>
            <a:r>
              <a:rPr lang="en-US" dirty="0"/>
              <a:t> needs a GPU with at least Capability 8 and my job needs at least 16GB of GPU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3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Oftentimes, software will default to using the first GPU, aka GPU0, or using all the GPUs it sees.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0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clear about what usage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clear what each option does</a:t>
            </a:r>
          </a:p>
          <a:p>
            <a:r>
              <a:rPr lang="en-US" dirty="0"/>
              <a:t>Show only machines’ p-slot usually means show the full set of resources</a:t>
            </a:r>
          </a:p>
          <a:p>
            <a:r>
              <a:rPr lang="en-US" dirty="0"/>
              <a:t>Change </a:t>
            </a:r>
            <a:r>
              <a:rPr lang="en-US" dirty="0" err="1"/>
              <a:t>TotalGpus</a:t>
            </a:r>
            <a:r>
              <a:rPr lang="en-US" dirty="0"/>
              <a:t> to just </a:t>
            </a:r>
            <a:r>
              <a:rPr lang="en-US" dirty="0" err="1"/>
              <a:t>Gpus</a:t>
            </a:r>
            <a:r>
              <a:rPr lang="en-US" dirty="0"/>
              <a:t> to see only GPUs that are not being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2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Nested </a:t>
            </a:r>
            <a:r>
              <a:rPr lang="en-US" dirty="0" err="1"/>
              <a:t>classads</a:t>
            </a:r>
            <a:r>
              <a:rPr lang="en-US" dirty="0"/>
              <a:t> is the default behavior in </a:t>
            </a:r>
            <a:r>
              <a:rPr lang="en-US" dirty="0" err="1"/>
              <a:t>HTCondor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4C4DD-1C17-2E4F-AE14-499885F22B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80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Returning back to this slide.</a:t>
            </a:r>
          </a:p>
          <a:p>
            <a:r>
              <a:rPr lang="en-US" dirty="0"/>
              <a:t>Mentioned before that GPU capability and memory are common targets, but want to point out that the entire list of attributes in GPUs’ nested ads can be targeted.</a:t>
            </a:r>
          </a:p>
          <a:p>
            <a:r>
              <a:rPr lang="en-US" dirty="0"/>
              <a:t>TJ’s talk from last year also went into more details here if interested in more complicated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 job = per PID, so you could technically use more than one in a job but you would have to cleverly mutate CUDA_VISIBLE_DEVICES for each process and that just gets messy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5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492F5-B0C2-20F3-5818-AC6A51DEA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17A36-7B12-AC99-0E28-AAD260A8D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90308-1F06-BE7E-2294-C99B922E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C15E4-09C3-FC12-5DA4-3B7374C8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EC81D-C10E-56CA-B692-DAF5E6E4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4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F9A0-8690-58A5-A78A-9B58C5F1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BA97F-0E5D-F389-2616-BD850ED1F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8F865-84A6-2AA2-6A68-19A2A408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B7FF1-0636-562A-A57F-77CA7909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0BA3-88E4-A012-940E-A41CEF65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5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6772C-9537-343C-21BF-06A5B9CD3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3BD47-9031-E356-5968-DE42C393E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4BB0-6E5D-8533-C1F9-2E5B4403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1CCA3-5A75-4AB2-6BAB-08FD1498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365B1-4B2A-BE7F-1FA4-D5A033E7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E1A0-5B2A-BEBE-8A24-E09D7EF0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02F69-FC46-4968-DB74-245A6DC1C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07262-DD3B-A4CC-A164-ABAEBD2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7C6BC-2669-DFB1-DE27-CFACCABE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36493-415F-4C80-CF3E-FBCF19CA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5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E849-01EF-3075-08A8-E6C224C6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60D9C-D5DC-CA58-4D90-833225E0F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8EA94-9662-E6E3-99C3-7AAF67A0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F6F32-CA17-87A8-BE4E-FA7CA5FC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1476B-AAE3-7B64-8266-A4266400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A2E4-F993-64CE-A1DE-123F4E3B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2E509-3EB1-E656-10E4-7DCA8F8F4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1BC10-36AE-CF7A-D3F1-7F9F1A0AD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41D3D-3AE3-CD83-3DFF-AACBA2DC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ED209-7CAD-C376-BBE8-26E26FAE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97F95-8B34-6C54-0E06-8B97189A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DDF1-F4F5-A4B8-D554-C65E37985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00926-CE1C-CB24-FE6E-8DC1260CC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0E3BC-6C54-A528-3DA9-C0131B05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54301-DA86-C0C8-76FD-DD4E929F4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7DCED9-6543-A0F5-5AE2-8FB5D7A97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8F877-A7B9-C4C0-088B-368D5FEF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96104-D77B-07B7-4A62-65043515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9A538-0526-19CC-86FB-C768BF3E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9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97FA8-E700-E892-1221-743B16E7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18D5F-6B41-CDAF-DBCA-968071FA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61B15-EFFD-4E44-4CBE-01FB5686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46B82-E4C2-0B0B-7583-46B9068D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0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1B668-9F21-3CEE-DE86-133EB4AA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7386C-A55C-194D-4872-06C4D219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C63BE-CC26-D00E-3D95-243A1B4D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174E-0736-2A72-BC01-0417CB60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3BB2-EFDA-BB68-C8A0-7D990CFE0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60534-428A-A115-C162-8A99482AE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76A5B-7D66-D2D6-05A2-A967BF27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52553-F909-209A-7E2C-C63B3C94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9A9CF-933E-5623-FBA1-5A2FCCCA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7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C1EC-A162-97F0-FAE7-14475267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536C32-7093-AE9E-AF79-4FF30CC40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C9F1B-D676-2B4B-95A8-4F59D0BD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84707-3A9D-A613-1A8B-AD883B26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7524-FC1F-ED4C-997A-F37AC7BF8555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AE1B8-0E7E-3D53-6187-B7205381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C25D6-00AF-9A6E-70C9-99617795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352-D2C7-9A40-8018-22D22447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814E6-D8A8-D3BA-630F-DED2D45B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8C33C-2645-F4E1-EA5A-5FCCEA326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DD9D3-938C-AD6F-FE55-123268DB0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976A7524-FC1F-ED4C-997A-F37AC7BF8555}" type="datetimeFigureOut">
              <a:rPr lang="en-US" smtClean="0"/>
              <a:pPr/>
              <a:t>7/12/23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1EC76-FCB8-2E0C-4E79-A00A772CF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DC886-C840-743C-F447-42BBA58EE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FAE93352-D2C7-9A40-8018-22D224478B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>
          <a:solidFill>
            <a:schemeClr val="tx1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JvhWFxIv3Q" TargetMode="External"/><Relationship Id="rId2" Type="http://schemas.openxmlformats.org/officeDocument/2006/relationships/hyperlink" Target="https://agenda.hep.wisc.edu/event/1733/contributions/2549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JvhWFxIv3Q?t=74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JvhWFxIv3Q?t=116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JvhWFxIv3Q?t=199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hep.wisc.edu/event/2014/contributions/28437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da.hep.wisc.edu/event/2014/contributions/28437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earch/showAward?AWD_ID=2030508" TargetMode="External"/><Relationship Id="rId2" Type="http://schemas.openxmlformats.org/officeDocument/2006/relationships/hyperlink" Target="https://www.nsf.gov/div/index.jsp?div=OA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path-cc.io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1C5B-2DC8-3080-7AB7-7CA9C578B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GPUs with </a:t>
            </a:r>
            <a:r>
              <a:rPr lang="en-US" dirty="0" err="1"/>
              <a:t>HTCondor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5BC7F0-1B19-2E81-7250-807F4694A5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Throughput Computing 2023</a:t>
            </a:r>
          </a:p>
          <a:p>
            <a:endParaRPr lang="en-US" dirty="0"/>
          </a:p>
          <a:p>
            <a:r>
              <a:rPr lang="en-US" dirty="0"/>
              <a:t>Jason Patton</a:t>
            </a:r>
          </a:p>
          <a:p>
            <a:r>
              <a:rPr lang="en-US" dirty="0"/>
              <a:t>Center for High Throughput Computing, UW-Madison</a:t>
            </a:r>
          </a:p>
        </p:txBody>
      </p:sp>
    </p:spTree>
    <p:extLst>
      <p:ext uri="{BB962C8B-B14F-4D97-AF65-F5344CB8AC3E}">
        <p14:creationId xmlns:p14="http://schemas.microsoft.com/office/powerpoint/2010/main" val="119131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FF5ED4-459B-EB58-F928-909228F57A53}"/>
              </a:ext>
            </a:extLst>
          </p:cNvPr>
          <p:cNvSpPr/>
          <p:nvPr/>
        </p:nvSpPr>
        <p:spPr>
          <a:xfrm>
            <a:off x="2997200" y="2194560"/>
            <a:ext cx="1308100" cy="32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431D74-F3CC-502C-7054-E152280D9647}"/>
              </a:ext>
            </a:extLst>
          </p:cNvPr>
          <p:cNvSpPr/>
          <p:nvPr/>
        </p:nvSpPr>
        <p:spPr>
          <a:xfrm>
            <a:off x="4389119" y="2194560"/>
            <a:ext cx="3383280" cy="32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3FDB19-972B-66DB-2EBA-24FE252B3B47}"/>
              </a:ext>
            </a:extLst>
          </p:cNvPr>
          <p:cNvSpPr/>
          <p:nvPr/>
        </p:nvSpPr>
        <p:spPr>
          <a:xfrm>
            <a:off x="7886702" y="2194560"/>
            <a:ext cx="3555998" cy="32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CA2C1E-51C0-10A1-BCDA-B1EFCBAA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GPUs are available?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D5EE3-AA9D-1336-4E01-AC96B9F7AA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35FABF-4B62-2993-7B73-60043A23E3B5}"/>
              </a:ext>
            </a:extLst>
          </p:cNvPr>
          <p:cNvSpPr txBox="1"/>
          <p:nvPr/>
        </p:nvSpPr>
        <p:spPr>
          <a:xfrm>
            <a:off x="501650" y="2149729"/>
            <a:ext cx="1118870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Monaco" pitchFamily="2" charset="77"/>
              </a:rPr>
              <a:t>$ </a:t>
            </a:r>
            <a:r>
              <a:rPr lang="en-US" sz="2000" dirty="0" err="1">
                <a:effectLst/>
                <a:latin typeface="Monaco" pitchFamily="2" charset="77"/>
              </a:rPr>
              <a:t>condor_status</a:t>
            </a:r>
            <a:r>
              <a:rPr lang="en-US" sz="2000" dirty="0">
                <a:effectLst/>
                <a:latin typeface="Monaco" pitchFamily="2" charset="77"/>
              </a:rPr>
              <a:t> -compact -const '</a:t>
            </a:r>
            <a:r>
              <a:rPr lang="en-US" sz="2000" dirty="0" err="1">
                <a:effectLst/>
                <a:latin typeface="Monaco" pitchFamily="2" charset="77"/>
              </a:rPr>
              <a:t>TotalGpus</a:t>
            </a:r>
            <a:r>
              <a:rPr lang="en-US" sz="2000" dirty="0">
                <a:effectLst/>
                <a:latin typeface="Monaco" pitchFamily="2" charset="77"/>
              </a:rPr>
              <a:t> &gt; 0' -</a:t>
            </a:r>
            <a:r>
              <a:rPr lang="en-US" sz="2000" dirty="0" err="1">
                <a:effectLst/>
                <a:latin typeface="Monaco" pitchFamily="2" charset="77"/>
              </a:rPr>
              <a:t>af:h</a:t>
            </a:r>
            <a:r>
              <a:rPr lang="en-US" sz="2000" dirty="0">
                <a:effectLst/>
                <a:latin typeface="Monaco" pitchFamily="2" charset="77"/>
              </a:rPr>
              <a:t> Machine </a:t>
            </a:r>
            <a:r>
              <a:rPr lang="en-US" sz="2000" dirty="0" err="1">
                <a:effectLst/>
                <a:latin typeface="Monaco" pitchFamily="2" charset="77"/>
              </a:rPr>
              <a:t>TotalGpus</a:t>
            </a:r>
            <a:endParaRPr lang="en-US" sz="2000" dirty="0">
              <a:effectLst/>
              <a:latin typeface="Monaco" pitchFamily="2" charset="77"/>
            </a:endParaRPr>
          </a:p>
          <a:p>
            <a:r>
              <a:rPr lang="en-US" sz="2000" dirty="0">
                <a:effectLst/>
                <a:latin typeface="Monaco" pitchFamily="2" charset="77"/>
              </a:rPr>
              <a:t>Machine                      	</a:t>
            </a:r>
            <a:r>
              <a:rPr lang="en-US" sz="2000" dirty="0" err="1">
                <a:effectLst/>
                <a:latin typeface="Monaco" pitchFamily="2" charset="77"/>
              </a:rPr>
              <a:t>TotalGpus</a:t>
            </a:r>
            <a:endParaRPr lang="en-US" sz="2000" dirty="0">
              <a:effectLst/>
              <a:latin typeface="Monaco" pitchFamily="2" charset="77"/>
            </a:endParaRPr>
          </a:p>
          <a:p>
            <a:r>
              <a:rPr lang="en-US" sz="2000" dirty="0">
                <a:effectLst/>
                <a:latin typeface="Monaco" pitchFamily="2" charset="77"/>
              </a:rPr>
              <a:t>gpu2000.chtc.wisc.edu        	4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gpu2001.chtc.wisc.edu        	4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gpu2003.chtc.wisc.edu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gpu2004.chtc.wisc.edu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gpu2005.chtc.wisc.edu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gpu2007.chtc.wisc.edu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gpu2008.chtc.wisc.edu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gpu2009.chtc.wisc.edu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gpu2010.chtc.wisc.edu        	8        </a:t>
            </a:r>
          </a:p>
          <a:p>
            <a:r>
              <a:rPr lang="en-US" sz="2000" dirty="0">
                <a:effectLst/>
                <a:latin typeface="Monaco" pitchFamily="2" charset="77"/>
              </a:rPr>
              <a:t>gpu2011.chtc.wisc.edu        	8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E832B3-0182-3AC7-CC2C-10B1C4C52D92}"/>
              </a:ext>
            </a:extLst>
          </p:cNvPr>
          <p:cNvSpPr txBox="1"/>
          <p:nvPr/>
        </p:nvSpPr>
        <p:spPr>
          <a:xfrm>
            <a:off x="10181987" y="5566049"/>
            <a:ext cx="150836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Slots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46A296-9E85-2ED2-7EF2-75C7B9DE2DD5}"/>
              </a:ext>
            </a:extLst>
          </p:cNvPr>
          <p:cNvSpPr txBox="1"/>
          <p:nvPr/>
        </p:nvSpPr>
        <p:spPr>
          <a:xfrm>
            <a:off x="1300760" y="1667454"/>
            <a:ext cx="30045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“show only machines’ p-slots”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0F66A6-390B-EB13-AB60-2D896FA536ED}"/>
              </a:ext>
            </a:extLst>
          </p:cNvPr>
          <p:cNvSpPr txBox="1"/>
          <p:nvPr/>
        </p:nvSpPr>
        <p:spPr>
          <a:xfrm>
            <a:off x="4503619" y="1667454"/>
            <a:ext cx="31295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“show only machines w/ GPUs”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31B67F-18EA-5E47-7B24-69091347FC85}"/>
              </a:ext>
            </a:extLst>
          </p:cNvPr>
          <p:cNvSpPr txBox="1"/>
          <p:nvPr/>
        </p:nvSpPr>
        <p:spPr>
          <a:xfrm>
            <a:off x="7886702" y="1667454"/>
            <a:ext cx="386759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“show hostname and number of GPUs”</a:t>
            </a:r>
          </a:p>
        </p:txBody>
      </p:sp>
    </p:spTree>
    <p:extLst>
      <p:ext uri="{BB962C8B-B14F-4D97-AF65-F5344CB8AC3E}">
        <p14:creationId xmlns:p14="http://schemas.microsoft.com/office/powerpoint/2010/main" val="10904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007D91-F746-3B0D-C071-6549B4CE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71800"/>
            <a:ext cx="12192000" cy="914400"/>
          </a:xfrm>
        </p:spPr>
        <p:txBody>
          <a:bodyPr/>
          <a:lstStyle/>
          <a:p>
            <a:pPr algn="ctr"/>
            <a:r>
              <a:rPr lang="en-US" dirty="0"/>
              <a:t>Advanced GPU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CCB3A-DBE2-9CC8-0826-04DDE2A0A0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F7F7EF-5417-47DB-BF64-D25FE90C4E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6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7C2A32-1571-C8E6-BDD9-2C5DB6097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details in </a:t>
            </a:r>
            <a:r>
              <a:rPr lang="en-US" dirty="0">
                <a:hlinkClick r:id="rId2"/>
              </a:rPr>
              <a:t>TJ Knoeller’s HTCondor Week 2022 talk</a:t>
            </a:r>
            <a:endParaRPr lang="en-US" dirty="0"/>
          </a:p>
          <a:p>
            <a:r>
              <a:rPr lang="en-US" dirty="0"/>
              <a:t>Timestamped links to YouTube →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927D36-3C08-73CB-BE06-B2B69238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945EB-53DB-54F2-BE6D-90AA7E7997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Graphic 5" descr="Video camera with solid fill">
            <a:hlinkClick r:id="rId3"/>
            <a:extLst>
              <a:ext uri="{FF2B5EF4-FFF2-40B4-BE49-F238E27FC236}">
                <a16:creationId xmlns:a16="http://schemas.microsoft.com/office/drawing/2014/main" id="{8953CAA5-E9CE-A053-00BC-1E9BD47585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7126" y="2187905"/>
            <a:ext cx="733095" cy="73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1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0CBDD8-E4F7-BE17-B3E1-3544514E7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470027"/>
            <a:ext cx="11199283" cy="1902790"/>
          </a:xfrm>
        </p:spPr>
        <p:txBody>
          <a:bodyPr>
            <a:normAutofit/>
          </a:bodyPr>
          <a:lstStyle/>
          <a:p>
            <a:r>
              <a:rPr lang="en-US" dirty="0"/>
              <a:t>Handled properly in </a:t>
            </a:r>
            <a:r>
              <a:rPr lang="en-US" dirty="0" err="1"/>
              <a:t>HTCondor</a:t>
            </a:r>
            <a:r>
              <a:rPr lang="en-US" dirty="0"/>
              <a:t> 10 using nested </a:t>
            </a:r>
            <a:r>
              <a:rPr lang="en-US" dirty="0" err="1"/>
              <a:t>ClassAds</a:t>
            </a:r>
            <a:endParaRPr lang="en-US" dirty="0"/>
          </a:p>
          <a:p>
            <a:r>
              <a:rPr lang="en-US" dirty="0"/>
              <a:t>Results in a list of </a:t>
            </a:r>
            <a:r>
              <a:rPr lang="en-US" sz="2800" b="1" dirty="0" err="1">
                <a:latin typeface="Monaco" pitchFamily="2" charset="77"/>
              </a:rPr>
              <a:t>AvailableGPUs</a:t>
            </a:r>
            <a:r>
              <a:rPr lang="en-US" dirty="0"/>
              <a:t> and a nested </a:t>
            </a:r>
            <a:r>
              <a:rPr lang="en-US" dirty="0" err="1"/>
              <a:t>ClassAd</a:t>
            </a:r>
            <a:r>
              <a:rPr lang="en-US" dirty="0"/>
              <a:t> per GPU in the slot ad (</a:t>
            </a:r>
            <a:r>
              <a:rPr lang="en-US" sz="2800" b="1" dirty="0" err="1">
                <a:latin typeface="Monaco" pitchFamily="2" charset="77"/>
              </a:rPr>
              <a:t>GPUs_GPU</a:t>
            </a:r>
            <a:r>
              <a:rPr lang="en-US" sz="2800" b="1" dirty="0">
                <a:latin typeface="Monaco" pitchFamily="2" charset="77"/>
              </a:rPr>
              <a:t>_&lt;</a:t>
            </a:r>
            <a:r>
              <a:rPr lang="en-US" sz="2800" b="1" dirty="0" err="1">
                <a:latin typeface="Monaco" pitchFamily="2" charset="77"/>
              </a:rPr>
              <a:t>uuid</a:t>
            </a:r>
            <a:r>
              <a:rPr lang="en-US" sz="2800" b="1" dirty="0">
                <a:latin typeface="Monaco" pitchFamily="2" charset="77"/>
              </a:rPr>
              <a:t>&gt;</a:t>
            </a:r>
            <a:r>
              <a:rPr lang="en-US" dirty="0"/>
              <a:t>) containing specific properties: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F761EA-B6F7-254C-6BAE-27AEB17D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GPU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0E694-5659-FD63-5C85-829C5FCA7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8BA794-1491-983F-3F00-A394645A8511}"/>
              </a:ext>
            </a:extLst>
          </p:cNvPr>
          <p:cNvSpPr txBox="1"/>
          <p:nvPr/>
        </p:nvSpPr>
        <p:spPr>
          <a:xfrm>
            <a:off x="563031" y="3751417"/>
            <a:ext cx="1106593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Monaco" pitchFamily="2" charset="77"/>
              </a:rPr>
              <a:t>AvailableGPUs</a:t>
            </a:r>
            <a:r>
              <a:rPr lang="en-US" sz="1600" dirty="0">
                <a:latin typeface="Monaco" pitchFamily="2" charset="77"/>
              </a:rPr>
              <a:t> = { </a:t>
            </a:r>
            <a:r>
              <a:rPr lang="en-US" sz="1600" b="1" dirty="0">
                <a:solidFill>
                  <a:schemeClr val="accent2"/>
                </a:solidFill>
                <a:latin typeface="Monaco" pitchFamily="2" charset="77"/>
              </a:rPr>
              <a:t>GPUs_GPU_c4a646d7</a:t>
            </a:r>
            <a:r>
              <a:rPr lang="en-US" sz="1600" dirty="0">
                <a:latin typeface="Monaco" pitchFamily="2" charset="77"/>
              </a:rPr>
              <a:t>,</a:t>
            </a:r>
            <a:r>
              <a:rPr lang="en-US" sz="1600" b="1" dirty="0">
                <a:solidFill>
                  <a:schemeClr val="accent5"/>
                </a:solidFill>
                <a:latin typeface="Monaco" pitchFamily="2" charset="77"/>
              </a:rPr>
              <a:t>GPUs_GPU_6a96bd13</a:t>
            </a:r>
            <a:r>
              <a:rPr lang="en-US" sz="1600" dirty="0">
                <a:latin typeface="Monaco" pitchFamily="2" charset="77"/>
              </a:rPr>
              <a:t> }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Monaco" pitchFamily="2" charset="77"/>
              </a:rPr>
              <a:t>GPUs_GPU_6a96bd13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[ </a:t>
            </a:r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DevicePciBusId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"0000:AF:00.0"; Id = "GPU-6a96bd13"; </a:t>
            </a:r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ECCEnabled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false; </a:t>
            </a:r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DriverVersion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12.1; </a:t>
            </a:r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DeviceName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"NVIDIA TITAN RTX"; </a:t>
            </a:r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DeviceUuid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"6a96bd13-70bc-6494-6d62-1b77a9a7f29f"; </a:t>
            </a:r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MaxSupportedVersion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12010; </a:t>
            </a:r>
          </a:p>
          <a:p>
            <a:r>
              <a:rPr lang="en-US" sz="1600" dirty="0" err="1">
                <a:solidFill>
                  <a:schemeClr val="accent2"/>
                </a:solidFill>
                <a:latin typeface="Monaco" pitchFamily="2" charset="77"/>
              </a:rPr>
              <a:t>GlobalMemoryMb</a:t>
            </a:r>
            <a:r>
              <a:rPr lang="en-US" sz="1600" dirty="0">
                <a:solidFill>
                  <a:schemeClr val="accent2"/>
                </a:solidFill>
                <a:latin typeface="Monaco" pitchFamily="2" charset="77"/>
              </a:rPr>
              <a:t> = 24212; Capability = 7.5 ]</a:t>
            </a:r>
          </a:p>
          <a:p>
            <a:r>
              <a:rPr lang="en-US" sz="1600" b="1" dirty="0">
                <a:solidFill>
                  <a:schemeClr val="accent5"/>
                </a:solidFill>
                <a:latin typeface="Monaco" pitchFamily="2" charset="77"/>
              </a:rPr>
              <a:t>GPUs_GPU_c4a646d7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[ </a:t>
            </a:r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DevicePciBusId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"0000:3B:00.0"; Id = "GPU-c4a646d7"; </a:t>
            </a:r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ECCEnabled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true; </a:t>
            </a:r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DriverVersion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12.1; </a:t>
            </a:r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DeviceName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"Tesla V100-PCIE-16GB"; </a:t>
            </a:r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DeviceUuid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"c4a646d7-aa14-1dd1-f1b0-57288cda864d"; </a:t>
            </a:r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MaxSupportedVersion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12010; </a:t>
            </a:r>
          </a:p>
          <a:p>
            <a:r>
              <a:rPr lang="en-US" sz="1600" dirty="0" err="1">
                <a:solidFill>
                  <a:schemeClr val="accent5"/>
                </a:solidFill>
                <a:latin typeface="Monaco" pitchFamily="2" charset="77"/>
              </a:rPr>
              <a:t>GlobalMemoryMb</a:t>
            </a:r>
            <a:r>
              <a:rPr lang="en-US" sz="1600" dirty="0">
                <a:solidFill>
                  <a:schemeClr val="accent5"/>
                </a:solidFill>
                <a:latin typeface="Monaco" pitchFamily="2" charset="77"/>
              </a:rPr>
              <a:t> = 16151; Capability = 7.0 ]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4A765-EC1B-602B-2976-DB0506C6744D}"/>
              </a:ext>
            </a:extLst>
          </p:cNvPr>
          <p:cNvSpPr txBox="1"/>
          <p:nvPr/>
        </p:nvSpPr>
        <p:spPr>
          <a:xfrm>
            <a:off x="9067800" y="3385983"/>
            <a:ext cx="256116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(P-)Slot </a:t>
            </a:r>
            <a:r>
              <a:rPr lang="en-US" sz="1800" b="1" dirty="0" err="1">
                <a:latin typeface="+mn-lt"/>
              </a:rPr>
              <a:t>ClassAd</a:t>
            </a:r>
            <a:r>
              <a:rPr lang="en-US" sz="1800" b="1" dirty="0">
                <a:latin typeface="+mn-lt"/>
              </a:rPr>
              <a:t> Example</a:t>
            </a:r>
          </a:p>
        </p:txBody>
      </p:sp>
      <p:pic>
        <p:nvPicPr>
          <p:cNvPr id="8" name="Graphic 7" descr="Video camera with solid fill">
            <a:hlinkClick r:id="rId3"/>
            <a:extLst>
              <a:ext uri="{FF2B5EF4-FFF2-40B4-BE49-F238E27FC236}">
                <a16:creationId xmlns:a16="http://schemas.microsoft.com/office/drawing/2014/main" id="{232EB984-C2B7-B8FE-99C5-C069C92C2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880" y="640080"/>
            <a:ext cx="642718" cy="64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2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31ECE5-58A6-EBA7-4F72-A86EED63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Jobs with particular GPU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CA07A-D37A-8BF4-E445-F0B7293A94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Graphic 6" descr="Video camera with solid fill">
            <a:hlinkClick r:id="rId3"/>
            <a:extLst>
              <a:ext uri="{FF2B5EF4-FFF2-40B4-BE49-F238E27FC236}">
                <a16:creationId xmlns:a16="http://schemas.microsoft.com/office/drawing/2014/main" id="{E30C9709-F992-3660-6328-DE2C32728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880" y="640080"/>
            <a:ext cx="642718" cy="642718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58FC7116-6710-C145-94A9-4ECBC4FE3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508127"/>
            <a:ext cx="11199283" cy="1263983"/>
          </a:xfrm>
        </p:spPr>
        <p:txBody>
          <a:bodyPr>
            <a:normAutofit/>
          </a:bodyPr>
          <a:lstStyle/>
          <a:p>
            <a:r>
              <a:rPr lang="en-US" dirty="0"/>
              <a:t>Starting with </a:t>
            </a:r>
            <a:r>
              <a:rPr lang="en-US" dirty="0" err="1"/>
              <a:t>HTCondor</a:t>
            </a:r>
            <a:r>
              <a:rPr lang="en-US" dirty="0"/>
              <a:t> 10, use </a:t>
            </a:r>
            <a:r>
              <a:rPr lang="en-US" sz="2800" dirty="0" err="1">
                <a:highlight>
                  <a:srgbClr val="C0C0C0"/>
                </a:highlight>
                <a:latin typeface="Monaco" pitchFamily="2" charset="77"/>
              </a:rPr>
              <a:t>require_gpus</a:t>
            </a:r>
            <a:endParaRPr lang="en-US" sz="2800" dirty="0">
              <a:highlight>
                <a:srgbClr val="C0C0C0"/>
              </a:highlight>
              <a:latin typeface="Monaco" pitchFamily="2" charset="77"/>
            </a:endParaRPr>
          </a:p>
          <a:p>
            <a:r>
              <a:rPr lang="en-US" dirty="0"/>
              <a:t>Common targets are </a:t>
            </a:r>
            <a:r>
              <a:rPr lang="en-US" b="1" dirty="0">
                <a:solidFill>
                  <a:schemeClr val="accent2"/>
                </a:solidFill>
              </a:rPr>
              <a:t>capability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5"/>
                </a:solidFill>
              </a:rPr>
              <a:t>memory</a:t>
            </a:r>
            <a:r>
              <a:rPr lang="en-US" dirty="0"/>
              <a:t>: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BD657595-7FA5-286F-FEE7-45D2659E4B79}"/>
              </a:ext>
            </a:extLst>
          </p:cNvPr>
          <p:cNvSpPr txBox="1">
            <a:spLocks/>
          </p:cNvSpPr>
          <p:nvPr/>
        </p:nvSpPr>
        <p:spPr>
          <a:xfrm>
            <a:off x="2379922" y="2772110"/>
            <a:ext cx="7432157" cy="32565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universe = container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container_image</a:t>
            </a:r>
            <a:r>
              <a:rPr lang="en-US" sz="1800" kern="0" dirty="0">
                <a:latin typeface="Monaco" pitchFamily="2" charset="77"/>
              </a:rPr>
              <a:t> = </a:t>
            </a:r>
            <a:r>
              <a:rPr lang="en-US" sz="1800" kern="0" dirty="0" err="1">
                <a:latin typeface="Monaco" pitchFamily="2" charset="77"/>
              </a:rPr>
              <a:t>pytorch-runtime.sif</a:t>
            </a: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executable = </a:t>
            </a:r>
            <a:r>
              <a:rPr lang="en-US" sz="1800" kern="0" dirty="0" err="1">
                <a:latin typeface="Monaco" pitchFamily="2" charset="77"/>
              </a:rPr>
              <a:t>ml_training.py</a:t>
            </a: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b="1" kern="0" dirty="0" err="1">
                <a:latin typeface="Monaco" pitchFamily="2" charset="77"/>
              </a:rPr>
              <a:t>request_gpus</a:t>
            </a:r>
            <a:r>
              <a:rPr lang="en-US" sz="1800" b="1" kern="0" dirty="0">
                <a:latin typeface="Monaco" pitchFamily="2" charset="77"/>
              </a:rPr>
              <a:t> = 1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request_cpus</a:t>
            </a:r>
            <a:r>
              <a:rPr lang="en-US" sz="1800" kern="0" dirty="0">
                <a:latin typeface="Monaco" pitchFamily="2" charset="77"/>
              </a:rPr>
              <a:t> = 1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request_memory</a:t>
            </a:r>
            <a:r>
              <a:rPr lang="en-US" sz="1800" kern="0" dirty="0">
                <a:latin typeface="Monaco" pitchFamily="2" charset="77"/>
              </a:rPr>
              <a:t> = 32GB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request_disk</a:t>
            </a:r>
            <a:r>
              <a:rPr lang="en-US" sz="1800" kern="0" dirty="0">
                <a:latin typeface="Monaco" pitchFamily="2" charset="77"/>
              </a:rPr>
              <a:t> = 4GB</a:t>
            </a: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b="1" kern="0" dirty="0" err="1">
                <a:latin typeface="Monaco" pitchFamily="2" charset="77"/>
              </a:rPr>
              <a:t>require_gpus</a:t>
            </a:r>
            <a:r>
              <a:rPr lang="en-US" sz="1800" b="1" kern="0" dirty="0">
                <a:latin typeface="Monaco" pitchFamily="2" charset="77"/>
              </a:rPr>
              <a:t> = (</a:t>
            </a:r>
            <a:r>
              <a:rPr lang="en-US" sz="1800" b="1" kern="0" dirty="0">
                <a:solidFill>
                  <a:schemeClr val="accent2"/>
                </a:solidFill>
                <a:latin typeface="Monaco" pitchFamily="2" charset="77"/>
              </a:rPr>
              <a:t>Capability &gt;= 8.0</a:t>
            </a:r>
            <a:r>
              <a:rPr lang="en-US" sz="1800" b="1" kern="0" dirty="0">
                <a:latin typeface="Monaco" pitchFamily="2" charset="77"/>
              </a:rPr>
              <a:t>) &amp;&amp; (</a:t>
            </a:r>
            <a:r>
              <a:rPr lang="en-US" sz="1800" b="1" kern="0" dirty="0" err="1">
                <a:solidFill>
                  <a:schemeClr val="accent5"/>
                </a:solidFill>
                <a:latin typeface="Monaco" pitchFamily="2" charset="77"/>
              </a:rPr>
              <a:t>GlobalMemoryMb</a:t>
            </a:r>
            <a:r>
              <a:rPr lang="en-US" sz="1800" b="1" kern="0" dirty="0">
                <a:solidFill>
                  <a:schemeClr val="accent5"/>
                </a:solidFill>
                <a:latin typeface="Monaco" pitchFamily="2" charset="77"/>
              </a:rPr>
              <a:t> &gt;= 16000</a:t>
            </a:r>
            <a:r>
              <a:rPr lang="en-US" sz="1800" b="1" kern="0" dirty="0">
                <a:latin typeface="Monaco" pitchFamily="2" charset="77"/>
              </a:rPr>
              <a:t>) </a:t>
            </a: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log = </a:t>
            </a:r>
            <a:r>
              <a:rPr lang="en-US" sz="1800" kern="0" dirty="0" err="1">
                <a:latin typeface="Monaco" pitchFamily="2" charset="77"/>
              </a:rPr>
              <a:t>ml_training.log</a:t>
            </a: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queue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6AD36F-D45B-C26F-95DC-600E1CE86491}"/>
              </a:ext>
            </a:extLst>
          </p:cNvPr>
          <p:cNvSpPr txBox="1"/>
          <p:nvPr/>
        </p:nvSpPr>
        <p:spPr>
          <a:xfrm>
            <a:off x="7708900" y="2772110"/>
            <a:ext cx="210317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Submit file example</a:t>
            </a:r>
          </a:p>
        </p:txBody>
      </p:sp>
    </p:spTree>
    <p:extLst>
      <p:ext uri="{BB962C8B-B14F-4D97-AF65-F5344CB8AC3E}">
        <p14:creationId xmlns:p14="http://schemas.microsoft.com/office/powerpoint/2010/main" val="807351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0CBDD8-E4F7-BE17-B3E1-3544514E7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Splitting a GPU into multi-instance GPU (MIG) devices results in a </a:t>
            </a:r>
            <a:r>
              <a:rPr lang="en-US" b="1" dirty="0"/>
              <a:t>heterogeneous GPUs</a:t>
            </a:r>
            <a:r>
              <a:rPr lang="en-US" dirty="0"/>
              <a:t> situation</a:t>
            </a:r>
          </a:p>
          <a:p>
            <a:r>
              <a:rPr lang="en-US" dirty="0"/>
              <a:t>The parent GPU device is omitted in slot </a:t>
            </a:r>
            <a:r>
              <a:rPr lang="en-US" dirty="0" err="1"/>
              <a:t>ClassAds</a:t>
            </a:r>
            <a:endParaRPr lang="en-US" dirty="0"/>
          </a:p>
          <a:p>
            <a:r>
              <a:rPr lang="en-US" dirty="0"/>
              <a:t>Only full UUIDs are used for the MIG devices</a:t>
            </a:r>
          </a:p>
          <a:p>
            <a:r>
              <a:rPr lang="en-US" dirty="0"/>
              <a:t>Only one MIG device can be used per job (NVIDIA-imposed limitation)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F761EA-B6F7-254C-6BAE-27AEB17D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GPUs into MIGs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0E694-5659-FD63-5C85-829C5FCA7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Graphic 6" descr="Video camera with solid fill">
            <a:hlinkClick r:id="rId3"/>
            <a:extLst>
              <a:ext uri="{FF2B5EF4-FFF2-40B4-BE49-F238E27FC236}">
                <a16:creationId xmlns:a16="http://schemas.microsoft.com/office/drawing/2014/main" id="{CB5BE15D-8833-C5B4-BA20-821F0A6448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880" y="640080"/>
            <a:ext cx="642718" cy="64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0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C4CB49-F9DE-81C6-5DFA-57757AAB1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533527"/>
            <a:ext cx="11199283" cy="1996932"/>
          </a:xfrm>
        </p:spPr>
        <p:txBody>
          <a:bodyPr/>
          <a:lstStyle/>
          <a:p>
            <a:r>
              <a:rPr lang="en-US" dirty="0"/>
              <a:t>Observation: Some GPUs are notoriously flaky</a:t>
            </a:r>
          </a:p>
          <a:p>
            <a:r>
              <a:rPr lang="en-US" dirty="0"/>
              <a:t>List UUIDs in </a:t>
            </a:r>
            <a:r>
              <a:rPr lang="en-US" sz="2800" dirty="0">
                <a:highlight>
                  <a:srgbClr val="C0C0C0"/>
                </a:highlight>
                <a:latin typeface="Monaco" pitchFamily="2" charset="77"/>
              </a:rPr>
              <a:t>OFFLINE_MACHINE_RESOURCE_GPUS</a:t>
            </a:r>
            <a:r>
              <a:rPr lang="en-US" sz="2800" dirty="0"/>
              <a:t> </a:t>
            </a:r>
            <a:r>
              <a:rPr lang="en-US" dirty="0"/>
              <a:t>to “turn off” GPUs in the config </a:t>
            </a:r>
            <a:r>
              <a:rPr lang="en-US" i="1" dirty="0"/>
              <a:t>without killing jobs</a:t>
            </a:r>
          </a:p>
          <a:p>
            <a:r>
              <a:rPr lang="en-US" dirty="0"/>
              <a:t>Then </a:t>
            </a:r>
            <a:r>
              <a:rPr lang="en-US" sz="2800" dirty="0" err="1">
                <a:latin typeface="Monaco" pitchFamily="2" charset="77"/>
              </a:rPr>
              <a:t>condor_reconfig</a:t>
            </a:r>
            <a:r>
              <a:rPr lang="en-US" dirty="0"/>
              <a:t> (no restart needed!)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E26901-82A9-D97E-CC48-55845866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GPUs as offline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C22F-4A68-DFF1-BEFD-974F5E14C2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FC25E-E2B6-73D2-ADAC-7AA24D43093B}"/>
              </a:ext>
            </a:extLst>
          </p:cNvPr>
          <p:cNvSpPr txBox="1"/>
          <p:nvPr/>
        </p:nvSpPr>
        <p:spPr>
          <a:xfrm>
            <a:off x="178419" y="3721990"/>
            <a:ext cx="1184259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effectLst/>
                <a:latin typeface="Monaco" pitchFamily="2" charset="77"/>
              </a:rPr>
              <a:t># </a:t>
            </a:r>
            <a:r>
              <a:rPr lang="en-US" sz="1600" dirty="0" err="1">
                <a:effectLst/>
                <a:latin typeface="Monaco" pitchFamily="2" charset="77"/>
              </a:rPr>
              <a:t>condor_status</a:t>
            </a:r>
            <a:r>
              <a:rPr lang="en-US" sz="1600" dirty="0">
                <a:effectLst/>
                <a:latin typeface="Monaco" pitchFamily="2" charset="77"/>
              </a:rPr>
              <a:t> -</a:t>
            </a:r>
            <a:r>
              <a:rPr lang="en-US" sz="1600" dirty="0" err="1">
                <a:effectLst/>
                <a:latin typeface="Monaco" pitchFamily="2" charset="77"/>
              </a:rPr>
              <a:t>af:h</a:t>
            </a:r>
            <a:r>
              <a:rPr lang="en-US" sz="1600" dirty="0">
                <a:effectLst/>
                <a:latin typeface="Monaco" pitchFamily="2" charset="77"/>
              </a:rPr>
              <a:t> </a:t>
            </a:r>
            <a:r>
              <a:rPr lang="en-US" sz="1600" dirty="0" err="1">
                <a:effectLst/>
                <a:latin typeface="Monaco" pitchFamily="2" charset="77"/>
              </a:rPr>
              <a:t>DetectedGpus</a:t>
            </a:r>
            <a:r>
              <a:rPr lang="en-US" sz="1600" dirty="0">
                <a:effectLst/>
                <a:latin typeface="Monaco" pitchFamily="2" charset="77"/>
              </a:rPr>
              <a:t> </a:t>
            </a:r>
            <a:r>
              <a:rPr lang="en-US" sz="1600" dirty="0" err="1">
                <a:effectLst/>
                <a:latin typeface="Monaco" pitchFamily="2" charset="77"/>
              </a:rPr>
              <a:t>AvailableGpus</a:t>
            </a:r>
            <a:endParaRPr lang="en-US" sz="1600" dirty="0">
              <a:effectLst/>
              <a:latin typeface="Monaco" pitchFamily="2" charset="77"/>
            </a:endParaRPr>
          </a:p>
          <a:p>
            <a:r>
              <a:rPr lang="en-US" sz="1600" b="1" dirty="0" err="1">
                <a:effectLst/>
                <a:latin typeface="Monaco" pitchFamily="2" charset="77"/>
              </a:rPr>
              <a:t>DetectedGpus</a:t>
            </a:r>
            <a:r>
              <a:rPr lang="en-US" sz="1600" b="1" dirty="0">
                <a:effectLst/>
                <a:latin typeface="Monaco" pitchFamily="2" charset="77"/>
              </a:rPr>
              <a:t>               	</a:t>
            </a:r>
            <a:r>
              <a:rPr lang="en-US" sz="1600" b="1" dirty="0" err="1">
                <a:effectLst/>
                <a:latin typeface="Monaco" pitchFamily="2" charset="77"/>
              </a:rPr>
              <a:t>AvailableGpus</a:t>
            </a:r>
            <a:endParaRPr lang="en-US" sz="1600" b="1" dirty="0">
              <a:effectLst/>
              <a:latin typeface="Monaco" pitchFamily="2" charset="77"/>
            </a:endParaRPr>
          </a:p>
          <a:p>
            <a:r>
              <a:rPr lang="en-US" sz="1600" b="1" dirty="0">
                <a:solidFill>
                  <a:schemeClr val="accent2"/>
                </a:solidFill>
                <a:effectLst/>
                <a:latin typeface="Monaco" pitchFamily="2" charset="77"/>
              </a:rPr>
              <a:t>GPU-c4a646d7</a:t>
            </a:r>
            <a:r>
              <a:rPr lang="en-US" sz="1600" b="1" dirty="0">
                <a:effectLst/>
                <a:latin typeface="Monaco" pitchFamily="2" charset="77"/>
              </a:rPr>
              <a:t>,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Monaco" pitchFamily="2" charset="77"/>
              </a:rPr>
              <a:t>GPU-6a96bd13</a:t>
            </a:r>
            <a:r>
              <a:rPr lang="en-US" sz="1600" b="1" dirty="0">
                <a:effectLst/>
                <a:latin typeface="Monaco" pitchFamily="2" charset="77"/>
              </a:rPr>
              <a:t> 	{ </a:t>
            </a:r>
            <a:r>
              <a:rPr lang="en-US" sz="1600" b="1" dirty="0">
                <a:solidFill>
                  <a:schemeClr val="accent2"/>
                </a:solidFill>
                <a:effectLst/>
                <a:latin typeface="Monaco" pitchFamily="2" charset="77"/>
              </a:rPr>
              <a:t>GPUs_GPU_c4a646d7</a:t>
            </a:r>
            <a:r>
              <a:rPr lang="en-US" sz="1600" b="1" dirty="0">
                <a:effectLst/>
                <a:latin typeface="Monaco" pitchFamily="2" charset="77"/>
              </a:rPr>
              <a:t>,</a:t>
            </a:r>
            <a:r>
              <a:rPr lang="en-US" sz="1600" b="1" dirty="0">
                <a:solidFill>
                  <a:schemeClr val="accent5"/>
                </a:solidFill>
                <a:effectLst/>
                <a:latin typeface="Monaco" pitchFamily="2" charset="77"/>
              </a:rPr>
              <a:t>GPUs_GPU_6a96bd13</a:t>
            </a:r>
            <a:r>
              <a:rPr lang="en-US" sz="1600" b="1" dirty="0">
                <a:effectLst/>
                <a:latin typeface="Monaco" pitchFamily="2" charset="77"/>
              </a:rPr>
              <a:t> }</a:t>
            </a:r>
          </a:p>
          <a:p>
            <a:r>
              <a:rPr lang="en-US" sz="1600" dirty="0">
                <a:effectLst/>
                <a:latin typeface="Monaco" pitchFamily="2" charset="77"/>
              </a:rPr>
              <a:t># echo </a:t>
            </a:r>
            <a:r>
              <a:rPr lang="en-US" sz="1600" b="1" dirty="0">
                <a:latin typeface="Monaco" pitchFamily="2" charset="77"/>
              </a:rPr>
              <a:t>'OFFLINE_MACHINE_RESOURCE_GPUS </a:t>
            </a:r>
            <a:r>
              <a:rPr lang="en-US" sz="1600" b="1" dirty="0">
                <a:effectLst/>
                <a:latin typeface="Monaco" pitchFamily="2" charset="77"/>
              </a:rPr>
              <a:t>= </a:t>
            </a:r>
            <a:r>
              <a:rPr lang="en-US" sz="1600" b="1" dirty="0">
                <a:solidFill>
                  <a:schemeClr val="accent2"/>
                </a:solidFill>
                <a:effectLst/>
                <a:latin typeface="Monaco" pitchFamily="2" charset="77"/>
              </a:rPr>
              <a:t>GPU-c4a646d7</a:t>
            </a:r>
            <a:r>
              <a:rPr lang="en-US" sz="1600" dirty="0">
                <a:effectLst/>
                <a:latin typeface="Monaco" pitchFamily="2" charset="77"/>
              </a:rPr>
              <a:t>' &gt; /</a:t>
            </a:r>
            <a:r>
              <a:rPr lang="en-US" sz="1600" dirty="0" err="1">
                <a:effectLst/>
                <a:latin typeface="Monaco" pitchFamily="2" charset="77"/>
              </a:rPr>
              <a:t>etc</a:t>
            </a:r>
            <a:r>
              <a:rPr lang="en-US" sz="1600" dirty="0">
                <a:effectLst/>
                <a:latin typeface="Monaco" pitchFamily="2" charset="77"/>
              </a:rPr>
              <a:t>/condor/</a:t>
            </a:r>
            <a:r>
              <a:rPr lang="en-US" sz="1600" dirty="0" err="1">
                <a:effectLst/>
                <a:latin typeface="Monaco" pitchFamily="2" charset="77"/>
              </a:rPr>
              <a:t>config.d</a:t>
            </a:r>
            <a:r>
              <a:rPr lang="en-US" sz="1600" dirty="0">
                <a:effectLst/>
                <a:latin typeface="Monaco" pitchFamily="2" charset="77"/>
              </a:rPr>
              <a:t>/99-offline-gpus</a:t>
            </a:r>
          </a:p>
          <a:p>
            <a:r>
              <a:rPr lang="en-US" sz="1600" dirty="0">
                <a:effectLst/>
                <a:latin typeface="Monaco" pitchFamily="2" charset="77"/>
              </a:rPr>
              <a:t># </a:t>
            </a:r>
            <a:r>
              <a:rPr lang="en-US" sz="1600" dirty="0" err="1">
                <a:effectLst/>
                <a:latin typeface="Monaco" pitchFamily="2" charset="77"/>
              </a:rPr>
              <a:t>condor_reconfig</a:t>
            </a:r>
            <a:endParaRPr lang="en-US" sz="1600" dirty="0">
              <a:effectLst/>
              <a:latin typeface="Monaco" pitchFamily="2" charset="77"/>
            </a:endParaRPr>
          </a:p>
          <a:p>
            <a:r>
              <a:rPr lang="en-US" sz="1600" dirty="0">
                <a:effectLst/>
                <a:latin typeface="Monaco" pitchFamily="2" charset="77"/>
              </a:rPr>
              <a:t>Sent "</a:t>
            </a:r>
            <a:r>
              <a:rPr lang="en-US" sz="1600" dirty="0" err="1">
                <a:effectLst/>
                <a:latin typeface="Monaco" pitchFamily="2" charset="77"/>
              </a:rPr>
              <a:t>Reconfig</a:t>
            </a:r>
            <a:r>
              <a:rPr lang="en-US" sz="1600" dirty="0">
                <a:effectLst/>
                <a:latin typeface="Monaco" pitchFamily="2" charset="77"/>
              </a:rPr>
              <a:t>" command to local master</a:t>
            </a:r>
          </a:p>
          <a:p>
            <a:r>
              <a:rPr lang="en-US" sz="1600" dirty="0">
                <a:effectLst/>
                <a:latin typeface="Monaco" pitchFamily="2" charset="77"/>
              </a:rPr>
              <a:t># </a:t>
            </a:r>
            <a:r>
              <a:rPr lang="en-US" sz="1600" dirty="0" err="1">
                <a:effectLst/>
                <a:latin typeface="Monaco" pitchFamily="2" charset="77"/>
              </a:rPr>
              <a:t>condor_status</a:t>
            </a:r>
            <a:r>
              <a:rPr lang="en-US" sz="1600" dirty="0">
                <a:effectLst/>
                <a:latin typeface="Monaco" pitchFamily="2" charset="77"/>
              </a:rPr>
              <a:t> -</a:t>
            </a:r>
            <a:r>
              <a:rPr lang="en-US" sz="1600" dirty="0" err="1">
                <a:effectLst/>
                <a:latin typeface="Monaco" pitchFamily="2" charset="77"/>
              </a:rPr>
              <a:t>af:h</a:t>
            </a:r>
            <a:r>
              <a:rPr lang="en-US" sz="1600" dirty="0">
                <a:effectLst/>
                <a:latin typeface="Monaco" pitchFamily="2" charset="77"/>
              </a:rPr>
              <a:t> </a:t>
            </a:r>
            <a:r>
              <a:rPr lang="en-US" sz="1600" dirty="0" err="1">
                <a:effectLst/>
                <a:latin typeface="Monaco" pitchFamily="2" charset="77"/>
              </a:rPr>
              <a:t>DetectedGpus</a:t>
            </a:r>
            <a:r>
              <a:rPr lang="en-US" sz="1600" dirty="0">
                <a:effectLst/>
                <a:latin typeface="Monaco" pitchFamily="2" charset="77"/>
              </a:rPr>
              <a:t> </a:t>
            </a:r>
            <a:r>
              <a:rPr lang="en-US" sz="1600" dirty="0" err="1">
                <a:effectLst/>
                <a:latin typeface="Monaco" pitchFamily="2" charset="77"/>
              </a:rPr>
              <a:t>AvailableGpus</a:t>
            </a:r>
            <a:endParaRPr lang="en-US" sz="1600" dirty="0">
              <a:effectLst/>
              <a:latin typeface="Monaco" pitchFamily="2" charset="77"/>
            </a:endParaRPr>
          </a:p>
          <a:p>
            <a:r>
              <a:rPr lang="en-US" sz="1600" b="1" dirty="0" err="1">
                <a:effectLst/>
                <a:latin typeface="Monaco" pitchFamily="2" charset="77"/>
              </a:rPr>
              <a:t>DetectedGpus</a:t>
            </a:r>
            <a:r>
              <a:rPr lang="en-US" sz="1600" b="1" dirty="0">
                <a:effectLst/>
                <a:latin typeface="Monaco" pitchFamily="2" charset="77"/>
              </a:rPr>
              <a:t>               	</a:t>
            </a:r>
            <a:r>
              <a:rPr lang="en-US" sz="1600" b="1" dirty="0" err="1">
                <a:effectLst/>
                <a:latin typeface="Monaco" pitchFamily="2" charset="77"/>
              </a:rPr>
              <a:t>AvailableGpus</a:t>
            </a:r>
            <a:endParaRPr lang="en-US" sz="1600" b="1" dirty="0">
              <a:effectLst/>
              <a:latin typeface="Monaco" pitchFamily="2" charset="77"/>
            </a:endParaRPr>
          </a:p>
          <a:p>
            <a:r>
              <a:rPr lang="en-US" sz="1600" b="1" dirty="0">
                <a:solidFill>
                  <a:schemeClr val="accent2"/>
                </a:solidFill>
                <a:effectLst/>
                <a:latin typeface="Monaco" pitchFamily="2" charset="77"/>
              </a:rPr>
              <a:t>GPU-c4a646d7</a:t>
            </a:r>
            <a:r>
              <a:rPr lang="en-US" sz="1600" b="1" dirty="0">
                <a:effectLst/>
                <a:latin typeface="Monaco" pitchFamily="2" charset="77"/>
              </a:rPr>
              <a:t>,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Monaco" pitchFamily="2" charset="77"/>
              </a:rPr>
              <a:t>GPU-6a96bd13</a:t>
            </a:r>
            <a:r>
              <a:rPr lang="en-US" sz="1600" b="1" dirty="0">
                <a:effectLst/>
                <a:latin typeface="Monaco" pitchFamily="2" charset="77"/>
              </a:rPr>
              <a:t> 	{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Monaco" pitchFamily="2" charset="77"/>
              </a:rPr>
              <a:t>GPUs_GPU_6a96bd13</a:t>
            </a:r>
            <a:r>
              <a:rPr lang="en-US" sz="1600" b="1" dirty="0">
                <a:effectLst/>
                <a:latin typeface="Monaco" pitchFamily="2" charset="77"/>
              </a:rPr>
              <a:t> }</a:t>
            </a:r>
            <a:endParaRPr lang="en-US" sz="1600" b="1" dirty="0">
              <a:latin typeface="Monaco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7C5DC4-DE90-B4F5-960B-80E86E9E19DA}"/>
              </a:ext>
            </a:extLst>
          </p:cNvPr>
          <p:cNvSpPr txBox="1"/>
          <p:nvPr/>
        </p:nvSpPr>
        <p:spPr>
          <a:xfrm>
            <a:off x="10502900" y="3352658"/>
            <a:ext cx="151811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Shell example</a:t>
            </a:r>
          </a:p>
        </p:txBody>
      </p:sp>
    </p:spTree>
    <p:extLst>
      <p:ext uri="{BB962C8B-B14F-4D97-AF65-F5344CB8AC3E}">
        <p14:creationId xmlns:p14="http://schemas.microsoft.com/office/powerpoint/2010/main" val="34062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E33E5B-8F57-A04F-0EA0-30BBBD957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571627"/>
            <a:ext cx="11199283" cy="1628773"/>
          </a:xfrm>
        </p:spPr>
        <p:txBody>
          <a:bodyPr/>
          <a:lstStyle/>
          <a:p>
            <a:r>
              <a:rPr lang="en-US" dirty="0"/>
              <a:t>Option one - Split EP into GPU and non-GPU slots</a:t>
            </a:r>
          </a:p>
          <a:p>
            <a:pPr lvl="1"/>
            <a:r>
              <a:rPr lang="en-US" dirty="0"/>
              <a:t>Example using two partitionable slots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Contains all GPU resources </a:t>
            </a:r>
            <a:r>
              <a:rPr lang="en-US" i="1" dirty="0"/>
              <a:t>and only runs GPU jobs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Contains remaining resources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A14472-5104-3893-0980-BFD37ED1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GPU jobs on 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B7F4A-4698-BA7D-CD03-CE0A3ACB8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E3C16B-53D4-E752-5506-3C4D7AF66B14}"/>
              </a:ext>
            </a:extLst>
          </p:cNvPr>
          <p:cNvSpPr txBox="1"/>
          <p:nvPr/>
        </p:nvSpPr>
        <p:spPr>
          <a:xfrm>
            <a:off x="1702982" y="3510117"/>
            <a:ext cx="8786036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Monaco" pitchFamily="2" charset="77"/>
              </a:rPr>
              <a:t>SLOT_TYPE_1</a:t>
            </a:r>
            <a:r>
              <a:rPr lang="en-US" sz="2000" dirty="0">
                <a:latin typeface="Monaco" pitchFamily="2" charset="77"/>
              </a:rPr>
              <a:t> = </a:t>
            </a:r>
            <a:r>
              <a:rPr lang="en-US" sz="2000" b="1" dirty="0">
                <a:solidFill>
                  <a:schemeClr val="accent1"/>
                </a:solidFill>
                <a:latin typeface="Monaco" pitchFamily="2" charset="77"/>
              </a:rPr>
              <a:t>GPUs=100%</a:t>
            </a:r>
            <a:r>
              <a:rPr lang="en-US" sz="2000" dirty="0">
                <a:latin typeface="Monaco" pitchFamily="2" charset="77"/>
              </a:rPr>
              <a:t>,CPUs=25%,Memory=50%</a:t>
            </a:r>
          </a:p>
          <a:p>
            <a:r>
              <a:rPr lang="en-US" sz="2000" dirty="0">
                <a:latin typeface="Monaco" pitchFamily="2" charset="77"/>
              </a:rPr>
              <a:t>SLOT_TYPE_1_PARTITIONABLE = TRUE</a:t>
            </a:r>
          </a:p>
          <a:p>
            <a:r>
              <a:rPr lang="en-US" sz="2000" dirty="0">
                <a:latin typeface="Monaco" pitchFamily="2" charset="77"/>
              </a:rPr>
              <a:t>SLOT_TYPE_1_START = $(START) &amp;&amp; (</a:t>
            </a:r>
            <a:r>
              <a:rPr lang="en-US" sz="2000" b="1" dirty="0" err="1">
                <a:solidFill>
                  <a:schemeClr val="accent1"/>
                </a:solidFill>
                <a:latin typeface="Monaco" pitchFamily="2" charset="77"/>
              </a:rPr>
              <a:t>TARGET.RequestGpus</a:t>
            </a:r>
            <a:r>
              <a:rPr lang="en-US" sz="2000" b="1" dirty="0">
                <a:solidFill>
                  <a:schemeClr val="accent1"/>
                </a:solidFill>
                <a:latin typeface="Monaco" pitchFamily="2" charset="77"/>
              </a:rPr>
              <a:t> &gt; 0</a:t>
            </a:r>
            <a:r>
              <a:rPr lang="en-US" sz="2000" dirty="0">
                <a:latin typeface="Monaco" pitchFamily="2" charset="77"/>
              </a:rPr>
              <a:t>)</a:t>
            </a:r>
          </a:p>
          <a:p>
            <a:r>
              <a:rPr lang="en-US" sz="2000" dirty="0">
                <a:latin typeface="Monaco" pitchFamily="2" charset="77"/>
              </a:rPr>
              <a:t>NUM_SLOTS_TYPE_1 = 1</a:t>
            </a:r>
          </a:p>
          <a:p>
            <a:endParaRPr lang="en-US" sz="2000" dirty="0">
              <a:latin typeface="Monaco" pitchFamily="2" charset="77"/>
            </a:endParaRPr>
          </a:p>
          <a:p>
            <a:r>
              <a:rPr lang="en-US" sz="2000" dirty="0">
                <a:latin typeface="Monaco" pitchFamily="2" charset="77"/>
              </a:rPr>
              <a:t>SLOT_TYPE_2 = CPUs=75%,Memory=50%</a:t>
            </a:r>
          </a:p>
          <a:p>
            <a:r>
              <a:rPr lang="en-US" sz="2000" dirty="0">
                <a:latin typeface="Monaco" pitchFamily="2" charset="77"/>
              </a:rPr>
              <a:t>SLOT_TYPE_2_PARTITIONABLE = TRUE</a:t>
            </a:r>
          </a:p>
          <a:p>
            <a:r>
              <a:rPr lang="en-US" sz="2000" dirty="0">
                <a:latin typeface="Monaco" pitchFamily="2" charset="77"/>
              </a:rPr>
              <a:t>NUM_SLOTS_TYPE_2 =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7ECBDF-DDB9-8B39-6C8D-61088AA746E6}"/>
              </a:ext>
            </a:extLst>
          </p:cNvPr>
          <p:cNvSpPr txBox="1"/>
          <p:nvPr/>
        </p:nvSpPr>
        <p:spPr>
          <a:xfrm>
            <a:off x="8559800" y="3140785"/>
            <a:ext cx="192921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EP config example</a:t>
            </a:r>
          </a:p>
        </p:txBody>
      </p:sp>
    </p:spTree>
    <p:extLst>
      <p:ext uri="{BB962C8B-B14F-4D97-AF65-F5344CB8AC3E}">
        <p14:creationId xmlns:p14="http://schemas.microsoft.com/office/powerpoint/2010/main" val="30519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E33E5B-8F57-A04F-0EA0-30BBBD95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two - Set up backfill slots</a:t>
            </a:r>
          </a:p>
          <a:p>
            <a:pPr lvl="1"/>
            <a:r>
              <a:rPr lang="en-US" dirty="0"/>
              <a:t>Old way - Use “Bologna batch”</a:t>
            </a:r>
          </a:p>
          <a:p>
            <a:pPr lvl="1"/>
            <a:r>
              <a:rPr lang="en-US" dirty="0"/>
              <a:t>New, improved way - Use first-class backfill partitionable slots</a:t>
            </a:r>
          </a:p>
          <a:p>
            <a:r>
              <a:rPr lang="en-US" dirty="0"/>
              <a:t>Idea: GPU jobs </a:t>
            </a:r>
            <a:r>
              <a:rPr lang="en-US" i="1" dirty="0"/>
              <a:t>may</a:t>
            </a:r>
            <a:r>
              <a:rPr lang="en-US" dirty="0"/>
              <a:t> preempt backfill (non-GPU) jobs.</a:t>
            </a:r>
          </a:p>
          <a:p>
            <a:pPr lvl="1"/>
            <a:r>
              <a:rPr lang="en-US" i="1" dirty="0"/>
              <a:t>Maybe</a:t>
            </a:r>
            <a:r>
              <a:rPr lang="en-US" dirty="0"/>
              <a:t> allow oversubscription on some resources! (CPUs?)</a:t>
            </a:r>
          </a:p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Todd Tannenbaum’s “What’s new in </a:t>
            </a:r>
            <a:r>
              <a:rPr lang="en-US" dirty="0" err="1">
                <a:hlinkClick r:id="rId3"/>
              </a:rPr>
              <a:t>HTCondor</a:t>
            </a:r>
            <a:r>
              <a:rPr lang="en-US" dirty="0">
                <a:hlinkClick r:id="rId3"/>
              </a:rPr>
              <a:t>” talk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A14472-5104-3893-0980-BFD37ED1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GPU jobs on 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B7F4A-4698-BA7D-CD03-CE0A3ACB8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3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4F1B7D-19E4-3B2D-006E-DFD724CA0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597026"/>
            <a:ext cx="11199283" cy="3578934"/>
          </a:xfrm>
        </p:spPr>
        <p:txBody>
          <a:bodyPr/>
          <a:lstStyle/>
          <a:p>
            <a:r>
              <a:rPr lang="en-US" dirty="0"/>
              <a:t>Observation: GPUs seem to handle oversubscribing well if GPU memory isn’t exhausted.</a:t>
            </a:r>
          </a:p>
          <a:p>
            <a:r>
              <a:rPr lang="en-US" dirty="0"/>
              <a:t>Current option - Assign the same GPU to multiple slots</a:t>
            </a:r>
          </a:p>
          <a:p>
            <a:r>
              <a:rPr lang="en-US" dirty="0"/>
              <a:t>Add the </a:t>
            </a:r>
            <a:r>
              <a:rPr lang="en-US" sz="2400" dirty="0">
                <a:highlight>
                  <a:srgbClr val="C0C0C0"/>
                </a:highlight>
                <a:latin typeface="Monaco" pitchFamily="2" charset="77"/>
              </a:rPr>
              <a:t>-divide &lt;n&gt;</a:t>
            </a:r>
            <a:r>
              <a:rPr lang="en-US" dirty="0"/>
              <a:t> option to </a:t>
            </a:r>
            <a:r>
              <a:rPr lang="en-US" sz="2400" dirty="0">
                <a:highlight>
                  <a:srgbClr val="C0C0C0"/>
                </a:highlight>
                <a:latin typeface="Monaco" pitchFamily="2" charset="77"/>
              </a:rPr>
              <a:t>GPU_DISCOVERY_EXTRA</a:t>
            </a:r>
          </a:p>
          <a:p>
            <a:pPr lvl="1"/>
            <a:r>
              <a:rPr lang="en-US" dirty="0"/>
              <a:t>Duplicates </a:t>
            </a:r>
            <a:r>
              <a:rPr lang="en-US" sz="2400" dirty="0" err="1">
                <a:latin typeface="Monaco" pitchFamily="2" charset="77"/>
              </a:rPr>
              <a:t>DetectedGpus</a:t>
            </a:r>
            <a:r>
              <a:rPr lang="en-US" dirty="0"/>
              <a:t> </a:t>
            </a:r>
            <a:r>
              <a:rPr lang="en-US" sz="2400" dirty="0">
                <a:latin typeface="Monaco" pitchFamily="2" charset="77"/>
              </a:rPr>
              <a:t>n</a:t>
            </a:r>
            <a:r>
              <a:rPr lang="en-US" dirty="0"/>
              <a:t> times before assigning GPUs to slots.</a:t>
            </a:r>
          </a:p>
          <a:p>
            <a:r>
              <a:rPr lang="en-US" dirty="0"/>
              <a:t>Caveats: No limit on GPU memory usage, no security</a:t>
            </a:r>
          </a:p>
          <a:p>
            <a:r>
              <a:rPr lang="en-US" dirty="0"/>
              <a:t>Example: Allow two slots (jobs) per GPU: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BA584B-9AFA-E3BB-C680-F3CD952C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Oversubscribing GPUs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87C66-1D52-BAF6-CAF5-C7FCC756D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1DAF09-63B7-4315-F300-92837B1F26F7}"/>
              </a:ext>
            </a:extLst>
          </p:cNvPr>
          <p:cNvSpPr txBox="1"/>
          <p:nvPr/>
        </p:nvSpPr>
        <p:spPr>
          <a:xfrm>
            <a:off x="994549" y="5467342"/>
            <a:ext cx="100695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Monaco" pitchFamily="2" charset="77"/>
              </a:rPr>
              <a:t>GPU_DISCOVERY_EXTRA = $(GPU_DISCOVERY_EXTRA) -divide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8B2B5-B49E-2FBF-B161-470AE93E99D7}"/>
              </a:ext>
            </a:extLst>
          </p:cNvPr>
          <p:cNvSpPr txBox="1"/>
          <p:nvPr/>
        </p:nvSpPr>
        <p:spPr>
          <a:xfrm>
            <a:off x="9131300" y="5098010"/>
            <a:ext cx="19328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EP config example</a:t>
            </a:r>
          </a:p>
        </p:txBody>
      </p:sp>
    </p:spTree>
    <p:extLst>
      <p:ext uri="{BB962C8B-B14F-4D97-AF65-F5344CB8AC3E}">
        <p14:creationId xmlns:p14="http://schemas.microsoft.com/office/powerpoint/2010/main" val="1176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007D91-F746-3B0D-C071-6549B4CE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71800"/>
            <a:ext cx="12192000" cy="914400"/>
          </a:xfrm>
        </p:spPr>
        <p:txBody>
          <a:bodyPr/>
          <a:lstStyle/>
          <a:p>
            <a:pPr algn="ctr"/>
            <a:r>
              <a:rPr lang="en-US" dirty="0"/>
              <a:t>GPU 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CCB3A-DBE2-9CC8-0826-04DDE2A0A0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F7F7EF-5417-47DB-BF64-D25FE90C4E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6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4F1B7D-19E4-3B2D-006E-DFD724CA0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546226"/>
            <a:ext cx="11199283" cy="2368781"/>
          </a:xfrm>
        </p:spPr>
        <p:txBody>
          <a:bodyPr/>
          <a:lstStyle/>
          <a:p>
            <a:r>
              <a:rPr lang="en-US" dirty="0"/>
              <a:t>A new </a:t>
            </a:r>
            <a:r>
              <a:rPr lang="en-US" i="1" dirty="0"/>
              <a:t>user</a:t>
            </a:r>
            <a:r>
              <a:rPr lang="en-US" dirty="0"/>
              <a:t> option soon - use job sets!</a:t>
            </a:r>
          </a:p>
          <a:p>
            <a:r>
              <a:rPr lang="en-US" dirty="0"/>
              <a:t>Idea: A user should be able to (and should best know how to) fill up their own leased GPU(s) with jobs.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Todd Tannenbaum’s “What’s new in </a:t>
            </a:r>
            <a:r>
              <a:rPr lang="en-US" dirty="0" err="1">
                <a:hlinkClick r:id="rId2"/>
              </a:rPr>
              <a:t>HTCondor</a:t>
            </a:r>
            <a:r>
              <a:rPr lang="en-US" dirty="0">
                <a:hlinkClick r:id="rId2"/>
              </a:rPr>
              <a:t>” talk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BA584B-9AFA-E3BB-C680-F3CD952C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Oversubscribing GPUs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87C66-1D52-BAF6-CAF5-C7FCC756D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87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1;p3">
            <a:extLst>
              <a:ext uri="{FF2B5EF4-FFF2-40B4-BE49-F238E27FC236}">
                <a16:creationId xmlns:a16="http://schemas.microsoft.com/office/drawing/2014/main" id="{1D95BC96-0EF5-9756-856C-C8D0A32F1157}"/>
              </a:ext>
            </a:extLst>
          </p:cNvPr>
          <p:cNvSpPr txBox="1"/>
          <p:nvPr/>
        </p:nvSpPr>
        <p:spPr>
          <a:xfrm>
            <a:off x="2236122" y="4041896"/>
            <a:ext cx="750685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supported by </a:t>
            </a:r>
            <a:r>
              <a:rPr lang="en-US" sz="1800" b="0" i="0" u="sng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NSF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under Cooperative Agreement </a:t>
            </a:r>
            <a:r>
              <a:rPr lang="en-US" sz="1800" b="0" i="0" u="sng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OAC-2030508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as part of the </a:t>
            </a:r>
            <a:r>
              <a:rPr lang="en-US" sz="1800" b="0" i="0" u="sng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PATh</a:t>
            </a:r>
            <a:r>
              <a:rPr lang="en-US" sz="1800" b="0" i="0" u="sng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Any opinions, findings, and conclusions or recommendations expressed in this material are those of the author(s) and do not necessarily reflect the views of the NSF. </a:t>
            </a:r>
            <a:endParaRPr dirty="0"/>
          </a:p>
        </p:txBody>
      </p:sp>
      <p:pic>
        <p:nvPicPr>
          <p:cNvPr id="3" name="Google Shape;93;p3" descr="A picture containing logo&#10;&#10;Description automatically generated">
            <a:extLst>
              <a:ext uri="{FF2B5EF4-FFF2-40B4-BE49-F238E27FC236}">
                <a16:creationId xmlns:a16="http://schemas.microsoft.com/office/drawing/2014/main" id="{3D8C0693-A548-B753-3855-1EB3867C519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42573" y="2449045"/>
            <a:ext cx="7293953" cy="11690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104324F9-F12F-93E6-162A-DDBE9A1D1026}"/>
              </a:ext>
            </a:extLst>
          </p:cNvPr>
          <p:cNvSpPr txBox="1">
            <a:spLocks/>
          </p:cNvSpPr>
          <p:nvPr/>
        </p:nvSpPr>
        <p:spPr>
          <a:xfrm>
            <a:off x="2209800" y="730546"/>
            <a:ext cx="7772400" cy="71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pPr algn="ctr"/>
            <a:r>
              <a:rPr lang="en-US" dirty="0"/>
              <a:t>Thank you!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27A69C-6046-0270-51EE-534F95B88A40}"/>
              </a:ext>
            </a:extLst>
          </p:cNvPr>
          <p:cNvSpPr txBox="1">
            <a:spLocks/>
          </p:cNvSpPr>
          <p:nvPr/>
        </p:nvSpPr>
        <p:spPr>
          <a:xfrm>
            <a:off x="8386280" y="6461689"/>
            <a:ext cx="1367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3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403112B3-1150-262F-E2C3-23C161234A68}"/>
              </a:ext>
            </a:extLst>
          </p:cNvPr>
          <p:cNvSpPr txBox="1">
            <a:spLocks/>
          </p:cNvSpPr>
          <p:nvPr/>
        </p:nvSpPr>
        <p:spPr>
          <a:xfrm>
            <a:off x="8386280" y="6461689"/>
            <a:ext cx="1367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E41B6545-792E-CBCB-69DA-D3A8ACEB99B2}"/>
              </a:ext>
            </a:extLst>
          </p:cNvPr>
          <p:cNvSpPr txBox="1">
            <a:spLocks/>
          </p:cNvSpPr>
          <p:nvPr/>
        </p:nvSpPr>
        <p:spPr>
          <a:xfrm>
            <a:off x="2209800" y="3053746"/>
            <a:ext cx="7772400" cy="750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pPr algn="ctr"/>
            <a:r>
              <a:rPr lang="en-US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7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4A081-D1D3-63AC-33D8-B7E8B5C6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enable GPUs on 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31C72-2A53-96DE-2957-3B1AD9D3FC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081D7-5424-5CEE-100A-4EB1F37F53DE}"/>
              </a:ext>
            </a:extLst>
          </p:cNvPr>
          <p:cNvSpPr txBox="1"/>
          <p:nvPr/>
        </p:nvSpPr>
        <p:spPr>
          <a:xfrm>
            <a:off x="2338848" y="4448429"/>
            <a:ext cx="751430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Monaco" pitchFamily="2" charset="77"/>
              </a:rPr>
              <a:t>use feature: </a:t>
            </a:r>
            <a:r>
              <a:rPr lang="en-US" sz="2400" dirty="0" err="1">
                <a:effectLst/>
                <a:latin typeface="Monaco" pitchFamily="2" charset="77"/>
              </a:rPr>
              <a:t>PartitionableSlot</a:t>
            </a:r>
            <a:endParaRPr lang="en-US" sz="2400" dirty="0">
              <a:latin typeface="Monaco" pitchFamily="2" charset="77"/>
            </a:endParaRPr>
          </a:p>
          <a:p>
            <a:r>
              <a:rPr lang="en-US" sz="2400" dirty="0">
                <a:effectLst/>
                <a:latin typeface="Monaco" pitchFamily="2" charset="77"/>
              </a:rPr>
              <a:t>use feature: GPUs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970F4-81CB-5703-3D8F-23A7A1F3129C}"/>
              </a:ext>
            </a:extLst>
          </p:cNvPr>
          <p:cNvSpPr txBox="1"/>
          <p:nvPr/>
        </p:nvSpPr>
        <p:spPr>
          <a:xfrm>
            <a:off x="5270500" y="4079097"/>
            <a:ext cx="458265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EP config example for single partitionable slot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72F2DEB-EB15-CF2B-F86F-CB77E28D9840}"/>
              </a:ext>
            </a:extLst>
          </p:cNvPr>
          <p:cNvSpPr txBox="1">
            <a:spLocks/>
          </p:cNvSpPr>
          <p:nvPr/>
        </p:nvSpPr>
        <p:spPr>
          <a:xfrm>
            <a:off x="429684" y="1710057"/>
            <a:ext cx="11199283" cy="186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 err="1"/>
              <a:t>metaknob</a:t>
            </a:r>
            <a:r>
              <a:rPr lang="en-US" dirty="0"/>
              <a:t> </a:t>
            </a:r>
            <a:r>
              <a:rPr lang="en-US" dirty="0">
                <a:highlight>
                  <a:srgbClr val="C0C0C0"/>
                </a:highlight>
                <a:latin typeface="Monaco" pitchFamily="2" charset="77"/>
              </a:rPr>
              <a:t>use feature: GPUs</a:t>
            </a:r>
          </a:p>
          <a:p>
            <a:pPr lvl="1"/>
            <a:r>
              <a:rPr lang="en-US" dirty="0"/>
              <a:t>EP runs </a:t>
            </a:r>
            <a:r>
              <a:rPr lang="en-US" dirty="0" err="1">
                <a:latin typeface="Monaco" pitchFamily="2" charset="77"/>
              </a:rPr>
              <a:t>condor_gpu_discovery</a:t>
            </a:r>
            <a:r>
              <a:rPr lang="en-US" dirty="0"/>
              <a:t> and adds all detected GPUs as custom “GPU”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>
                <a:highlight>
                  <a:srgbClr val="C0C0C0"/>
                </a:highlight>
                <a:latin typeface="Monaco" pitchFamily="2" charset="77"/>
              </a:rPr>
              <a:t>GPUs</a:t>
            </a:r>
            <a:r>
              <a:rPr lang="en-US" dirty="0"/>
              <a:t> to each </a:t>
            </a:r>
            <a:r>
              <a:rPr lang="en-US" dirty="0">
                <a:highlight>
                  <a:srgbClr val="C0C0C0"/>
                </a:highlight>
                <a:latin typeface="Monaco" pitchFamily="2" charset="77"/>
              </a:rPr>
              <a:t>SLOT_TYPE</a:t>
            </a:r>
            <a:r>
              <a:rPr lang="en-US" dirty="0"/>
              <a:t> </a:t>
            </a:r>
            <a:r>
              <a:rPr lang="en-US" i="1" dirty="0"/>
              <a:t>if needed</a:t>
            </a:r>
          </a:p>
        </p:txBody>
      </p:sp>
    </p:spTree>
    <p:extLst>
      <p:ext uri="{BB962C8B-B14F-4D97-AF65-F5344CB8AC3E}">
        <p14:creationId xmlns:p14="http://schemas.microsoft.com/office/powerpoint/2010/main" val="388232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4A081-D1D3-63AC-33D8-B7E8B5C6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enable GPUs on 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31C72-2A53-96DE-2957-3B1AD9D3FC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081D7-5424-5CEE-100A-4EB1F37F53DE}"/>
              </a:ext>
            </a:extLst>
          </p:cNvPr>
          <p:cNvSpPr txBox="1"/>
          <p:nvPr/>
        </p:nvSpPr>
        <p:spPr>
          <a:xfrm>
            <a:off x="2338848" y="4448429"/>
            <a:ext cx="751430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Monaco" pitchFamily="2" charset="77"/>
              </a:rPr>
              <a:t>use feature: GPUs</a:t>
            </a:r>
          </a:p>
          <a:p>
            <a:endParaRPr lang="en-US" sz="2400" dirty="0">
              <a:effectLst/>
              <a:latin typeface="Monaco" pitchFamily="2" charset="77"/>
            </a:endParaRPr>
          </a:p>
          <a:p>
            <a:r>
              <a:rPr lang="en-US" sz="2400" dirty="0">
                <a:effectLst/>
                <a:latin typeface="Monaco" pitchFamily="2" charset="77"/>
              </a:rPr>
              <a:t>SLOT_TYPE_1</a:t>
            </a:r>
            <a:r>
              <a:rPr lang="en-US" sz="2400" dirty="0">
                <a:latin typeface="Monaco" pitchFamily="2" charset="77"/>
              </a:rPr>
              <a:t> = </a:t>
            </a:r>
            <a:r>
              <a:rPr lang="en-US" sz="2400" b="1" dirty="0">
                <a:solidFill>
                  <a:schemeClr val="accent1"/>
                </a:solidFill>
                <a:latin typeface="Monaco" pitchFamily="2" charset="77"/>
              </a:rPr>
              <a:t>GPUs=1</a:t>
            </a:r>
            <a:r>
              <a:rPr lang="en-US" sz="2400" dirty="0">
                <a:latin typeface="Monaco" pitchFamily="2" charset="77"/>
              </a:rPr>
              <a:t>,CPUs=25%,Memory=25%</a:t>
            </a:r>
          </a:p>
          <a:p>
            <a:r>
              <a:rPr lang="en-US" sz="2400" dirty="0">
                <a:latin typeface="Monaco" pitchFamily="2" charset="77"/>
              </a:rPr>
              <a:t>NUM_SLOTS_TYPE_1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970F4-81CB-5703-3D8F-23A7A1F3129C}"/>
              </a:ext>
            </a:extLst>
          </p:cNvPr>
          <p:cNvSpPr txBox="1"/>
          <p:nvPr/>
        </p:nvSpPr>
        <p:spPr>
          <a:xfrm>
            <a:off x="5194301" y="4079097"/>
            <a:ext cx="465885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EP config example for 4 GPUs and 4 static slots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147E533-BDFF-B46A-A84D-535E67C7E29F}"/>
              </a:ext>
            </a:extLst>
          </p:cNvPr>
          <p:cNvSpPr txBox="1">
            <a:spLocks/>
          </p:cNvSpPr>
          <p:nvPr/>
        </p:nvSpPr>
        <p:spPr>
          <a:xfrm>
            <a:off x="429684" y="1710057"/>
            <a:ext cx="11199283" cy="186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 err="1"/>
              <a:t>metaknob</a:t>
            </a:r>
            <a:r>
              <a:rPr lang="en-US" dirty="0"/>
              <a:t> </a:t>
            </a:r>
            <a:r>
              <a:rPr lang="en-US" dirty="0">
                <a:highlight>
                  <a:srgbClr val="C0C0C0"/>
                </a:highlight>
                <a:latin typeface="Monaco" pitchFamily="2" charset="77"/>
              </a:rPr>
              <a:t>use feature: GPUs</a:t>
            </a:r>
          </a:p>
          <a:p>
            <a:pPr lvl="1"/>
            <a:r>
              <a:rPr lang="en-US" dirty="0"/>
              <a:t>EP runs </a:t>
            </a:r>
            <a:r>
              <a:rPr lang="en-US" dirty="0" err="1">
                <a:latin typeface="Monaco" pitchFamily="2" charset="77"/>
              </a:rPr>
              <a:t>condor_gpu_discovery</a:t>
            </a:r>
            <a:r>
              <a:rPr lang="en-US" dirty="0"/>
              <a:t> and adds all detected GPUs as custom “GPU”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>
                <a:highlight>
                  <a:srgbClr val="C0C0C0"/>
                </a:highlight>
                <a:latin typeface="Monaco" pitchFamily="2" charset="77"/>
              </a:rPr>
              <a:t>GPUs</a:t>
            </a:r>
            <a:r>
              <a:rPr lang="en-US" dirty="0"/>
              <a:t> to each </a:t>
            </a:r>
            <a:r>
              <a:rPr lang="en-US" dirty="0">
                <a:highlight>
                  <a:srgbClr val="C0C0C0"/>
                </a:highlight>
                <a:latin typeface="Monaco" pitchFamily="2" charset="77"/>
              </a:rPr>
              <a:t>SLOT_TYPE</a:t>
            </a:r>
            <a:r>
              <a:rPr lang="en-US" dirty="0"/>
              <a:t> </a:t>
            </a:r>
            <a:r>
              <a:rPr lang="en-US" i="1" dirty="0"/>
              <a:t>if needed</a:t>
            </a:r>
          </a:p>
        </p:txBody>
      </p:sp>
    </p:spTree>
    <p:extLst>
      <p:ext uri="{BB962C8B-B14F-4D97-AF65-F5344CB8AC3E}">
        <p14:creationId xmlns:p14="http://schemas.microsoft.com/office/powerpoint/2010/main" val="41316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4DAB27-D5DF-FE55-1FD5-A8B92382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request GPUs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ACE5A5-F827-A3BA-0403-1E73E4EA6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684" y="1900238"/>
            <a:ext cx="5850467" cy="37385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highlight>
                  <a:srgbClr val="C0C0C0"/>
                </a:highlight>
                <a:latin typeface="Monaco" pitchFamily="2" charset="77"/>
              </a:rPr>
              <a:t>request_gpus</a:t>
            </a:r>
            <a:r>
              <a:rPr lang="en-US" b="1" dirty="0">
                <a:highlight>
                  <a:srgbClr val="C0C0C0"/>
                </a:highlight>
                <a:latin typeface="Monaco" pitchFamily="2" charset="77"/>
              </a:rPr>
              <a:t> = 1</a:t>
            </a:r>
          </a:p>
          <a:p>
            <a:pPr>
              <a:lnSpc>
                <a:spcPct val="120000"/>
              </a:lnSpc>
            </a:pPr>
            <a:r>
              <a:rPr lang="en-US" dirty="0"/>
              <a:t>(Can request more than one)</a:t>
            </a:r>
          </a:p>
          <a:p>
            <a:pPr>
              <a:lnSpc>
                <a:spcPct val="120000"/>
              </a:lnSpc>
            </a:pPr>
            <a:r>
              <a:rPr lang="en-US" dirty="0"/>
              <a:t>Still need to list other resource requests</a:t>
            </a:r>
          </a:p>
          <a:p>
            <a:pPr>
              <a:lnSpc>
                <a:spcPct val="120000"/>
              </a:lnSpc>
            </a:pPr>
            <a:r>
              <a:rPr lang="en-US" dirty="0"/>
              <a:t>No consideration of GPU capability, memory, etc. </a:t>
            </a:r>
            <a:r>
              <a:rPr lang="en-US" i="1" dirty="0"/>
              <a:t>on its own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E36A3B-6D40-8CA4-147F-F393AF83E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452" y="1900238"/>
            <a:ext cx="5015516" cy="3467629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universe = container</a:t>
            </a:r>
          </a:p>
          <a:p>
            <a:pPr marL="0" indent="0">
              <a:buNone/>
            </a:pPr>
            <a:r>
              <a:rPr lang="en-US" sz="1800" dirty="0" err="1">
                <a:latin typeface="Monaco" pitchFamily="2" charset="77"/>
              </a:rPr>
              <a:t>container_image</a:t>
            </a:r>
            <a:r>
              <a:rPr lang="en-US" sz="1800" dirty="0">
                <a:latin typeface="Monaco" pitchFamily="2" charset="77"/>
              </a:rPr>
              <a:t> = </a:t>
            </a:r>
            <a:r>
              <a:rPr lang="en-US" sz="1800" dirty="0" err="1">
                <a:latin typeface="Monaco" pitchFamily="2" charset="77"/>
              </a:rPr>
              <a:t>pytorch-runtime.sif</a:t>
            </a:r>
            <a:endParaRPr lang="en-US" sz="18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executable = </a:t>
            </a:r>
            <a:r>
              <a:rPr lang="en-US" sz="1800" dirty="0" err="1">
                <a:latin typeface="Monaco" pitchFamily="2" charset="77"/>
              </a:rPr>
              <a:t>ml_training.py</a:t>
            </a:r>
            <a:endParaRPr lang="en-US" sz="1800" dirty="0">
              <a:latin typeface="Monaco" pitchFamily="2" charset="77"/>
            </a:endParaRPr>
          </a:p>
          <a:p>
            <a:pPr marL="0" indent="0">
              <a:buNone/>
            </a:pPr>
            <a:endParaRPr lang="en-US" sz="18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chemeClr val="accent1"/>
                </a:solidFill>
                <a:latin typeface="Monaco" pitchFamily="2" charset="77"/>
              </a:rPr>
              <a:t>request_gpus</a:t>
            </a:r>
            <a:r>
              <a:rPr lang="en-US" sz="1800" b="1" dirty="0">
                <a:solidFill>
                  <a:schemeClr val="accent1"/>
                </a:solidFill>
                <a:latin typeface="Monaco" pitchFamily="2" charset="77"/>
              </a:rPr>
              <a:t> = 1</a:t>
            </a:r>
          </a:p>
          <a:p>
            <a:pPr marL="0" indent="0">
              <a:buNone/>
            </a:pPr>
            <a:r>
              <a:rPr lang="en-US" sz="1800" dirty="0" err="1">
                <a:latin typeface="Monaco" pitchFamily="2" charset="77"/>
              </a:rPr>
              <a:t>request_cpus</a:t>
            </a:r>
            <a:r>
              <a:rPr lang="en-US" sz="1800" dirty="0">
                <a:latin typeface="Monaco" pitchFamily="2" charset="77"/>
              </a:rPr>
              <a:t> = 1</a:t>
            </a:r>
          </a:p>
          <a:p>
            <a:pPr marL="0" indent="0">
              <a:buNone/>
            </a:pPr>
            <a:r>
              <a:rPr lang="en-US" sz="1800" dirty="0" err="1">
                <a:latin typeface="Monaco" pitchFamily="2" charset="77"/>
              </a:rPr>
              <a:t>request_memory</a:t>
            </a:r>
            <a:r>
              <a:rPr lang="en-US" sz="1800" dirty="0">
                <a:latin typeface="Monaco" pitchFamily="2" charset="77"/>
              </a:rPr>
              <a:t> = 32GB</a:t>
            </a:r>
          </a:p>
          <a:p>
            <a:pPr marL="0" indent="0">
              <a:buNone/>
            </a:pPr>
            <a:r>
              <a:rPr lang="en-US" sz="1800" dirty="0" err="1">
                <a:latin typeface="Monaco" pitchFamily="2" charset="77"/>
              </a:rPr>
              <a:t>request_disk</a:t>
            </a:r>
            <a:r>
              <a:rPr lang="en-US" sz="1800" dirty="0">
                <a:latin typeface="Monaco" pitchFamily="2" charset="77"/>
              </a:rPr>
              <a:t> = 4GB</a:t>
            </a:r>
          </a:p>
          <a:p>
            <a:pPr marL="0" indent="0">
              <a:buNone/>
            </a:pPr>
            <a:endParaRPr lang="en-US" sz="18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log = </a:t>
            </a:r>
            <a:r>
              <a:rPr lang="en-US" sz="1800" dirty="0" err="1">
                <a:latin typeface="Monaco" pitchFamily="2" charset="77"/>
              </a:rPr>
              <a:t>ml_training.log</a:t>
            </a:r>
            <a:endParaRPr lang="en-US" sz="1800" dirty="0">
              <a:latin typeface="Monaco" pitchFamily="2" charset="77"/>
            </a:endParaRPr>
          </a:p>
          <a:p>
            <a:pPr marL="0" indent="0">
              <a:buNone/>
            </a:pPr>
            <a:endParaRPr lang="en-US" sz="18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1800" dirty="0">
                <a:latin typeface="Monaco" pitchFamily="2" charset="77"/>
              </a:rPr>
              <a:t>queue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FC50F-5FA3-EF32-93BD-B7A48D7821CB}"/>
              </a:ext>
            </a:extLst>
          </p:cNvPr>
          <p:cNvSpPr txBox="1"/>
          <p:nvPr/>
        </p:nvSpPr>
        <p:spPr>
          <a:xfrm>
            <a:off x="9512300" y="1530906"/>
            <a:ext cx="211666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Submit file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02903-1787-51EF-6603-7F8ED04A9B01}"/>
              </a:ext>
            </a:extLst>
          </p:cNvPr>
          <p:cNvSpPr txBox="1">
            <a:spLocks/>
          </p:cNvSpPr>
          <p:nvPr/>
        </p:nvSpPr>
        <p:spPr>
          <a:xfrm>
            <a:off x="8386280" y="6461689"/>
            <a:ext cx="1367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9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FCB730-219D-5536-C804-09C94659D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508127"/>
            <a:ext cx="11199283" cy="1263983"/>
          </a:xfrm>
        </p:spPr>
        <p:txBody>
          <a:bodyPr>
            <a:normAutofit/>
          </a:bodyPr>
          <a:lstStyle/>
          <a:p>
            <a:r>
              <a:rPr lang="en-US" dirty="0"/>
              <a:t>Starting with </a:t>
            </a:r>
            <a:r>
              <a:rPr lang="en-US" dirty="0" err="1"/>
              <a:t>HTCondor</a:t>
            </a:r>
            <a:r>
              <a:rPr lang="en-US" dirty="0"/>
              <a:t> 10, use </a:t>
            </a:r>
            <a:r>
              <a:rPr lang="en-US" sz="2800" dirty="0" err="1">
                <a:highlight>
                  <a:srgbClr val="C0C0C0"/>
                </a:highlight>
                <a:latin typeface="Monaco" pitchFamily="2" charset="77"/>
              </a:rPr>
              <a:t>require_gpus</a:t>
            </a:r>
            <a:endParaRPr lang="en-US" sz="2800" dirty="0">
              <a:highlight>
                <a:srgbClr val="C0C0C0"/>
              </a:highlight>
              <a:latin typeface="Monaco" pitchFamily="2" charset="77"/>
            </a:endParaRPr>
          </a:p>
          <a:p>
            <a:r>
              <a:rPr lang="en-US" dirty="0"/>
              <a:t>Common targets are </a:t>
            </a:r>
            <a:r>
              <a:rPr lang="en-US" b="1" dirty="0">
                <a:solidFill>
                  <a:schemeClr val="accent2"/>
                </a:solidFill>
              </a:rPr>
              <a:t>capability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5"/>
                </a:solidFill>
              </a:rPr>
              <a:t>memory</a:t>
            </a:r>
            <a:r>
              <a:rPr lang="en-US" dirty="0"/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31ECE5-58A6-EBA7-4F72-A86EED63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Jobs with particular GPU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CA07A-D37A-8BF4-E445-F0B7293A94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6ECF16-587F-6EC1-12C3-2428E62BC047}"/>
              </a:ext>
            </a:extLst>
          </p:cNvPr>
          <p:cNvSpPr txBox="1">
            <a:spLocks/>
          </p:cNvSpPr>
          <p:nvPr/>
        </p:nvSpPr>
        <p:spPr>
          <a:xfrm>
            <a:off x="2379922" y="2772110"/>
            <a:ext cx="7432157" cy="32565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universe = container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container_image</a:t>
            </a:r>
            <a:r>
              <a:rPr lang="en-US" sz="1800" kern="0" dirty="0">
                <a:latin typeface="Monaco" pitchFamily="2" charset="77"/>
              </a:rPr>
              <a:t> = </a:t>
            </a:r>
            <a:r>
              <a:rPr lang="en-US" sz="1800" kern="0" dirty="0" err="1">
                <a:latin typeface="Monaco" pitchFamily="2" charset="77"/>
              </a:rPr>
              <a:t>pytorch-runtime.sif</a:t>
            </a: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executable = </a:t>
            </a:r>
            <a:r>
              <a:rPr lang="en-US" sz="1800" kern="0" dirty="0" err="1">
                <a:latin typeface="Monaco" pitchFamily="2" charset="77"/>
              </a:rPr>
              <a:t>ml_training.py</a:t>
            </a: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b="1" kern="0" dirty="0" err="1">
                <a:latin typeface="Monaco" pitchFamily="2" charset="77"/>
              </a:rPr>
              <a:t>request_gpus</a:t>
            </a:r>
            <a:r>
              <a:rPr lang="en-US" sz="1800" b="1" kern="0" dirty="0">
                <a:latin typeface="Monaco" pitchFamily="2" charset="77"/>
              </a:rPr>
              <a:t> = 1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request_cpus</a:t>
            </a:r>
            <a:r>
              <a:rPr lang="en-US" sz="1800" kern="0" dirty="0">
                <a:latin typeface="Monaco" pitchFamily="2" charset="77"/>
              </a:rPr>
              <a:t> = 1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request_memory</a:t>
            </a:r>
            <a:r>
              <a:rPr lang="en-US" sz="1800" kern="0" dirty="0">
                <a:latin typeface="Monaco" pitchFamily="2" charset="77"/>
              </a:rPr>
              <a:t> = 32GB</a:t>
            </a:r>
          </a:p>
          <a:p>
            <a:pPr marL="0" indent="0">
              <a:buFontTx/>
              <a:buNone/>
            </a:pPr>
            <a:r>
              <a:rPr lang="en-US" sz="1800" kern="0" dirty="0" err="1">
                <a:latin typeface="Monaco" pitchFamily="2" charset="77"/>
              </a:rPr>
              <a:t>request_disk</a:t>
            </a:r>
            <a:r>
              <a:rPr lang="en-US" sz="1800" kern="0" dirty="0">
                <a:latin typeface="Monaco" pitchFamily="2" charset="77"/>
              </a:rPr>
              <a:t> = 4GB</a:t>
            </a: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b="1" kern="0" dirty="0" err="1">
                <a:latin typeface="Monaco" pitchFamily="2" charset="77"/>
              </a:rPr>
              <a:t>require_gpus</a:t>
            </a:r>
            <a:r>
              <a:rPr lang="en-US" sz="1800" b="1" kern="0" dirty="0">
                <a:latin typeface="Monaco" pitchFamily="2" charset="77"/>
              </a:rPr>
              <a:t> = (</a:t>
            </a:r>
            <a:r>
              <a:rPr lang="en-US" sz="1800" b="1" kern="0" dirty="0">
                <a:solidFill>
                  <a:schemeClr val="accent2"/>
                </a:solidFill>
                <a:latin typeface="Monaco" pitchFamily="2" charset="77"/>
              </a:rPr>
              <a:t>Capability &gt;= 8.0</a:t>
            </a:r>
            <a:r>
              <a:rPr lang="en-US" sz="1800" b="1" kern="0" dirty="0">
                <a:latin typeface="Monaco" pitchFamily="2" charset="77"/>
              </a:rPr>
              <a:t>) &amp;&amp; (</a:t>
            </a:r>
            <a:r>
              <a:rPr lang="en-US" sz="1800" b="1" kern="0" dirty="0" err="1">
                <a:solidFill>
                  <a:schemeClr val="accent5"/>
                </a:solidFill>
                <a:latin typeface="Monaco" pitchFamily="2" charset="77"/>
              </a:rPr>
              <a:t>GlobalMemoryMb</a:t>
            </a:r>
            <a:r>
              <a:rPr lang="en-US" sz="1800" b="1" kern="0" dirty="0">
                <a:solidFill>
                  <a:schemeClr val="accent5"/>
                </a:solidFill>
                <a:latin typeface="Monaco" pitchFamily="2" charset="77"/>
              </a:rPr>
              <a:t> &gt;= 16000</a:t>
            </a:r>
            <a:r>
              <a:rPr lang="en-US" sz="1800" b="1" kern="0" dirty="0">
                <a:latin typeface="Monaco" pitchFamily="2" charset="77"/>
              </a:rPr>
              <a:t>) </a:t>
            </a: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log = </a:t>
            </a:r>
            <a:r>
              <a:rPr lang="en-US" sz="1800" kern="0" dirty="0" err="1">
                <a:latin typeface="Monaco" pitchFamily="2" charset="77"/>
              </a:rPr>
              <a:t>ml_training.log</a:t>
            </a: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endParaRPr lang="en-US" sz="1800" kern="0" dirty="0">
              <a:latin typeface="Monaco" pitchFamily="2" charset="77"/>
            </a:endParaRPr>
          </a:p>
          <a:p>
            <a:pPr marL="0" indent="0">
              <a:buFontTx/>
              <a:buNone/>
            </a:pPr>
            <a:r>
              <a:rPr lang="en-US" sz="1800" kern="0" dirty="0">
                <a:latin typeface="Monaco" pitchFamily="2" charset="77"/>
              </a:rPr>
              <a:t>queue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CAA952-63BC-1592-1359-6D9D7B97D4A9}"/>
              </a:ext>
            </a:extLst>
          </p:cNvPr>
          <p:cNvSpPr txBox="1"/>
          <p:nvPr/>
        </p:nvSpPr>
        <p:spPr>
          <a:xfrm>
            <a:off x="7708900" y="2772110"/>
            <a:ext cx="210317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Submit file example</a:t>
            </a:r>
          </a:p>
        </p:txBody>
      </p:sp>
    </p:spTree>
    <p:extLst>
      <p:ext uri="{BB962C8B-B14F-4D97-AF65-F5344CB8AC3E}">
        <p14:creationId xmlns:p14="http://schemas.microsoft.com/office/powerpoint/2010/main" val="80546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810ED-C04E-1983-588F-9897F003A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495426"/>
            <a:ext cx="11199283" cy="1457631"/>
          </a:xfrm>
        </p:spPr>
        <p:txBody>
          <a:bodyPr/>
          <a:lstStyle/>
          <a:p>
            <a:r>
              <a:rPr lang="en-US" dirty="0"/>
              <a:t>How does my job know which GPU to use?</a:t>
            </a:r>
          </a:p>
          <a:p>
            <a:pPr lvl="1"/>
            <a:r>
              <a:rPr lang="en-US" dirty="0" err="1"/>
              <a:t>HTCondor</a:t>
            </a:r>
            <a:r>
              <a:rPr lang="en-US" dirty="0"/>
              <a:t> sets env var </a:t>
            </a:r>
            <a:r>
              <a:rPr lang="en-US" sz="2400" b="1" dirty="0">
                <a:solidFill>
                  <a:schemeClr val="accent1"/>
                </a:solidFill>
                <a:latin typeface="Monaco" pitchFamily="2" charset="77"/>
              </a:rPr>
              <a:t>CUDA_VISIBLE_DEVICES=GPU-&lt;</a:t>
            </a:r>
            <a:r>
              <a:rPr lang="en-US" sz="2400" b="1" dirty="0" err="1">
                <a:solidFill>
                  <a:schemeClr val="accent1"/>
                </a:solidFill>
                <a:latin typeface="Monaco" pitchFamily="2" charset="77"/>
              </a:rPr>
              <a:t>uuid</a:t>
            </a:r>
            <a:r>
              <a:rPr lang="en-US" sz="2400" b="1" dirty="0">
                <a:solidFill>
                  <a:schemeClr val="accent1"/>
                </a:solidFill>
                <a:latin typeface="Monaco" pitchFamily="2" charset="77"/>
              </a:rPr>
              <a:t>&gt;</a:t>
            </a:r>
            <a:endParaRPr lang="en-US" b="1" dirty="0">
              <a:solidFill>
                <a:schemeClr val="accent1"/>
              </a:solidFill>
              <a:latin typeface="Monaco" pitchFamily="2" charset="77"/>
            </a:endParaRPr>
          </a:p>
          <a:p>
            <a:pPr lvl="1"/>
            <a:r>
              <a:rPr lang="en-US" dirty="0"/>
              <a:t>Your software </a:t>
            </a:r>
            <a:r>
              <a:rPr lang="en-US" i="1" dirty="0"/>
              <a:t>must</a:t>
            </a:r>
            <a:r>
              <a:rPr lang="en-US" dirty="0"/>
              <a:t> know how to use it!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D4E89-C1AD-B024-6D7C-D63DFBD3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GPU job environment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0B3B8-BDA8-C32B-7E1D-2D6A2BD57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FF1F0-BE47-4AEE-90F3-726AB0F6A3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630429-4307-2AC2-BBFE-54E932067F27}"/>
              </a:ext>
            </a:extLst>
          </p:cNvPr>
          <p:cNvSpPr txBox="1"/>
          <p:nvPr/>
        </p:nvSpPr>
        <p:spPr>
          <a:xfrm>
            <a:off x="1229715" y="3238194"/>
            <a:ext cx="9599219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effectLst/>
                <a:latin typeface="Monaco" pitchFamily="2" charset="77"/>
              </a:rPr>
              <a:t>[</a:t>
            </a:r>
            <a:r>
              <a:rPr lang="en-US" sz="1600" dirty="0" err="1">
                <a:effectLst/>
                <a:latin typeface="Monaco" pitchFamily="2" charset="77"/>
              </a:rPr>
              <a:t>jcpatton@submit</a:t>
            </a:r>
            <a:r>
              <a:rPr lang="en-US" sz="1600" dirty="0">
                <a:effectLst/>
                <a:latin typeface="Monaco" pitchFamily="2" charset="77"/>
              </a:rPr>
              <a:t> ~]$ </a:t>
            </a:r>
            <a:r>
              <a:rPr lang="en-US" sz="1600" dirty="0" err="1">
                <a:effectLst/>
                <a:latin typeface="Monaco" pitchFamily="2" charset="77"/>
              </a:rPr>
              <a:t>condor_submit</a:t>
            </a:r>
            <a:r>
              <a:rPr lang="en-US" sz="1600" dirty="0">
                <a:effectLst/>
                <a:latin typeface="Monaco" pitchFamily="2" charset="77"/>
              </a:rPr>
              <a:t> -</a:t>
            </a:r>
            <a:r>
              <a:rPr lang="en-US" sz="1600" dirty="0" err="1">
                <a:effectLst/>
                <a:latin typeface="Monaco" pitchFamily="2" charset="77"/>
              </a:rPr>
              <a:t>i</a:t>
            </a:r>
            <a:r>
              <a:rPr lang="en-US" sz="1600" dirty="0">
                <a:effectLst/>
                <a:latin typeface="Monaco" pitchFamily="2" charset="77"/>
              </a:rPr>
              <a:t> </a:t>
            </a:r>
            <a:r>
              <a:rPr lang="en-US" sz="1600" b="1" dirty="0">
                <a:effectLst/>
                <a:latin typeface="Monaco" pitchFamily="2" charset="77"/>
              </a:rPr>
              <a:t>'</a:t>
            </a:r>
            <a:r>
              <a:rPr lang="en-US" sz="1600" b="1" dirty="0" err="1">
                <a:effectLst/>
                <a:latin typeface="Monaco" pitchFamily="2" charset="77"/>
              </a:rPr>
              <a:t>request_gpus</a:t>
            </a:r>
            <a:r>
              <a:rPr lang="en-US" sz="1600" b="1" dirty="0">
                <a:effectLst/>
                <a:latin typeface="Monaco" pitchFamily="2" charset="77"/>
              </a:rPr>
              <a:t> = 1</a:t>
            </a:r>
            <a:r>
              <a:rPr lang="en-US" sz="1600" dirty="0">
                <a:effectLst/>
                <a:latin typeface="Monaco" pitchFamily="2" charset="77"/>
              </a:rPr>
              <a:t>' ...</a:t>
            </a:r>
          </a:p>
          <a:p>
            <a:r>
              <a:rPr lang="en-US" sz="1600" dirty="0">
                <a:effectLst/>
                <a:latin typeface="Monaco" pitchFamily="2" charset="77"/>
              </a:rPr>
              <a:t>Welcome to slot1_1@gpu0001.wisc.edu! ...</a:t>
            </a:r>
            <a:br>
              <a:rPr lang="en-US" sz="1600" dirty="0">
                <a:effectLst/>
                <a:latin typeface="Monaco" pitchFamily="2" charset="77"/>
              </a:rPr>
            </a:br>
            <a:endParaRPr lang="en-US" sz="1600" dirty="0">
              <a:effectLst/>
              <a:latin typeface="Monaco" pitchFamily="2" charset="77"/>
            </a:endParaRPr>
          </a:p>
          <a:p>
            <a:r>
              <a:rPr lang="en-US" sz="1600" dirty="0">
                <a:effectLst/>
                <a:latin typeface="Monaco" pitchFamily="2" charset="77"/>
              </a:rPr>
              <a:t>[jcpatton@gpu0001 ~]$ echo CUDA_VISIBLE_DEVICES=</a:t>
            </a:r>
            <a:r>
              <a:rPr lang="en-US" sz="1600" b="1" dirty="0">
                <a:solidFill>
                  <a:schemeClr val="accent1"/>
                </a:solidFill>
                <a:effectLst/>
                <a:latin typeface="Monaco" pitchFamily="2" charset="77"/>
              </a:rPr>
              <a:t>$CUDA_VISIBLE_DEVICES</a:t>
            </a:r>
          </a:p>
          <a:p>
            <a:r>
              <a:rPr lang="en-US" sz="1600" dirty="0">
                <a:effectLst/>
                <a:latin typeface="Monaco" pitchFamily="2" charset="77"/>
              </a:rPr>
              <a:t>CUDA_VISIBLE_DEVICES=</a:t>
            </a:r>
            <a:r>
              <a:rPr lang="en-US" sz="1600" b="1" dirty="0">
                <a:solidFill>
                  <a:schemeClr val="accent1"/>
                </a:solidFill>
                <a:effectLst/>
                <a:latin typeface="Monaco" pitchFamily="2" charset="77"/>
              </a:rPr>
              <a:t>GPU-36175dcc</a:t>
            </a:r>
            <a:br>
              <a:rPr lang="en-US" sz="1600" dirty="0">
                <a:effectLst/>
                <a:latin typeface="Monaco" pitchFamily="2" charset="77"/>
              </a:rPr>
            </a:br>
            <a:endParaRPr lang="en-US" sz="1600" dirty="0">
              <a:effectLst/>
              <a:latin typeface="Monaco" pitchFamily="2" charset="77"/>
            </a:endParaRPr>
          </a:p>
          <a:p>
            <a:r>
              <a:rPr lang="en-US" sz="1600" dirty="0">
                <a:effectLst/>
                <a:latin typeface="Monaco" pitchFamily="2" charset="77"/>
              </a:rPr>
              <a:t>[jcpatton@gpu0001 ~]$ </a:t>
            </a:r>
            <a:r>
              <a:rPr lang="en-US" sz="1600" dirty="0" err="1">
                <a:effectLst/>
                <a:latin typeface="Monaco" pitchFamily="2" charset="77"/>
              </a:rPr>
              <a:t>nvidia-smi</a:t>
            </a:r>
            <a:r>
              <a:rPr lang="en-US" sz="1600" dirty="0">
                <a:effectLst/>
                <a:latin typeface="Monaco" pitchFamily="2" charset="77"/>
              </a:rPr>
              <a:t> -L</a:t>
            </a:r>
          </a:p>
          <a:p>
            <a:r>
              <a:rPr lang="en-US" sz="1600" dirty="0">
                <a:effectLst/>
                <a:latin typeface="Monaco" pitchFamily="2" charset="77"/>
              </a:rPr>
              <a:t>GPU 0: NVIDIA A100-SXM4-80GB (UUID: GPU-1c850794-610c-fc2d-fd1c-454e76fe48c6)</a:t>
            </a:r>
          </a:p>
          <a:p>
            <a:r>
              <a:rPr lang="en-US" sz="1600" dirty="0">
                <a:solidFill>
                  <a:schemeClr val="accent1"/>
                </a:solidFill>
                <a:effectLst/>
                <a:latin typeface="Monaco" pitchFamily="2" charset="77"/>
              </a:rPr>
              <a:t>GPU 1: NVIDIA A100-SXM4-80GB (UUID: </a:t>
            </a:r>
            <a:r>
              <a:rPr lang="en-US" sz="1600" b="1" dirty="0">
                <a:solidFill>
                  <a:schemeClr val="accent1"/>
                </a:solidFill>
                <a:effectLst/>
                <a:latin typeface="Monaco" pitchFamily="2" charset="77"/>
              </a:rPr>
              <a:t>GPU-36175dcc</a:t>
            </a:r>
            <a:r>
              <a:rPr lang="en-US" sz="1600" dirty="0">
                <a:solidFill>
                  <a:schemeClr val="accent1"/>
                </a:solidFill>
                <a:effectLst/>
                <a:latin typeface="Monaco" pitchFamily="2" charset="77"/>
              </a:rPr>
              <a:t>-eaea-d913-07d3-a542040dd7b9)</a:t>
            </a:r>
          </a:p>
          <a:p>
            <a:r>
              <a:rPr lang="en-US" sz="1600" dirty="0">
                <a:effectLst/>
                <a:latin typeface="Monaco" pitchFamily="2" charset="77"/>
              </a:rPr>
              <a:t>GPU 2: NVIDIA A100-SXM4-80GB (UUID: GPU-bd87f4bc-3691-5929-c0ae-2f65eaec5e75)</a:t>
            </a:r>
          </a:p>
          <a:p>
            <a:r>
              <a:rPr lang="en-US" sz="1600" dirty="0">
                <a:effectLst/>
                <a:latin typeface="Monaco" pitchFamily="2" charset="77"/>
              </a:rPr>
              <a:t>GPU 3: NVIDIA A100-SXM4-80GB (UUID: GPU-c88dc69f-5e3f-eef2-d2fb-cfb501937ead)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33F627-E873-562E-FB45-A444DB7DBD67}"/>
              </a:ext>
            </a:extLst>
          </p:cNvPr>
          <p:cNvSpPr/>
          <p:nvPr/>
        </p:nvSpPr>
        <p:spPr bwMode="auto">
          <a:xfrm>
            <a:off x="1175297" y="5182312"/>
            <a:ext cx="993745" cy="353961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0B3C11-5136-E4EA-5734-6AA7A100B831}"/>
              </a:ext>
            </a:extLst>
          </p:cNvPr>
          <p:cNvCxnSpPr/>
          <p:nvPr/>
        </p:nvCxnSpPr>
        <p:spPr bwMode="auto">
          <a:xfrm>
            <a:off x="5400675" y="4500563"/>
            <a:ext cx="871538" cy="6817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CDCEE7A-A3E5-C8A8-8908-6F8EA57303A0}"/>
              </a:ext>
            </a:extLst>
          </p:cNvPr>
          <p:cNvSpPr txBox="1"/>
          <p:nvPr/>
        </p:nvSpPr>
        <p:spPr>
          <a:xfrm>
            <a:off x="8386280" y="2870709"/>
            <a:ext cx="244265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Interactive job example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6429EF1-E106-29D7-A466-0C41C3160397}"/>
              </a:ext>
            </a:extLst>
          </p:cNvPr>
          <p:cNvCxnSpPr/>
          <p:nvPr/>
        </p:nvCxnSpPr>
        <p:spPr bwMode="auto">
          <a:xfrm flipH="1">
            <a:off x="2254667" y="5359292"/>
            <a:ext cx="340185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58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75039D-9B31-59F7-4F47-5E1B1DF9D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GPU monitoring is automatically enabled (since 8.8.5) with the </a:t>
            </a:r>
            <a:r>
              <a:rPr lang="en-US" sz="2800" dirty="0">
                <a:highlight>
                  <a:srgbClr val="C0C0C0"/>
                </a:highlight>
                <a:latin typeface="Monaco" pitchFamily="2" charset="77"/>
              </a:rPr>
              <a:t>use feature: GPUs</a:t>
            </a:r>
            <a:r>
              <a:rPr lang="en-US" dirty="0"/>
              <a:t> </a:t>
            </a:r>
            <a:r>
              <a:rPr lang="en-US" dirty="0" err="1"/>
              <a:t>metaknob</a:t>
            </a:r>
            <a:endParaRPr lang="en-US" sz="2800" dirty="0">
              <a:latin typeface="Monaco" pitchFamily="2" charset="77"/>
            </a:endParaRPr>
          </a:p>
          <a:p>
            <a:r>
              <a:rPr lang="en-US" dirty="0"/>
              <a:t>Two measurements of GPU usage: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</a:rPr>
              <a:t>Average usage</a:t>
            </a:r>
            <a:r>
              <a:rPr lang="en-US" dirty="0"/>
              <a:t>: Fraction of time that the GPU was being used during job execution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</a:rPr>
              <a:t>Peak memory usage</a:t>
            </a:r>
            <a:r>
              <a:rPr lang="en-US" dirty="0"/>
              <a:t>: Peak GPU memory usage, in MB</a:t>
            </a:r>
          </a:p>
          <a:p>
            <a:r>
              <a:rPr lang="en-US" dirty="0"/>
              <a:t>GPU usage is recorded in user job logs, job ads, and in slot ads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F267C1-9C2B-904A-1752-9B2ADBBC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determine GPU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8ED19-A185-1C74-61DA-1EDE413FD0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9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267C1-9C2B-904A-1752-9B2ADBBC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determine GPU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8ED19-A185-1C74-61DA-1EDE413FD0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6AC44F-0373-F30C-618A-F49F03D3DF3F}"/>
              </a:ext>
            </a:extLst>
          </p:cNvPr>
          <p:cNvSpPr txBox="1"/>
          <p:nvPr/>
        </p:nvSpPr>
        <p:spPr>
          <a:xfrm>
            <a:off x="266700" y="1387729"/>
            <a:ext cx="11658600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Monaco" pitchFamily="2" charset="77"/>
              </a:rPr>
              <a:t>$ tail -n 20 test.16957654.log</a:t>
            </a:r>
          </a:p>
          <a:p>
            <a:r>
              <a:rPr lang="en-US" sz="1800" dirty="0">
                <a:effectLst/>
                <a:latin typeface="Monaco" pitchFamily="2" charset="77"/>
              </a:rPr>
              <a:t>005 (16957654.000.000) 2023-07-07 06:38:25 Job terminated.</a:t>
            </a:r>
          </a:p>
          <a:p>
            <a:r>
              <a:rPr lang="en-US" sz="1800" dirty="0">
                <a:effectLst/>
                <a:latin typeface="Monaco" pitchFamily="2" charset="77"/>
              </a:rPr>
              <a:t>	(1) Normal termination (return value 0)</a:t>
            </a:r>
          </a:p>
          <a:p>
            <a:r>
              <a:rPr lang="en-US" sz="1600" dirty="0">
                <a:effectLst/>
                <a:latin typeface="Monaco" pitchFamily="2" charset="77"/>
              </a:rPr>
              <a:t>	&lt;...extra output snipped...&gt;</a:t>
            </a:r>
          </a:p>
          <a:p>
            <a:r>
              <a:rPr lang="en-US" sz="1800" dirty="0">
                <a:effectLst/>
                <a:latin typeface="Monaco" pitchFamily="2" charset="77"/>
              </a:rPr>
              <a:t>	Partitionable Resources :    Usage  Request Allocated Assigned</a:t>
            </a:r>
          </a:p>
          <a:p>
            <a:r>
              <a:rPr lang="en-US" sz="1800" dirty="0">
                <a:effectLst/>
                <a:latin typeface="Monaco" pitchFamily="2" charset="77"/>
              </a:rPr>
              <a:t>	   </a:t>
            </a:r>
            <a:r>
              <a:rPr lang="en-US" sz="1800" dirty="0" err="1">
                <a:effectLst/>
                <a:latin typeface="Monaco" pitchFamily="2" charset="77"/>
              </a:rPr>
              <a:t>Cpus</a:t>
            </a:r>
            <a:r>
              <a:rPr lang="en-US" sz="1800" dirty="0">
                <a:effectLst/>
                <a:latin typeface="Monaco" pitchFamily="2" charset="77"/>
              </a:rPr>
              <a:t>                 :     0.00        1         1 </a:t>
            </a:r>
          </a:p>
          <a:p>
            <a:r>
              <a:rPr lang="en-US" sz="1800" dirty="0">
                <a:effectLst/>
                <a:latin typeface="Monaco" pitchFamily="2" charset="77"/>
              </a:rPr>
              <a:t>	   Disk (KB)            :    31     1048576   6063041 </a:t>
            </a:r>
          </a:p>
          <a:p>
            <a:r>
              <a:rPr lang="en-US" sz="1800" b="1" dirty="0">
                <a:solidFill>
                  <a:schemeClr val="accent2"/>
                </a:solidFill>
                <a:effectLst/>
                <a:latin typeface="Monaco" pitchFamily="2" charset="77"/>
              </a:rPr>
              <a:t>	  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Monaco" pitchFamily="2" charset="77"/>
              </a:rPr>
              <a:t>Gpus</a:t>
            </a:r>
            <a:r>
              <a:rPr lang="en-US" sz="1800" b="1" dirty="0">
                <a:solidFill>
                  <a:schemeClr val="accent2"/>
                </a:solidFill>
                <a:effectLst/>
                <a:latin typeface="Monaco" pitchFamily="2" charset="77"/>
              </a:rPr>
              <a:t> (Average)       :     0.94        1         1 "GPU-bd87f4bc"</a:t>
            </a:r>
          </a:p>
          <a:p>
            <a:r>
              <a:rPr lang="en-US" sz="1800" b="1" dirty="0">
                <a:solidFill>
                  <a:schemeClr val="accent5"/>
                </a:solidFill>
                <a:effectLst/>
                <a:latin typeface="Monaco" pitchFamily="2" charset="77"/>
              </a:rPr>
              <a:t>	   </a:t>
            </a:r>
            <a:r>
              <a:rPr lang="en-US" sz="1800" b="1" dirty="0" err="1">
                <a:solidFill>
                  <a:schemeClr val="accent5"/>
                </a:solidFill>
                <a:effectLst/>
                <a:latin typeface="Monaco" pitchFamily="2" charset="77"/>
              </a:rPr>
              <a:t>GpusMemory</a:t>
            </a:r>
            <a:r>
              <a:rPr lang="en-US" sz="1800" b="1" dirty="0">
                <a:solidFill>
                  <a:schemeClr val="accent5"/>
                </a:solidFill>
                <a:effectLst/>
                <a:latin typeface="Monaco" pitchFamily="2" charset="77"/>
              </a:rPr>
              <a:t> (MB)      : 30573                       </a:t>
            </a:r>
          </a:p>
          <a:p>
            <a:r>
              <a:rPr lang="en-US" sz="1800" dirty="0">
                <a:effectLst/>
                <a:latin typeface="Monaco" pitchFamily="2" charset="77"/>
              </a:rPr>
              <a:t>	   Memory (MB)          :  1677        2048      2048 </a:t>
            </a:r>
          </a:p>
          <a:p>
            <a:endParaRPr lang="en-US" sz="1800" dirty="0">
              <a:effectLst/>
              <a:latin typeface="Monaco" pitchFamily="2" charset="77"/>
            </a:endParaRPr>
          </a:p>
          <a:p>
            <a:r>
              <a:rPr lang="en-US" sz="1800" dirty="0">
                <a:effectLst/>
                <a:latin typeface="Monaco" pitchFamily="2" charset="77"/>
              </a:rPr>
              <a:t>	Job terminated of its own accord at 2023-07-07T11:38:23Z with exit-code 0.</a:t>
            </a:r>
          </a:p>
          <a:p>
            <a:r>
              <a:rPr lang="en-US" sz="1800" dirty="0">
                <a:effectLst/>
                <a:latin typeface="Monaco" pitchFamily="2" charset="77"/>
              </a:rPr>
              <a:t>...</a:t>
            </a:r>
          </a:p>
          <a:p>
            <a:endParaRPr lang="en-US" sz="1800" dirty="0">
              <a:effectLst/>
              <a:latin typeface="Monaco" pitchFamily="2" charset="77"/>
            </a:endParaRPr>
          </a:p>
          <a:p>
            <a:r>
              <a:rPr lang="en-US" sz="1800" dirty="0">
                <a:effectLst/>
                <a:latin typeface="Monaco" pitchFamily="2" charset="77"/>
              </a:rPr>
              <a:t>$ </a:t>
            </a:r>
            <a:r>
              <a:rPr lang="en-US" sz="1800" dirty="0" err="1">
                <a:effectLst/>
                <a:latin typeface="Monaco" pitchFamily="2" charset="77"/>
              </a:rPr>
              <a:t>condor_history</a:t>
            </a:r>
            <a:r>
              <a:rPr lang="en-US" dirty="0">
                <a:latin typeface="Monaco" pitchFamily="2" charset="77"/>
              </a:rPr>
              <a:t> 16957654</a:t>
            </a:r>
            <a:r>
              <a:rPr lang="en-US" sz="1800" dirty="0">
                <a:effectLst/>
                <a:latin typeface="Monaco" pitchFamily="2" charset="77"/>
              </a:rPr>
              <a:t> -</a:t>
            </a:r>
            <a:r>
              <a:rPr lang="en-US" sz="1800" dirty="0" err="1">
                <a:effectLst/>
                <a:latin typeface="Monaco" pitchFamily="2" charset="77"/>
              </a:rPr>
              <a:t>af:h</a:t>
            </a:r>
            <a:r>
              <a:rPr lang="en-US" sz="1800" dirty="0">
                <a:effectLst/>
                <a:latin typeface="Monaco" pitchFamily="2" charset="77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Monaco" pitchFamily="2" charset="77"/>
              </a:rPr>
              <a:t>GPUsAverageUsage</a:t>
            </a:r>
            <a:r>
              <a:rPr lang="en-US" sz="1800" b="1" dirty="0">
                <a:effectLst/>
                <a:latin typeface="Monaco" pitchFamily="2" charset="77"/>
              </a:rPr>
              <a:t> </a:t>
            </a:r>
            <a:r>
              <a:rPr lang="en-US" sz="1800" b="1" dirty="0" err="1">
                <a:solidFill>
                  <a:schemeClr val="accent5"/>
                </a:solidFill>
                <a:effectLst/>
                <a:latin typeface="Monaco" pitchFamily="2" charset="77"/>
              </a:rPr>
              <a:t>GPUsMemoryUsage</a:t>
            </a:r>
            <a:endParaRPr lang="en-US" sz="1800" b="1" dirty="0">
              <a:solidFill>
                <a:schemeClr val="accent5"/>
              </a:solidFill>
              <a:effectLst/>
              <a:latin typeface="Monaco" pitchFamily="2" charset="77"/>
            </a:endParaRPr>
          </a:p>
          <a:p>
            <a:r>
              <a:rPr lang="en-US" sz="1800" b="1" dirty="0" err="1">
                <a:solidFill>
                  <a:schemeClr val="accent2"/>
                </a:solidFill>
                <a:effectLst/>
                <a:latin typeface="Monaco" pitchFamily="2" charset="77"/>
              </a:rPr>
              <a:t>GPUsAverageUsage</a:t>
            </a:r>
            <a:r>
              <a:rPr lang="en-US" sz="1800" dirty="0">
                <a:effectLst/>
                <a:latin typeface="Monaco" pitchFamily="2" charset="77"/>
              </a:rPr>
              <a:t>	</a:t>
            </a:r>
            <a:r>
              <a:rPr lang="en-US" sz="1800" b="1" dirty="0" err="1">
                <a:solidFill>
                  <a:schemeClr val="accent5"/>
                </a:solidFill>
                <a:effectLst/>
                <a:latin typeface="Monaco" pitchFamily="2" charset="77"/>
              </a:rPr>
              <a:t>GPUsMemoryUsage</a:t>
            </a:r>
            <a:endParaRPr lang="en-US" sz="1800" b="1" dirty="0">
              <a:solidFill>
                <a:schemeClr val="accent5"/>
              </a:solidFill>
              <a:effectLst/>
              <a:latin typeface="Monaco" pitchFamily="2" charset="77"/>
            </a:endParaRPr>
          </a:p>
          <a:p>
            <a:r>
              <a:rPr lang="en-US" sz="1800" b="1" dirty="0">
                <a:solidFill>
                  <a:schemeClr val="accent2"/>
                </a:solidFill>
                <a:effectLst/>
                <a:latin typeface="Monaco" pitchFamily="2" charset="77"/>
              </a:rPr>
              <a:t>0.9399650729167964</a:t>
            </a:r>
            <a:r>
              <a:rPr lang="en-US" sz="1800" dirty="0">
                <a:effectLst/>
                <a:latin typeface="Monaco" pitchFamily="2" charset="77"/>
              </a:rPr>
              <a:t>   	</a:t>
            </a:r>
            <a:r>
              <a:rPr lang="en-US" sz="1800" b="1" dirty="0">
                <a:solidFill>
                  <a:schemeClr val="accent5"/>
                </a:solidFill>
                <a:effectLst/>
                <a:latin typeface="Monaco" pitchFamily="2" charset="77"/>
              </a:rPr>
              <a:t>30573.0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7E68DB-56FD-F24D-9BDB-3EA3DAF2DEFB}"/>
              </a:ext>
            </a:extLst>
          </p:cNvPr>
          <p:cNvSpPr txBox="1"/>
          <p:nvPr/>
        </p:nvSpPr>
        <p:spPr>
          <a:xfrm>
            <a:off x="10541000" y="1387729"/>
            <a:ext cx="13843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+mn-lt"/>
              </a:rPr>
              <a:t>Job example</a:t>
            </a:r>
          </a:p>
        </p:txBody>
      </p:sp>
    </p:spTree>
    <p:extLst>
      <p:ext uri="{BB962C8B-B14F-4D97-AF65-F5344CB8AC3E}">
        <p14:creationId xmlns:p14="http://schemas.microsoft.com/office/powerpoint/2010/main" val="131410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CSS_Template_2023_Fun" id="{377EA91E-58BB-5549-9ACF-4DDFCAD3DF87}" vid="{1E011695-6D31-5C46-925A-D5C3CD3C5B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1925</Words>
  <Application>Microsoft Macintosh PowerPoint</Application>
  <PresentationFormat>Widescreen</PresentationFormat>
  <Paragraphs>248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Helvetica Neue</vt:lpstr>
      <vt:lpstr>Helvetica Neue Light</vt:lpstr>
      <vt:lpstr>Helvetica Neue Medium</vt:lpstr>
      <vt:lpstr>Monaco</vt:lpstr>
      <vt:lpstr>Times New Roman</vt:lpstr>
      <vt:lpstr>Office Theme</vt:lpstr>
      <vt:lpstr>GPUs with HTCondor</vt:lpstr>
      <vt:lpstr>GPU Basics</vt:lpstr>
      <vt:lpstr>How to enable GPUs on EPs</vt:lpstr>
      <vt:lpstr>How to enable GPUs on EPs</vt:lpstr>
      <vt:lpstr>How to request GPUs</vt:lpstr>
      <vt:lpstr>Jobs with particular GPU requirements</vt:lpstr>
      <vt:lpstr>The GPU job environment</vt:lpstr>
      <vt:lpstr>How to determine GPU usage</vt:lpstr>
      <vt:lpstr>How to determine GPU usage</vt:lpstr>
      <vt:lpstr>How many GPUs are available?</vt:lpstr>
      <vt:lpstr>Advanced GPU Topics</vt:lpstr>
      <vt:lpstr>Before we start…</vt:lpstr>
      <vt:lpstr>Heterogenous GPU devices</vt:lpstr>
      <vt:lpstr>Jobs with particular GPU requirements</vt:lpstr>
      <vt:lpstr>Splitting GPUs into MIGs</vt:lpstr>
      <vt:lpstr>Marking GPUs as offline</vt:lpstr>
      <vt:lpstr>Prioritizing GPU jobs on EPs</vt:lpstr>
      <vt:lpstr>Prioritizing GPU jobs on EPs</vt:lpstr>
      <vt:lpstr>Oversubscribing GPUs</vt:lpstr>
      <vt:lpstr>Oversubscribing GPUs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GPUs with HTCondor</dc:title>
  <dc:creator>Jason C Patton</dc:creator>
  <cp:lastModifiedBy>Jason C Patton</cp:lastModifiedBy>
  <cp:revision>107</cp:revision>
  <dcterms:created xsi:type="dcterms:W3CDTF">2023-07-12T13:44:48Z</dcterms:created>
  <dcterms:modified xsi:type="dcterms:W3CDTF">2023-07-12T15:42:19Z</dcterms:modified>
</cp:coreProperties>
</file>