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sldIdLst>
    <p:sldId id="256" r:id="rId2"/>
    <p:sldId id="283" r:id="rId3"/>
    <p:sldId id="274" r:id="rId4"/>
    <p:sldId id="273" r:id="rId5"/>
    <p:sldId id="276" r:id="rId6"/>
    <p:sldId id="277" r:id="rId7"/>
    <p:sldId id="278" r:id="rId8"/>
    <p:sldId id="280" r:id="rId9"/>
    <p:sldId id="281" r:id="rId10"/>
    <p:sldId id="284" r:id="rId11"/>
    <p:sldId id="285" r:id="rId12"/>
    <p:sldId id="286" r:id="rId13"/>
    <p:sldId id="287" r:id="rId14"/>
    <p:sldId id="288" r:id="rId15"/>
    <p:sldId id="290" r:id="rId16"/>
    <p:sldId id="28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5A11"/>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D598A2-31B8-498F-AA81-23EB3D891B23}" v="22" dt="2023-07-12T16:26:24.9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91"/>
    <p:restoredTop sz="94980" autoAdjust="0"/>
  </p:normalViewPr>
  <p:slideViewPr>
    <p:cSldViewPr snapToGrid="0" snapToObjects="1">
      <p:cViewPr varScale="1">
        <p:scale>
          <a:sx n="79" d="100"/>
          <a:sy n="79" d="100"/>
        </p:scale>
        <p:origin x="518"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087084-7038-41FE-B38B-2C2E2273F673}" type="datetimeFigureOut">
              <a:rPr lang="en-US" smtClean="0"/>
              <a:t>7/11/2023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722951-E050-46E1-BCDB-43BC63559AE7}" type="slidenum">
              <a:rPr lang="en-US" smtClean="0"/>
              <a:t>‹#›</a:t>
            </a:fld>
            <a:endParaRPr lang="en-US"/>
          </a:p>
        </p:txBody>
      </p:sp>
    </p:spTree>
    <p:extLst>
      <p:ext uri="{BB962C8B-B14F-4D97-AF65-F5344CB8AC3E}">
        <p14:creationId xmlns:p14="http://schemas.microsoft.com/office/powerpoint/2010/main" val="2290523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722951-E050-46E1-BCDB-43BC63559AE7}" type="slidenum">
              <a:rPr lang="en-US" smtClean="0"/>
              <a:t>1</a:t>
            </a:fld>
            <a:endParaRPr lang="en-US"/>
          </a:p>
        </p:txBody>
      </p:sp>
    </p:spTree>
    <p:extLst>
      <p:ext uri="{BB962C8B-B14F-4D97-AF65-F5344CB8AC3E}">
        <p14:creationId xmlns:p14="http://schemas.microsoft.com/office/powerpoint/2010/main" val="683462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722951-E050-46E1-BCDB-43BC63559AE7}" type="slidenum">
              <a:rPr lang="en-US" smtClean="0"/>
              <a:t>2</a:t>
            </a:fld>
            <a:endParaRPr lang="en-US"/>
          </a:p>
        </p:txBody>
      </p:sp>
    </p:spTree>
    <p:extLst>
      <p:ext uri="{BB962C8B-B14F-4D97-AF65-F5344CB8AC3E}">
        <p14:creationId xmlns:p14="http://schemas.microsoft.com/office/powerpoint/2010/main" val="3438736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0F126-8814-5141-9076-A55E0FAC205A}"/>
              </a:ext>
            </a:extLst>
          </p:cNvPr>
          <p:cNvSpPr>
            <a:spLocks noGrp="1"/>
          </p:cNvSpPr>
          <p:nvPr>
            <p:ph type="ctrTitle"/>
          </p:nvPr>
        </p:nvSpPr>
        <p:spPr>
          <a:xfrm>
            <a:off x="838200" y="665163"/>
            <a:ext cx="105156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8841E28-C4ED-9A46-9A07-76EDAA495FD1}"/>
              </a:ext>
            </a:extLst>
          </p:cNvPr>
          <p:cNvSpPr>
            <a:spLocks noGrp="1"/>
          </p:cNvSpPr>
          <p:nvPr>
            <p:ph type="subTitle" idx="1"/>
          </p:nvPr>
        </p:nvSpPr>
        <p:spPr>
          <a:xfrm>
            <a:off x="838200" y="3288002"/>
            <a:ext cx="10515600" cy="1655762"/>
          </a:xfrm>
          <a:noFill/>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9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705D4-39E3-1245-A789-2B13503C1C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1072F0-2DAB-BC49-A805-BABDE81FA2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40603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F60282-0806-6341-B846-BC74C0496BCC}"/>
              </a:ext>
            </a:extLst>
          </p:cNvPr>
          <p:cNvSpPr>
            <a:spLocks noGrp="1"/>
          </p:cNvSpPr>
          <p:nvPr>
            <p:ph type="title" orient="vert"/>
          </p:nvPr>
        </p:nvSpPr>
        <p:spPr>
          <a:xfrm>
            <a:off x="8724900" y="365125"/>
            <a:ext cx="2628900" cy="5811838"/>
          </a:xfrm>
          <a:solidFill>
            <a:schemeClr val="bg1"/>
          </a:solidFill>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5B32ED-A126-F745-81CE-F0E7DAAB49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3154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extLst>
      <p:ext uri="{BB962C8B-B14F-4D97-AF65-F5344CB8AC3E}">
        <p14:creationId xmlns:p14="http://schemas.microsoft.com/office/powerpoint/2010/main" val="2618392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15600" y="2867800"/>
            <a:ext cx="11360800" cy="1122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48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15" name="Google Shape;15;p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extLst>
      <p:ext uri="{BB962C8B-B14F-4D97-AF65-F5344CB8AC3E}">
        <p14:creationId xmlns:p14="http://schemas.microsoft.com/office/powerpoint/2010/main" val="3067696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E1C33-0308-334D-8A95-4DC93F6F40F8}"/>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8C89B2-574E-FD4C-A5E5-D983C45FE1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06935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78AF2-2B0C-764E-ABA5-4A0370565459}"/>
              </a:ext>
            </a:extLst>
          </p:cNvPr>
          <p:cNvSpPr>
            <a:spLocks noGrp="1"/>
          </p:cNvSpPr>
          <p:nvPr>
            <p:ph type="title"/>
          </p:nvPr>
        </p:nvSpPr>
        <p:spPr>
          <a:xfrm>
            <a:off x="831850" y="1709738"/>
            <a:ext cx="10515600" cy="2852737"/>
          </a:xfrm>
        </p:spPr>
        <p:txBody>
          <a:bodyPr anchor="b"/>
          <a:lstStyle>
            <a:lvl1pPr algn="l">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6B0CC5-7553-CA4C-ADD2-369C9E8402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025142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3937B-92D2-5B44-891C-811EE5B49D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AC0B15-C305-D141-BAFE-319D4DB9D9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6B0411-7409-A941-8A74-47BF8E9213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7362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D0563-8B3C-3D43-A88A-63F27D3040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843AC9-0645-ED4E-82AC-3CAECCF147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6DB7AE-0CB1-9F49-BA07-DED8368949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98B626-D1FB-714E-A70A-2DCC8E7228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FBD8B4-D68E-A348-BBDD-8EB8039238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45434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B1EB3-D182-9A42-96DD-CF756B34DEC7}"/>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43354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1257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3506C-9885-3C4A-AAF7-48ED6D3768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2CB080-B427-0F44-9586-BC20775576CF}"/>
              </a:ext>
            </a:extLst>
          </p:cNvPr>
          <p:cNvSpPr>
            <a:spLocks noGrp="1"/>
          </p:cNvSpPr>
          <p:nvPr>
            <p:ph idx="1"/>
          </p:nvPr>
        </p:nvSpPr>
        <p:spPr>
          <a:xfrm>
            <a:off x="5180012" y="995363"/>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A3F9344-012C-FA46-BFB2-EE1204F056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038584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5D040-7AB2-634C-93B2-9DE366ED93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0E44BD-C1D0-F343-B2AE-6CD25A0A64E4}"/>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2BBE89-7FCE-744D-BB3C-BF177CD588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882835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9C85EE-CE2E-6045-931C-CF69A234DA68}"/>
              </a:ext>
            </a:extLst>
          </p:cNvPr>
          <p:cNvSpPr>
            <a:spLocks noGrp="1"/>
          </p:cNvSpPr>
          <p:nvPr>
            <p:ph type="title"/>
          </p:nvPr>
        </p:nvSpPr>
        <p:spPr>
          <a:xfrm>
            <a:off x="838200" y="365125"/>
            <a:ext cx="10515600" cy="1325563"/>
          </a:xfrm>
          <a:prstGeom prst="rect">
            <a:avLst/>
          </a:prstGeom>
          <a:ln>
            <a:noFill/>
          </a:ln>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795E447-50EE-B441-9318-65F8E757ABC8}"/>
              </a:ext>
            </a:extLst>
          </p:cNvPr>
          <p:cNvSpPr>
            <a:spLocks noGrp="1"/>
          </p:cNvSpPr>
          <p:nvPr>
            <p:ph type="body" idx="1"/>
          </p:nvPr>
        </p:nvSpPr>
        <p:spPr>
          <a:xfrm>
            <a:off x="838874" y="1847850"/>
            <a:ext cx="10515600" cy="4351338"/>
          </a:xfrm>
          <a:prstGeom prst="rect">
            <a:avLst/>
          </a:prstGeom>
          <a:solidFill>
            <a:schemeClr val="bg1"/>
          </a:solidFill>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15587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hf hdr="0" ftr="0"/>
  <p:txStyles>
    <p:titleStyle>
      <a:lvl1pPr algn="l" defTabSz="914400" rtl="0" eaLnBrk="1" latinLnBrk="0" hangingPunct="1">
        <a:lnSpc>
          <a:spcPct val="90000"/>
        </a:lnSpc>
        <a:spcBef>
          <a:spcPct val="0"/>
        </a:spcBef>
        <a:buNone/>
        <a:defRPr sz="4400" b="0" i="0" kern="1200">
          <a:solidFill>
            <a:schemeClr val="tx1"/>
          </a:solidFill>
          <a:latin typeface="Helvetica Neue Medium" panose="02000503000000020004" pitchFamily="2" charset="0"/>
          <a:ea typeface="Helvetica Neue Medium" panose="02000503000000020004" pitchFamily="2" charset="0"/>
          <a:cs typeface="Helvetica Neue Medium" panose="02000503000000020004"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ernvm.cern.ch/fs/"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https://github.com/opensciencegrid/cvmfs-singularity-sync"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FB8E4-48A9-FA4C-BA58-4A6D0AFEADCB}"/>
              </a:ext>
            </a:extLst>
          </p:cNvPr>
          <p:cNvSpPr>
            <a:spLocks noGrp="1"/>
          </p:cNvSpPr>
          <p:nvPr>
            <p:ph type="ctrTitle"/>
          </p:nvPr>
        </p:nvSpPr>
        <p:spPr/>
        <p:txBody>
          <a:bodyPr/>
          <a:lstStyle/>
          <a:p>
            <a:r>
              <a:rPr lang="en-US" dirty="0"/>
              <a:t>Containers in the Open Science Pool</a:t>
            </a:r>
          </a:p>
        </p:txBody>
      </p:sp>
      <p:sp>
        <p:nvSpPr>
          <p:cNvPr id="3" name="Subtitle 2">
            <a:extLst>
              <a:ext uri="{FF2B5EF4-FFF2-40B4-BE49-F238E27FC236}">
                <a16:creationId xmlns:a16="http://schemas.microsoft.com/office/drawing/2014/main" id="{4E7A88CB-315B-1C40-AF43-A3ACF9D8B737}"/>
              </a:ext>
            </a:extLst>
          </p:cNvPr>
          <p:cNvSpPr>
            <a:spLocks noGrp="1"/>
          </p:cNvSpPr>
          <p:nvPr>
            <p:ph type="subTitle" idx="1"/>
          </p:nvPr>
        </p:nvSpPr>
        <p:spPr/>
        <p:txBody>
          <a:bodyPr/>
          <a:lstStyle/>
          <a:p>
            <a:pPr marL="0" lvl="0" indent="0" algn="ctr" rtl="0">
              <a:spcBef>
                <a:spcPts val="0"/>
              </a:spcBef>
              <a:spcAft>
                <a:spcPts val="0"/>
              </a:spcAft>
              <a:buNone/>
            </a:pPr>
            <a:r>
              <a:rPr lang="en-US" dirty="0"/>
              <a:t>Mátyás ("Mat") Selmeci</a:t>
            </a:r>
          </a:p>
          <a:p>
            <a:pPr marL="0" lvl="0" indent="0" algn="ctr" rtl="0">
              <a:spcBef>
                <a:spcPts val="0"/>
              </a:spcBef>
              <a:spcAft>
                <a:spcPts val="0"/>
              </a:spcAft>
              <a:buNone/>
            </a:pPr>
            <a:endParaRPr lang="en-US" dirty="0"/>
          </a:p>
          <a:p>
            <a:pPr marL="0" lvl="0" indent="0" algn="ctr" rtl="0">
              <a:spcBef>
                <a:spcPts val="0"/>
              </a:spcBef>
              <a:spcAft>
                <a:spcPts val="0"/>
              </a:spcAft>
              <a:buNone/>
            </a:pPr>
            <a:r>
              <a:rPr lang="en-US" dirty="0"/>
              <a:t>HTC 23 - July 12, 2023</a:t>
            </a:r>
          </a:p>
        </p:txBody>
      </p:sp>
    </p:spTree>
    <p:extLst>
      <p:ext uri="{BB962C8B-B14F-4D97-AF65-F5344CB8AC3E}">
        <p14:creationId xmlns:p14="http://schemas.microsoft.com/office/powerpoint/2010/main" val="3730903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8EEAF7-9501-5FDF-A3ED-57A7E870F861}"/>
              </a:ext>
            </a:extLst>
          </p:cNvPr>
          <p:cNvSpPr>
            <a:spLocks noGrp="1"/>
          </p:cNvSpPr>
          <p:nvPr>
            <p:ph type="title"/>
          </p:nvPr>
        </p:nvSpPr>
        <p:spPr/>
        <p:txBody>
          <a:bodyPr>
            <a:normAutofit fontScale="90000"/>
          </a:bodyPr>
          <a:lstStyle/>
          <a:p>
            <a:r>
              <a:rPr lang="en-US" dirty="0"/>
              <a:t>What's wrong with job wrappers?</a:t>
            </a:r>
          </a:p>
        </p:txBody>
      </p:sp>
      <p:sp>
        <p:nvSpPr>
          <p:cNvPr id="4" name="Text Placeholder 3">
            <a:extLst>
              <a:ext uri="{FF2B5EF4-FFF2-40B4-BE49-F238E27FC236}">
                <a16:creationId xmlns:a16="http://schemas.microsoft.com/office/drawing/2014/main" id="{66C531AD-14E2-F624-A994-3435C3002B3C}"/>
              </a:ext>
            </a:extLst>
          </p:cNvPr>
          <p:cNvSpPr>
            <a:spLocks noGrp="1"/>
          </p:cNvSpPr>
          <p:nvPr>
            <p:ph type="body" idx="1"/>
          </p:nvPr>
        </p:nvSpPr>
        <p:spPr/>
        <p:txBody>
          <a:bodyPr/>
          <a:lstStyle/>
          <a:p>
            <a:pPr>
              <a:lnSpc>
                <a:spcPct val="200000"/>
              </a:lnSpc>
            </a:pPr>
            <a:r>
              <a:rPr lang="en-US" dirty="0"/>
              <a:t>Wrappers are a "black box" to HTCondor:</a:t>
            </a:r>
          </a:p>
          <a:p>
            <a:pPr lvl="1">
              <a:lnSpc>
                <a:spcPct val="200000"/>
              </a:lnSpc>
            </a:pPr>
            <a:r>
              <a:rPr lang="en-US" dirty="0"/>
              <a:t>HTCondor doesn't know if the exit code is from the job or the wrapper</a:t>
            </a:r>
          </a:p>
          <a:p>
            <a:pPr lvl="1">
              <a:lnSpc>
                <a:spcPct val="200000"/>
              </a:lnSpc>
            </a:pPr>
            <a:r>
              <a:rPr lang="en-US" dirty="0"/>
              <a:t>HTCondor doesn't know if stdout/stderr is from the job or the wrapper</a:t>
            </a:r>
          </a:p>
          <a:p>
            <a:endParaRPr lang="en-US" dirty="0"/>
          </a:p>
        </p:txBody>
      </p:sp>
      <p:sp>
        <p:nvSpPr>
          <p:cNvPr id="5" name="Slide Number Placeholder 4">
            <a:extLst>
              <a:ext uri="{FF2B5EF4-FFF2-40B4-BE49-F238E27FC236}">
                <a16:creationId xmlns:a16="http://schemas.microsoft.com/office/drawing/2014/main" id="{21515881-9394-49A5-12FF-23151ED0E5F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10</a:t>
            </a:fld>
            <a:endParaRPr lang="en"/>
          </a:p>
        </p:txBody>
      </p:sp>
    </p:spTree>
    <p:extLst>
      <p:ext uri="{BB962C8B-B14F-4D97-AF65-F5344CB8AC3E}">
        <p14:creationId xmlns:p14="http://schemas.microsoft.com/office/powerpoint/2010/main" val="2477249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8EEAF7-9501-5FDF-A3ED-57A7E870F861}"/>
              </a:ext>
            </a:extLst>
          </p:cNvPr>
          <p:cNvSpPr>
            <a:spLocks noGrp="1"/>
          </p:cNvSpPr>
          <p:nvPr>
            <p:ph type="title"/>
          </p:nvPr>
        </p:nvSpPr>
        <p:spPr/>
        <p:txBody>
          <a:bodyPr>
            <a:normAutofit fontScale="90000"/>
          </a:bodyPr>
          <a:lstStyle/>
          <a:p>
            <a:r>
              <a:rPr lang="en-US" dirty="0"/>
              <a:t>What was wrong with the OSPool job wrapper?</a:t>
            </a:r>
          </a:p>
        </p:txBody>
      </p:sp>
      <p:sp>
        <p:nvSpPr>
          <p:cNvPr id="4" name="Text Placeholder 3">
            <a:extLst>
              <a:ext uri="{FF2B5EF4-FFF2-40B4-BE49-F238E27FC236}">
                <a16:creationId xmlns:a16="http://schemas.microsoft.com/office/drawing/2014/main" id="{66C531AD-14E2-F624-A994-3435C3002B3C}"/>
              </a:ext>
            </a:extLst>
          </p:cNvPr>
          <p:cNvSpPr>
            <a:spLocks noGrp="1"/>
          </p:cNvSpPr>
          <p:nvPr>
            <p:ph type="body" idx="1"/>
          </p:nvPr>
        </p:nvSpPr>
        <p:spPr/>
        <p:txBody>
          <a:bodyPr/>
          <a:lstStyle/>
          <a:p>
            <a:r>
              <a:rPr lang="en-US" dirty="0"/>
              <a:t>HTCondor most definitely didn't know that the job wrapper launched the real job in Singularity!</a:t>
            </a:r>
          </a:p>
          <a:p>
            <a:endParaRPr lang="en-US" dirty="0"/>
          </a:p>
          <a:p>
            <a:r>
              <a:rPr lang="en-US" dirty="0"/>
              <a:t>Users' stderr files got polluted with messages from Singularity</a:t>
            </a:r>
          </a:p>
          <a:p>
            <a:endParaRPr lang="en-US" dirty="0"/>
          </a:p>
          <a:p>
            <a:r>
              <a:rPr lang="en-US" dirty="0"/>
              <a:t>condor_ssh_to_job landed </a:t>
            </a:r>
            <a:r>
              <a:rPr lang="en-US" i="1" dirty="0"/>
              <a:t>outside</a:t>
            </a:r>
            <a:r>
              <a:rPr lang="en-US" dirty="0"/>
              <a:t> the container, not inside</a:t>
            </a:r>
          </a:p>
          <a:p>
            <a:endParaRPr lang="en-US" dirty="0"/>
          </a:p>
          <a:p>
            <a:r>
              <a:rPr lang="en-US" dirty="0"/>
              <a:t>800+ lines of Bash</a:t>
            </a:r>
          </a:p>
          <a:p>
            <a:endParaRPr lang="en-US" dirty="0"/>
          </a:p>
        </p:txBody>
      </p:sp>
      <p:sp>
        <p:nvSpPr>
          <p:cNvPr id="5" name="Slide Number Placeholder 4">
            <a:extLst>
              <a:ext uri="{FF2B5EF4-FFF2-40B4-BE49-F238E27FC236}">
                <a16:creationId xmlns:a16="http://schemas.microsoft.com/office/drawing/2014/main" id="{C3B0DB65-19A6-628E-2522-A7CE81F67D6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11</a:t>
            </a:fld>
            <a:endParaRPr lang="en"/>
          </a:p>
        </p:txBody>
      </p:sp>
    </p:spTree>
    <p:extLst>
      <p:ext uri="{BB962C8B-B14F-4D97-AF65-F5344CB8AC3E}">
        <p14:creationId xmlns:p14="http://schemas.microsoft.com/office/powerpoint/2010/main" val="2059380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5C905-CAFA-FE95-6ED2-9CF47FA22F8A}"/>
              </a:ext>
            </a:extLst>
          </p:cNvPr>
          <p:cNvSpPr>
            <a:spLocks noGrp="1"/>
          </p:cNvSpPr>
          <p:nvPr>
            <p:ph type="title"/>
          </p:nvPr>
        </p:nvSpPr>
        <p:spPr/>
        <p:txBody>
          <a:bodyPr>
            <a:normAutofit fontScale="90000"/>
          </a:bodyPr>
          <a:lstStyle/>
          <a:p>
            <a:r>
              <a:rPr lang="en-US" dirty="0"/>
              <a:t>How did we fix the job wrapper?</a:t>
            </a:r>
          </a:p>
        </p:txBody>
      </p:sp>
      <p:sp>
        <p:nvSpPr>
          <p:cNvPr id="3" name="Text Placeholder 2">
            <a:extLst>
              <a:ext uri="{FF2B5EF4-FFF2-40B4-BE49-F238E27FC236}">
                <a16:creationId xmlns:a16="http://schemas.microsoft.com/office/drawing/2014/main" id="{B73983AA-7253-28BC-0AEA-91B30CE2F255}"/>
              </a:ext>
            </a:extLst>
          </p:cNvPr>
          <p:cNvSpPr>
            <a:spLocks noGrp="1"/>
          </p:cNvSpPr>
          <p:nvPr>
            <p:ph type="body" idx="1"/>
          </p:nvPr>
        </p:nvSpPr>
        <p:spPr/>
        <p:txBody>
          <a:bodyPr/>
          <a:lstStyle/>
          <a:p>
            <a:r>
              <a:rPr lang="en-US" dirty="0"/>
              <a:t>By 2023, HTCondor supported all the Singularity features we needed</a:t>
            </a:r>
          </a:p>
          <a:p>
            <a:r>
              <a:rPr lang="en-US" dirty="0"/>
              <a:t>Almost all of what the job wrapper did, we could move into either:</a:t>
            </a:r>
          </a:p>
          <a:p>
            <a:pPr lvl="1"/>
            <a:r>
              <a:rPr lang="en-US" dirty="0"/>
              <a:t>HTCondor config for the EP (for things that only needed to be run once per pilot):</a:t>
            </a:r>
          </a:p>
          <a:p>
            <a:pPr lvl="2"/>
            <a:r>
              <a:rPr lang="en-US" dirty="0"/>
              <a:t>Downloading the default image</a:t>
            </a:r>
          </a:p>
          <a:p>
            <a:pPr lvl="2"/>
            <a:r>
              <a:rPr lang="en-US" dirty="0"/>
              <a:t>Configuring Singularity extra arguments</a:t>
            </a:r>
          </a:p>
          <a:p>
            <a:pPr lvl="2"/>
            <a:r>
              <a:rPr lang="en-US" dirty="0"/>
              <a:t>Configuring volume mounts</a:t>
            </a:r>
          </a:p>
          <a:p>
            <a:pPr lvl="1"/>
            <a:r>
              <a:rPr lang="en-US" dirty="0"/>
              <a:t>A "prepare-job hook" (for things that needed to be run once per job)</a:t>
            </a:r>
          </a:p>
          <a:p>
            <a:pPr lvl="2"/>
            <a:r>
              <a:rPr lang="en-US" dirty="0"/>
              <a:t>Obtaining the job's image from CVMFS or OSDF</a:t>
            </a:r>
          </a:p>
          <a:p>
            <a:endParaRPr lang="en-US" dirty="0"/>
          </a:p>
        </p:txBody>
      </p:sp>
      <p:sp>
        <p:nvSpPr>
          <p:cNvPr id="5" name="Slide Number Placeholder 4">
            <a:extLst>
              <a:ext uri="{FF2B5EF4-FFF2-40B4-BE49-F238E27FC236}">
                <a16:creationId xmlns:a16="http://schemas.microsoft.com/office/drawing/2014/main" id="{2614A887-9F16-D21C-55FC-97E8589A788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12</a:t>
            </a:fld>
            <a:endParaRPr lang="en"/>
          </a:p>
        </p:txBody>
      </p:sp>
    </p:spTree>
    <p:extLst>
      <p:ext uri="{BB962C8B-B14F-4D97-AF65-F5344CB8AC3E}">
        <p14:creationId xmlns:p14="http://schemas.microsoft.com/office/powerpoint/2010/main" val="2106055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15873-FF52-09C0-26FC-224A4406652E}"/>
              </a:ext>
            </a:extLst>
          </p:cNvPr>
          <p:cNvSpPr>
            <a:spLocks noGrp="1"/>
          </p:cNvSpPr>
          <p:nvPr>
            <p:ph type="title"/>
          </p:nvPr>
        </p:nvSpPr>
        <p:spPr/>
        <p:txBody>
          <a:bodyPr>
            <a:normAutofit fontScale="90000"/>
          </a:bodyPr>
          <a:lstStyle/>
          <a:p>
            <a:r>
              <a:rPr lang="en-US" dirty="0"/>
              <a:t>What's a prepare-job hook?</a:t>
            </a:r>
          </a:p>
        </p:txBody>
      </p:sp>
      <p:sp>
        <p:nvSpPr>
          <p:cNvPr id="3" name="Text Placeholder 2">
            <a:extLst>
              <a:ext uri="{FF2B5EF4-FFF2-40B4-BE49-F238E27FC236}">
                <a16:creationId xmlns:a16="http://schemas.microsoft.com/office/drawing/2014/main" id="{C5BCECA4-F96F-5906-2F03-963AFC5E0C2A}"/>
              </a:ext>
            </a:extLst>
          </p:cNvPr>
          <p:cNvSpPr>
            <a:spLocks noGrp="1"/>
          </p:cNvSpPr>
          <p:nvPr>
            <p:ph type="body" idx="1"/>
          </p:nvPr>
        </p:nvSpPr>
        <p:spPr/>
        <p:txBody>
          <a:bodyPr>
            <a:normAutofit/>
          </a:bodyPr>
          <a:lstStyle/>
          <a:p>
            <a:pPr marL="609585" lvl="0" indent="-457189" algn="l" rtl="0">
              <a:spcBef>
                <a:spcPts val="0"/>
              </a:spcBef>
              <a:spcAft>
                <a:spcPts val="0"/>
              </a:spcAft>
              <a:buSzPts val="1800"/>
              <a:buChar char="●"/>
            </a:pPr>
            <a:r>
              <a:rPr lang="en-US" dirty="0"/>
              <a:t>A script on an EP that can run before each job</a:t>
            </a:r>
          </a:p>
          <a:p>
            <a:pPr marL="609585" lvl="0" indent="-457189" algn="l" rtl="0">
              <a:spcBef>
                <a:spcPts val="0"/>
              </a:spcBef>
              <a:spcAft>
                <a:spcPts val="0"/>
              </a:spcAft>
              <a:buSzPts val="1800"/>
              <a:buChar char="●"/>
            </a:pPr>
            <a:r>
              <a:rPr lang="en-US" dirty="0"/>
              <a:t>Runs in a separate stage so HTCondor can distinguish it from the real job</a:t>
            </a:r>
          </a:p>
          <a:p>
            <a:pPr marL="609585" lvl="0" indent="-457189" algn="l" rtl="0">
              <a:spcBef>
                <a:spcPts val="0"/>
              </a:spcBef>
              <a:spcAft>
                <a:spcPts val="0"/>
              </a:spcAft>
              <a:buSzPts val="1800"/>
              <a:buChar char="●"/>
            </a:pPr>
            <a:r>
              <a:rPr lang="en-US" dirty="0"/>
              <a:t>Hooks can modify job ads which may change how HTCondor launches the job</a:t>
            </a:r>
          </a:p>
          <a:p>
            <a:pPr marL="609585" lvl="0" indent="-457189" algn="l" rtl="0">
              <a:spcBef>
                <a:spcPts val="0"/>
              </a:spcBef>
              <a:spcAft>
                <a:spcPts val="0"/>
              </a:spcAft>
              <a:buSzPts val="1800"/>
              <a:buChar char="●"/>
            </a:pPr>
            <a:r>
              <a:rPr lang="en-US" dirty="0"/>
              <a:t>Errors in the hook can be distinguished from errors in the job; specific error codes and messages can be returned for better debugging</a:t>
            </a:r>
          </a:p>
          <a:p>
            <a:pPr marL="152396" lvl="0" indent="0" algn="l" rtl="0">
              <a:spcBef>
                <a:spcPts val="0"/>
              </a:spcBef>
              <a:spcAft>
                <a:spcPts val="0"/>
              </a:spcAft>
              <a:buSzPts val="1800"/>
              <a:buNone/>
            </a:pPr>
            <a:endParaRPr lang="en-US" dirty="0"/>
          </a:p>
          <a:p>
            <a:pPr marL="609585" lvl="0" indent="-457189" algn="l" rtl="0">
              <a:spcBef>
                <a:spcPts val="0"/>
              </a:spcBef>
              <a:spcAft>
                <a:spcPts val="0"/>
              </a:spcAft>
              <a:buSzPts val="1800"/>
              <a:buChar char="●"/>
            </a:pPr>
            <a:r>
              <a:rPr lang="en-US" dirty="0"/>
              <a:t>The download code was moved from the user job wrapper to a prepare-job hook</a:t>
            </a:r>
          </a:p>
          <a:p>
            <a:pPr marL="609585" lvl="0" indent="-457189" algn="l" rtl="0">
              <a:spcBef>
                <a:spcPts val="0"/>
              </a:spcBef>
              <a:spcAft>
                <a:spcPts val="0"/>
              </a:spcAft>
              <a:buSzPts val="1800"/>
              <a:buChar char="●"/>
            </a:pPr>
            <a:r>
              <a:rPr lang="en-US" dirty="0"/>
              <a:t>After the download is complete, the hook sets the image for HTCondor to use for launching the job</a:t>
            </a:r>
          </a:p>
        </p:txBody>
      </p:sp>
      <p:sp>
        <p:nvSpPr>
          <p:cNvPr id="5" name="Slide Number Placeholder 4">
            <a:extLst>
              <a:ext uri="{FF2B5EF4-FFF2-40B4-BE49-F238E27FC236}">
                <a16:creationId xmlns:a16="http://schemas.microsoft.com/office/drawing/2014/main" id="{F8F4FDD1-1156-9070-FBC6-099C407214E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13</a:t>
            </a:fld>
            <a:endParaRPr lang="en"/>
          </a:p>
        </p:txBody>
      </p:sp>
    </p:spTree>
    <p:extLst>
      <p:ext uri="{BB962C8B-B14F-4D97-AF65-F5344CB8AC3E}">
        <p14:creationId xmlns:p14="http://schemas.microsoft.com/office/powerpoint/2010/main" val="2513317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68A6B-0B4E-965E-4F43-F2A72BC82276}"/>
              </a:ext>
            </a:extLst>
          </p:cNvPr>
          <p:cNvSpPr>
            <a:spLocks noGrp="1"/>
          </p:cNvSpPr>
          <p:nvPr>
            <p:ph type="title"/>
          </p:nvPr>
        </p:nvSpPr>
        <p:spPr/>
        <p:txBody>
          <a:bodyPr>
            <a:normAutofit fontScale="90000"/>
          </a:bodyPr>
          <a:lstStyle/>
          <a:p>
            <a:r>
              <a:rPr lang="en-US" dirty="0"/>
              <a:t>What do OSPool users see? (2023-)</a:t>
            </a:r>
          </a:p>
        </p:txBody>
      </p:sp>
      <p:sp>
        <p:nvSpPr>
          <p:cNvPr id="3" name="Text Placeholder 2">
            <a:extLst>
              <a:ext uri="{FF2B5EF4-FFF2-40B4-BE49-F238E27FC236}">
                <a16:creationId xmlns:a16="http://schemas.microsoft.com/office/drawing/2014/main" id="{0B1A97A3-57C8-C5B3-7F3C-63379E2A35B7}"/>
              </a:ext>
            </a:extLst>
          </p:cNvPr>
          <p:cNvSpPr>
            <a:spLocks noGrp="1"/>
          </p:cNvSpPr>
          <p:nvPr>
            <p:ph type="body" idx="1"/>
          </p:nvPr>
        </p:nvSpPr>
        <p:spPr/>
        <p:txBody>
          <a:bodyPr/>
          <a:lstStyle/>
          <a:p>
            <a:r>
              <a:rPr lang="en-US" dirty="0"/>
              <a:t>OSPool switched to the job hook in February 2023</a:t>
            </a:r>
          </a:p>
          <a:p>
            <a:pPr marL="609585" lvl="0" indent="-457189" algn="l" rtl="0">
              <a:spcBef>
                <a:spcPts val="0"/>
              </a:spcBef>
              <a:spcAft>
                <a:spcPts val="0"/>
              </a:spcAft>
              <a:buSzPts val="1800"/>
              <a:buChar char="●"/>
            </a:pPr>
            <a:endParaRPr lang="en-US" dirty="0"/>
          </a:p>
          <a:p>
            <a:pPr marL="609585" lvl="0" indent="-457189" algn="l" rtl="0">
              <a:spcBef>
                <a:spcPts val="0"/>
              </a:spcBef>
              <a:spcAft>
                <a:spcPts val="0"/>
              </a:spcAft>
              <a:buSzPts val="1800"/>
              <a:buChar char="●"/>
            </a:pPr>
            <a:r>
              <a:rPr lang="en-US" dirty="0"/>
              <a:t>No more spam about "/lizard not found or not a directory" in your stderr</a:t>
            </a:r>
          </a:p>
          <a:p>
            <a:pPr marL="609585" lvl="0" indent="-457189" algn="l" rtl="0">
              <a:spcBef>
                <a:spcPts val="0"/>
              </a:spcBef>
              <a:spcAft>
                <a:spcPts val="0"/>
              </a:spcAft>
              <a:buSzPts val="1800"/>
              <a:buChar char="●"/>
            </a:pPr>
            <a:endParaRPr lang="en-US" dirty="0"/>
          </a:p>
          <a:p>
            <a:pPr marL="609585" lvl="0" indent="-457189" algn="l" rtl="0">
              <a:spcBef>
                <a:spcPts val="0"/>
              </a:spcBef>
              <a:spcAft>
                <a:spcPts val="0"/>
              </a:spcAft>
              <a:buSzPts val="1800"/>
              <a:buChar char="●"/>
            </a:pPr>
            <a:r>
              <a:rPr lang="en-US" dirty="0"/>
              <a:t>You can condor_ssh_to_job into Singularity jobs</a:t>
            </a:r>
          </a:p>
          <a:p>
            <a:pPr marL="609585" lvl="0" indent="-457189" algn="l" rtl="0">
              <a:spcBef>
                <a:spcPts val="0"/>
              </a:spcBef>
              <a:spcAft>
                <a:spcPts val="0"/>
              </a:spcAft>
              <a:buSzPts val="1800"/>
              <a:buChar char="●"/>
            </a:pPr>
            <a:endParaRPr lang="en-US" dirty="0"/>
          </a:p>
          <a:p>
            <a:pPr marL="609585" lvl="0" indent="-457189" algn="l" rtl="0">
              <a:spcBef>
                <a:spcPts val="0"/>
              </a:spcBef>
              <a:spcAft>
                <a:spcPts val="0"/>
              </a:spcAft>
              <a:buSzPts val="1800"/>
              <a:buChar char="●"/>
            </a:pPr>
            <a:r>
              <a:rPr lang="en-US" dirty="0"/>
              <a:t>Otherwise... everything should work as before</a:t>
            </a:r>
          </a:p>
          <a:p>
            <a:endParaRPr lang="en-US" dirty="0"/>
          </a:p>
        </p:txBody>
      </p:sp>
      <p:sp>
        <p:nvSpPr>
          <p:cNvPr id="5" name="Slide Number Placeholder 4">
            <a:extLst>
              <a:ext uri="{FF2B5EF4-FFF2-40B4-BE49-F238E27FC236}">
                <a16:creationId xmlns:a16="http://schemas.microsoft.com/office/drawing/2014/main" id="{7EA30FAE-F70D-A354-6047-F836AAA8848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14</a:t>
            </a:fld>
            <a:endParaRPr lang="en"/>
          </a:p>
        </p:txBody>
      </p:sp>
    </p:spTree>
    <p:extLst>
      <p:ext uri="{BB962C8B-B14F-4D97-AF65-F5344CB8AC3E}">
        <p14:creationId xmlns:p14="http://schemas.microsoft.com/office/powerpoint/2010/main" val="4108653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BAA27-929F-F66B-3025-8E9888DE2AB5}"/>
              </a:ext>
            </a:extLst>
          </p:cNvPr>
          <p:cNvSpPr>
            <a:spLocks noGrp="1"/>
          </p:cNvSpPr>
          <p:nvPr>
            <p:ph type="title"/>
          </p:nvPr>
        </p:nvSpPr>
        <p:spPr/>
        <p:txBody>
          <a:bodyPr>
            <a:normAutofit fontScale="90000"/>
          </a:bodyPr>
          <a:lstStyle/>
          <a:p>
            <a:r>
              <a:rPr lang="en-US" dirty="0"/>
              <a:t>What's next?</a:t>
            </a:r>
          </a:p>
        </p:txBody>
      </p:sp>
      <p:sp>
        <p:nvSpPr>
          <p:cNvPr id="3" name="Text Placeholder 2">
            <a:extLst>
              <a:ext uri="{FF2B5EF4-FFF2-40B4-BE49-F238E27FC236}">
                <a16:creationId xmlns:a16="http://schemas.microsoft.com/office/drawing/2014/main" id="{63828ED8-5601-7BB8-39FE-E0DB43210944}"/>
              </a:ext>
            </a:extLst>
          </p:cNvPr>
          <p:cNvSpPr>
            <a:spLocks noGrp="1"/>
          </p:cNvSpPr>
          <p:nvPr>
            <p:ph type="body" idx="1"/>
          </p:nvPr>
        </p:nvSpPr>
        <p:spPr/>
        <p:txBody>
          <a:bodyPr/>
          <a:lstStyle/>
          <a:p>
            <a:r>
              <a:rPr lang="en-US" dirty="0"/>
              <a:t>Container Universe – works from the OSG Staff-managed APs, would like to get it working for flocking APs too</a:t>
            </a:r>
          </a:p>
          <a:p>
            <a:r>
              <a:rPr lang="en-US" dirty="0"/>
              <a:t>Management of EP image cache – image cleanup, cap on space, etc.</a:t>
            </a:r>
          </a:p>
          <a:p>
            <a:r>
              <a:rPr lang="en-US" dirty="0"/>
              <a:t>Management of SIF image transfer – no running </a:t>
            </a:r>
            <a:r>
              <a:rPr lang="en-US" dirty="0" err="1"/>
              <a:t>stashcp</a:t>
            </a:r>
            <a:r>
              <a:rPr lang="en-US" dirty="0"/>
              <a:t> in a Bash script</a:t>
            </a:r>
          </a:p>
          <a:p>
            <a:endParaRPr lang="en-US" dirty="0"/>
          </a:p>
          <a:p>
            <a:r>
              <a:rPr lang="en-US" dirty="0"/>
              <a:t>Making all this code portable and useable by others</a:t>
            </a:r>
          </a:p>
          <a:p>
            <a:endParaRPr lang="en-US" dirty="0"/>
          </a:p>
        </p:txBody>
      </p:sp>
      <p:sp>
        <p:nvSpPr>
          <p:cNvPr id="5" name="Slide Number Placeholder 4">
            <a:extLst>
              <a:ext uri="{FF2B5EF4-FFF2-40B4-BE49-F238E27FC236}">
                <a16:creationId xmlns:a16="http://schemas.microsoft.com/office/drawing/2014/main" id="{BCD38AFD-55E6-0BFD-DFA9-8300E13D74B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15</a:t>
            </a:fld>
            <a:endParaRPr lang="en"/>
          </a:p>
        </p:txBody>
      </p:sp>
    </p:spTree>
    <p:extLst>
      <p:ext uri="{BB962C8B-B14F-4D97-AF65-F5344CB8AC3E}">
        <p14:creationId xmlns:p14="http://schemas.microsoft.com/office/powerpoint/2010/main" val="1069334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95212D-8D31-4D34-E7EB-F35C75147F79}"/>
              </a:ext>
            </a:extLst>
          </p:cNvPr>
          <p:cNvSpPr>
            <a:spLocks noGrp="1"/>
          </p:cNvSpPr>
          <p:nvPr>
            <p:ph type="title"/>
          </p:nvPr>
        </p:nvSpPr>
        <p:spPr/>
        <p:txBody>
          <a:bodyPr>
            <a:normAutofit fontScale="90000"/>
          </a:bodyPr>
          <a:lstStyle/>
          <a:p>
            <a:r>
              <a:rPr lang="en-US" dirty="0"/>
              <a:t>Thank you!</a:t>
            </a:r>
            <a:br>
              <a:rPr lang="en-US" dirty="0"/>
            </a:br>
            <a:r>
              <a:rPr lang="en-US" dirty="0"/>
              <a:t>Questions?</a:t>
            </a:r>
          </a:p>
        </p:txBody>
      </p:sp>
      <p:sp>
        <p:nvSpPr>
          <p:cNvPr id="6" name="TextBox 5">
            <a:extLst>
              <a:ext uri="{FF2B5EF4-FFF2-40B4-BE49-F238E27FC236}">
                <a16:creationId xmlns:a16="http://schemas.microsoft.com/office/drawing/2014/main" id="{505D0432-538D-DC12-5981-6E4A4948DC34}"/>
              </a:ext>
            </a:extLst>
          </p:cNvPr>
          <p:cNvSpPr txBox="1"/>
          <p:nvPr/>
        </p:nvSpPr>
        <p:spPr>
          <a:xfrm>
            <a:off x="2102152" y="4228495"/>
            <a:ext cx="7987695" cy="1200329"/>
          </a:xfrm>
          <a:prstGeom prst="rect">
            <a:avLst/>
          </a:prstGeom>
          <a:noFill/>
        </p:spPr>
        <p:txBody>
          <a:bodyPr wrap="square" rtlCol="0">
            <a:spAutoFit/>
          </a:bodyPr>
          <a:lstStyle/>
          <a:p>
            <a:r>
              <a:rPr lang="en-US" dirty="0"/>
              <a:t>This material is based upon work supported by the National Science Foundation under Grant Nos. 1836650 and 2030508. Any opinions, findings, and conclusions or recommendations expressed in this material are those of the author(s) and do not necessarily reflect the views of the National Science Foundation.</a:t>
            </a:r>
          </a:p>
        </p:txBody>
      </p:sp>
      <p:sp>
        <p:nvSpPr>
          <p:cNvPr id="11" name="Slide Number Placeholder 10">
            <a:extLst>
              <a:ext uri="{FF2B5EF4-FFF2-40B4-BE49-F238E27FC236}">
                <a16:creationId xmlns:a16="http://schemas.microsoft.com/office/drawing/2014/main" id="{B0D2F501-C4FA-4F63-4B6C-390B42EA094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16</a:t>
            </a:fld>
            <a:endParaRPr lang="en"/>
          </a:p>
        </p:txBody>
      </p:sp>
    </p:spTree>
    <p:extLst>
      <p:ext uri="{BB962C8B-B14F-4D97-AF65-F5344CB8AC3E}">
        <p14:creationId xmlns:p14="http://schemas.microsoft.com/office/powerpoint/2010/main" val="4228444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E3927-DA2C-DF8B-18E1-B6593311D7F8}"/>
              </a:ext>
            </a:extLst>
          </p:cNvPr>
          <p:cNvSpPr>
            <a:spLocks noGrp="1"/>
          </p:cNvSpPr>
          <p:nvPr>
            <p:ph type="title"/>
          </p:nvPr>
        </p:nvSpPr>
        <p:spPr/>
        <p:txBody>
          <a:bodyPr/>
          <a:lstStyle/>
          <a:p>
            <a:r>
              <a:rPr lang="en-US" dirty="0"/>
              <a:t>Containers for jobs in the OSPool</a:t>
            </a:r>
          </a:p>
        </p:txBody>
      </p:sp>
      <p:sp>
        <p:nvSpPr>
          <p:cNvPr id="3" name="Content Placeholder 2">
            <a:extLst>
              <a:ext uri="{FF2B5EF4-FFF2-40B4-BE49-F238E27FC236}">
                <a16:creationId xmlns:a16="http://schemas.microsoft.com/office/drawing/2014/main" id="{5306F6B4-388D-D477-C2C5-04506329CAF7}"/>
              </a:ext>
            </a:extLst>
          </p:cNvPr>
          <p:cNvSpPr>
            <a:spLocks noGrp="1"/>
          </p:cNvSpPr>
          <p:nvPr>
            <p:ph idx="1"/>
          </p:nvPr>
        </p:nvSpPr>
        <p:spPr/>
        <p:txBody>
          <a:bodyPr/>
          <a:lstStyle/>
          <a:p>
            <a:r>
              <a:rPr lang="en-US" dirty="0"/>
              <a:t>How they've worked in the past</a:t>
            </a:r>
          </a:p>
          <a:p>
            <a:endParaRPr lang="en-US" dirty="0"/>
          </a:p>
          <a:p>
            <a:endParaRPr lang="en-US" dirty="0"/>
          </a:p>
          <a:p>
            <a:r>
              <a:rPr lang="en-US" dirty="0"/>
              <a:t>What major changes we've made in the last two years</a:t>
            </a:r>
          </a:p>
          <a:p>
            <a:endParaRPr lang="en-US" dirty="0"/>
          </a:p>
          <a:p>
            <a:endParaRPr lang="en-US" dirty="0"/>
          </a:p>
          <a:p>
            <a:r>
              <a:rPr lang="en-US" dirty="0"/>
              <a:t>What our plans are</a:t>
            </a:r>
          </a:p>
        </p:txBody>
      </p:sp>
    </p:spTree>
    <p:extLst>
      <p:ext uri="{BB962C8B-B14F-4D97-AF65-F5344CB8AC3E}">
        <p14:creationId xmlns:p14="http://schemas.microsoft.com/office/powerpoint/2010/main" val="1287280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C6576-92E6-347A-EA2C-DA78989612C6}"/>
              </a:ext>
            </a:extLst>
          </p:cNvPr>
          <p:cNvSpPr>
            <a:spLocks noGrp="1"/>
          </p:cNvSpPr>
          <p:nvPr>
            <p:ph type="title"/>
          </p:nvPr>
        </p:nvSpPr>
        <p:spPr/>
        <p:txBody>
          <a:bodyPr>
            <a:noAutofit/>
          </a:bodyPr>
          <a:lstStyle/>
          <a:p>
            <a:r>
              <a:rPr lang="en-US" sz="3600" dirty="0"/>
              <a:t>Containers in the OSPool (2017-2021)</a:t>
            </a:r>
          </a:p>
        </p:txBody>
      </p:sp>
      <p:sp>
        <p:nvSpPr>
          <p:cNvPr id="3" name="Text Placeholder 2">
            <a:extLst>
              <a:ext uri="{FF2B5EF4-FFF2-40B4-BE49-F238E27FC236}">
                <a16:creationId xmlns:a16="http://schemas.microsoft.com/office/drawing/2014/main" id="{B0DDA803-3347-3A34-6A84-E17C9165BCEF}"/>
              </a:ext>
            </a:extLst>
          </p:cNvPr>
          <p:cNvSpPr>
            <a:spLocks noGrp="1"/>
          </p:cNvSpPr>
          <p:nvPr>
            <p:ph type="body" idx="1"/>
          </p:nvPr>
        </p:nvSpPr>
        <p:spPr/>
        <p:txBody>
          <a:bodyPr/>
          <a:lstStyle/>
          <a:p>
            <a:r>
              <a:rPr lang="en-US" dirty="0"/>
              <a:t>Only Singularity is available – pilot EPs don't have the privileges to use Docker</a:t>
            </a:r>
            <a:br>
              <a:rPr lang="en-US" dirty="0"/>
            </a:br>
            <a:endParaRPr lang="en-US" dirty="0"/>
          </a:p>
          <a:p>
            <a:r>
              <a:rPr lang="en-US" dirty="0"/>
              <a:t>SIF files (single-file Singularity images) were too large to transfer for tens of thousands of jobs, and not all sites supported them</a:t>
            </a:r>
            <a:br>
              <a:rPr lang="en-US" dirty="0"/>
            </a:br>
            <a:endParaRPr lang="en-US" dirty="0"/>
          </a:p>
          <a:p>
            <a:r>
              <a:rPr lang="en-US" dirty="0"/>
              <a:t>Singularity "sandbox" (i.e., directory tree) images used instead</a:t>
            </a:r>
          </a:p>
          <a:p>
            <a:pPr lvl="1"/>
            <a:r>
              <a:rPr lang="en-US" dirty="0"/>
              <a:t>we distribute them via </a:t>
            </a:r>
            <a:r>
              <a:rPr lang="en-US" dirty="0">
                <a:hlinkClick r:id="rId2"/>
              </a:rPr>
              <a:t>CVMFS</a:t>
            </a:r>
            <a:r>
              <a:rPr lang="en-US" dirty="0"/>
              <a:t> so only the files that jobs actually made use of get transferred</a:t>
            </a:r>
          </a:p>
        </p:txBody>
      </p:sp>
      <p:sp>
        <p:nvSpPr>
          <p:cNvPr id="5" name="Slide Number Placeholder 4">
            <a:extLst>
              <a:ext uri="{FF2B5EF4-FFF2-40B4-BE49-F238E27FC236}">
                <a16:creationId xmlns:a16="http://schemas.microsoft.com/office/drawing/2014/main" id="{62F5C668-FC75-AAC5-687F-68EAB2EC159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3</a:t>
            </a:fld>
            <a:endParaRPr lang="en"/>
          </a:p>
        </p:txBody>
      </p:sp>
    </p:spTree>
    <p:extLst>
      <p:ext uri="{BB962C8B-B14F-4D97-AF65-F5344CB8AC3E}">
        <p14:creationId xmlns:p14="http://schemas.microsoft.com/office/powerpoint/2010/main" val="3842169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96EE4-113B-561D-3C9E-E39C2035BC54}"/>
              </a:ext>
            </a:extLst>
          </p:cNvPr>
          <p:cNvSpPr>
            <a:spLocks noGrp="1"/>
          </p:cNvSpPr>
          <p:nvPr>
            <p:ph type="title"/>
          </p:nvPr>
        </p:nvSpPr>
        <p:spPr/>
        <p:txBody>
          <a:bodyPr>
            <a:normAutofit/>
          </a:bodyPr>
          <a:lstStyle/>
          <a:p>
            <a:r>
              <a:rPr lang="en-US" sz="3600" dirty="0"/>
              <a:t>Singularity in the OSPool (2017-2021)</a:t>
            </a:r>
          </a:p>
        </p:txBody>
      </p:sp>
      <p:sp>
        <p:nvSpPr>
          <p:cNvPr id="3" name="Content Placeholder 2">
            <a:extLst>
              <a:ext uri="{FF2B5EF4-FFF2-40B4-BE49-F238E27FC236}">
                <a16:creationId xmlns:a16="http://schemas.microsoft.com/office/drawing/2014/main" id="{A7B3839A-BA1A-1415-7EE0-D6A776504FDD}"/>
              </a:ext>
            </a:extLst>
          </p:cNvPr>
          <p:cNvSpPr>
            <a:spLocks noGrp="1"/>
          </p:cNvSpPr>
          <p:nvPr>
            <p:ph type="body" idx="1"/>
          </p:nvPr>
        </p:nvSpPr>
        <p:spPr/>
        <p:txBody>
          <a:bodyPr>
            <a:normAutofit/>
          </a:bodyPr>
          <a:lstStyle/>
          <a:p>
            <a:pPr>
              <a:lnSpc>
                <a:spcPct val="110000"/>
              </a:lnSpc>
            </a:pPr>
            <a:r>
              <a:rPr lang="en-US" kern="1400" dirty="0"/>
              <a:t>Users upload (or find) an image in a public Docker registry (e.g., Docker Hub), and tell OSG Staff the location (in a PR to </a:t>
            </a:r>
            <a:r>
              <a:rPr lang="en" kern="1400" dirty="0">
                <a:hlinkClick r:id="rId2"/>
              </a:rPr>
              <a:t>cvmfs-singularity-sync</a:t>
            </a:r>
            <a:r>
              <a:rPr lang="en" kern="1400" dirty="0"/>
              <a:t>)</a:t>
            </a:r>
            <a:br>
              <a:rPr lang="en" dirty="0"/>
            </a:br>
            <a:endParaRPr lang="en" dirty="0"/>
          </a:p>
          <a:p>
            <a:pPr>
              <a:lnSpc>
                <a:spcPct val="110000"/>
              </a:lnSpc>
            </a:pPr>
            <a:r>
              <a:rPr lang="en" dirty="0"/>
              <a:t>A cron job pulls each listed image, converts it to a Singularity sandbox, and adds it to CVMFS</a:t>
            </a:r>
            <a:br>
              <a:rPr lang="en" dirty="0"/>
            </a:br>
            <a:endParaRPr lang="en" dirty="0"/>
          </a:p>
          <a:p>
            <a:pPr>
              <a:lnSpc>
                <a:spcPct val="110000"/>
              </a:lnSpc>
            </a:pPr>
            <a:r>
              <a:rPr lang="en" dirty="0"/>
              <a:t>Users specify the CVMFS paths in their submit files, e.g.: </a:t>
            </a:r>
            <a:r>
              <a:rPr lang="en" sz="2600" dirty="0">
                <a:solidFill>
                  <a:srgbClr val="C00000"/>
                </a:solidFill>
              </a:rPr>
              <a:t>+SingularityImage="/cvmfs/singularity.opensciencegrid.org/htc/el8:latest"</a:t>
            </a:r>
          </a:p>
        </p:txBody>
      </p:sp>
      <p:sp>
        <p:nvSpPr>
          <p:cNvPr id="5" name="Slide Number Placeholder 4">
            <a:extLst>
              <a:ext uri="{FF2B5EF4-FFF2-40B4-BE49-F238E27FC236}">
                <a16:creationId xmlns:a16="http://schemas.microsoft.com/office/drawing/2014/main" id="{1A279DD0-F0DD-4CC7-3F6D-B2B92610F7B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4</a:t>
            </a:fld>
            <a:endParaRPr lang="en"/>
          </a:p>
        </p:txBody>
      </p:sp>
    </p:spTree>
    <p:extLst>
      <p:ext uri="{BB962C8B-B14F-4D97-AF65-F5344CB8AC3E}">
        <p14:creationId xmlns:p14="http://schemas.microsoft.com/office/powerpoint/2010/main" val="1026589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46472-2D5F-02C9-3D11-1A0A67708CB2}"/>
              </a:ext>
            </a:extLst>
          </p:cNvPr>
          <p:cNvSpPr>
            <a:spLocks noGrp="1"/>
          </p:cNvSpPr>
          <p:nvPr>
            <p:ph type="title"/>
          </p:nvPr>
        </p:nvSpPr>
        <p:spPr/>
        <p:txBody>
          <a:bodyPr>
            <a:normAutofit/>
          </a:bodyPr>
          <a:lstStyle/>
          <a:p>
            <a:r>
              <a:rPr lang="en-US" sz="3600" dirty="0"/>
              <a:t>Singularity in the OSPool without CVMFS (2021-)</a:t>
            </a:r>
          </a:p>
        </p:txBody>
      </p:sp>
      <p:sp>
        <p:nvSpPr>
          <p:cNvPr id="3" name="Text Placeholder 2">
            <a:extLst>
              <a:ext uri="{FF2B5EF4-FFF2-40B4-BE49-F238E27FC236}">
                <a16:creationId xmlns:a16="http://schemas.microsoft.com/office/drawing/2014/main" id="{A13FABD5-616D-97E0-3D28-0FB2283744FE}"/>
              </a:ext>
            </a:extLst>
          </p:cNvPr>
          <p:cNvSpPr>
            <a:spLocks noGrp="1"/>
          </p:cNvSpPr>
          <p:nvPr>
            <p:ph type="body" idx="1"/>
          </p:nvPr>
        </p:nvSpPr>
        <p:spPr/>
        <p:txBody>
          <a:bodyPr/>
          <a:lstStyle/>
          <a:p>
            <a:r>
              <a:rPr lang="en-US" dirty="0"/>
              <a:t>Many sites had Singularity installed but not CVMFS</a:t>
            </a:r>
          </a:p>
          <a:p>
            <a:r>
              <a:rPr lang="en-US" dirty="0"/>
              <a:t>How do we get our images to these sites?</a:t>
            </a:r>
          </a:p>
          <a:p>
            <a:endParaRPr lang="en-US" dirty="0"/>
          </a:p>
          <a:p>
            <a:r>
              <a:rPr lang="en-US" dirty="0"/>
              <a:t>SIF files are big but are frequently reused</a:t>
            </a:r>
          </a:p>
          <a:p>
            <a:r>
              <a:rPr lang="en-US" dirty="0"/>
              <a:t>By 2021 we had a mature caching infrastructure: OSDF</a:t>
            </a:r>
          </a:p>
          <a:p>
            <a:r>
              <a:rPr lang="en-US" dirty="0"/>
              <a:t>We could use all our images from there instead</a:t>
            </a:r>
          </a:p>
          <a:p>
            <a:endParaRPr lang="en-US" dirty="0"/>
          </a:p>
          <a:p>
            <a:r>
              <a:rPr lang="en-US" dirty="0"/>
              <a:t>... if only all sites supported SIF files</a:t>
            </a:r>
          </a:p>
        </p:txBody>
      </p:sp>
      <p:sp>
        <p:nvSpPr>
          <p:cNvPr id="5" name="Slide Number Placeholder 4">
            <a:extLst>
              <a:ext uri="{FF2B5EF4-FFF2-40B4-BE49-F238E27FC236}">
                <a16:creationId xmlns:a16="http://schemas.microsoft.com/office/drawing/2014/main" id="{F10BDFE6-8BCF-5B11-544E-98EC9824870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5</a:t>
            </a:fld>
            <a:endParaRPr lang="en"/>
          </a:p>
        </p:txBody>
      </p:sp>
    </p:spTree>
    <p:extLst>
      <p:ext uri="{BB962C8B-B14F-4D97-AF65-F5344CB8AC3E}">
        <p14:creationId xmlns:p14="http://schemas.microsoft.com/office/powerpoint/2010/main" val="697250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28164-EA22-FCC2-31FF-F8AA685C8DF3}"/>
              </a:ext>
            </a:extLst>
          </p:cNvPr>
          <p:cNvSpPr>
            <a:spLocks noGrp="1"/>
          </p:cNvSpPr>
          <p:nvPr>
            <p:ph type="title"/>
          </p:nvPr>
        </p:nvSpPr>
        <p:spPr/>
        <p:txBody>
          <a:bodyPr>
            <a:normAutofit fontScale="90000"/>
          </a:bodyPr>
          <a:lstStyle/>
          <a:p>
            <a:r>
              <a:rPr lang="en-US" dirty="0"/>
              <a:t>A mix of site support</a:t>
            </a:r>
          </a:p>
        </p:txBody>
      </p:sp>
      <p:sp>
        <p:nvSpPr>
          <p:cNvPr id="3" name="Text Placeholder 2">
            <a:extLst>
              <a:ext uri="{FF2B5EF4-FFF2-40B4-BE49-F238E27FC236}">
                <a16:creationId xmlns:a16="http://schemas.microsoft.com/office/drawing/2014/main" id="{BF7E6D73-011F-7880-4E45-79464CF4F7DA}"/>
              </a:ext>
            </a:extLst>
          </p:cNvPr>
          <p:cNvSpPr>
            <a:spLocks noGrp="1"/>
          </p:cNvSpPr>
          <p:nvPr>
            <p:ph type="body" idx="1"/>
          </p:nvPr>
        </p:nvSpPr>
        <p:spPr>
          <a:xfrm>
            <a:off x="415600" y="1536633"/>
            <a:ext cx="4988913" cy="4555200"/>
          </a:xfrm>
        </p:spPr>
        <p:txBody>
          <a:bodyPr/>
          <a:lstStyle/>
          <a:p>
            <a:r>
              <a:rPr lang="en-US" dirty="0"/>
              <a:t>Can't just keep going with CVMFS – there are more sites we want to reach</a:t>
            </a:r>
          </a:p>
          <a:p>
            <a:endParaRPr lang="en-US" dirty="0"/>
          </a:p>
          <a:p>
            <a:r>
              <a:rPr lang="en-US" dirty="0"/>
              <a:t>Can't completely switch to SIF-via-OSDF – we'd lose sites that can't use SIFs</a:t>
            </a:r>
          </a:p>
          <a:p>
            <a:pPr marL="152396" indent="0">
              <a:buNone/>
            </a:pPr>
            <a:endParaRPr lang="en-US" dirty="0"/>
          </a:p>
          <a:p>
            <a:r>
              <a:rPr lang="en-US" dirty="0"/>
              <a:t>How do we use both without making the user worry about it?</a:t>
            </a:r>
          </a:p>
        </p:txBody>
      </p:sp>
      <p:grpSp>
        <p:nvGrpSpPr>
          <p:cNvPr id="10" name="Group 9" descr="A Venn Diagram with one circle labeled &quot;sites with CVMFS&quot; and one circle labeled &quot;sites with SIF file support&quot;">
            <a:extLst>
              <a:ext uri="{FF2B5EF4-FFF2-40B4-BE49-F238E27FC236}">
                <a16:creationId xmlns:a16="http://schemas.microsoft.com/office/drawing/2014/main" id="{33D928D1-D2C5-B7A4-5081-209E7A943261}"/>
              </a:ext>
            </a:extLst>
          </p:cNvPr>
          <p:cNvGrpSpPr/>
          <p:nvPr/>
        </p:nvGrpSpPr>
        <p:grpSpPr>
          <a:xfrm>
            <a:off x="5436359" y="1589965"/>
            <a:ext cx="6340041" cy="3775881"/>
            <a:chOff x="5436359" y="1589965"/>
            <a:chExt cx="6340041" cy="3775881"/>
          </a:xfrm>
        </p:grpSpPr>
        <p:sp>
          <p:nvSpPr>
            <p:cNvPr id="6" name="Oval 5">
              <a:extLst>
                <a:ext uri="{FF2B5EF4-FFF2-40B4-BE49-F238E27FC236}">
                  <a16:creationId xmlns:a16="http://schemas.microsoft.com/office/drawing/2014/main" id="{654D5DAD-931B-FC34-BD8A-A68A15E81163}"/>
                </a:ext>
              </a:extLst>
            </p:cNvPr>
            <p:cNvSpPr/>
            <p:nvPr/>
          </p:nvSpPr>
          <p:spPr>
            <a:xfrm>
              <a:off x="5436359" y="1589965"/>
              <a:ext cx="3775881" cy="3775881"/>
            </a:xfrm>
            <a:prstGeom prst="ellipse">
              <a:avLst/>
            </a:prstGeom>
            <a:solidFill>
              <a:srgbClr val="4472C4">
                <a:alpha val="50196"/>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Sites with</a:t>
              </a:r>
            </a:p>
            <a:p>
              <a:pPr algn="ctr"/>
              <a:r>
                <a:rPr lang="en-US" dirty="0"/>
                <a:t>CVMFS</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9" name="Oval 8">
              <a:extLst>
                <a:ext uri="{FF2B5EF4-FFF2-40B4-BE49-F238E27FC236}">
                  <a16:creationId xmlns:a16="http://schemas.microsoft.com/office/drawing/2014/main" id="{792B87D7-8021-D20C-80DA-EB0624F21DE6}"/>
                </a:ext>
              </a:extLst>
            </p:cNvPr>
            <p:cNvSpPr/>
            <p:nvPr/>
          </p:nvSpPr>
          <p:spPr>
            <a:xfrm>
              <a:off x="8000519" y="1589965"/>
              <a:ext cx="3775881" cy="3775881"/>
            </a:xfrm>
            <a:prstGeom prst="ellipse">
              <a:avLst/>
            </a:prstGeom>
            <a:solidFill>
              <a:srgbClr val="C55A11">
                <a:alpha val="4980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Sites with</a:t>
              </a:r>
            </a:p>
            <a:p>
              <a:pPr algn="ctr"/>
              <a:r>
                <a:rPr lang="en-US" dirty="0"/>
                <a:t>SIF file support</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grpSp>
      <p:sp>
        <p:nvSpPr>
          <p:cNvPr id="5" name="Slide Number Placeholder 4">
            <a:extLst>
              <a:ext uri="{FF2B5EF4-FFF2-40B4-BE49-F238E27FC236}">
                <a16:creationId xmlns:a16="http://schemas.microsoft.com/office/drawing/2014/main" id="{B3DBBAF5-6FAA-C9A5-2AC4-D35320E7C98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6</a:t>
            </a:fld>
            <a:endParaRPr lang="en"/>
          </a:p>
        </p:txBody>
      </p:sp>
    </p:spTree>
    <p:extLst>
      <p:ext uri="{BB962C8B-B14F-4D97-AF65-F5344CB8AC3E}">
        <p14:creationId xmlns:p14="http://schemas.microsoft.com/office/powerpoint/2010/main" val="1821903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BACE9-1894-C1E7-186F-7408112CE020}"/>
              </a:ext>
            </a:extLst>
          </p:cNvPr>
          <p:cNvSpPr>
            <a:spLocks noGrp="1"/>
          </p:cNvSpPr>
          <p:nvPr>
            <p:ph type="title"/>
          </p:nvPr>
        </p:nvSpPr>
        <p:spPr/>
        <p:txBody>
          <a:bodyPr>
            <a:normAutofit fontScale="90000"/>
          </a:bodyPr>
          <a:lstStyle/>
          <a:p>
            <a:r>
              <a:rPr lang="en-US" dirty="0"/>
              <a:t>Adding a layer of indirection</a:t>
            </a:r>
          </a:p>
        </p:txBody>
      </p:sp>
      <p:sp>
        <p:nvSpPr>
          <p:cNvPr id="3" name="Text Placeholder 2">
            <a:extLst>
              <a:ext uri="{FF2B5EF4-FFF2-40B4-BE49-F238E27FC236}">
                <a16:creationId xmlns:a16="http://schemas.microsoft.com/office/drawing/2014/main" id="{6B134910-0ACB-287D-62F8-D619F67B364A}"/>
              </a:ext>
            </a:extLst>
          </p:cNvPr>
          <p:cNvSpPr>
            <a:spLocks noGrp="1"/>
          </p:cNvSpPr>
          <p:nvPr>
            <p:ph type="body" idx="1"/>
          </p:nvPr>
        </p:nvSpPr>
        <p:spPr/>
        <p:txBody>
          <a:bodyPr>
            <a:normAutofit/>
          </a:bodyPr>
          <a:lstStyle/>
          <a:p>
            <a:pPr>
              <a:lnSpc>
                <a:spcPct val="100000"/>
              </a:lnSpc>
            </a:pPr>
            <a:r>
              <a:rPr lang="en-US" dirty="0"/>
              <a:t>Every image added to /cvmfs/singularity.opensciencegrid.org now also gets added to OSDF as a SIF</a:t>
            </a:r>
          </a:p>
          <a:p>
            <a:pPr>
              <a:lnSpc>
                <a:spcPct val="100000"/>
              </a:lnSpc>
            </a:pPr>
            <a:r>
              <a:rPr lang="en-US" dirty="0"/>
              <a:t>Users keep specifying the CVMFS paths in their submit files</a:t>
            </a:r>
          </a:p>
          <a:p>
            <a:pPr>
              <a:lnSpc>
                <a:spcPct val="100000"/>
              </a:lnSpc>
            </a:pPr>
            <a:r>
              <a:rPr lang="en-US" dirty="0"/>
              <a:t>If the EP decides SIF-via-OSDF is better, then the EP will download the SIF and use it instead of CVMFS</a:t>
            </a:r>
          </a:p>
          <a:p>
            <a:pPr>
              <a:lnSpc>
                <a:spcPct val="100000"/>
              </a:lnSpc>
            </a:pPr>
            <a:r>
              <a:rPr lang="en-US" dirty="0"/>
              <a:t>The SIF is saved in a per-pilot cache outside the execute directory:</a:t>
            </a:r>
          </a:p>
          <a:p>
            <a:pPr lvl="1">
              <a:lnSpc>
                <a:spcPct val="100000"/>
              </a:lnSpc>
            </a:pPr>
            <a:r>
              <a:rPr lang="en-US" dirty="0"/>
              <a:t>The SIF could be reused by multiple jobs</a:t>
            </a:r>
          </a:p>
          <a:p>
            <a:pPr lvl="1">
              <a:lnSpc>
                <a:spcPct val="100000"/>
              </a:lnSpc>
            </a:pPr>
            <a:r>
              <a:rPr lang="en-US" dirty="0"/>
              <a:t>Users shouldn't need to request more disk for the SIF if it wasn't their decision to use it</a:t>
            </a:r>
          </a:p>
          <a:p>
            <a:pPr>
              <a:lnSpc>
                <a:spcPct val="100000"/>
              </a:lnSpc>
            </a:pPr>
            <a:r>
              <a:rPr lang="en-US" dirty="0"/>
              <a:t>In production since mid-2021</a:t>
            </a:r>
          </a:p>
          <a:p>
            <a:pPr>
              <a:lnSpc>
                <a:spcPct val="100000"/>
              </a:lnSpc>
            </a:pPr>
            <a:endParaRPr lang="en-US" dirty="0"/>
          </a:p>
        </p:txBody>
      </p:sp>
      <p:sp>
        <p:nvSpPr>
          <p:cNvPr id="5" name="Slide Number Placeholder 4">
            <a:extLst>
              <a:ext uri="{FF2B5EF4-FFF2-40B4-BE49-F238E27FC236}">
                <a16:creationId xmlns:a16="http://schemas.microsoft.com/office/drawing/2014/main" id="{22CDFA6A-BB8F-7933-77F0-8811B9F1B57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7</a:t>
            </a:fld>
            <a:endParaRPr lang="en"/>
          </a:p>
        </p:txBody>
      </p:sp>
    </p:spTree>
    <p:extLst>
      <p:ext uri="{BB962C8B-B14F-4D97-AF65-F5344CB8AC3E}">
        <p14:creationId xmlns:p14="http://schemas.microsoft.com/office/powerpoint/2010/main" val="834910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02ACB-3A7B-DD0B-18B1-B3CF4FB80341}"/>
              </a:ext>
            </a:extLst>
          </p:cNvPr>
          <p:cNvSpPr>
            <a:spLocks noGrp="1"/>
          </p:cNvSpPr>
          <p:nvPr>
            <p:ph type="title"/>
          </p:nvPr>
        </p:nvSpPr>
        <p:spPr/>
        <p:txBody>
          <a:bodyPr>
            <a:normAutofit/>
          </a:bodyPr>
          <a:lstStyle/>
          <a:p>
            <a:r>
              <a:rPr lang="en-US" dirty="0"/>
              <a:t>Implementation</a:t>
            </a:r>
          </a:p>
        </p:txBody>
      </p:sp>
      <p:sp>
        <p:nvSpPr>
          <p:cNvPr id="4" name="Slide Number Placeholder 3">
            <a:extLst>
              <a:ext uri="{FF2B5EF4-FFF2-40B4-BE49-F238E27FC236}">
                <a16:creationId xmlns:a16="http://schemas.microsoft.com/office/drawing/2014/main" id="{34D72FF6-BAC1-FA36-52B6-8258B629DE4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8</a:t>
            </a:fld>
            <a:endParaRPr lang="en"/>
          </a:p>
        </p:txBody>
      </p:sp>
    </p:spTree>
    <p:extLst>
      <p:ext uri="{BB962C8B-B14F-4D97-AF65-F5344CB8AC3E}">
        <p14:creationId xmlns:p14="http://schemas.microsoft.com/office/powerpoint/2010/main" val="2878855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8EEAF7-9501-5FDF-A3ED-57A7E870F861}"/>
              </a:ext>
            </a:extLst>
          </p:cNvPr>
          <p:cNvSpPr>
            <a:spLocks noGrp="1"/>
          </p:cNvSpPr>
          <p:nvPr>
            <p:ph type="title"/>
          </p:nvPr>
        </p:nvSpPr>
        <p:spPr/>
        <p:txBody>
          <a:bodyPr>
            <a:normAutofit fontScale="90000"/>
          </a:bodyPr>
          <a:lstStyle/>
          <a:p>
            <a:r>
              <a:rPr lang="en-US" dirty="0"/>
              <a:t>Where does all this code run? (2017-2022)</a:t>
            </a:r>
          </a:p>
        </p:txBody>
      </p:sp>
      <p:sp>
        <p:nvSpPr>
          <p:cNvPr id="4" name="Text Placeholder 3">
            <a:extLst>
              <a:ext uri="{FF2B5EF4-FFF2-40B4-BE49-F238E27FC236}">
                <a16:creationId xmlns:a16="http://schemas.microsoft.com/office/drawing/2014/main" id="{66C531AD-14E2-F624-A994-3435C3002B3C}"/>
              </a:ext>
            </a:extLst>
          </p:cNvPr>
          <p:cNvSpPr>
            <a:spLocks noGrp="1"/>
          </p:cNvSpPr>
          <p:nvPr>
            <p:ph type="body" idx="1"/>
          </p:nvPr>
        </p:nvSpPr>
        <p:spPr/>
        <p:txBody>
          <a:bodyPr/>
          <a:lstStyle/>
          <a:p>
            <a:r>
              <a:rPr lang="en-US" dirty="0"/>
              <a:t>Until this year, the code for running OSPool jobs in Singularity was in the USER_JOB_WRAPPER</a:t>
            </a:r>
          </a:p>
          <a:p>
            <a:pPr marL="152396" indent="0">
              <a:buNone/>
            </a:pPr>
            <a:endParaRPr lang="en-US" dirty="0"/>
          </a:p>
          <a:p>
            <a:r>
              <a:rPr lang="en-US" dirty="0"/>
              <a:t>A USER_JOB_WRAPPER is a script on an EP that "wraps around" each job's executable:</a:t>
            </a:r>
          </a:p>
          <a:p>
            <a:pPr lvl="1"/>
            <a:r>
              <a:rPr lang="en-US" dirty="0"/>
              <a:t>HTCondor calls the wrapper</a:t>
            </a:r>
            <a:r>
              <a:rPr lang="en-US" i="1" dirty="0"/>
              <a:t> instead of</a:t>
            </a:r>
            <a:r>
              <a:rPr lang="en-US" dirty="0"/>
              <a:t> the job executable</a:t>
            </a:r>
          </a:p>
          <a:p>
            <a:pPr lvl="1"/>
            <a:r>
              <a:rPr lang="en-US" dirty="0"/>
              <a:t>Wrapper maybe does some setup</a:t>
            </a:r>
          </a:p>
          <a:p>
            <a:pPr lvl="1"/>
            <a:r>
              <a:rPr lang="en-US" dirty="0"/>
              <a:t>Wrapper runs the original executable</a:t>
            </a:r>
          </a:p>
          <a:p>
            <a:pPr lvl="1"/>
            <a:r>
              <a:rPr lang="en-US" dirty="0"/>
              <a:t>Wrapper maybe does some teardown</a:t>
            </a:r>
          </a:p>
          <a:p>
            <a:pPr lvl="1"/>
            <a:endParaRPr lang="en-US" dirty="0"/>
          </a:p>
          <a:p>
            <a:r>
              <a:rPr lang="en-US" dirty="0"/>
              <a:t>The OSPool job wrapper, not HTCondor, was launching Singularity</a:t>
            </a:r>
          </a:p>
        </p:txBody>
      </p:sp>
      <p:sp>
        <p:nvSpPr>
          <p:cNvPr id="5" name="Slide Number Placeholder 4">
            <a:extLst>
              <a:ext uri="{FF2B5EF4-FFF2-40B4-BE49-F238E27FC236}">
                <a16:creationId xmlns:a16="http://schemas.microsoft.com/office/drawing/2014/main" id="{0DE6B5C8-A029-F4C5-3239-1F030CC7E0D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9</a:t>
            </a:fld>
            <a:endParaRPr lang="en"/>
          </a:p>
        </p:txBody>
      </p:sp>
    </p:spTree>
    <p:extLst>
      <p:ext uri="{BB962C8B-B14F-4D97-AF65-F5344CB8AC3E}">
        <p14:creationId xmlns:p14="http://schemas.microsoft.com/office/powerpoint/2010/main" val="3454045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SG_Template_Updated" id="{595DC2B8-172F-3647-92F3-6E37AC084DAA}" vid="{267211C7-7F44-F041-A658-62791AD288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965</TotalTime>
  <Words>996</Words>
  <Application>Microsoft Office PowerPoint</Application>
  <PresentationFormat>Widescreen</PresentationFormat>
  <Paragraphs>128</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Helvetica Neue Light</vt:lpstr>
      <vt:lpstr>Helvetica Neue Medium</vt:lpstr>
      <vt:lpstr>Office Theme</vt:lpstr>
      <vt:lpstr>Containers in the Open Science Pool</vt:lpstr>
      <vt:lpstr>Containers for jobs in the OSPool</vt:lpstr>
      <vt:lpstr>Containers in the OSPool (2017-2021)</vt:lpstr>
      <vt:lpstr>Singularity in the OSPool (2017-2021)</vt:lpstr>
      <vt:lpstr>Singularity in the OSPool without CVMFS (2021-)</vt:lpstr>
      <vt:lpstr>A mix of site support</vt:lpstr>
      <vt:lpstr>Adding a layer of indirection</vt:lpstr>
      <vt:lpstr>Implementation</vt:lpstr>
      <vt:lpstr>Where does all this code run? (2017-2022)</vt:lpstr>
      <vt:lpstr>What's wrong with job wrappers?</vt:lpstr>
      <vt:lpstr>What was wrong with the OSPool job wrapper?</vt:lpstr>
      <vt:lpstr>How did we fix the job wrapper?</vt:lpstr>
      <vt:lpstr>What's a prepare-job hook?</vt:lpstr>
      <vt:lpstr>What do OSPool users see? (2023-)</vt:lpstr>
      <vt:lpstr>What's next?</vt:lpstr>
      <vt:lpstr>Thank you!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Lock, Cannon</dc:creator>
  <cp:lastModifiedBy>Matyas Selmeci</cp:lastModifiedBy>
  <cp:revision>4</cp:revision>
  <dcterms:created xsi:type="dcterms:W3CDTF">2023-07-05T17:20:23Z</dcterms:created>
  <dcterms:modified xsi:type="dcterms:W3CDTF">2023-07-12T16:27:05Z</dcterms:modified>
</cp:coreProperties>
</file>