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4"/>
  </p:notesMasterIdLst>
  <p:sldIdLst>
    <p:sldId id="256" r:id="rId2"/>
    <p:sldId id="257" r:id="rId3"/>
    <p:sldId id="258" r:id="rId4"/>
    <p:sldId id="293" r:id="rId5"/>
    <p:sldId id="295" r:id="rId6"/>
    <p:sldId id="294" r:id="rId7"/>
    <p:sldId id="296" r:id="rId8"/>
    <p:sldId id="297" r:id="rId9"/>
    <p:sldId id="301" r:id="rId10"/>
    <p:sldId id="302" r:id="rId11"/>
    <p:sldId id="298" r:id="rId12"/>
    <p:sldId id="299" r:id="rId13"/>
    <p:sldId id="300" r:id="rId14"/>
    <p:sldId id="303" r:id="rId15"/>
    <p:sldId id="315" r:id="rId16"/>
    <p:sldId id="316" r:id="rId17"/>
    <p:sldId id="304" r:id="rId18"/>
    <p:sldId id="311" r:id="rId19"/>
    <p:sldId id="305" r:id="rId20"/>
    <p:sldId id="307" r:id="rId21"/>
    <p:sldId id="308" r:id="rId22"/>
    <p:sldId id="309" r:id="rId23"/>
    <p:sldId id="312" r:id="rId24"/>
    <p:sldId id="306" r:id="rId25"/>
    <p:sldId id="313" r:id="rId26"/>
    <p:sldId id="314" r:id="rId27"/>
    <p:sldId id="317" r:id="rId28"/>
    <p:sldId id="318" r:id="rId29"/>
    <p:sldId id="319" r:id="rId30"/>
    <p:sldId id="320" r:id="rId31"/>
    <p:sldId id="366" r:id="rId32"/>
    <p:sldId id="321" r:id="rId33"/>
    <p:sldId id="322" r:id="rId34"/>
    <p:sldId id="374" r:id="rId35"/>
    <p:sldId id="375" r:id="rId36"/>
    <p:sldId id="376" r:id="rId37"/>
    <p:sldId id="377" r:id="rId38"/>
    <p:sldId id="378" r:id="rId39"/>
    <p:sldId id="381" r:id="rId40"/>
    <p:sldId id="379" r:id="rId41"/>
    <p:sldId id="367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68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70" r:id="rId69"/>
    <p:sldId id="371" r:id="rId70"/>
    <p:sldId id="372" r:id="rId71"/>
    <p:sldId id="373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69" r:id="rId80"/>
    <p:sldId id="355" r:id="rId81"/>
    <p:sldId id="356" r:id="rId82"/>
    <p:sldId id="357" r:id="rId83"/>
    <p:sldId id="358" r:id="rId84"/>
    <p:sldId id="359" r:id="rId85"/>
    <p:sldId id="360" r:id="rId86"/>
    <p:sldId id="363" r:id="rId87"/>
    <p:sldId id="364" r:id="rId88"/>
    <p:sldId id="380" r:id="rId89"/>
    <p:sldId id="382" r:id="rId90"/>
    <p:sldId id="361" r:id="rId91"/>
    <p:sldId id="362" r:id="rId92"/>
    <p:sldId id="259" r:id="rId93"/>
  </p:sldIdLst>
  <p:sldSz cx="12192000" cy="6858000"/>
  <p:notesSz cx="6858000" cy="9144000"/>
  <p:embeddedFontLst>
    <p:embeddedFont>
      <p:font typeface="Calibri" panose="020F0502020204030204" pitchFamily="34" charset="0"/>
      <p:regular r:id="rId95"/>
      <p:bold r:id="rId96"/>
      <p:italic r:id="rId97"/>
      <p:boldItalic r:id="rId98"/>
    </p:embeddedFont>
    <p:embeddedFont>
      <p:font typeface="Helvetica Neue" panose="020B0604020202020204" charset="0"/>
      <p:regular r:id="rId99"/>
      <p:bold r:id="rId100"/>
      <p:italic r:id="rId101"/>
      <p:boldItalic r:id="rId102"/>
    </p:embeddedFont>
    <p:embeddedFont>
      <p:font typeface="Tw Cen MT" panose="020B0602020104020603" pitchFamily="34" charset="0"/>
      <p:regular r:id="rId103"/>
      <p:bold r:id="rId104"/>
      <p:italic r:id="rId105"/>
      <p:boldItalic r:id="rId10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2224" autoAdjust="0"/>
  </p:normalViewPr>
  <p:slideViewPr>
    <p:cSldViewPr snapToGrid="0">
      <p:cViewPr varScale="1">
        <p:scale>
          <a:sx n="86" d="100"/>
          <a:sy n="86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9.fntdata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Tues 30 minutes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2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8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9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02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6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75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4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3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9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4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21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3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45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58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62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9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6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730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61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27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20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52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58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97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3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know only one </a:t>
            </a:r>
            <a:r>
              <a:rPr lang="en-US" dirty="0" err="1"/>
              <a:t>htcondor</a:t>
            </a:r>
            <a:r>
              <a:rPr lang="en-US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3995877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45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10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22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35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23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719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403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366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68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260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86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914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63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671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466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62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46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3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4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393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78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572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236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795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453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036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799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379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4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know only one </a:t>
            </a:r>
            <a:r>
              <a:rPr lang="en-US" dirty="0" err="1"/>
              <a:t>htcondor</a:t>
            </a:r>
            <a:r>
              <a:rPr lang="en-US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241371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3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1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49339" y="68571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49339" y="319865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uIBf6x24r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jadQkAdU1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lot1@chevre.cs.wisc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classads/transforms.html#classad-transforms" TargetMode="External"/><Relationship Id="rId2" Type="http://schemas.openxmlformats.org/officeDocument/2006/relationships/hyperlink" Target="https://research.cs.wisc.edu/htcondor/HTCondorWeek2017/presentations/TueKnoeller_Schedd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PUztmJ0n2s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Whirlwind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Tour of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HTCondor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Tools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 descr="Tornado">
            <a:extLst>
              <a:ext uri="{FF2B5EF4-FFF2-40B4-BE49-F238E27FC236}">
                <a16:creationId xmlns:a16="http://schemas.microsoft.com/office/drawing/2014/main" id="{776282F4-8946-DF5A-F5CC-4F9AA4202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5" r="165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71875" y="4592964"/>
            <a:ext cx="4330262" cy="683284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1800" dirty="0">
                <a:sym typeface="Helvetica Neue"/>
              </a:rPr>
              <a:t>Greg Thain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1800" dirty="0"/>
              <a:t>Center for High Throughput Computing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1800" dirty="0">
                <a:sym typeface="Helvetica Neue"/>
              </a:rPr>
              <a:t>University of Wisconsin - Madison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-batch-name experiment#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330" y="1690688"/>
            <a:ext cx="10515600" cy="16978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–batch-name test-tube-7 submit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Submitting job(s).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job(s) submitted to cluster 62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E962B9-2AE2-0059-1D32-81AC6741B2CA}"/>
              </a:ext>
            </a:extLst>
          </p:cNvPr>
          <p:cNvSpPr txBox="1">
            <a:spLocks/>
          </p:cNvSpPr>
          <p:nvPr/>
        </p:nvSpPr>
        <p:spPr>
          <a:xfrm>
            <a:off x="838200" y="4318380"/>
            <a:ext cx="10515600" cy="1697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gthain@chevre.cs.wisc.edu : &lt;128.105.14.140?... @ 10/03/22 23:04:58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  BATCH_NAME     SUBMITTED   DONE   RUN    IDLE  TOTAL JOB_IDS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gthain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test-tube-7  10/3  23:03      _      1      _      1 666.0</a:t>
            </a:r>
          </a:p>
        </p:txBody>
      </p:sp>
    </p:spTree>
    <p:extLst>
      <p:ext uri="{BB962C8B-B14F-4D97-AF65-F5344CB8AC3E}">
        <p14:creationId xmlns:p14="http://schemas.microsoft.com/office/powerpoint/2010/main" val="21471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-spool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17383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–spool submit…</a:t>
            </a:r>
          </a:p>
        </p:txBody>
      </p:sp>
    </p:spTree>
    <p:extLst>
      <p:ext uri="{BB962C8B-B14F-4D97-AF65-F5344CB8AC3E}">
        <p14:creationId xmlns:p14="http://schemas.microsoft.com/office/powerpoint/2010/main" val="100321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–remote </a:t>
            </a:r>
            <a:r>
              <a:rPr lang="en-US" dirty="0" err="1"/>
              <a:t>sched_name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–remote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sched_name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5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condor_transfer_data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condor_transfer_data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8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6C8E0B-812D-C0FC-248E-2728696C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923"/>
            <a:ext cx="10199077" cy="721584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88568D-84BE-3D23-8C37-FB1E0823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78" y="2062230"/>
            <a:ext cx="3693446" cy="2180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See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condor_submit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manual page for details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16DE68F-94B2-CF23-8E33-CC60726A51CC}"/>
              </a:ext>
            </a:extLst>
          </p:cNvPr>
          <p:cNvSpPr/>
          <p:nvPr/>
        </p:nvSpPr>
        <p:spPr>
          <a:xfrm>
            <a:off x="-308243" y="3805886"/>
            <a:ext cx="2527002" cy="135778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1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one liners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367379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&lt;&lt;EOF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/bin/sleep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Arguments = 3600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1G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Request_Disk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1000M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one liners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151580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executable=/bin/sleep \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arguments=3600 –queue 1 - &lt; /dev/null</a:t>
            </a:r>
          </a:p>
        </p:txBody>
      </p:sp>
    </p:spTree>
    <p:extLst>
      <p:ext uri="{BB962C8B-B14F-4D97-AF65-F5344CB8AC3E}">
        <p14:creationId xmlns:p14="http://schemas.microsoft.com/office/powerpoint/2010/main" val="290602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63283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dirty="0"/>
              <a:t>Every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/>
              <a:t>HTCondor</a:t>
            </a:r>
            <a:r>
              <a:rPr lang="en-US" dirty="0"/>
              <a:t> tool in 30 minutes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18640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6000" dirty="0">
                <a:latin typeface="Helvetica Neue"/>
                <a:ea typeface="Helvetica Neue"/>
                <a:cs typeface="Helvetica Neue"/>
                <a:sym typeface="Helvetica Neue"/>
              </a:rPr>
              <a:t>(each)</a:t>
            </a:r>
            <a:endParaRPr sz="6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3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condor_submit_dag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condor_submit_dag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dag_file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DA092-424B-560C-B419-0766E4478F12}"/>
              </a:ext>
            </a:extLst>
          </p:cNvPr>
          <p:cNvSpPr txBox="1"/>
          <p:nvPr/>
        </p:nvSpPr>
        <p:spPr>
          <a:xfrm>
            <a:off x="502382" y="2791968"/>
            <a:ext cx="11106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Doesn't have options as </a:t>
            </a:r>
            <a:r>
              <a:rPr lang="en-US" sz="4400" dirty="0" err="1">
                <a:latin typeface="Helvetica Neue" panose="020B0604020202020204" charset="0"/>
              </a:rPr>
              <a:t>condor_submit</a:t>
            </a:r>
            <a:endParaRPr lang="en-US" sz="4400" dirty="0">
              <a:latin typeface="Helvetica Neue" panose="020B0604020202020204" charset="0"/>
            </a:endParaRP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Only option of interest is "-force"</a:t>
            </a:r>
          </a:p>
          <a:p>
            <a:r>
              <a:rPr lang="en-US" sz="4400" dirty="0">
                <a:latin typeface="Helvetica Neue" panose="020B0604020202020204" charset="0"/>
              </a:rPr>
              <a:t>See: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  <a:hlinkClick r:id="rId3"/>
              </a:rPr>
              <a:t>https://youtu.be/OuIBf6x24r0</a:t>
            </a:r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7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A9CB-4106-1724-2AB2-0C74703B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only one command, </a:t>
            </a:r>
            <a:r>
              <a:rPr lang="en-US" dirty="0" err="1"/>
              <a:t>condor_submit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58F9-5364-4160-AAE2-580A2898B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96" y="1825625"/>
            <a:ext cx="11436096" cy="4351338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4400" dirty="0"/>
              <a:t>But if you know two, the second should be …</a:t>
            </a:r>
          </a:p>
        </p:txBody>
      </p:sp>
    </p:spTree>
    <p:extLst>
      <p:ext uri="{BB962C8B-B14F-4D97-AF65-F5344CB8AC3E}">
        <p14:creationId xmlns:p14="http://schemas.microsoft.com/office/powerpoint/2010/main" val="337710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dirty="0"/>
              <a:t>Rationale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In the past, we've started with a simple beginner's tutorial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The basics of job submissions, etc.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This is not that talk.  That talk can be found on YouTube: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              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https://youtu.be/8jadQkAdU1k</a:t>
            </a:r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This talk is a </a:t>
            </a:r>
            <a:r>
              <a:rPr lang="en-US" dirty="0"/>
              <a:t>high-throughput talk trying to cover all the tools: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condor_rm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562025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condor_rm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A15A02-B4E7-B215-13BF-EAC4E41255A0}"/>
              </a:ext>
            </a:extLst>
          </p:cNvPr>
          <p:cNvSpPr txBox="1">
            <a:spLocks/>
          </p:cNvSpPr>
          <p:nvPr/>
        </p:nvSpPr>
        <p:spPr>
          <a:xfrm>
            <a:off x="1093694" y="27589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condor_rm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cluster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56409B-D46B-0960-93E0-2F1BA9FA53C5}"/>
              </a:ext>
            </a:extLst>
          </p:cNvPr>
          <p:cNvSpPr txBox="1">
            <a:spLocks/>
          </p:cNvSpPr>
          <p:nvPr/>
        </p:nvSpPr>
        <p:spPr>
          <a:xfrm>
            <a:off x="1093694" y="39558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condor_rm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username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E890CC-18F3-18C7-C62C-719F6070B8D9}"/>
              </a:ext>
            </a:extLst>
          </p:cNvPr>
          <p:cNvSpPr txBox="1">
            <a:spLocks/>
          </p:cNvSpPr>
          <p:nvPr/>
        </p:nvSpPr>
        <p:spPr>
          <a:xfrm>
            <a:off x="1093694" y="51527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condor_rm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-all</a:t>
            </a:r>
          </a:p>
        </p:txBody>
      </p:sp>
    </p:spTree>
    <p:extLst>
      <p:ext uri="{BB962C8B-B14F-4D97-AF65-F5344CB8AC3E}">
        <p14:creationId xmlns:p14="http://schemas.microsoft.com/office/powerpoint/2010/main" val="19999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condor_rm</a:t>
            </a:r>
            <a:r>
              <a:rPr lang="en-US" dirty="0"/>
              <a:t> -const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condor_rm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–const 'some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classad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expr'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DCE561-7D19-94AA-02BE-63C8982DBAEC}"/>
              </a:ext>
            </a:extLst>
          </p:cNvPr>
          <p:cNvSpPr txBox="1">
            <a:spLocks/>
          </p:cNvSpPr>
          <p:nvPr/>
        </p:nvSpPr>
        <p:spPr>
          <a:xfrm>
            <a:off x="1093694" y="3770081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–const 'some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classad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expr'</a:t>
            </a:r>
          </a:p>
        </p:txBody>
      </p:sp>
    </p:spTree>
    <p:extLst>
      <p:ext uri="{BB962C8B-B14F-4D97-AF65-F5344CB8AC3E}">
        <p14:creationId xmlns:p14="http://schemas.microsoft.com/office/powerpoint/2010/main" val="14289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condor_rm</a:t>
            </a:r>
            <a:r>
              <a:rPr lang="en-US" dirty="0"/>
              <a:t> –reason "Reason String"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condor_rm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–reason 'Call Greg – this exploded'</a:t>
            </a:r>
          </a:p>
        </p:txBody>
      </p:sp>
    </p:spTree>
    <p:extLst>
      <p:ext uri="{BB962C8B-B14F-4D97-AF65-F5344CB8AC3E}">
        <p14:creationId xmlns:p14="http://schemas.microsoft.com/office/powerpoint/2010/main" val="211743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of the "act on jobs" commands</a:t>
            </a:r>
            <a:br>
              <a:rPr lang="en-US" dirty="0"/>
            </a:br>
            <a:r>
              <a:rPr lang="en-US" dirty="0"/>
              <a:t>have these same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326" y="1562025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some_condor_command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A15A02-B4E7-B215-13BF-EAC4E41255A0}"/>
              </a:ext>
            </a:extLst>
          </p:cNvPr>
          <p:cNvSpPr txBox="1">
            <a:spLocks/>
          </p:cNvSpPr>
          <p:nvPr/>
        </p:nvSpPr>
        <p:spPr>
          <a:xfrm>
            <a:off x="435326" y="27589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some_condor_command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cluster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56409B-D46B-0960-93E0-2F1BA9FA53C5}"/>
              </a:ext>
            </a:extLst>
          </p:cNvPr>
          <p:cNvSpPr txBox="1">
            <a:spLocks/>
          </p:cNvSpPr>
          <p:nvPr/>
        </p:nvSpPr>
        <p:spPr>
          <a:xfrm>
            <a:off x="435326" y="39558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some_condor_command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username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E890CC-18F3-18C7-C62C-719F6070B8D9}"/>
              </a:ext>
            </a:extLst>
          </p:cNvPr>
          <p:cNvSpPr txBox="1">
            <a:spLocks/>
          </p:cNvSpPr>
          <p:nvPr/>
        </p:nvSpPr>
        <p:spPr>
          <a:xfrm>
            <a:off x="435326" y="51527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some_condor_command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-all</a:t>
            </a:r>
          </a:p>
        </p:txBody>
      </p:sp>
    </p:spTree>
    <p:extLst>
      <p:ext uri="{BB962C8B-B14F-4D97-AF65-F5344CB8AC3E}">
        <p14:creationId xmlns:p14="http://schemas.microsoft.com/office/powerpoint/2010/main" val="318896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8444-4D53-1EF3-C306-1C7F3A0A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56" y="366077"/>
            <a:ext cx="4399106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The rest of the "act on jobs" commands…</a:t>
            </a:r>
            <a:endParaRPr lang="en-US" sz="3400" dirty="0"/>
          </a:p>
        </p:txBody>
      </p:sp>
      <p:sp>
        <p:nvSpPr>
          <p:cNvPr id="1038" name="Freeform: Shape 103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Freeform: Shape 103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Freeform: Shape 103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F62543-C8F3-25B5-C9C2-00997423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580" r="5570" b="8659"/>
          <a:stretch/>
        </p:blipFill>
        <p:spPr bwMode="auto">
          <a:xfrm>
            <a:off x="835535" y="276649"/>
            <a:ext cx="1936324" cy="2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2F190AD-47DD-C70B-5F59-B7034B21A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580" r="5570" b="8659"/>
          <a:stretch/>
        </p:blipFill>
        <p:spPr bwMode="auto">
          <a:xfrm>
            <a:off x="589924" y="4658549"/>
            <a:ext cx="1661911" cy="19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FBCA88-DF5A-1CB5-37E4-EBD699DFF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580" r="5570" b="8659"/>
          <a:stretch/>
        </p:blipFill>
        <p:spPr bwMode="auto">
          <a:xfrm>
            <a:off x="4175274" y="3120963"/>
            <a:ext cx="1628504" cy="18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BF5A-799B-75B5-FCA1-93B3896F5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4194" y="1886959"/>
            <a:ext cx="4696580" cy="2468008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Three sets of twins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And an extra…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856EC-630D-78E6-F4C8-29D0E7B1D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649" y="4353558"/>
            <a:ext cx="1657120" cy="2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condor_suspend</a:t>
            </a:r>
            <a:r>
              <a:rPr lang="en-US" dirty="0"/>
              <a:t> / </a:t>
            </a:r>
            <a:r>
              <a:rPr lang="en-US" dirty="0" err="1"/>
              <a:t>condor_resume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562025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condor_suspend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(or username or …)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A15A02-B4E7-B215-13BF-EAC4E41255A0}"/>
              </a:ext>
            </a:extLst>
          </p:cNvPr>
          <p:cNvSpPr txBox="1">
            <a:spLocks/>
          </p:cNvSpPr>
          <p:nvPr/>
        </p:nvSpPr>
        <p:spPr>
          <a:xfrm>
            <a:off x="1093694" y="27589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condor_resume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(or username or …)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D6BCE8-4958-A996-8297-CC82C1961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580" r="5570" b="8659"/>
          <a:stretch/>
        </p:blipFill>
        <p:spPr bwMode="auto">
          <a:xfrm>
            <a:off x="1179576" y="3955825"/>
            <a:ext cx="1936324" cy="2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condor_hold</a:t>
            </a:r>
            <a:r>
              <a:rPr lang="en-US" dirty="0"/>
              <a:t> / </a:t>
            </a:r>
            <a:r>
              <a:rPr lang="en-US" dirty="0" err="1"/>
              <a:t>condor_release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562025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condor_hold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(or username or …)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A15A02-B4E7-B215-13BF-EAC4E41255A0}"/>
              </a:ext>
            </a:extLst>
          </p:cNvPr>
          <p:cNvSpPr txBox="1">
            <a:spLocks/>
          </p:cNvSpPr>
          <p:nvPr/>
        </p:nvSpPr>
        <p:spPr>
          <a:xfrm>
            <a:off x="1093694" y="27589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condor_release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(or username or …)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4880BF-1690-6923-530F-3387D046D4C1}"/>
              </a:ext>
            </a:extLst>
          </p:cNvPr>
          <p:cNvSpPr txBox="1">
            <a:spLocks/>
          </p:cNvSpPr>
          <p:nvPr/>
        </p:nvSpPr>
        <p:spPr>
          <a:xfrm>
            <a:off x="979394" y="50703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condor_hold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–reason 'CALL GREG NOW'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8E8BBB-98FA-5426-CF85-5DF4855BD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580" r="5570" b="8659"/>
          <a:stretch/>
        </p:blipFill>
        <p:spPr bwMode="auto">
          <a:xfrm>
            <a:off x="4810127" y="4043977"/>
            <a:ext cx="1936324" cy="2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condor_q</a:t>
            </a:r>
            <a:r>
              <a:rPr lang="en-US" dirty="0"/>
              <a:t> / </a:t>
            </a:r>
            <a:r>
              <a:rPr lang="en-US" dirty="0" err="1"/>
              <a:t>condor_history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562025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(or username or …)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A15A02-B4E7-B215-13BF-EAC4E41255A0}"/>
              </a:ext>
            </a:extLst>
          </p:cNvPr>
          <p:cNvSpPr txBox="1">
            <a:spLocks/>
          </p:cNvSpPr>
          <p:nvPr/>
        </p:nvSpPr>
        <p:spPr>
          <a:xfrm>
            <a:off x="1093694" y="2758925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condor_history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cluster.proc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(or username or …)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8E8BBB-98FA-5426-CF85-5DF4855BD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580" r="5570" b="8659"/>
          <a:stretch/>
        </p:blipFill>
        <p:spPr bwMode="auto">
          <a:xfrm>
            <a:off x="9672970" y="3955825"/>
            <a:ext cx="1936324" cy="2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96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condor_q</a:t>
            </a:r>
            <a:r>
              <a:rPr lang="en-US" dirty="0"/>
              <a:t> -better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323182"/>
            <a:ext cx="10515600" cy="7350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–better 673.0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9B781F-EA34-7356-E9CE-5CF96592DF1E}"/>
              </a:ext>
            </a:extLst>
          </p:cNvPr>
          <p:cNvSpPr txBox="1">
            <a:spLocks/>
          </p:cNvSpPr>
          <p:nvPr/>
        </p:nvSpPr>
        <p:spPr>
          <a:xfrm>
            <a:off x="585216" y="2058193"/>
            <a:ext cx="11124184" cy="49633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Requirements expression for job 673.000 is    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TARGET.Memory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RequestMemory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&amp;&amp; (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TARGET.HasFileTransfer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673.000 defines the following attributes:   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1048    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RequestMemory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10485760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slot1@chevre.cs.wisc.edu has the following attributes: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TARGET.Disk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122394753536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TARGET.Memory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2048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Requirements expression reduces to these conditions:         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    Matched  Condition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  --------  ---------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           1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TARGET.Arch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"X86_64"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         1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TARGET.OpSys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"LINUX"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           1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TARGET.Disk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           0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TARGET.Memory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RequestMemory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24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condor_q</a:t>
            </a:r>
            <a:r>
              <a:rPr lang="en-US" dirty="0"/>
              <a:t> querying other </a:t>
            </a:r>
            <a:r>
              <a:rPr lang="en-US" dirty="0" err="1"/>
              <a:t>schedds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9314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–name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other_schedd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E80784-CD25-AFCE-DDF2-4ECF4C0BE89D}"/>
              </a:ext>
            </a:extLst>
          </p:cNvPr>
          <p:cNvSpPr txBox="1">
            <a:spLocks/>
          </p:cNvSpPr>
          <p:nvPr/>
        </p:nvSpPr>
        <p:spPr>
          <a:xfrm>
            <a:off x="1093694" y="2963256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–name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other_schedd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–pool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remote_cm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9A5068-5672-03A4-C1E4-51D5C7AB32B6}"/>
              </a:ext>
            </a:extLst>
          </p:cNvPr>
          <p:cNvSpPr txBox="1">
            <a:spLocks/>
          </p:cNvSpPr>
          <p:nvPr/>
        </p:nvSpPr>
        <p:spPr>
          <a:xfrm>
            <a:off x="1093694" y="4525356"/>
            <a:ext cx="10515600" cy="931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jobad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file_with_ad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63283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 dirty="0"/>
              <a:t>Every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/>
              <a:t>HTCondor</a:t>
            </a:r>
            <a:r>
              <a:rPr lang="en-US" dirty="0"/>
              <a:t> tool in 30 minutes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18640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Greg Thain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Center for High Throughput Computing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University of Wisconsin - Madison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602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condor_q</a:t>
            </a:r>
            <a:r>
              <a:rPr lang="en-US" dirty="0"/>
              <a:t> -better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323182"/>
            <a:ext cx="11124184" cy="7350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–better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jobads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job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slotads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673.0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2400300"/>
            <a:ext cx="11124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Analyzes the job in the file "job"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Against the slot in file </a:t>
            </a:r>
            <a:r>
              <a:rPr lang="en-US" sz="4400" dirty="0" err="1">
                <a:latin typeface="Helvetica Neue" panose="020B0604020202020204" charset="0"/>
              </a:rPr>
              <a:t>sl</a:t>
            </a:r>
            <a:endParaRPr lang="en-US" sz="4400" dirty="0">
              <a:latin typeface="Helvetica Neue" panose="020B0604020202020204" charset="0"/>
            </a:endParaRP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Useful for "why job doesn't match </a:t>
            </a:r>
            <a:r>
              <a:rPr lang="en-US" sz="4400" b="1" dirty="0">
                <a:latin typeface="Helvetica Neue" panose="020B0604020202020204" charset="0"/>
              </a:rPr>
              <a:t>this</a:t>
            </a:r>
            <a:r>
              <a:rPr lang="en-US" sz="4400" dirty="0">
                <a:latin typeface="Helvetica Neue" panose="020B0604020202020204" charset="0"/>
              </a:rPr>
              <a:t> slot?</a:t>
            </a:r>
          </a:p>
        </p:txBody>
      </p:sp>
    </p:spTree>
    <p:extLst>
      <p:ext uri="{BB962C8B-B14F-4D97-AF65-F5344CB8AC3E}">
        <p14:creationId xmlns:p14="http://schemas.microsoft.com/office/powerpoint/2010/main" val="18568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/>
              <a:t>And a better </a:t>
            </a:r>
            <a:r>
              <a:rPr lang="en-US" dirty="0" err="1"/>
              <a:t>condor_q</a:t>
            </a:r>
            <a:r>
              <a:rPr lang="en-US" dirty="0"/>
              <a:t> for loops…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323182"/>
            <a:ext cx="11124184" cy="7350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condor_watch_q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2400300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Instead of watch </a:t>
            </a:r>
            <a:r>
              <a:rPr lang="en-US" sz="4400">
                <a:latin typeface="Helvetica Neue" panose="020B0604020202020204" charset="0"/>
              </a:rPr>
              <a:t>condor_q</a:t>
            </a:r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79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condor_qedit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323182"/>
            <a:ext cx="11124184" cy="239791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condor_qedit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 '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AttributeName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StringValue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'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condor_qedit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 '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AttributeName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True'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condor_qedit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 '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AttributeName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100.3'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condor_qedit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 '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AttributeName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someExpr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100'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56920-5426-077B-DD3E-A3D469422076}"/>
              </a:ext>
            </a:extLst>
          </p:cNvPr>
          <p:cNvSpPr txBox="1"/>
          <p:nvPr/>
        </p:nvSpPr>
        <p:spPr>
          <a:xfrm>
            <a:off x="458493" y="4076515"/>
            <a:ext cx="11124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Quoting is Tricky! Both</a:t>
            </a:r>
          </a:p>
          <a:p>
            <a:r>
              <a:rPr lang="en-US" sz="4400" dirty="0">
                <a:latin typeface="Helvetica Neue" panose="020B0604020202020204" charset="0"/>
              </a:rPr>
              <a:t>      </a:t>
            </a:r>
            <a:r>
              <a:rPr lang="en-US" sz="4400" dirty="0" err="1">
                <a:latin typeface="Helvetica Neue" panose="020B0604020202020204" charset="0"/>
              </a:rPr>
              <a:t>classad</a:t>
            </a:r>
            <a:r>
              <a:rPr lang="en-US" sz="4400" dirty="0">
                <a:latin typeface="Helvetica Neue" panose="020B0604020202020204" charset="0"/>
              </a:rPr>
              <a:t> AND </a:t>
            </a:r>
          </a:p>
          <a:p>
            <a:r>
              <a:rPr lang="en-US" sz="4400" dirty="0">
                <a:latin typeface="Helvetica Neue" panose="020B0604020202020204" charset="0"/>
              </a:rPr>
              <a:t>      shell quoting in play!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4D2AB-846D-A712-D2C9-3315009A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497" y="3764710"/>
            <a:ext cx="2059503" cy="31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8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condor_qedit</a:t>
            </a:r>
            <a:r>
              <a:rPr lang="en-US" dirty="0"/>
              <a:t> –edits </a:t>
            </a:r>
            <a:r>
              <a:rPr lang="en-US" dirty="0" err="1"/>
              <a:t>some_file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323182"/>
            <a:ext cx="11124184" cy="239791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condor_qedit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 –edits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some_file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some_file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StringAttribute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StringValue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NumericAttribute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10.0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ExprAttribute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foo &gt;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56920-5426-077B-DD3E-A3D469422076}"/>
              </a:ext>
            </a:extLst>
          </p:cNvPr>
          <p:cNvSpPr txBox="1"/>
          <p:nvPr/>
        </p:nvSpPr>
        <p:spPr>
          <a:xfrm>
            <a:off x="722884" y="4227343"/>
            <a:ext cx="11124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This avoids shell quoting headaches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But </a:t>
            </a:r>
            <a:r>
              <a:rPr lang="en-US" sz="4400" dirty="0" err="1">
                <a:latin typeface="Helvetica Neue" panose="020B0604020202020204" charset="0"/>
              </a:rPr>
              <a:t>classad</a:t>
            </a:r>
            <a:r>
              <a:rPr lang="en-US" sz="4400" dirty="0">
                <a:latin typeface="Helvetica Neue" panose="020B0604020202020204" charset="0"/>
              </a:rPr>
              <a:t> quoting still applies – be careful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CA569-F39A-3551-FC75-7E0FFA68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480" y="3122053"/>
            <a:ext cx="1658256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D2F4-6DBE-1E1B-8AC2-9C0E81A1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problem with </a:t>
            </a:r>
            <a:r>
              <a:rPr lang="en-US" dirty="0" err="1"/>
              <a:t>condor_history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5FA1C-0393-255A-618F-135B5DC76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868807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Don't worry, I'll wait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2DB828-35E9-AB40-5DA2-E2DD28C014E0}"/>
              </a:ext>
            </a:extLst>
          </p:cNvPr>
          <p:cNvSpPr txBox="1">
            <a:spLocks/>
          </p:cNvSpPr>
          <p:nvPr/>
        </p:nvSpPr>
        <p:spPr>
          <a:xfrm>
            <a:off x="1770888" y="2786697"/>
            <a:ext cx="10515600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And wait…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288B2A-5302-0051-78D1-623A8E49F541}"/>
              </a:ext>
            </a:extLst>
          </p:cNvPr>
          <p:cNvSpPr txBox="1">
            <a:spLocks/>
          </p:cNvSpPr>
          <p:nvPr/>
        </p:nvSpPr>
        <p:spPr>
          <a:xfrm>
            <a:off x="3240024" y="4036377"/>
            <a:ext cx="10515600" cy="86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And wait…</a:t>
            </a:r>
          </a:p>
        </p:txBody>
      </p:sp>
    </p:spTree>
    <p:extLst>
      <p:ext uri="{BB962C8B-B14F-4D97-AF65-F5344CB8AC3E}">
        <p14:creationId xmlns:p14="http://schemas.microsoft.com/office/powerpoint/2010/main" val="2725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E288-E763-3CD2-957B-9A35C420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condor_history</a:t>
            </a:r>
            <a:r>
              <a:rPr lang="en-US" dirty="0"/>
              <a:t> slow?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261BB-90B0-720E-16CA-D8880E48C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There's rather a lot of information about each job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And there's a huge number of jobs</a:t>
            </a:r>
          </a:p>
        </p:txBody>
      </p:sp>
    </p:spTree>
    <p:extLst>
      <p:ext uri="{BB962C8B-B14F-4D97-AF65-F5344CB8AC3E}">
        <p14:creationId xmlns:p14="http://schemas.microsoft.com/office/powerpoint/2010/main" val="3930948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D16D-41C6-EBE7-D92C-53D79BE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problem #2 first…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5524-9F0C-5322-10B8-1E20E6B0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 -match 1, if you know there's only one job, i.e.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E7D6B7-A8B8-2D8F-CF3E-44BB021F633E}"/>
              </a:ext>
            </a:extLst>
          </p:cNvPr>
          <p:cNvSpPr txBox="1">
            <a:spLocks/>
          </p:cNvSpPr>
          <p:nvPr/>
        </p:nvSpPr>
        <p:spPr>
          <a:xfrm>
            <a:off x="838200" y="2802335"/>
            <a:ext cx="11124184" cy="1086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condor_history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match 1 –const "some constraint"</a:t>
            </a:r>
            <a:b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7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DB1B-A003-ABB1-417E-3AB9CA3A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the right direction helps…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B84559-311C-603B-620D-67542DFD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28" y="2566449"/>
            <a:ext cx="11124184" cy="93570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condor_history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–forwards –match 1 –const …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93D918-BAFA-C371-D9A5-1A6EC466EE45}"/>
              </a:ext>
            </a:extLst>
          </p:cNvPr>
          <p:cNvSpPr txBox="1">
            <a:spLocks/>
          </p:cNvSpPr>
          <p:nvPr/>
        </p:nvSpPr>
        <p:spPr>
          <a:xfrm>
            <a:off x="838200" y="1743329"/>
            <a:ext cx="9622536" cy="6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If you suspect the job is in the older half of the history..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D7D50B-7D9B-2FB1-727E-F7306A1200A3}"/>
              </a:ext>
            </a:extLst>
          </p:cNvPr>
          <p:cNvSpPr txBox="1">
            <a:spLocks/>
          </p:cNvSpPr>
          <p:nvPr/>
        </p:nvSpPr>
        <p:spPr>
          <a:xfrm>
            <a:off x="990600" y="5266977"/>
            <a:ext cx="11124184" cy="935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condor_history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–backwards –match 1 –const …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E3EEA3-06EE-BF78-48EE-034885650033}"/>
              </a:ext>
            </a:extLst>
          </p:cNvPr>
          <p:cNvSpPr txBox="1">
            <a:spLocks/>
          </p:cNvSpPr>
          <p:nvPr/>
        </p:nvSpPr>
        <p:spPr>
          <a:xfrm>
            <a:off x="1741424" y="4316034"/>
            <a:ext cx="9622536" cy="6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If you suspect the job is in the newer half of the history..</a:t>
            </a:r>
          </a:p>
        </p:txBody>
      </p:sp>
    </p:spTree>
    <p:extLst>
      <p:ext uri="{BB962C8B-B14F-4D97-AF65-F5344CB8AC3E}">
        <p14:creationId xmlns:p14="http://schemas.microsoft.com/office/powerpoint/2010/main" val="3671860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BED7-412B-86F4-796C-F913C17A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Fastest to solve both problems!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4C74AC-611D-0D7D-265E-FE9EF72E7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28" y="2566449"/>
            <a:ext cx="11124184" cy="93570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condor_history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b="1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userlog</a:t>
            </a:r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logfile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0406D-DDC8-595E-7A92-B16D5BAC65F1}"/>
              </a:ext>
            </a:extLst>
          </p:cNvPr>
          <p:cNvSpPr txBox="1">
            <a:spLocks/>
          </p:cNvSpPr>
          <p:nvPr/>
        </p:nvSpPr>
        <p:spPr>
          <a:xfrm>
            <a:off x="1023620" y="376415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28650" indent="-514350">
              <a:buFont typeface="+mj-lt"/>
              <a:buAutoNum type="arabicPeriod"/>
            </a:pPr>
            <a:r>
              <a:rPr lang="en-US" dirty="0"/>
              <a:t>You do have a </a:t>
            </a:r>
            <a:r>
              <a:rPr lang="en-US" dirty="0" err="1"/>
              <a:t>userlog</a:t>
            </a:r>
            <a:r>
              <a:rPr lang="en-US" dirty="0"/>
              <a:t> (job log), don't you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Only a handful of attributes are in the logfile</a:t>
            </a:r>
          </a:p>
          <a:p>
            <a:pPr marL="571500" lvl="1" indent="0">
              <a:buNone/>
            </a:pPr>
            <a:r>
              <a:rPr lang="en-US" dirty="0"/>
              <a:t>	(which is why it is so fast….)</a:t>
            </a:r>
          </a:p>
        </p:txBody>
      </p:sp>
    </p:spTree>
    <p:extLst>
      <p:ext uri="{BB962C8B-B14F-4D97-AF65-F5344CB8AC3E}">
        <p14:creationId xmlns:p14="http://schemas.microsoft.com/office/powerpoint/2010/main" val="2344858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DB1B-A003-ABB1-417E-3AB9CA3A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read from a more constrained source…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B84559-311C-603B-620D-67542DFD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28" y="2566449"/>
            <a:ext cx="11124184" cy="93570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condor_userlog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93D918-BAFA-C371-D9A5-1A6EC466EE45}"/>
              </a:ext>
            </a:extLst>
          </p:cNvPr>
          <p:cNvSpPr txBox="1">
            <a:spLocks/>
          </p:cNvSpPr>
          <p:nvPr/>
        </p:nvSpPr>
        <p:spPr>
          <a:xfrm>
            <a:off x="838200" y="1743329"/>
            <a:ext cx="9622536" cy="6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Works with job </a:t>
            </a:r>
            <a:r>
              <a:rPr lang="en-US" dirty="0" err="1"/>
              <a:t>eventlog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 nodes.log </a:t>
            </a:r>
            <a:r>
              <a:rPr lang="en-US"/>
              <a:t>or global event..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4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C6CF29-BD8C-DF2A-4A07-B114089A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D76BB4-09EC-4A58-A23E-3F3724132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Commands for managing jobs</a:t>
            </a:r>
          </a:p>
          <a:p>
            <a:pPr lvl="2"/>
            <a:r>
              <a:rPr lang="en-US" dirty="0" err="1"/>
              <a:t>Condor_submit,condor_transfer_data</a:t>
            </a:r>
            <a:r>
              <a:rPr lang="en-US" dirty="0"/>
              <a:t>, </a:t>
            </a:r>
            <a:r>
              <a:rPr lang="en-US" dirty="0" err="1"/>
              <a:t>condor_submit_dag</a:t>
            </a:r>
            <a:r>
              <a:rPr lang="en-US" dirty="0"/>
              <a:t>, </a:t>
            </a:r>
            <a:r>
              <a:rPr lang="en-US" dirty="0" err="1"/>
              <a:t>condor_rm</a:t>
            </a:r>
            <a:r>
              <a:rPr lang="en-US" dirty="0"/>
              <a:t>  </a:t>
            </a:r>
            <a:r>
              <a:rPr lang="en-US" dirty="0" err="1"/>
              <a:t>condor_suspend</a:t>
            </a:r>
            <a:r>
              <a:rPr lang="en-US" dirty="0"/>
              <a:t> / </a:t>
            </a:r>
            <a:r>
              <a:rPr lang="en-US" dirty="0" err="1"/>
              <a:t>Condor_continue,condor_hold</a:t>
            </a:r>
            <a:r>
              <a:rPr lang="en-US" dirty="0"/>
              <a:t> / </a:t>
            </a:r>
            <a:r>
              <a:rPr lang="en-US" dirty="0" err="1"/>
              <a:t>condor_release</a:t>
            </a:r>
            <a:r>
              <a:rPr lang="en-US" dirty="0"/>
              <a:t>  </a:t>
            </a:r>
            <a:r>
              <a:rPr lang="en-US" dirty="0" err="1"/>
              <a:t>condor_q</a:t>
            </a:r>
            <a:r>
              <a:rPr lang="en-US" dirty="0"/>
              <a:t> / </a:t>
            </a:r>
            <a:r>
              <a:rPr lang="en-US" dirty="0" err="1"/>
              <a:t>condor_history</a:t>
            </a:r>
            <a:r>
              <a:rPr lang="en-US" dirty="0"/>
              <a:t>, </a:t>
            </a:r>
            <a:r>
              <a:rPr lang="en-US" dirty="0" err="1"/>
              <a:t>condor_qedit</a:t>
            </a:r>
            <a:r>
              <a:rPr lang="en-US" dirty="0"/>
              <a:t>, </a:t>
            </a:r>
            <a:r>
              <a:rPr lang="en-US" dirty="0" err="1"/>
              <a:t>condor_q</a:t>
            </a:r>
            <a:r>
              <a:rPr lang="en-US" dirty="0"/>
              <a:t> -better</a:t>
            </a:r>
          </a:p>
          <a:p>
            <a:r>
              <a:rPr lang="en-US" dirty="0"/>
              <a:t>Commands for managing execution points</a:t>
            </a:r>
          </a:p>
          <a:p>
            <a:pPr lvl="2"/>
            <a:r>
              <a:rPr lang="en-US" dirty="0" err="1"/>
              <a:t>condor_off</a:t>
            </a:r>
            <a:r>
              <a:rPr lang="en-US" dirty="0"/>
              <a:t>, </a:t>
            </a:r>
            <a:r>
              <a:rPr lang="en-US" dirty="0" err="1"/>
              <a:t>condor_on</a:t>
            </a:r>
            <a:r>
              <a:rPr lang="en-US" dirty="0"/>
              <a:t>, </a:t>
            </a:r>
            <a:r>
              <a:rPr lang="en-US" dirty="0" err="1"/>
              <a:t>condor_restart</a:t>
            </a:r>
            <a:r>
              <a:rPr lang="en-US" dirty="0"/>
              <a:t>, </a:t>
            </a:r>
            <a:r>
              <a:rPr lang="en-US" dirty="0" err="1"/>
              <a:t>Condor_drain</a:t>
            </a:r>
            <a:r>
              <a:rPr lang="en-US" dirty="0"/>
              <a:t>, </a:t>
            </a:r>
            <a:r>
              <a:rPr lang="en-US" dirty="0" err="1"/>
              <a:t>condor_now</a:t>
            </a:r>
            <a:r>
              <a:rPr lang="en-US" dirty="0"/>
              <a:t>, </a:t>
            </a:r>
            <a:r>
              <a:rPr lang="en-US" dirty="0" err="1"/>
              <a:t>condor_vacate</a:t>
            </a:r>
            <a:r>
              <a:rPr lang="en-US" dirty="0"/>
              <a:t>, </a:t>
            </a:r>
            <a:r>
              <a:rPr lang="en-US" dirty="0" err="1"/>
              <a:t>condor_config_val-set,condor_reconfiig</a:t>
            </a:r>
            <a:r>
              <a:rPr lang="en-US" dirty="0"/>
              <a:t>, </a:t>
            </a:r>
            <a:r>
              <a:rPr lang="en-US" dirty="0" err="1"/>
              <a:t>condor_status</a:t>
            </a:r>
            <a:r>
              <a:rPr lang="en-US" dirty="0"/>
              <a:t>,</a:t>
            </a:r>
          </a:p>
          <a:p>
            <a:r>
              <a:rPr lang="en-US" dirty="0"/>
              <a:t>Commands for working with running jobs</a:t>
            </a:r>
          </a:p>
          <a:p>
            <a:pPr lvl="2"/>
            <a:r>
              <a:rPr lang="en-US" dirty="0" err="1"/>
              <a:t>Condor_ssh_to_job</a:t>
            </a:r>
            <a:r>
              <a:rPr lang="en-US" dirty="0"/>
              <a:t>, </a:t>
            </a:r>
            <a:r>
              <a:rPr lang="en-US" dirty="0" err="1"/>
              <a:t>condor_tail</a:t>
            </a:r>
            <a:r>
              <a:rPr lang="en-US" dirty="0"/>
              <a:t>, </a:t>
            </a:r>
            <a:r>
              <a:rPr lang="en-US" dirty="0" err="1"/>
              <a:t>condor_evicted_files</a:t>
            </a:r>
            <a:r>
              <a:rPr lang="en-US" dirty="0"/>
              <a:t>, </a:t>
            </a:r>
            <a:r>
              <a:rPr lang="en-US" dirty="0" err="1"/>
              <a:t>condor_chirp</a:t>
            </a:r>
            <a:r>
              <a:rPr lang="en-US" dirty="0"/>
              <a:t>, </a:t>
            </a:r>
            <a:r>
              <a:rPr lang="en-US" dirty="0" err="1"/>
              <a:t>Condor_vacate_job</a:t>
            </a:r>
            <a:endParaRPr lang="en-US" dirty="0"/>
          </a:p>
          <a:p>
            <a:r>
              <a:rPr lang="en-US" dirty="0"/>
              <a:t>Commands for debugging and testing</a:t>
            </a:r>
          </a:p>
          <a:p>
            <a:pPr lvl="2"/>
            <a:r>
              <a:rPr lang="en-US" dirty="0" err="1"/>
              <a:t>Condor_version</a:t>
            </a:r>
            <a:r>
              <a:rPr lang="en-US" dirty="0"/>
              <a:t>, </a:t>
            </a:r>
            <a:r>
              <a:rPr lang="en-US" dirty="0" err="1"/>
              <a:t>Classad_eval</a:t>
            </a:r>
            <a:r>
              <a:rPr lang="en-US" dirty="0"/>
              <a:t>, </a:t>
            </a:r>
            <a:r>
              <a:rPr lang="en-US" dirty="0" err="1"/>
              <a:t>condor_who</a:t>
            </a:r>
            <a:r>
              <a:rPr lang="en-US" dirty="0"/>
              <a:t>, </a:t>
            </a:r>
            <a:r>
              <a:rPr lang="en-US" dirty="0" err="1"/>
              <a:t>condor_top</a:t>
            </a:r>
            <a:r>
              <a:rPr lang="en-US" dirty="0"/>
              <a:t>, </a:t>
            </a:r>
            <a:r>
              <a:rPr lang="en-US" dirty="0" err="1"/>
              <a:t>condor_fetchlog,condor_transform_jobs</a:t>
            </a:r>
            <a:r>
              <a:rPr lang="en-US" dirty="0"/>
              <a:t>, </a:t>
            </a:r>
            <a:r>
              <a:rPr lang="en-US" dirty="0" err="1"/>
              <a:t>condor_starter</a:t>
            </a:r>
            <a:r>
              <a:rPr lang="en-US" dirty="0"/>
              <a:t> –</a:t>
            </a:r>
            <a:r>
              <a:rPr lang="en-US" dirty="0" err="1"/>
              <a:t>classad</a:t>
            </a:r>
            <a:r>
              <a:rPr lang="en-US" dirty="0"/>
              <a:t>, </a:t>
            </a:r>
            <a:r>
              <a:rPr lang="en-US" dirty="0" err="1"/>
              <a:t>condor_gpu_discovery</a:t>
            </a:r>
            <a:r>
              <a:rPr lang="en-US" dirty="0"/>
              <a:t>, </a:t>
            </a:r>
            <a:r>
              <a:rPr lang="en-US" dirty="0" err="1"/>
              <a:t>condor_power_state</a:t>
            </a:r>
            <a:endParaRPr lang="en-US" dirty="0"/>
          </a:p>
          <a:p>
            <a:r>
              <a:rPr lang="en-US" dirty="0"/>
              <a:t>Command(s) for managing submitters</a:t>
            </a:r>
          </a:p>
          <a:p>
            <a:pPr lvl="2"/>
            <a:r>
              <a:rPr lang="en-US" dirty="0" err="1"/>
              <a:t>condor_userprio</a:t>
            </a:r>
            <a:r>
              <a:rPr lang="en-US" dirty="0"/>
              <a:t>, </a:t>
            </a:r>
            <a:r>
              <a:rPr lang="en-US" dirty="0" err="1"/>
              <a:t>condor_qusers</a:t>
            </a:r>
            <a:endParaRPr lang="en-US" dirty="0"/>
          </a:p>
          <a:p>
            <a:r>
              <a:rPr lang="en-US" dirty="0"/>
              <a:t>The new way (experimental)</a:t>
            </a:r>
          </a:p>
          <a:p>
            <a:pPr lvl="2"/>
            <a:r>
              <a:rPr lang="en-US" dirty="0" err="1"/>
              <a:t>htcondor</a:t>
            </a:r>
            <a:r>
              <a:rPr lang="en-US" dirty="0"/>
              <a:t> tool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1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06CD-793C-0BB3-2F42-CD309AAF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real solution to slow history is…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9AD8A-51F0-6C1A-35F8-5CD0319CA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4265"/>
            <a:ext cx="10792968" cy="185635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8800" dirty="0"/>
              <a:t>Use a real database!</a:t>
            </a:r>
          </a:p>
        </p:txBody>
      </p:sp>
    </p:spTree>
    <p:extLst>
      <p:ext uri="{BB962C8B-B14F-4D97-AF65-F5344CB8AC3E}">
        <p14:creationId xmlns:p14="http://schemas.microsoft.com/office/powerpoint/2010/main" val="37131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6B79-77F4-6E0B-8649-9AE4E1D9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condor_adstash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935B-1557-D3E7-C941-6DFC33C4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6530"/>
            <a:ext cx="10515600" cy="3480433"/>
          </a:xfrm>
        </p:spPr>
        <p:txBody>
          <a:bodyPr/>
          <a:lstStyle/>
          <a:p>
            <a:r>
              <a:rPr lang="en-US" dirty="0"/>
              <a:t>Tool / daemon</a:t>
            </a:r>
          </a:p>
          <a:p>
            <a:endParaRPr lang="en-US" dirty="0"/>
          </a:p>
          <a:p>
            <a:r>
              <a:rPr lang="en-US" dirty="0"/>
              <a:t>Loops, copying job data from </a:t>
            </a:r>
            <a:r>
              <a:rPr lang="en-US" dirty="0" err="1"/>
              <a:t>schedd</a:t>
            </a:r>
            <a:r>
              <a:rPr lang="en-US" dirty="0"/>
              <a:t> logs into elastic search</a:t>
            </a:r>
          </a:p>
          <a:p>
            <a:r>
              <a:rPr lang="en-US" dirty="0"/>
              <a:t>Only historical jobs (can be from </a:t>
            </a:r>
            <a:r>
              <a:rPr lang="en-US" dirty="0" err="1"/>
              <a:t>startd</a:t>
            </a:r>
            <a:r>
              <a:rPr lang="en-US" dirty="0"/>
              <a:t> also)</a:t>
            </a:r>
          </a:p>
          <a:p>
            <a:endParaRPr lang="en-US" dirty="0"/>
          </a:p>
          <a:p>
            <a:r>
              <a:rPr lang="en-US" dirty="0"/>
              <a:t>Super useful for debugging, performance, etc.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5F744B-6CF2-0B54-A54A-495A469ECED4}"/>
              </a:ext>
            </a:extLst>
          </p:cNvPr>
          <p:cNvSpPr txBox="1">
            <a:spLocks/>
          </p:cNvSpPr>
          <p:nvPr/>
        </p:nvSpPr>
        <p:spPr>
          <a:xfrm>
            <a:off x="533908" y="1370967"/>
            <a:ext cx="11124184" cy="1032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condor_adstash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–standalone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se_host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host:port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2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2B2-6D84-5915-E1F3-932B365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5A8E-6E86-BF0C-AE90-14FA6AD9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2999254"/>
            <a:ext cx="11403853" cy="1442010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n-US" sz="6000" dirty="0"/>
              <a:t>Commands that only work on</a:t>
            </a:r>
          </a:p>
          <a:p>
            <a:pPr marL="114300" indent="0" algn="ctr">
              <a:buNone/>
            </a:pPr>
            <a:r>
              <a:rPr lang="en-US" sz="6000" dirty="0"/>
              <a:t>  already running</a:t>
            </a:r>
            <a:r>
              <a:rPr lang="en-US" sz="6000" dirty="0">
                <a:solidFill>
                  <a:srgbClr val="FF0000"/>
                </a:solidFill>
              </a:rPr>
              <a:t>*</a:t>
            </a:r>
            <a:r>
              <a:rPr lang="en-US" sz="6000" dirty="0"/>
              <a:t> jobs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84106B-27BF-E730-1DC4-C520294CA651}"/>
              </a:ext>
            </a:extLst>
          </p:cNvPr>
          <p:cNvSpPr txBox="1">
            <a:spLocks/>
          </p:cNvSpPr>
          <p:nvPr/>
        </p:nvSpPr>
        <p:spPr>
          <a:xfrm>
            <a:off x="4813673" y="5749830"/>
            <a:ext cx="2323727" cy="56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200" dirty="0">
                <a:solidFill>
                  <a:srgbClr val="FF0000"/>
                </a:solidFill>
              </a:rPr>
              <a:t>*</a:t>
            </a:r>
            <a:r>
              <a:rPr lang="en-US" sz="1200" dirty="0"/>
              <a:t>Not all universes supported</a:t>
            </a:r>
          </a:p>
        </p:txBody>
      </p:sp>
    </p:spTree>
    <p:extLst>
      <p:ext uri="{BB962C8B-B14F-4D97-AF65-F5344CB8AC3E}">
        <p14:creationId xmlns:p14="http://schemas.microsoft.com/office/powerpoint/2010/main" val="2439626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1325563"/>
          </a:xfrm>
        </p:spPr>
        <p:txBody>
          <a:bodyPr/>
          <a:lstStyle/>
          <a:p>
            <a:r>
              <a:rPr lang="en-US" dirty="0" err="1"/>
              <a:t>condor_ssh_to_job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84314"/>
            <a:ext cx="11124184" cy="169068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condor_ssh_to_job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673.0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Welcome to 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slot1@chevre.cs.wisc.edu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3429000"/>
            <a:ext cx="11124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Doesn't work in all environment</a:t>
            </a:r>
          </a:p>
          <a:p>
            <a:r>
              <a:rPr lang="en-US" sz="4400" dirty="0">
                <a:latin typeface="Helvetica Neue" panose="020B0604020202020204" charset="0"/>
              </a:rPr>
              <a:t>Basis of </a:t>
            </a:r>
            <a:r>
              <a:rPr lang="en-US" sz="4400" dirty="0" err="1">
                <a:latin typeface="Helvetica Neue" panose="020B0604020202020204" charset="0"/>
              </a:rPr>
              <a:t>condor_submit</a:t>
            </a:r>
            <a:r>
              <a:rPr lang="en-US" sz="4400" dirty="0">
                <a:latin typeface="Helvetica Neue" panose="020B0604020202020204" charset="0"/>
              </a:rPr>
              <a:t> -</a:t>
            </a:r>
            <a:r>
              <a:rPr lang="en-US" sz="4400" dirty="0" err="1">
                <a:latin typeface="Helvetica Neue" panose="020B0604020202020204" charset="0"/>
              </a:rPr>
              <a:t>i</a:t>
            </a:r>
            <a:endParaRPr lang="en-US" sz="4400" dirty="0">
              <a:latin typeface="Helvetica Neue" panose="020B0604020202020204" charset="0"/>
            </a:endParaRP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52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condor_ssh_to_job</a:t>
            </a:r>
            <a:r>
              <a:rPr lang="en-US" dirty="0"/>
              <a:t> -X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124184" cy="7350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condor_ssh_to_job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–X 673.0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2857500"/>
            <a:ext cx="11124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Enables forwarding of X protocol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(if </a:t>
            </a:r>
            <a:r>
              <a:rPr lang="en-US" sz="4400" dirty="0" err="1">
                <a:latin typeface="Helvetica Neue" panose="020B0604020202020204" charset="0"/>
              </a:rPr>
              <a:t>ssh'ing</a:t>
            </a:r>
            <a:r>
              <a:rPr lang="en-US" sz="4400" dirty="0">
                <a:latin typeface="Helvetica Neue" panose="020B0604020202020204" charset="0"/>
              </a:rPr>
              <a:t> to AP, also add –X there)</a:t>
            </a:r>
          </a:p>
        </p:txBody>
      </p:sp>
    </p:spTree>
    <p:extLst>
      <p:ext uri="{BB962C8B-B14F-4D97-AF65-F5344CB8AC3E}">
        <p14:creationId xmlns:p14="http://schemas.microsoft.com/office/powerpoint/2010/main" val="1952090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condor_ssh_to_job</a:t>
            </a:r>
            <a:r>
              <a:rPr lang="en-US" dirty="0"/>
              <a:t> –</a:t>
            </a:r>
            <a:r>
              <a:rPr lang="en-US" dirty="0" err="1"/>
              <a:t>ssh</a:t>
            </a:r>
            <a:r>
              <a:rPr lang="en-US" dirty="0"/>
              <a:t> &lt;</a:t>
            </a:r>
            <a:r>
              <a:rPr lang="en-US" dirty="0" err="1"/>
              <a:t>ssh</a:t>
            </a:r>
            <a:r>
              <a:rPr lang="en-US" dirty="0"/>
              <a:t> program&gt;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336F8C-33E6-3FA6-A989-4077BFF25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6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Scp</a:t>
            </a:r>
            <a:r>
              <a:rPr lang="en-US" dirty="0"/>
              <a:t> to 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735011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condor_ssh_to_job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673.0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remote:from_ep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to_ap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2857500"/>
            <a:ext cx="11124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"remote:" placeholder for real machine name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Other way works too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6FD058-9F8B-60E0-22F4-FE7E9671C95A}"/>
              </a:ext>
            </a:extLst>
          </p:cNvPr>
          <p:cNvSpPr txBox="1">
            <a:spLocks/>
          </p:cNvSpPr>
          <p:nvPr/>
        </p:nvSpPr>
        <p:spPr>
          <a:xfrm>
            <a:off x="585216" y="5357811"/>
            <a:ext cx="11606784" cy="73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condor_ssh_to_job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673.0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from_ap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remote:to_ap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9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Rsync</a:t>
            </a:r>
            <a:r>
              <a:rPr lang="en-US" dirty="0"/>
              <a:t> to job over </a:t>
            </a:r>
            <a:r>
              <a:rPr lang="en-US" dirty="0" err="1"/>
              <a:t>condor_ssh_to_job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7350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–v –e "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condor_ssh_to_job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673.0:output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2857500"/>
            <a:ext cx="1112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"673:" </a:t>
            </a:r>
            <a:r>
              <a:rPr lang="en-US" sz="4400" dirty="0" err="1">
                <a:latin typeface="Helvetica Neue" panose="020B0604020202020204" charset="0"/>
              </a:rPr>
              <a:t>jobid</a:t>
            </a:r>
            <a:r>
              <a:rPr lang="en-US" sz="4400" dirty="0">
                <a:latin typeface="Helvetica Neue" panose="020B0604020202020204" charset="0"/>
              </a:rPr>
              <a:t> place holder for real machine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59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condor_tail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73501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condor_tail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673.0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2857500"/>
            <a:ext cx="1160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Copies last 1024 (or –</a:t>
            </a:r>
            <a:r>
              <a:rPr lang="en-US" sz="4400" dirty="0" err="1">
                <a:latin typeface="Helvetica Neue" panose="020B0604020202020204" charset="0"/>
              </a:rPr>
              <a:t>maxbytes</a:t>
            </a:r>
            <a:r>
              <a:rPr lang="en-US" sz="4400" dirty="0">
                <a:latin typeface="Helvetica Neue" panose="020B0604020202020204" charset="0"/>
              </a:rPr>
              <a:t> xx) from </a:t>
            </a:r>
            <a:r>
              <a:rPr lang="en-US" sz="4400" dirty="0" err="1">
                <a:latin typeface="Helvetica Neue" panose="020B0604020202020204" charset="0"/>
              </a:rPr>
              <a:t>stdout</a:t>
            </a:r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Or -stderr</a:t>
            </a:r>
          </a:p>
          <a:p>
            <a:r>
              <a:rPr lang="en-US" sz="4400" dirty="0">
                <a:latin typeface="Helvetica Neue" panose="020B0604020202020204" charset="0"/>
              </a:rPr>
              <a:t>Or optional filename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6FD058-9F8B-60E0-22F4-FE7E9671C95A}"/>
              </a:ext>
            </a:extLst>
          </p:cNvPr>
          <p:cNvSpPr txBox="1">
            <a:spLocks/>
          </p:cNvSpPr>
          <p:nvPr/>
        </p:nvSpPr>
        <p:spPr>
          <a:xfrm>
            <a:off x="585216" y="5357811"/>
            <a:ext cx="11606784" cy="73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condor_tail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–follow 673.0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some_interesting_file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73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condor_evicted_files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condor_evicted_files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 673.0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condor_evicted_files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get 673.0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my_output_file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394208" y="3585765"/>
            <a:ext cx="11124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Allows inspection and fetching of files</a:t>
            </a:r>
          </a:p>
          <a:p>
            <a:r>
              <a:rPr lang="en-US" sz="4400" dirty="0">
                <a:latin typeface="Helvetica Neue" panose="020B0604020202020204" charset="0"/>
              </a:rPr>
              <a:t>From spool directories of evicted jobs.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Also works with checkpoint files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6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2B2-6D84-5915-E1F3-932B365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5A8E-6E86-BF0C-AE90-14FA6AD9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353" y="2834154"/>
            <a:ext cx="10515600" cy="144201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6000" dirty="0"/>
              <a:t>Commands for managing jobs</a:t>
            </a:r>
          </a:p>
        </p:txBody>
      </p:sp>
    </p:spTree>
    <p:extLst>
      <p:ext uri="{BB962C8B-B14F-4D97-AF65-F5344CB8AC3E}">
        <p14:creationId xmlns:p14="http://schemas.microsoft.com/office/powerpoint/2010/main" val="780206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condor_vacate_job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condor_vacate_job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673.0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394208" y="3585765"/>
            <a:ext cx="11124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Helpful if you don't want to hold the job</a:t>
            </a:r>
          </a:p>
          <a:p>
            <a:r>
              <a:rPr lang="en-US" sz="4400" dirty="0">
                <a:latin typeface="Helvetica Neue" panose="020B0604020202020204" charset="0"/>
              </a:rPr>
              <a:t>But want it to start somewhere else</a:t>
            </a:r>
          </a:p>
          <a:p>
            <a:r>
              <a:rPr lang="en-US" sz="4400" dirty="0">
                <a:latin typeface="Helvetica Neue" panose="020B0604020202020204" charset="0"/>
              </a:rPr>
              <a:t>If worker node is slow or seems broken or…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7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condor_chirp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E3002B-E9ED-5FC9-F3D3-B48A07D68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Chirp is the only command that MUST RUN IN THE JOB</a:t>
            </a:r>
          </a:p>
          <a:p>
            <a:pPr lvl="1"/>
            <a:r>
              <a:rPr lang="en-US" dirty="0"/>
              <a:t>On the EP!</a:t>
            </a:r>
          </a:p>
          <a:p>
            <a:r>
              <a:rPr lang="en-US" dirty="0"/>
              <a:t>Also have python bindings</a:t>
            </a:r>
          </a:p>
          <a:p>
            <a:endParaRPr lang="en-US" dirty="0"/>
          </a:p>
          <a:p>
            <a:r>
              <a:rPr lang="en-US" dirty="0"/>
              <a:t>Chirp commands run from the EP to the AP</a:t>
            </a:r>
          </a:p>
          <a:p>
            <a:endParaRPr lang="en-US" dirty="0"/>
          </a:p>
          <a:p>
            <a:r>
              <a:rPr lang="en-US" dirty="0"/>
              <a:t>Many subcommands of chirp, but the big ones are… </a:t>
            </a:r>
          </a:p>
        </p:txBody>
      </p:sp>
    </p:spTree>
    <p:extLst>
      <p:ext uri="{BB962C8B-B14F-4D97-AF65-F5344CB8AC3E}">
        <p14:creationId xmlns:p14="http://schemas.microsoft.com/office/powerpoint/2010/main" val="3084861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Get attribute from AP's copy of job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condor_chirp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get_job_attr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SomeAttribute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33908" y="3230165"/>
            <a:ext cx="11124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Prints to </a:t>
            </a:r>
            <a:r>
              <a:rPr lang="en-US" sz="4400" dirty="0" err="1">
                <a:latin typeface="Helvetica Neue" panose="020B0604020202020204" charset="0"/>
              </a:rPr>
              <a:t>stdout</a:t>
            </a:r>
            <a:r>
              <a:rPr lang="en-US" sz="4400" dirty="0">
                <a:latin typeface="Helvetica Neue" panose="020B0604020202020204" charset="0"/>
              </a:rPr>
              <a:t> the value of "</a:t>
            </a:r>
            <a:r>
              <a:rPr lang="en-US" sz="4400" dirty="0" err="1">
                <a:latin typeface="Helvetica Neue" panose="020B0604020202020204" charset="0"/>
              </a:rPr>
              <a:t>SomeAttribute</a:t>
            </a:r>
            <a:r>
              <a:rPr lang="en-US" sz="4400" dirty="0">
                <a:latin typeface="Helvetica Neue" panose="020B0604020202020204" charset="0"/>
              </a:rPr>
              <a:t>"</a:t>
            </a:r>
          </a:p>
          <a:p>
            <a:r>
              <a:rPr lang="en-US" sz="4400" dirty="0">
                <a:latin typeface="Helvetica Neue" panose="020B0604020202020204" charset="0"/>
              </a:rPr>
              <a:t>The job id is always the running job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93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Set attribute from AP's copy of job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condor_chirp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set_job_attr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JobAttr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'"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some_value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33908" y="3230165"/>
            <a:ext cx="1160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Sets the value of "</a:t>
            </a:r>
            <a:r>
              <a:rPr lang="en-US" sz="4400" dirty="0" err="1">
                <a:latin typeface="Helvetica Neue" panose="020B0604020202020204" charset="0"/>
              </a:rPr>
              <a:t>JobAttr</a:t>
            </a:r>
            <a:r>
              <a:rPr lang="en-US" sz="4400" dirty="0">
                <a:latin typeface="Helvetica Neue" panose="020B0604020202020204" charset="0"/>
              </a:rPr>
              <a:t>"</a:t>
            </a:r>
          </a:p>
          <a:p>
            <a:r>
              <a:rPr lang="en-US" sz="4400" dirty="0">
                <a:latin typeface="Helvetica Neue" panose="020B0604020202020204" charset="0"/>
              </a:rPr>
              <a:t>The job id is always the running job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CAREFUL WITH QUOTING! (as </a:t>
            </a:r>
            <a:r>
              <a:rPr lang="en-US" sz="4400" dirty="0" err="1">
                <a:latin typeface="Helvetica Neue" panose="020B0604020202020204" charset="0"/>
              </a:rPr>
              <a:t>condor_qedit</a:t>
            </a:r>
            <a:r>
              <a:rPr lang="en-US" sz="4400" dirty="0">
                <a:latin typeface="Helvetica Neue" panose="020B0604020202020204" charset="0"/>
              </a:rPr>
              <a:t>)</a:t>
            </a: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99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Append to job log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condor_chirp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ulog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'Some message'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33908" y="3230165"/>
            <a:ext cx="11124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Appends 'some message' to the job log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Super useful for debugging, timing,</a:t>
            </a:r>
          </a:p>
          <a:p>
            <a:r>
              <a:rPr lang="en-US" sz="4400" dirty="0">
                <a:latin typeface="Helvetica Neue" panose="020B0604020202020204" charset="0"/>
              </a:rPr>
              <a:t>	job progress</a:t>
            </a:r>
          </a:p>
        </p:txBody>
      </p:sp>
    </p:spTree>
    <p:extLst>
      <p:ext uri="{BB962C8B-B14F-4D97-AF65-F5344CB8AC3E}">
        <p14:creationId xmlns:p14="http://schemas.microsoft.com/office/powerpoint/2010/main" val="1100843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condor_wait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condor_wait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job_log_file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394208" y="3585765"/>
            <a:ext cx="1112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elvetica Neue" panose="020B0604020202020204" charset="0"/>
              </a:rPr>
              <a:t>Block until job in job log file exits</a:t>
            </a:r>
            <a:endParaRPr lang="en-US" sz="4400" dirty="0">
              <a:latin typeface="Helvetica Neue" panose="020B0604020202020204" charset="0"/>
            </a:endParaRPr>
          </a:p>
          <a:p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561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2B2-6D84-5915-E1F3-932B365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5A8E-6E86-BF0C-AE90-14FA6AD9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353" y="2834154"/>
            <a:ext cx="10515600" cy="1442010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n-US" sz="6000" dirty="0"/>
              <a:t>Commands for EPs and other</a:t>
            </a:r>
          </a:p>
          <a:p>
            <a:pPr marL="114300" indent="0" algn="ctr">
              <a:buNone/>
            </a:pPr>
            <a:r>
              <a:rPr lang="en-US" sz="6000" dirty="0" err="1"/>
              <a:t>HTCondor</a:t>
            </a:r>
            <a:r>
              <a:rPr lang="en-US" sz="6000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1423653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condor_off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condor_off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condor_off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–negotiator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condor_off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31477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Turns off named condor daemon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B4D6F7-9FA7-3970-5619-6CCD51C53BEE}"/>
              </a:ext>
            </a:extLst>
          </p:cNvPr>
          <p:cNvSpPr txBox="1">
            <a:spLocks/>
          </p:cNvSpPr>
          <p:nvPr/>
        </p:nvSpPr>
        <p:spPr>
          <a:xfrm>
            <a:off x="585216" y="3981053"/>
            <a:ext cx="11606784" cy="578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condor_off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CE948E-E3F8-8E3E-01A6-46250C5FDFA1}"/>
              </a:ext>
            </a:extLst>
          </p:cNvPr>
          <p:cNvSpPr txBox="1">
            <a:spLocks/>
          </p:cNvSpPr>
          <p:nvPr/>
        </p:nvSpPr>
        <p:spPr>
          <a:xfrm>
            <a:off x="585216" y="5695553"/>
            <a:ext cx="11606784" cy="578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condor_off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-master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C5C9B-F0C6-281B-D684-B14ED467795A}"/>
              </a:ext>
            </a:extLst>
          </p:cNvPr>
          <p:cNvSpPr txBox="1"/>
          <p:nvPr/>
        </p:nvSpPr>
        <p:spPr>
          <a:xfrm>
            <a:off x="533908" y="46488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Turns off every daemon, except master…</a:t>
            </a:r>
          </a:p>
        </p:txBody>
      </p:sp>
    </p:spTree>
    <p:extLst>
      <p:ext uri="{BB962C8B-B14F-4D97-AF65-F5344CB8AC3E}">
        <p14:creationId xmlns:p14="http://schemas.microsoft.com/office/powerpoint/2010/main" val="1158290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–negotiator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31477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Turns on named condor daemon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B4D6F7-9FA7-3970-5619-6CCD51C53BEE}"/>
              </a:ext>
            </a:extLst>
          </p:cNvPr>
          <p:cNvSpPr txBox="1">
            <a:spLocks/>
          </p:cNvSpPr>
          <p:nvPr/>
        </p:nvSpPr>
        <p:spPr>
          <a:xfrm>
            <a:off x="585216" y="3981053"/>
            <a:ext cx="11606784" cy="578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condor_on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C5C9B-F0C6-281B-D684-B14ED467795A}"/>
              </a:ext>
            </a:extLst>
          </p:cNvPr>
          <p:cNvSpPr txBox="1"/>
          <p:nvPr/>
        </p:nvSpPr>
        <p:spPr>
          <a:xfrm>
            <a:off x="533908" y="46488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Turns on every daemon, except master…</a:t>
            </a:r>
          </a:p>
        </p:txBody>
      </p:sp>
    </p:spTree>
    <p:extLst>
      <p:ext uri="{BB962C8B-B14F-4D97-AF65-F5344CB8AC3E}">
        <p14:creationId xmlns:p14="http://schemas.microsoft.com/office/powerpoint/2010/main" val="520184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condor_restart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condor_restart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condor_restart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–negotiator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condor_restart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7AB2-C4A9-F808-E4B5-B44115FB1C96}"/>
              </a:ext>
            </a:extLst>
          </p:cNvPr>
          <p:cNvSpPr txBox="1"/>
          <p:nvPr/>
        </p:nvSpPr>
        <p:spPr>
          <a:xfrm>
            <a:off x="585216" y="31477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Restarts named condor daemon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B4D6F7-9FA7-3970-5619-6CCD51C53BEE}"/>
              </a:ext>
            </a:extLst>
          </p:cNvPr>
          <p:cNvSpPr txBox="1">
            <a:spLocks/>
          </p:cNvSpPr>
          <p:nvPr/>
        </p:nvSpPr>
        <p:spPr>
          <a:xfrm>
            <a:off x="585216" y="3917216"/>
            <a:ext cx="11606784" cy="578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condor_restart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CE948E-E3F8-8E3E-01A6-46250C5FDFA1}"/>
              </a:ext>
            </a:extLst>
          </p:cNvPr>
          <p:cNvSpPr txBox="1">
            <a:spLocks/>
          </p:cNvSpPr>
          <p:nvPr/>
        </p:nvSpPr>
        <p:spPr>
          <a:xfrm>
            <a:off x="585216" y="5695553"/>
            <a:ext cx="11606784" cy="578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condor_restart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-master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C5C9B-F0C6-281B-D684-B14ED467795A}"/>
              </a:ext>
            </a:extLst>
          </p:cNvPr>
          <p:cNvSpPr txBox="1"/>
          <p:nvPr/>
        </p:nvSpPr>
        <p:spPr>
          <a:xfrm>
            <a:off x="533908" y="46488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Restarts every daemon, except master…</a:t>
            </a:r>
          </a:p>
        </p:txBody>
      </p:sp>
    </p:spTree>
    <p:extLst>
      <p:ext uri="{BB962C8B-B14F-4D97-AF65-F5344CB8AC3E}">
        <p14:creationId xmlns:p14="http://schemas.microsoft.com/office/powerpoint/2010/main" val="311975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2457637"/>
            <a:ext cx="10515600" cy="16978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submit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Submitting job(s).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job(s) submitted to cluster 62</a:t>
            </a:r>
          </a:p>
        </p:txBody>
      </p:sp>
    </p:spTree>
    <p:extLst>
      <p:ext uri="{BB962C8B-B14F-4D97-AF65-F5344CB8AC3E}">
        <p14:creationId xmlns:p14="http://schemas.microsoft.com/office/powerpoint/2010/main" val="2684896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draining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condor_drain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machine_or_slot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125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Cancelling draining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14465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condor_drain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–cancel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machine_or_slot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67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Immediately running high priority 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condor_now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idle_job_id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running_job_id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154F1-2D45-CACF-C1EA-5A5316C05BCA}"/>
              </a:ext>
            </a:extLst>
          </p:cNvPr>
          <p:cNvSpPr txBox="1"/>
          <p:nvPr/>
        </p:nvSpPr>
        <p:spPr>
          <a:xfrm>
            <a:off x="585216" y="3147775"/>
            <a:ext cx="1112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Swaps out the running job for an idle job</a:t>
            </a:r>
          </a:p>
          <a:p>
            <a:r>
              <a:rPr lang="en-US" sz="4400" dirty="0">
                <a:latin typeface="Helvetica Neue" panose="020B0604020202020204" charset="0"/>
              </a:rPr>
              <a:t>	must be from same submitter</a:t>
            </a:r>
          </a:p>
        </p:txBody>
      </p:sp>
    </p:spTree>
    <p:extLst>
      <p:ext uri="{BB962C8B-B14F-4D97-AF65-F5344CB8AC3E}">
        <p14:creationId xmlns:p14="http://schemas.microsoft.com/office/powerpoint/2010/main" val="36224638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Evict running 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condor_vacate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machine_or_slot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154F1-2D45-CACF-C1EA-5A5316C05BCA}"/>
              </a:ext>
            </a:extLst>
          </p:cNvPr>
          <p:cNvSpPr txBox="1"/>
          <p:nvPr/>
        </p:nvSpPr>
        <p:spPr>
          <a:xfrm>
            <a:off x="585216" y="3147775"/>
            <a:ext cx="11124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Much like </a:t>
            </a:r>
            <a:r>
              <a:rPr lang="en-US" sz="4400" dirty="0" err="1">
                <a:latin typeface="Helvetica Neue" panose="020B0604020202020204" charset="0"/>
              </a:rPr>
              <a:t>condor_vacate_job</a:t>
            </a:r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	Machine owner permission</a:t>
            </a:r>
            <a:br>
              <a:rPr lang="en-US" sz="4400" dirty="0">
                <a:latin typeface="Helvetica Neue" panose="020B0604020202020204" charset="0"/>
              </a:rPr>
            </a:br>
            <a:r>
              <a:rPr lang="en-US" sz="4400" dirty="0">
                <a:latin typeface="Helvetica Neue" panose="020B0604020202020204" charset="0"/>
              </a:rPr>
              <a:t>      Can be just one slow</a:t>
            </a:r>
            <a:br>
              <a:rPr lang="en-US" sz="4400" dirty="0">
                <a:latin typeface="Helvetica Neue" panose="020B0604020202020204" charset="0"/>
              </a:rPr>
            </a:br>
            <a:r>
              <a:rPr lang="en-US" sz="4400" dirty="0">
                <a:latin typeface="Helvetica Neue" panose="020B0604020202020204" charset="0"/>
              </a:rPr>
              <a:t>Job goes to "</a:t>
            </a:r>
            <a:r>
              <a:rPr lang="en-US" sz="4400" dirty="0" err="1">
                <a:latin typeface="Helvetica Neue" panose="020B0604020202020204" charset="0"/>
              </a:rPr>
              <a:t>I"dle</a:t>
            </a:r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76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Knob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condor_config_val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154F1-2D45-CACF-C1EA-5A5316C05BCA}"/>
              </a:ext>
            </a:extLst>
          </p:cNvPr>
          <p:cNvSpPr txBox="1"/>
          <p:nvPr/>
        </p:nvSpPr>
        <p:spPr>
          <a:xfrm>
            <a:off x="585216" y="3147775"/>
            <a:ext cx="1139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Emits diff from defaults of all knobs (from disk)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2DA7CA-474D-CE49-B21C-54E55CA83961}"/>
              </a:ext>
            </a:extLst>
          </p:cNvPr>
          <p:cNvSpPr txBox="1">
            <a:spLocks/>
          </p:cNvSpPr>
          <p:nvPr/>
        </p:nvSpPr>
        <p:spPr>
          <a:xfrm>
            <a:off x="481584" y="4239006"/>
            <a:ext cx="11606784" cy="2618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from /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nobackup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gthain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/personal-condor/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condor_config.local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RunBenchmarks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STARTD_DEBUG = D_FULLDEBUG D_COMMAND D_JOB D_MACHINE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STARTER_DEBUG = D_FULLDEBUG D_COMMAND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SHARED_PORT_DEBUG = D_FULLDEBUG D_NETWORK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 = 819200</a:t>
            </a:r>
          </a:p>
        </p:txBody>
      </p:sp>
    </p:spTree>
    <p:extLst>
      <p:ext uri="{BB962C8B-B14F-4D97-AF65-F5344CB8AC3E}">
        <p14:creationId xmlns:p14="http://schemas.microsoft.com/office/powerpoint/2010/main" val="3845728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Knob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condor_config_val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–verbose SOME_KNOB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154F1-2D45-CACF-C1EA-5A5316C05BCA}"/>
              </a:ext>
            </a:extLst>
          </p:cNvPr>
          <p:cNvSpPr txBox="1"/>
          <p:nvPr/>
        </p:nvSpPr>
        <p:spPr>
          <a:xfrm>
            <a:off x="585216" y="3147775"/>
            <a:ext cx="1112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Emits current values of one knob</a:t>
            </a:r>
          </a:p>
          <a:p>
            <a:r>
              <a:rPr lang="en-US" sz="4400" dirty="0">
                <a:latin typeface="Helvetica Neue" panose="020B0604020202020204" charset="0"/>
              </a:rPr>
              <a:t>	AND the file &amp; line number where it is</a:t>
            </a:r>
          </a:p>
        </p:txBody>
      </p:sp>
    </p:spTree>
    <p:extLst>
      <p:ext uri="{BB962C8B-B14F-4D97-AF65-F5344CB8AC3E}">
        <p14:creationId xmlns:p14="http://schemas.microsoft.com/office/powerpoint/2010/main" val="24367065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Knob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condor_reconfig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154F1-2D45-CACF-C1EA-5A5316C05BCA}"/>
              </a:ext>
            </a:extLst>
          </p:cNvPr>
          <p:cNvSpPr txBox="1"/>
          <p:nvPr/>
        </p:nvSpPr>
        <p:spPr>
          <a:xfrm>
            <a:off x="722884" y="3147775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Tells </a:t>
            </a:r>
            <a:r>
              <a:rPr lang="en-US" sz="4400" dirty="0" err="1">
                <a:latin typeface="Helvetica Neue" panose="020B0604020202020204" charset="0"/>
              </a:rPr>
              <a:t>HTCondor</a:t>
            </a:r>
            <a:r>
              <a:rPr lang="en-US" sz="4400" dirty="0">
                <a:latin typeface="Helvetica Neue" panose="020B0604020202020204" charset="0"/>
              </a:rPr>
              <a:t> services to re-read config file</a:t>
            </a:r>
          </a:p>
        </p:txBody>
      </p:sp>
    </p:spTree>
    <p:extLst>
      <p:ext uri="{BB962C8B-B14F-4D97-AF65-F5344CB8AC3E}">
        <p14:creationId xmlns:p14="http://schemas.microsoft.com/office/powerpoint/2010/main" val="774156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Collector querying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08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Please don't run this…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494235"/>
            <a:ext cx="11606784" cy="9580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–l | grep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some_attribute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A97CF-6CF6-D4F5-8A8A-D6689A06606C}"/>
              </a:ext>
            </a:extLst>
          </p:cNvPr>
          <p:cNvSpPr txBox="1"/>
          <p:nvPr/>
        </p:nvSpPr>
        <p:spPr>
          <a:xfrm>
            <a:off x="585216" y="2751849"/>
            <a:ext cx="11124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It works – usually</a:t>
            </a:r>
          </a:p>
          <a:p>
            <a:r>
              <a:rPr lang="en-US" sz="4400" dirty="0">
                <a:latin typeface="Helvetica Neue" panose="020B0604020202020204" charset="0"/>
              </a:rPr>
              <a:t>	Did you get the </a:t>
            </a:r>
            <a:r>
              <a:rPr lang="en-US" sz="4400" dirty="0" err="1">
                <a:latin typeface="Helvetica Neue" panose="020B0604020202020204" charset="0"/>
              </a:rPr>
              <a:t>regxep</a:t>
            </a:r>
            <a:r>
              <a:rPr lang="en-US" sz="4400" dirty="0">
                <a:latin typeface="Helvetica Neue" panose="020B0604020202020204" charset="0"/>
              </a:rPr>
              <a:t> right?  </a:t>
            </a:r>
          </a:p>
          <a:p>
            <a:r>
              <a:rPr lang="en-US" sz="4400" dirty="0">
                <a:latin typeface="Helvetica Neue" panose="020B0604020202020204" charset="0"/>
              </a:rPr>
              <a:t>           Are you sure?</a:t>
            </a:r>
          </a:p>
          <a:p>
            <a:r>
              <a:rPr lang="en-US" sz="4400" dirty="0">
                <a:latin typeface="Helvetica Neue" panose="020B0604020202020204" charset="0"/>
              </a:rPr>
              <a:t>      Is it anchored?</a:t>
            </a:r>
          </a:p>
          <a:p>
            <a:r>
              <a:rPr lang="en-US" sz="4400" dirty="0">
                <a:latin typeface="Helvetica Neue" panose="020B0604020202020204" charset="0"/>
              </a:rPr>
              <a:t>	Did you remember case-insensitive </a:t>
            </a:r>
            <a:r>
              <a:rPr lang="en-US" sz="4400" dirty="0" err="1">
                <a:latin typeface="Helvetica Neue" panose="020B0604020202020204" charset="0"/>
              </a:rPr>
              <a:t>attrs</a:t>
            </a:r>
            <a:r>
              <a:rPr lang="en-US" sz="4400" dirty="0">
                <a:latin typeface="Helvetica Neue" panose="020B0604020202020204" charset="0"/>
              </a:rPr>
              <a:t>?</a:t>
            </a:r>
          </a:p>
          <a:p>
            <a:r>
              <a:rPr lang="en-US" sz="4400" dirty="0">
                <a:latin typeface="Helvetica Neue" panose="020B0604020202020204" charset="0"/>
              </a:rPr>
              <a:t>Can be slow</a:t>
            </a:r>
          </a:p>
        </p:txBody>
      </p:sp>
    </p:spTree>
    <p:extLst>
      <p:ext uri="{BB962C8B-B14F-4D97-AF65-F5344CB8AC3E}">
        <p14:creationId xmlns:p14="http://schemas.microsoft.com/office/powerpoint/2010/main" val="19761187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Rather, run this: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210109"/>
            <a:ext cx="11606784" cy="67393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some_attribute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BCF13-AB00-FC6E-FDB2-C509DBE54395}"/>
              </a:ext>
            </a:extLst>
          </p:cNvPr>
          <p:cNvSpPr txBox="1"/>
          <p:nvPr/>
        </p:nvSpPr>
        <p:spPr>
          <a:xfrm>
            <a:off x="533908" y="2082546"/>
            <a:ext cx="1112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elvetica Neue" panose="020B0604020202020204" charset="0"/>
              </a:rPr>
              <a:t>Evalutes</a:t>
            </a:r>
            <a:r>
              <a:rPr lang="en-US" sz="4400" dirty="0">
                <a:latin typeface="Helvetica Neue" panose="020B0604020202020204" charset="0"/>
              </a:rPr>
              <a:t> by default (against itself, no match)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5D47D3-30EA-405C-91D8-9D690F2453BB}"/>
              </a:ext>
            </a:extLst>
          </p:cNvPr>
          <p:cNvSpPr txBox="1">
            <a:spLocks/>
          </p:cNvSpPr>
          <p:nvPr/>
        </p:nvSpPr>
        <p:spPr>
          <a:xfrm>
            <a:off x="585216" y="3050493"/>
            <a:ext cx="11606784" cy="3972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WithinResourceLimits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af:l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WithinResourceLimits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WithinResourceLimits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undefined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af:r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WithinResourceLimits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MY.Cpus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 &amp;&amp;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TARGET.RequestCpus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MY.Cpus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&amp;&amp;…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13C3-2300-143D-BB74-58CAC1A2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animation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681E7B-FDED-7B03-D2E8-B72B1E224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5655898" cy="214602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calculate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arguments = one two three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253A57-DEA3-29D1-7F3D-5E91611184EA}"/>
              </a:ext>
            </a:extLst>
          </p:cNvPr>
          <p:cNvSpPr/>
          <p:nvPr/>
        </p:nvSpPr>
        <p:spPr>
          <a:xfrm>
            <a:off x="8477655" y="2226371"/>
            <a:ext cx="2620651" cy="107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condor_submit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E085AB-6009-C7CA-0310-F8E3DD496A60}"/>
              </a:ext>
            </a:extLst>
          </p:cNvPr>
          <p:cNvCxnSpPr>
            <a:stCxn id="4" idx="3"/>
            <a:endCxn id="5" idx="2"/>
          </p:cNvCxnSpPr>
          <p:nvPr/>
        </p:nvCxnSpPr>
        <p:spPr>
          <a:xfrm>
            <a:off x="6749592" y="2763699"/>
            <a:ext cx="17280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A962BA8-31DF-BD85-34BD-949186D1A5AE}"/>
              </a:ext>
            </a:extLst>
          </p:cNvPr>
          <p:cNvSpPr txBox="1">
            <a:spLocks/>
          </p:cNvSpPr>
          <p:nvPr/>
        </p:nvSpPr>
        <p:spPr>
          <a:xfrm>
            <a:off x="1093694" y="4237498"/>
            <a:ext cx="5655898" cy="2146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"calculate"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Qdate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34056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"one two three"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40C5E7-CD84-4C40-BFB9-3E1EC90F5AA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749592" y="2916099"/>
            <a:ext cx="1880463" cy="23944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49A9EE4-12D6-6563-F760-5858CD440EC4}"/>
              </a:ext>
            </a:extLst>
          </p:cNvPr>
          <p:cNvSpPr/>
          <p:nvPr/>
        </p:nvSpPr>
        <p:spPr>
          <a:xfrm>
            <a:off x="10124388" y="4237498"/>
            <a:ext cx="1432874" cy="2146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condor_schedd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589A02-0C52-2A9B-FC74-4AF9D243D1C5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9787981" y="3301027"/>
            <a:ext cx="1222526" cy="936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Usually naked –</a:t>
            </a:r>
            <a:r>
              <a:rPr lang="en-US" dirty="0" err="1"/>
              <a:t>af</a:t>
            </a:r>
            <a:r>
              <a:rPr lang="en-US" dirty="0"/>
              <a:t> is good enough for literals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5D47D3-30EA-405C-91D8-9D690F2453BB}"/>
              </a:ext>
            </a:extLst>
          </p:cNvPr>
          <p:cNvSpPr txBox="1">
            <a:spLocks/>
          </p:cNvSpPr>
          <p:nvPr/>
        </p:nvSpPr>
        <p:spPr>
          <a:xfrm>
            <a:off x="377952" y="1442762"/>
            <a:ext cx="11606784" cy="3972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slot1@chevre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af:r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pPr marL="114300" indent="0">
              <a:buFont typeface="Arial"/>
              <a:buNone/>
            </a:pPr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slot1@chevre</a:t>
            </a:r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af:lr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"slot1@chevre"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372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condor_status</a:t>
            </a:r>
            <a:r>
              <a:rPr lang="en-US" dirty="0"/>
              <a:t> – not just for slot ads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5D47D3-30EA-405C-91D8-9D690F2453BB}"/>
              </a:ext>
            </a:extLst>
          </p:cNvPr>
          <p:cNvSpPr txBox="1">
            <a:spLocks/>
          </p:cNvSpPr>
          <p:nvPr/>
        </p:nvSpPr>
        <p:spPr>
          <a:xfrm>
            <a:off x="377952" y="1442762"/>
            <a:ext cx="11606784" cy="3972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–submitters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–master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-negotiator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Font typeface="Arial"/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72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2B2-6D84-5915-E1F3-932B365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5A8E-6E86-BF0C-AE90-14FA6AD9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353" y="2834154"/>
            <a:ext cx="10515600" cy="144201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6000" dirty="0"/>
              <a:t>Commands for debugging and testing</a:t>
            </a:r>
          </a:p>
          <a:p>
            <a:pPr marL="114300" indent="0" algn="ctr">
              <a:buNone/>
            </a:pPr>
            <a:r>
              <a:rPr lang="en-US" sz="6000" dirty="0" err="1"/>
              <a:t>HTCondor</a:t>
            </a:r>
            <a:r>
              <a:rPr lang="en-US" sz="6000" dirty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819803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Version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25291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condor_version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CondorVersion</a:t>
            </a:r>
            <a:r>
              <a:rPr lang="en-US" sz="20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10.1.0 2022-09-30 </a:t>
            </a:r>
            <a:r>
              <a:rPr lang="en-US" sz="20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BuildID</a:t>
            </a:r>
            <a:r>
              <a:rPr lang="en-US" sz="20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UW_development</a:t>
            </a:r>
            <a:r>
              <a:rPr lang="en-US" sz="20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PRE-RELEASE-UWCS $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CondorPlatform</a:t>
            </a:r>
            <a:r>
              <a:rPr lang="en-US" sz="20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X86_64-Ubuntu_18.04 $</a:t>
            </a:r>
          </a:p>
        </p:txBody>
      </p:sp>
    </p:spTree>
    <p:extLst>
      <p:ext uri="{BB962C8B-B14F-4D97-AF65-F5344CB8AC3E}">
        <p14:creationId xmlns:p14="http://schemas.microsoft.com/office/powerpoint/2010/main" val="40768875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ClassAd</a:t>
            </a:r>
            <a:r>
              <a:rPr lang="en-US" dirty="0"/>
              <a:t> Debugging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480902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classad_eval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'[a = "b"; c = "d"]' 'a'</a:t>
            </a:r>
            <a:endParaRPr lang="en-US" sz="20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c = "d"; a = "b" ]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classad_eval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'' '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".")'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classad_eval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'' '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(".", "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")'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847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What's running on my EP?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480902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condor_who</a:t>
            </a: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                 CLIENT                 SLOT JOB          RUNTIME    PID        PROGRAM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alnammi@chtc.wisc.edu submit-1.chtc.wisc.edu 1_10 16662962.0   1+16:54:18 52132      /var/lib/condor/execute/slot1/</a:t>
            </a:r>
            <a:r>
              <a:rPr lang="en-US" sz="1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alnammi@chtc.wisc.edu submit-1.chtc.wisc.edu 1_11 16662963.0   1+16:54:18 52173      /var/lib/condor/execute/slot1/</a:t>
            </a:r>
            <a:r>
              <a:rPr lang="en-US" sz="1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alnammi@chtc.wisc.edu submit-1.chtc.wisc.edu 1_12 16662952.0   1+17:59:21 9960       /var/lib/condor/execute/slot1/</a:t>
            </a:r>
            <a:r>
              <a:rPr lang="en-US" sz="1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alnammi@chtc.wisc.edu submit-1.chtc.wisc.edu 1_13 16662989.0   1+09:27:06 41850      /var/lib/condor/execute/slot1/</a:t>
            </a:r>
            <a:r>
              <a:rPr lang="en-US" sz="1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marL="114300" indent="0"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50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HTCondor</a:t>
            </a:r>
            <a:r>
              <a:rPr lang="en-US" dirty="0"/>
              <a:t> slow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4809029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condor_top</a:t>
            </a: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 status from 2022-10-04 16:33:56 to 2022-10-04 16:37:56: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Duty Cycle: -0.51%    Ops/second: 0.017</a:t>
            </a:r>
          </a:p>
          <a:p>
            <a:pPr marL="114300" indent="0">
              <a:buNone/>
            </a:pPr>
            <a:endParaRPr lang="pt-BR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Runtime stats from 2022-10-04 16:33:56 to 2022-10-04 16:37:56: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InstRt InstAvg TotAvg TotMax RtPctAvg InstRate AvgRate Item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1.3901 0.02958 0.0244  4.170 121.1784 0.195833     n/a Timer_poll_resources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1.3748 0.02864    n/a    n/a      n/a 0.200000     n/a ResMgrCompute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1.3309 0.00552    n/a    n/a      n/a 1.004167     n/a ResMgrWalkOther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0.1754     n/a    n/a    n/a      n/a 0.000000     n/a RecentResMgrWalkOther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0.1744     n/a    n/a    n/a      n/a 0.000000     n/a RecentResMgrCompute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0.1509 0.15093 0.1018  0.151 148.2647 0.004167     n/a Command_QUERY_STARTD_ADS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0.0410 0.00087    n/a    n/a      n/a 0.195833     n/a ResMgrWalkEvalState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0.0012     n/a    n/a    n/a      n/a -0.004167     n/a RecentResMgrWalkEvalState</a:t>
            </a:r>
          </a:p>
          <a:p>
            <a:pPr marL="114300" indent="0">
              <a:buNone/>
            </a:pPr>
            <a:r>
              <a:rPr lang="pt-BR" sz="1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0.0006 0.00014 0.0002  0.083  92.9072 0.016667     n/a Timer_dc_touch_log_file</a:t>
            </a: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sz="1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250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Remote fetching of </a:t>
            </a:r>
            <a:r>
              <a:rPr lang="en-US" dirty="0" err="1"/>
              <a:t>HTCondor</a:t>
            </a:r>
            <a:r>
              <a:rPr lang="en-US" dirty="0"/>
              <a:t> debug log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" y="1484808"/>
            <a:ext cx="11887200" cy="890747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condor_fetchlog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machineName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condor_fetchlog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chevre STARTER.slot1_3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8CB605-62D7-8BCA-8754-7B3751F64F0B}"/>
              </a:ext>
            </a:extLst>
          </p:cNvPr>
          <p:cNvSpPr txBox="1">
            <a:spLocks/>
          </p:cNvSpPr>
          <p:nvPr/>
        </p:nvSpPr>
        <p:spPr>
          <a:xfrm>
            <a:off x="97536" y="2749571"/>
            <a:ext cx="11887200" cy="3472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Now in new log file /nobackup/gthain/personal-condor/log/StartLog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Publishing ClassAd 'mips' to slot1 [InSlotList matches]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Publishing ClassAd 'kflops' to slot1 [InSlotList matches]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Publishing ClassAd 'mips' to slot1 [InSlotList matches]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Trying to update collector &lt;128.105.14.141:4210&gt;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Attempting to send update via TCP to collector chevre.cs.wisc.edu &lt;128.105.14.141:4210&gt;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18:13:17 slot1: Sent update to 1 collector(s)</a:t>
            </a:r>
          </a:p>
          <a:p>
            <a:pPr marL="114300" indent="0">
              <a:buFont typeface="Arial"/>
              <a:buNone/>
            </a:pPr>
            <a:r>
              <a:rPr lang="en-US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10/08/22 18:13:37 Swap space: 24358084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42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Debugging </a:t>
            </a:r>
            <a:r>
              <a:rPr lang="en-US" dirty="0" err="1"/>
              <a:t>schedd</a:t>
            </a:r>
            <a:r>
              <a:rPr lang="en-US" dirty="0"/>
              <a:t> job transforms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16" y="1341050"/>
            <a:ext cx="11887200" cy="958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condor_transform_ads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-rules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my_rules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-in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my_input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8012DD-3094-52AF-414F-B3160036593F}"/>
              </a:ext>
            </a:extLst>
          </p:cNvPr>
          <p:cNvSpPr txBox="1">
            <a:spLocks/>
          </p:cNvSpPr>
          <p:nvPr/>
        </p:nvSpPr>
        <p:spPr>
          <a:xfrm>
            <a:off x="585216" y="2700080"/>
            <a:ext cx="11887200" cy="34461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Output: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DiskUsage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2500000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 = "/dev/null"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MemoryUsage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NumCheckPoints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RequestDisk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( 5000000 / 1024 )</a:t>
            </a:r>
          </a:p>
          <a:p>
            <a:pPr marL="114300" indent="0">
              <a:buFont typeface="Arial"/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ResidentSetSize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500</a:t>
            </a:r>
          </a:p>
        </p:txBody>
      </p:sp>
    </p:spTree>
    <p:extLst>
      <p:ext uri="{BB962C8B-B14F-4D97-AF65-F5344CB8AC3E}">
        <p14:creationId xmlns:p14="http://schemas.microsoft.com/office/powerpoint/2010/main" val="35145389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36CC-0DA2-6C3C-F83F-182DFF2F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What's a </a:t>
            </a:r>
            <a:r>
              <a:rPr lang="en-US" dirty="0" err="1"/>
              <a:t>Schedd</a:t>
            </a:r>
            <a:r>
              <a:rPr lang="en-US" dirty="0"/>
              <a:t> job Transform?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21F7D-6EEA-5D03-2594-7B09DC626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hlinkClick r:id="rId2"/>
              </a:rPr>
              <a:t>https://research.cs.wisc.edu/htcondor/HTCondorWeek2017/presentations/TueKnoeller_Schedd.pdf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hlinkClick r:id="rId3"/>
              </a:rPr>
              <a:t>https://htcondor.readthedocs.io/en/latest/classads/transforms.html#classad-transforms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-dry-run </a:t>
            </a:r>
            <a:r>
              <a:rPr lang="en-US" dirty="0" err="1"/>
              <a:t>classad_file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89"/>
            <a:ext cx="10515600" cy="437393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–dry-run /dev/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submit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Dry-Run job(s)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ClusterId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In="/dev/null"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EnteredCurrentStatus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=1664855180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Environment=""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PeriodicHold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</a:p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87137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BE51-336C-E306-7F0F-C986B145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three commands to query machine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74DF8-56D8-0496-FB9E-DE56B9743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83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EP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4796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condor_starter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classad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CondorVersion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"$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CondorVersion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9.12.0 2022-09-13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605774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9.12.0-0.605774 RC $"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IsDaemonCore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HasFileTransfer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HasJobTransferPlugins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HasPerFileEncryption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HasReconnect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HasMPI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HasTDP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HasJobDeferral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9245775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GPU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4796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condor_gpu_discovery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-extra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DetectedGPUs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="GPU-9f77c691, GPU-b274f0bc, GPU-a7cbba7c, GPU-5595a8ea"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Common=[ Capability=6.1;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ClockMhz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=1582.00;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ComputeUnits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=28;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CoresPerCU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=128;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DeviceName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="NVIDIA GeForce GTX 1080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DriverVersion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=11.60;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ECCEnabled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GlobalMemoryMb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=11179;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MaxSupportedVersion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=11060; ]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GPU_5595a8ea=[ id="GPU-5595a8ea";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DevicePciBusId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="0000:AF:00.0";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DeviceUuid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="5595a8ea-4ecc-c632-9693-9fc819629157"; ]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GPU_9f77c691=[ id="GPU-9f77c691";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DevicePciBusId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="0000:3B:00.0";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DeviceUuid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="9f77c691-7ad2-bec7-e18c-e4c11c51ed24"; ]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GPU_a7cbba7c=[ id="GPU-a7cbba7c";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DevicePciBusId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="0000:86:00.0";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DeviceUuid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="a7cbba7c-5eaf-d432-1b4d-48c15f26b785"; ]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GPU_b274f0bc=[ id="GPU-b274f0bc";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DevicePciBusId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="0000:5E:00.0";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DeviceUuid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="b274f0bc-3168-a817-3807-596b8190514d"; ]</a:t>
            </a:r>
          </a:p>
        </p:txBody>
      </p:sp>
    </p:spTree>
    <p:extLst>
      <p:ext uri="{BB962C8B-B14F-4D97-AF65-F5344CB8AC3E}">
        <p14:creationId xmlns:p14="http://schemas.microsoft.com/office/powerpoint/2010/main" val="16523386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/>
              <a:t>Power Saving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235"/>
            <a:ext cx="11887200" cy="4796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condor_power_state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HibernationMethod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"pm-utils"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HibernationRawMask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8</a:t>
            </a:r>
          </a:p>
          <a:p>
            <a:pPr marL="114300" indent="0">
              <a:buNone/>
            </a:pP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HibernationSupportedStates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"S4"</a:t>
            </a:r>
          </a:p>
        </p:txBody>
      </p:sp>
    </p:spTree>
    <p:extLst>
      <p:ext uri="{BB962C8B-B14F-4D97-AF65-F5344CB8AC3E}">
        <p14:creationId xmlns:p14="http://schemas.microsoft.com/office/powerpoint/2010/main" val="40202797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2B2-6D84-5915-E1F3-932B365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5A8E-6E86-BF0C-AE90-14FA6AD9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353" y="2834154"/>
            <a:ext cx="10515600" cy="144201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6000" dirty="0"/>
              <a:t>Commands for submitters</a:t>
            </a:r>
          </a:p>
        </p:txBody>
      </p:sp>
    </p:spTree>
    <p:extLst>
      <p:ext uri="{BB962C8B-B14F-4D97-AF65-F5344CB8AC3E}">
        <p14:creationId xmlns:p14="http://schemas.microsoft.com/office/powerpoint/2010/main" val="314388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condor_userprio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264" y="1323182"/>
            <a:ext cx="11887200" cy="4796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condor_userprio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–all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Priority Update: 10/4  16:47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Priority   </a:t>
            </a:r>
            <a:r>
              <a:rPr lang="en-US" sz="16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Priority</a:t>
            </a: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Factor   In Use (</a:t>
            </a:r>
            <a:r>
              <a:rPr lang="en-US" sz="16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wghted-hrs</a:t>
            </a: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Start Time       Usage Time  Ceiling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 ------------ --------   -----  ---- 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    500.00     0.50   1000.00      0        48.67  9/27/2022 13:08 10/04/2022 09:06    </a:t>
            </a:r>
          </a:p>
          <a:p>
            <a:pPr marL="114300" indent="0">
              <a:buNone/>
            </a:pPr>
            <a:r>
              <a:rPr lang="en-US" sz="16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jv</a:t>
            </a: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500.00     0.50   1000.00      0         0.95  5/28/2020 16:22 10/04/2022 00:49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     511.45     0.51   1000.00      1         2.39 10/04/2022 14:26 10/04/2022 16:47      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ck     513.60     0.51   1000.00      1        75.35  2/26/2020 11:39 10/04/2022 16:47    20</a:t>
            </a:r>
          </a:p>
        </p:txBody>
      </p:sp>
    </p:spTree>
    <p:extLst>
      <p:ext uri="{BB962C8B-B14F-4D97-AF65-F5344CB8AC3E}">
        <p14:creationId xmlns:p14="http://schemas.microsoft.com/office/powerpoint/2010/main" val="36817192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4968-7A56-3151-19C8-3202C9E3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talk about </a:t>
            </a:r>
            <a:r>
              <a:rPr lang="en-US" dirty="0" err="1"/>
              <a:t>prios</a:t>
            </a:r>
            <a:r>
              <a:rPr lang="en-US" dirty="0"/>
              <a:t>, </a:t>
            </a:r>
            <a:r>
              <a:rPr lang="en-US" dirty="0" err="1"/>
              <a:t>userprio</a:t>
            </a:r>
            <a:r>
              <a:rPr lang="en-US" dirty="0"/>
              <a:t>,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46095-F181-1694-140F-70F22547B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https://youtu.be/aPUztmJ0n2s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888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condor_userprio</a:t>
            </a:r>
            <a:r>
              <a:rPr lang="en-US" dirty="0"/>
              <a:t> –</a:t>
            </a:r>
            <a:r>
              <a:rPr lang="en-US" dirty="0" err="1"/>
              <a:t>setceil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264" y="1323183"/>
            <a:ext cx="11887200" cy="958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condor_userprio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setceil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ceiling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E58A9-F512-7637-F854-4E4C14401D08}"/>
              </a:ext>
            </a:extLst>
          </p:cNvPr>
          <p:cNvSpPr txBox="1"/>
          <p:nvPr/>
        </p:nvSpPr>
        <p:spPr>
          <a:xfrm>
            <a:off x="585216" y="3147775"/>
            <a:ext cx="1112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Imposes a per-pool upper bound on </a:t>
            </a:r>
          </a:p>
          <a:p>
            <a:r>
              <a:rPr lang="en-US" sz="4400" dirty="0">
                <a:latin typeface="Helvetica Neue" panose="020B0604020202020204" charset="0"/>
              </a:rPr>
              <a:t>Cores a given submitter can get</a:t>
            </a:r>
          </a:p>
        </p:txBody>
      </p:sp>
    </p:spTree>
    <p:extLst>
      <p:ext uri="{BB962C8B-B14F-4D97-AF65-F5344CB8AC3E}">
        <p14:creationId xmlns:p14="http://schemas.microsoft.com/office/powerpoint/2010/main" val="30750059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condor_userprio</a:t>
            </a:r>
            <a:r>
              <a:rPr lang="en-US" dirty="0"/>
              <a:t> –</a:t>
            </a:r>
            <a:r>
              <a:rPr lang="en-US" dirty="0" err="1"/>
              <a:t>setfloor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264" y="1323183"/>
            <a:ext cx="11887200" cy="958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condor_userprio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setfloor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ceiling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E58A9-F512-7637-F854-4E4C14401D08}"/>
              </a:ext>
            </a:extLst>
          </p:cNvPr>
          <p:cNvSpPr txBox="1"/>
          <p:nvPr/>
        </p:nvSpPr>
        <p:spPr>
          <a:xfrm>
            <a:off x="585216" y="3147775"/>
            <a:ext cx="1112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Imposes a </a:t>
            </a:r>
            <a:r>
              <a:rPr lang="en-US" sz="4400">
                <a:latin typeface="Helvetica Neue" panose="020B0604020202020204" charset="0"/>
              </a:rPr>
              <a:t>per-pool lower </a:t>
            </a:r>
            <a:r>
              <a:rPr lang="en-US" sz="4400" dirty="0">
                <a:latin typeface="Helvetica Neue" panose="020B0604020202020204" charset="0"/>
              </a:rPr>
              <a:t>bound on </a:t>
            </a:r>
          </a:p>
          <a:p>
            <a:r>
              <a:rPr lang="en-US" sz="4400" dirty="0">
                <a:latin typeface="Helvetica Neue" panose="020B0604020202020204" charset="0"/>
              </a:rPr>
              <a:t>Cores a given submitter can get</a:t>
            </a:r>
          </a:p>
        </p:txBody>
      </p:sp>
    </p:spTree>
    <p:extLst>
      <p:ext uri="{BB962C8B-B14F-4D97-AF65-F5344CB8AC3E}">
        <p14:creationId xmlns:p14="http://schemas.microsoft.com/office/powerpoint/2010/main" val="36068427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365125"/>
            <a:ext cx="11399520" cy="958057"/>
          </a:xfrm>
        </p:spPr>
        <p:txBody>
          <a:bodyPr/>
          <a:lstStyle/>
          <a:p>
            <a:r>
              <a:rPr lang="en-US" dirty="0" err="1"/>
              <a:t>condor_qusers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264" y="1323183"/>
            <a:ext cx="11887200" cy="9580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condor_quser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–disable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tannenba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E58A9-F512-7637-F854-4E4C14401D08}"/>
              </a:ext>
            </a:extLst>
          </p:cNvPr>
          <p:cNvSpPr txBox="1"/>
          <p:nvPr/>
        </p:nvSpPr>
        <p:spPr>
          <a:xfrm>
            <a:off x="585216" y="3147775"/>
            <a:ext cx="11124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" panose="020B0604020202020204" charset="0"/>
              </a:rPr>
              <a:t>Bans a user from submitting jobs</a:t>
            </a:r>
          </a:p>
          <a:p>
            <a:endParaRPr lang="en-US" sz="4400" dirty="0">
              <a:latin typeface="Helvetica Neue" panose="020B0604020202020204" charset="0"/>
            </a:endParaRPr>
          </a:p>
          <a:p>
            <a:r>
              <a:rPr lang="en-US" sz="4400" dirty="0">
                <a:latin typeface="Helvetica Neue" panose="020B0604020202020204" charset="0"/>
              </a:rPr>
              <a:t>Shows usage without options</a:t>
            </a:r>
          </a:p>
          <a:p>
            <a:r>
              <a:rPr lang="en-US" sz="4400" dirty="0">
                <a:latin typeface="Helvetica Neue" panose="020B0604020202020204" charset="0"/>
              </a:rPr>
              <a:t>Also has a </a:t>
            </a:r>
            <a:r>
              <a:rPr lang="en-US" sz="4400">
                <a:latin typeface="Helvetica Neue" panose="020B0604020202020204" charset="0"/>
              </a:rPr>
              <a:t>-enable</a:t>
            </a:r>
            <a:endParaRPr lang="en-US" sz="44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2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95A4-B4EC-8530-B194-709E482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condor_submit</a:t>
            </a:r>
            <a:r>
              <a:rPr lang="en-US" dirty="0"/>
              <a:t> –</a:t>
            </a:r>
            <a:r>
              <a:rPr lang="en-US" dirty="0" err="1"/>
              <a:t>i</a:t>
            </a:r>
            <a:r>
              <a:rPr lang="en-US" dirty="0"/>
              <a:t> (interactive)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5EF23-2F39-AA72-634F-DCC451DD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694" y="1690690"/>
            <a:ext cx="10515600" cy="81046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CD28C4-E2BE-1ED8-E2A3-DE02AAAA83A7}"/>
              </a:ext>
            </a:extLst>
          </p:cNvPr>
          <p:cNvSpPr txBox="1">
            <a:spLocks/>
          </p:cNvSpPr>
          <p:nvPr/>
        </p:nvSpPr>
        <p:spPr>
          <a:xfrm>
            <a:off x="1093694" y="4356847"/>
            <a:ext cx="10515600" cy="810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condor_submit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some_submit_file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C270B-4B3D-D0D8-18D9-4FE95FACA9B0}"/>
              </a:ext>
            </a:extLst>
          </p:cNvPr>
          <p:cNvSpPr txBox="1"/>
          <p:nvPr/>
        </p:nvSpPr>
        <p:spPr>
          <a:xfrm>
            <a:off x="5378824" y="3039035"/>
            <a:ext cx="178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849826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32B2-6D84-5915-E1F3-932B3658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5A8E-6E86-BF0C-AE90-14FA6AD9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353" y="2834154"/>
            <a:ext cx="10515600" cy="144201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6000" dirty="0"/>
              <a:t>The one new command…</a:t>
            </a:r>
          </a:p>
        </p:txBody>
      </p:sp>
    </p:spTree>
    <p:extLst>
      <p:ext uri="{BB962C8B-B14F-4D97-AF65-F5344CB8AC3E}">
        <p14:creationId xmlns:p14="http://schemas.microsoft.com/office/powerpoint/2010/main" val="20328007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6505-A02D-4FD8-599B-44DD5EBA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&lt;noun&gt; &lt;verb&gt;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1A5E-9D60-B3D7-1D94-BE3DD3665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fresh start</a:t>
            </a:r>
          </a:p>
          <a:p>
            <a:r>
              <a:rPr lang="en-US" dirty="0"/>
              <a:t>Written in python</a:t>
            </a:r>
          </a:p>
          <a:p>
            <a:r>
              <a:rPr lang="en-US" dirty="0"/>
              <a:t>Influenced by git, k8s, etc.</a:t>
            </a:r>
          </a:p>
          <a:p>
            <a:r>
              <a:rPr lang="en-US" dirty="0"/>
              <a:t>Extensible!</a:t>
            </a:r>
          </a:p>
          <a:p>
            <a:endParaRPr lang="en-US" dirty="0"/>
          </a:p>
          <a:p>
            <a:r>
              <a:rPr lang="en-US" dirty="0"/>
              <a:t>E.g. "</a:t>
            </a:r>
            <a:r>
              <a:rPr lang="en-US" dirty="0" err="1"/>
              <a:t>htcondor</a:t>
            </a:r>
            <a:r>
              <a:rPr lang="en-US"/>
              <a:t> job status"</a:t>
            </a:r>
            <a:endParaRPr lang="en-US" dirty="0"/>
          </a:p>
          <a:p>
            <a:endParaRPr lang="en-US" dirty="0"/>
          </a:p>
          <a:p>
            <a:r>
              <a:rPr lang="en-US" dirty="0"/>
              <a:t>We're looking for feedback – how can we improve tools?</a:t>
            </a:r>
          </a:p>
        </p:txBody>
      </p:sp>
    </p:spTree>
    <p:extLst>
      <p:ext uri="{BB962C8B-B14F-4D97-AF65-F5344CB8AC3E}">
        <p14:creationId xmlns:p14="http://schemas.microsoft.com/office/powerpoint/2010/main" val="622079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596E-8E49-9093-267F-1C827327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9B945-E696-5E29-CF77-B134EAA9E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10300" dirty="0"/>
              <a:t>Thank you – Questions?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This work is supported by the NSF under Cooperative Agreement OAC-2030508.  Any options, findings,</a:t>
            </a:r>
          </a:p>
          <a:p>
            <a:pPr marL="114300" indent="0" algn="ctr">
              <a:buNone/>
            </a:pPr>
            <a:r>
              <a:rPr lang="en-US" dirty="0"/>
              <a:t>conclusions or recommendations expressed in this material are those of the authors and do not</a:t>
            </a:r>
          </a:p>
          <a:p>
            <a:pPr marL="114300" indent="0" algn="ctr">
              <a:buNone/>
            </a:pPr>
            <a:r>
              <a:rPr lang="en-US" dirty="0"/>
              <a:t>necessarily reflect the views of the </a:t>
            </a:r>
            <a:r>
              <a:rPr lang="en-US"/>
              <a:t>NSF.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3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3725</Words>
  <Application>Microsoft Office PowerPoint</Application>
  <PresentationFormat>Widescreen</PresentationFormat>
  <Paragraphs>503</Paragraphs>
  <Slides>92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Tw Cen MT</vt:lpstr>
      <vt:lpstr>Helvetica Neue</vt:lpstr>
      <vt:lpstr>Calibri</vt:lpstr>
      <vt:lpstr>Arial</vt:lpstr>
      <vt:lpstr>Courier New</vt:lpstr>
      <vt:lpstr>Office Theme</vt:lpstr>
      <vt:lpstr>Whirlwind Tour of HTCondor Tools</vt:lpstr>
      <vt:lpstr>Rationale</vt:lpstr>
      <vt:lpstr>Every* HTCondor tool in 30 minutes</vt:lpstr>
      <vt:lpstr>PowerPoint Presentation</vt:lpstr>
      <vt:lpstr>PowerPoint Presentation</vt:lpstr>
      <vt:lpstr>condor_submit</vt:lpstr>
      <vt:lpstr>condor_submit animation</vt:lpstr>
      <vt:lpstr>condor_submit -dry-run classad_file</vt:lpstr>
      <vt:lpstr>condor_submit –i (interactive)</vt:lpstr>
      <vt:lpstr>condor_submit -batch-name experiment#</vt:lpstr>
      <vt:lpstr>condor_submit -spool</vt:lpstr>
      <vt:lpstr>condor_submit –remote sched_name</vt:lpstr>
      <vt:lpstr>condor_transfer_data </vt:lpstr>
      <vt:lpstr>See condor_submit manual page for details</vt:lpstr>
      <vt:lpstr>condor_submit one liners</vt:lpstr>
      <vt:lpstr>condor_submit one liners</vt:lpstr>
      <vt:lpstr>Every* HTCondor tool in 30 minutes</vt:lpstr>
      <vt:lpstr>condor_submit_dag</vt:lpstr>
      <vt:lpstr>If only one command, condor_submit</vt:lpstr>
      <vt:lpstr>condor_rm</vt:lpstr>
      <vt:lpstr>condor_rm -const</vt:lpstr>
      <vt:lpstr>condor_rm –reason "Reason String"</vt:lpstr>
      <vt:lpstr>All of the "act on jobs" commands have these same options</vt:lpstr>
      <vt:lpstr>The rest of the "act on jobs" commands…</vt:lpstr>
      <vt:lpstr>condor_suspend / condor_resume</vt:lpstr>
      <vt:lpstr>condor_hold / condor_release</vt:lpstr>
      <vt:lpstr>condor_q / condor_history</vt:lpstr>
      <vt:lpstr>condor_q -better</vt:lpstr>
      <vt:lpstr>condor_q querying other schedds</vt:lpstr>
      <vt:lpstr>condor_q -better</vt:lpstr>
      <vt:lpstr>And a better condor_q for loops…</vt:lpstr>
      <vt:lpstr>condor_qedit</vt:lpstr>
      <vt:lpstr>condor_qedit –edits some_file</vt:lpstr>
      <vt:lpstr>What's the problem with condor_history?</vt:lpstr>
      <vt:lpstr>Why is condor_history slow?</vt:lpstr>
      <vt:lpstr>Solving problem #2 first…</vt:lpstr>
      <vt:lpstr>Going the right direction helps…</vt:lpstr>
      <vt:lpstr>Fastest to solve both problems!</vt:lpstr>
      <vt:lpstr>Or read from a more constrained source…</vt:lpstr>
      <vt:lpstr>But the real solution to slow history is…</vt:lpstr>
      <vt:lpstr>condor_adstash</vt:lpstr>
      <vt:lpstr>PowerPoint Presentation</vt:lpstr>
      <vt:lpstr>condor_ssh_to_job</vt:lpstr>
      <vt:lpstr>condor_ssh_to_job -X</vt:lpstr>
      <vt:lpstr>condor_ssh_to_job –ssh &lt;ssh program&gt; here</vt:lpstr>
      <vt:lpstr>Scp to job</vt:lpstr>
      <vt:lpstr>Rsync to job over condor_ssh_to_job</vt:lpstr>
      <vt:lpstr>condor_tail</vt:lpstr>
      <vt:lpstr>condor_evicted_files</vt:lpstr>
      <vt:lpstr>condor_vacate_job</vt:lpstr>
      <vt:lpstr>condor_chirp</vt:lpstr>
      <vt:lpstr>Get attribute from AP's copy of job ad</vt:lpstr>
      <vt:lpstr>Set attribute from AP's copy of job ad</vt:lpstr>
      <vt:lpstr>Append to job log</vt:lpstr>
      <vt:lpstr>condor_wait</vt:lpstr>
      <vt:lpstr>PowerPoint Presentation</vt:lpstr>
      <vt:lpstr>condor_off</vt:lpstr>
      <vt:lpstr>condor_on</vt:lpstr>
      <vt:lpstr>condor_restart</vt:lpstr>
      <vt:lpstr>draining</vt:lpstr>
      <vt:lpstr>Cancelling draining</vt:lpstr>
      <vt:lpstr>Immediately running high priority job</vt:lpstr>
      <vt:lpstr>Evict running job</vt:lpstr>
      <vt:lpstr>Knob management</vt:lpstr>
      <vt:lpstr>Knob management</vt:lpstr>
      <vt:lpstr>Knob management</vt:lpstr>
      <vt:lpstr>Collector querying</vt:lpstr>
      <vt:lpstr>Please don't run this…</vt:lpstr>
      <vt:lpstr>Rather, run this:</vt:lpstr>
      <vt:lpstr>Usually naked –af is good enough for literals</vt:lpstr>
      <vt:lpstr>condor_status – not just for slot ads</vt:lpstr>
      <vt:lpstr>PowerPoint Presentation</vt:lpstr>
      <vt:lpstr>Version</vt:lpstr>
      <vt:lpstr>ClassAd Debugging</vt:lpstr>
      <vt:lpstr>What's running on my EP?</vt:lpstr>
      <vt:lpstr>Why is HTCondor slow</vt:lpstr>
      <vt:lpstr>Remote fetching of HTCondor debug log</vt:lpstr>
      <vt:lpstr>Debugging schedd job transforms</vt:lpstr>
      <vt:lpstr>Wait, What's a Schedd job Transform?</vt:lpstr>
      <vt:lpstr>And, three commands to query machine</vt:lpstr>
      <vt:lpstr>EP attributes</vt:lpstr>
      <vt:lpstr>GPU attributes</vt:lpstr>
      <vt:lpstr>Power Saving detection</vt:lpstr>
      <vt:lpstr>PowerPoint Presentation</vt:lpstr>
      <vt:lpstr>condor_userprio</vt:lpstr>
      <vt:lpstr>Whole talk about prios, userprio, etc.</vt:lpstr>
      <vt:lpstr>condor_userprio –setceil</vt:lpstr>
      <vt:lpstr>condor_userprio –setfloor</vt:lpstr>
      <vt:lpstr>condor_qusers</vt:lpstr>
      <vt:lpstr>PowerPoint Presentation</vt:lpstr>
      <vt:lpstr>htcondor &lt;noun&gt; &lt;verb&gt;</vt:lpstr>
      <vt:lpstr>Thank you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Wrapper scripts: Problems and Alternatives</dc:title>
  <dc:creator>Greg Thain</dc:creator>
  <cp:lastModifiedBy>Greg Thain</cp:lastModifiedBy>
  <cp:revision>44</cp:revision>
  <dcterms:modified xsi:type="dcterms:W3CDTF">2023-07-12T15:43:57Z</dcterms:modified>
</cp:coreProperties>
</file>