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it’s good to be back at an in person OSG AHM. 10 years ago 2013 I hosted an OSG AHM at IU (it was a wonderful experience and i’m so happy i’m not doing it again).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5841b19bb8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5841b19bb8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Presenter Note</a:t>
            </a:r>
            <a:r>
              <a:rPr lang="en"/>
              <a:t>: To be more specific, </a:t>
            </a:r>
            <a:r>
              <a:rPr lang="en" sz="1200">
                <a:solidFill>
                  <a:schemeClr val="dk1"/>
                </a:solidFill>
                <a:latin typeface="Calibri"/>
                <a:ea typeface="Calibri"/>
                <a:cs typeface="Calibri"/>
                <a:sym typeface="Calibri"/>
              </a:rPr>
              <a:t>the double diamond design process is deeply rooted in the iterative nature of both divergent and convergent thinking, which plays a crucial role in both problem-solving and solution phases.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During the problem-solving phase, we employ divergent and convergent thinking techniques to delve into the current workflows and pain points associated with three specific applications within the EHT that rely on the OSG platform.</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Moving on to the solution phase, we leverage the insights gained from the problem-solving phase to generate and refine design solutions. This involves incorporating user feedback, exploring various design possibilities, and iterating on potential solutions. </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By embracing this iterative approach, we strive to develop effective and user-centered solutions that bridge the gap between the EHT community and the OSG resources.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u="sng"/>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5841b19bb8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5841b19bb8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Presenter Note</a:t>
            </a:r>
            <a:r>
              <a:rPr lang="en">
                <a:solidFill>
                  <a:schemeClr val="dk1"/>
                </a:solidFill>
              </a:rPr>
              <a:t>: </a:t>
            </a:r>
            <a:r>
              <a:rPr lang="en" sz="1200">
                <a:solidFill>
                  <a:schemeClr val="dk1"/>
                </a:solidFill>
                <a:latin typeface="Calibri"/>
                <a:ea typeface="Calibri"/>
                <a:cs typeface="Calibri"/>
                <a:sym typeface="Calibri"/>
              </a:rPr>
              <a:t>Two methods we employ to unpack the double diamond design process are cognitive task analysis and user interviews. These methods provide a systematic understanding of how EHT users navigate tasks to achieve their goals.</a:t>
            </a:r>
            <a:endParaRPr>
              <a:solidFill>
                <a:schemeClr val="dk1"/>
              </a:solidFill>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Through observation and interviews with users and subject-matter experts, we’ll extract valuable insights into their goals, tasks, challenges, and motivations that influence their usage of OSG resources.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We’ll then analyze these tasks to reveal critical details like quantity, sequence, hierarchy, and complexity. This helps identify patterns, dependencies, and potential areas of improvement within the identified three EHT workflows.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During the prototyping phase, we’ll continue utilizing user interviews as we bring the design solutions to life. Seeking feedback from users, we will refine and iterate on the design of the gateway, ensuring alignment with the needs and preferences of EHT users.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4d7ce6901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4d7ce6901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4d7ce6901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4d7ce6901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88010b66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588010b66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Skins for APs?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88010b66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588010b66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88010b66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588010b66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4d7ce6901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4d7ce6901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4d7ce6901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4d7ce6901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4d7ce690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4d7ce690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5834e3635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5834e3635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The EHT is an international collaboration aimed to capture the first horizon scale images of black holes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 combines multiple radio telescopes all around the world to create a very high resolution interferometry array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 is the highest resolution instrument we have made to date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5834e3635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5834e3635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By u</a:t>
            </a:r>
            <a:r>
              <a:rPr lang="en">
                <a:solidFill>
                  <a:schemeClr val="dk1"/>
                </a:solidFill>
              </a:rPr>
              <a:t>sing 8 telescopes, in 2017, the EHT resolved the supermassive black holes at the center of the M87 and Milky Way Galaxies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While the observations are remarkable, in order to understand the plasma physics around black hole and test Einstein’s general theory of relativity, we need to compare these observations with numerical simulations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However, the parameter space of possible plasma configuration around black hole is very large.  It is impractical to survey this parameter space with institutional computing resource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Even supercomputing centers are not ideal for our use case because we have so many files! (Millions of images)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5834e363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5834e363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Using the OSG, the EHT has created the large </a:t>
            </a:r>
            <a:r>
              <a:rPr lang="en"/>
              <a:t>black</a:t>
            </a:r>
            <a:r>
              <a:rPr lang="en"/>
              <a:t> hole image simulation library to date (over one million images)</a:t>
            </a:r>
            <a:endParaRPr/>
          </a:p>
          <a:p>
            <a:pPr indent="-298450" lvl="0" marL="457200" rtl="0" algn="l">
              <a:spcBef>
                <a:spcPts val="0"/>
              </a:spcBef>
              <a:spcAft>
                <a:spcPts val="0"/>
              </a:spcAft>
              <a:buSzPts val="1100"/>
              <a:buChar char="●"/>
            </a:pPr>
            <a:r>
              <a:rPr lang="en"/>
              <a:t>Images in this large library have been </a:t>
            </a:r>
            <a:r>
              <a:rPr lang="en"/>
              <a:t>compared</a:t>
            </a:r>
            <a:r>
              <a:rPr lang="en"/>
              <a:t> with observations</a:t>
            </a:r>
            <a:endParaRPr/>
          </a:p>
          <a:p>
            <a:pPr indent="-298450" lvl="0" marL="457200" rtl="0" algn="l">
              <a:spcBef>
                <a:spcPts val="0"/>
              </a:spcBef>
              <a:spcAft>
                <a:spcPts val="0"/>
              </a:spcAft>
              <a:buSzPts val="1100"/>
              <a:buChar char="●"/>
            </a:pPr>
            <a:r>
              <a:rPr lang="en"/>
              <a:t>By doing so, we learn about the plasma </a:t>
            </a:r>
            <a:r>
              <a:rPr lang="en"/>
              <a:t>temperature around the black holes,</a:t>
            </a:r>
            <a:r>
              <a:rPr lang="en"/>
              <a:t> the magnetic field </a:t>
            </a:r>
            <a:r>
              <a:rPr lang="en"/>
              <a:t>configurations, etc</a:t>
            </a:r>
            <a:endParaRPr/>
          </a:p>
          <a:p>
            <a:pPr indent="-298450" lvl="0" marL="457200" rtl="0" algn="l">
              <a:spcBef>
                <a:spcPts val="0"/>
              </a:spcBef>
              <a:spcAft>
                <a:spcPts val="0"/>
              </a:spcAft>
              <a:buSzPts val="1100"/>
              <a:buChar char="●"/>
            </a:pPr>
            <a:r>
              <a:rPr lang="en"/>
              <a:t>We also </a:t>
            </a:r>
            <a:r>
              <a:rPr lang="en"/>
              <a:t>demonstrated</a:t>
            </a:r>
            <a:r>
              <a:rPr lang="en"/>
              <a:t> that Einstein’s general theory of relativity is still correct in extreme </a:t>
            </a:r>
            <a:r>
              <a:rPr lang="en"/>
              <a:t>gravity</a:t>
            </a:r>
            <a:endParaRPr/>
          </a:p>
          <a:p>
            <a:pPr indent="-298450" lvl="0" marL="457200" rtl="0" algn="l">
              <a:spcBef>
                <a:spcPts val="0"/>
              </a:spcBef>
              <a:spcAft>
                <a:spcPts val="0"/>
              </a:spcAft>
              <a:buSzPts val="1100"/>
              <a:buChar char="●"/>
            </a:pPr>
            <a:r>
              <a:rPr lang="en"/>
              <a:t>However, very few people in the EHT are able to utilize the OSG, which slows down their </a:t>
            </a:r>
            <a:r>
              <a:rPr lang="en"/>
              <a:t>scientific</a:t>
            </a:r>
            <a:r>
              <a:rPr lang="en"/>
              <a:t> progress</a:t>
            </a:r>
            <a:endParaRPr/>
          </a:p>
          <a:p>
            <a:pPr indent="-298450" lvl="0" marL="457200" rtl="0" algn="l">
              <a:spcBef>
                <a:spcPts val="0"/>
              </a:spcBef>
              <a:spcAft>
                <a:spcPts val="0"/>
              </a:spcAft>
              <a:buSzPts val="1100"/>
              <a:buChar char="●"/>
            </a:pPr>
            <a:r>
              <a:rPr lang="en" u="sng"/>
              <a:t>This science gateway project will address this problem</a:t>
            </a:r>
            <a:endParaRPr u="sng"/>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577c64d6c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577c64d6c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588010b6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588010b6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important </a:t>
            </a:r>
            <a:r>
              <a:rPr lang="en"/>
              <a:t>pieces</a:t>
            </a:r>
            <a:r>
              <a:rPr lang="en"/>
              <a:t> </a:t>
            </a:r>
            <a:r>
              <a:rPr lang="en"/>
              <a:t>that</a:t>
            </a:r>
            <a:r>
              <a:rPr lang="en"/>
              <a:t> need to be integrated. </a:t>
            </a:r>
            <a:endParaRPr/>
          </a:p>
          <a:p>
            <a:pPr indent="0" lvl="0" marL="0" rtl="0" algn="l">
              <a:spcBef>
                <a:spcPts val="0"/>
              </a:spcBef>
              <a:spcAft>
                <a:spcPts val="0"/>
              </a:spcAft>
              <a:buNone/>
            </a:pPr>
            <a:r>
              <a:rPr lang="en"/>
              <a:t>EHT Applications </a:t>
            </a:r>
            <a:endParaRPr/>
          </a:p>
          <a:p>
            <a:pPr indent="-298450" lvl="0" marL="457200" rtl="0" algn="l">
              <a:spcBef>
                <a:spcPts val="0"/>
              </a:spcBef>
              <a:spcAft>
                <a:spcPts val="0"/>
              </a:spcAft>
              <a:buSzPts val="1100"/>
              <a:buChar char="●"/>
            </a:pPr>
            <a:r>
              <a:rPr lang="en"/>
              <a:t>Ipole (images from EHT with numerical simulations to create a library of simulation data)</a:t>
            </a:r>
            <a:endParaRPr/>
          </a:p>
          <a:p>
            <a:pPr indent="-298450" lvl="0" marL="457200" rtl="0" algn="l">
              <a:spcBef>
                <a:spcPts val="0"/>
              </a:spcBef>
              <a:spcAft>
                <a:spcPts val="0"/>
              </a:spcAft>
              <a:buSzPts val="1100"/>
              <a:buChar char="●"/>
            </a:pPr>
            <a:r>
              <a:rPr lang="en"/>
              <a:t>Symba (To account for the noise of the instruments for accurate model comparison and theoretical interpretations, EHT needs to perform synthetic data</a:t>
            </a:r>
            <a:endParaRPr/>
          </a:p>
          <a:p>
            <a:pPr indent="0" lvl="0" marL="0" rtl="0" algn="l">
              <a:spcBef>
                <a:spcPts val="0"/>
              </a:spcBef>
              <a:spcAft>
                <a:spcPts val="0"/>
              </a:spcAft>
              <a:buNone/>
            </a:pPr>
            <a:r>
              <a:rPr lang="en"/>
              <a:t> generation by simulating the full observation process.)</a:t>
            </a:r>
            <a:endParaRPr/>
          </a:p>
          <a:p>
            <a:pPr indent="-298450" lvl="0" marL="457200" rtl="0" algn="l">
              <a:spcBef>
                <a:spcPts val="0"/>
              </a:spcBef>
              <a:spcAft>
                <a:spcPts val="0"/>
              </a:spcAft>
              <a:buSzPts val="1100"/>
              <a:buChar char="●"/>
            </a:pPr>
            <a:r>
              <a:rPr lang="en"/>
              <a:t>EHT-imaging (EHT image reconstruction is </a:t>
            </a:r>
            <a:r>
              <a:rPr lang="en"/>
              <a:t>mathematically</a:t>
            </a:r>
            <a:r>
              <a:rPr lang="en"/>
              <a:t> ill-posed there are many possible solutions. To reduce uncertainty, EHT uses </a:t>
            </a:r>
            <a:r>
              <a:rPr lang="en"/>
              <a:t>large</a:t>
            </a:r>
            <a:r>
              <a:rPr lang="en"/>
              <a:t> </a:t>
            </a:r>
            <a:r>
              <a:rPr lang="en"/>
              <a:t>parameter</a:t>
            </a:r>
            <a:r>
              <a:rPr lang="en"/>
              <a:t> surveys to check consistency. </a:t>
            </a:r>
            <a:endParaRPr/>
          </a:p>
          <a:p>
            <a:pPr indent="0" lvl="0" marL="0" rtl="0" algn="l">
              <a:spcBef>
                <a:spcPts val="0"/>
              </a:spcBef>
              <a:spcAft>
                <a:spcPts val="0"/>
              </a:spcAft>
              <a:buNone/>
            </a:pPr>
            <a:r>
              <a:rPr lang="en"/>
              <a:t>Apache airavata (Science Gateway Framework)</a:t>
            </a:r>
            <a:endParaRPr/>
          </a:p>
          <a:p>
            <a:pPr indent="-298450" lvl="0" marL="457200" rtl="0" algn="l">
              <a:spcBef>
                <a:spcPts val="0"/>
              </a:spcBef>
              <a:spcAft>
                <a:spcPts val="0"/>
              </a:spcAft>
              <a:buSzPts val="1100"/>
              <a:buChar char="●"/>
            </a:pPr>
            <a:r>
              <a:rPr lang="en"/>
              <a:t>Web interface that abstracts many CI aspects from the user</a:t>
            </a:r>
            <a:endParaRPr/>
          </a:p>
          <a:p>
            <a:pPr indent="-298450" lvl="1" marL="914400" rtl="0" algn="l">
              <a:spcBef>
                <a:spcPts val="0"/>
              </a:spcBef>
              <a:spcAft>
                <a:spcPts val="0"/>
              </a:spcAft>
              <a:buSzPts val="1100"/>
              <a:buChar char="○"/>
            </a:pPr>
            <a:r>
              <a:rPr lang="en"/>
              <a:t>Workflow orchestration</a:t>
            </a:r>
            <a:endParaRPr/>
          </a:p>
          <a:p>
            <a:pPr indent="-298450" lvl="1" marL="914400" rtl="0" algn="l">
              <a:spcBef>
                <a:spcPts val="0"/>
              </a:spcBef>
              <a:spcAft>
                <a:spcPts val="0"/>
              </a:spcAft>
              <a:buSzPts val="1100"/>
              <a:buChar char="○"/>
            </a:pPr>
            <a:r>
              <a:rPr lang="en"/>
              <a:t>Data management</a:t>
            </a:r>
            <a:endParaRPr/>
          </a:p>
          <a:p>
            <a:pPr indent="-298450" lvl="1" marL="914400" rtl="0" algn="l">
              <a:spcBef>
                <a:spcPts val="0"/>
              </a:spcBef>
              <a:spcAft>
                <a:spcPts val="0"/>
              </a:spcAft>
              <a:buSzPts val="1100"/>
              <a:buChar char="○"/>
            </a:pPr>
            <a:r>
              <a:rPr lang="en"/>
              <a:t>User and group management (data and results sharing or privacy)</a:t>
            </a:r>
            <a:endParaRPr/>
          </a:p>
          <a:p>
            <a:pPr indent="-298450" lvl="0" marL="457200" rtl="0" algn="l">
              <a:spcBef>
                <a:spcPts val="0"/>
              </a:spcBef>
              <a:spcAft>
                <a:spcPts val="0"/>
              </a:spcAft>
              <a:buSzPts val="1100"/>
              <a:buChar char="●"/>
            </a:pPr>
            <a:r>
              <a:rPr lang="en"/>
              <a:t>OSPool Access Point</a:t>
            </a:r>
            <a:endParaRPr/>
          </a:p>
          <a:p>
            <a:pPr indent="-298450" lvl="1" marL="914400" rtl="0" algn="l">
              <a:spcBef>
                <a:spcPts val="0"/>
              </a:spcBef>
              <a:spcAft>
                <a:spcPts val="0"/>
              </a:spcAft>
              <a:buSzPts val="1100"/>
              <a:buChar char="○"/>
            </a:pPr>
            <a:r>
              <a:rPr lang="en"/>
              <a:t>HTCondor Queue to OSG </a:t>
            </a:r>
            <a:r>
              <a:rPr lang="en"/>
              <a:t>resources</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4d7ce6901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4d7ce6901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5841b19bb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5841b19bb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Presenter Note:</a:t>
            </a:r>
            <a:r>
              <a:rPr lang="en" sz="1200">
                <a:solidFill>
                  <a:schemeClr val="dk1"/>
                </a:solidFill>
                <a:latin typeface="Calibri"/>
                <a:ea typeface="Calibri"/>
                <a:cs typeface="Calibri"/>
                <a:sym typeface="Calibri"/>
              </a:rPr>
              <a:t> To tackle this issue, we have adopted a user-experience (UX)-centric approach, implementing the Double Diamond design process. By doing so, we ensure that our solutions revolve around the needs and preferences of the users, effectively addressing the challenges they face. This approach also encourages continuous exploration, idea generation, evaluation, and refinement to create optimal outcomes.</a:t>
            </a:r>
            <a:endParaRPr u="sn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lnSpc>
                <a:spcPct val="115000"/>
              </a:lnSpc>
              <a:spcBef>
                <a:spcPts val="1800"/>
              </a:spcBef>
              <a:spcAft>
                <a:spcPts val="600"/>
              </a:spcAft>
              <a:buClr>
                <a:schemeClr val="dk1"/>
              </a:buClr>
              <a:buSzPts val="1100"/>
              <a:buFont typeface="Arial"/>
              <a:buNone/>
            </a:pPr>
            <a:r>
              <a:rPr lang="en" sz="2900">
                <a:solidFill>
                  <a:schemeClr val="lt1"/>
                </a:solidFill>
              </a:rPr>
              <a:t>Black Holes</a:t>
            </a:r>
            <a:r>
              <a:rPr lang="en" sz="2900">
                <a:solidFill>
                  <a:schemeClr val="lt1"/>
                </a:solidFill>
              </a:rPr>
              <a:t>, High Throughput Computing, and User Experience Design - Creating a Science Gateway for the Event Horizon Telescope</a:t>
            </a:r>
            <a:endParaRPr sz="6500">
              <a:solidFill>
                <a:schemeClr val="lt1"/>
              </a:solidFill>
            </a:endParaRPr>
          </a:p>
        </p:txBody>
      </p:sp>
      <p:sp>
        <p:nvSpPr>
          <p:cNvPr id="55" name="Google Shape;55;p13"/>
          <p:cNvSpPr txBox="1"/>
          <p:nvPr>
            <p:ph idx="1" type="subTitle"/>
          </p:nvPr>
        </p:nvSpPr>
        <p:spPr>
          <a:xfrm>
            <a:off x="311700" y="2834125"/>
            <a:ext cx="8520600" cy="1196100"/>
          </a:xfrm>
          <a:prstGeom prst="rect">
            <a:avLst/>
          </a:prstGeom>
        </p:spPr>
        <p:txBody>
          <a:bodyPr anchorCtr="0" anchor="t" bIns="91425" lIns="91425" spcFirstLastPara="1" rIns="91425" wrap="square" tIns="91425">
            <a:normAutofit fontScale="62500" lnSpcReduction="20000"/>
          </a:bodyPr>
          <a:lstStyle/>
          <a:p>
            <a:pPr indent="0" lvl="0" marL="0" rtl="0" algn="ctr">
              <a:spcBef>
                <a:spcPts val="0"/>
              </a:spcBef>
              <a:spcAft>
                <a:spcPts val="0"/>
              </a:spcAft>
              <a:buNone/>
            </a:pPr>
            <a:r>
              <a:rPr lang="en">
                <a:solidFill>
                  <a:schemeClr val="lt1"/>
                </a:solidFill>
              </a:rPr>
              <a:t>Rob Quick</a:t>
            </a:r>
            <a:endParaRPr sz="4618">
              <a:solidFill>
                <a:schemeClr val="lt1"/>
              </a:solidFill>
            </a:endParaRPr>
          </a:p>
          <a:p>
            <a:pPr indent="0" lvl="0" marL="0" rtl="0" algn="ctr">
              <a:spcBef>
                <a:spcPts val="0"/>
              </a:spcBef>
              <a:spcAft>
                <a:spcPts val="0"/>
              </a:spcAft>
              <a:buNone/>
            </a:pPr>
            <a:r>
              <a:rPr lang="en">
                <a:solidFill>
                  <a:schemeClr val="lt1"/>
                </a:solidFill>
              </a:rPr>
              <a:t>July 11, 2023</a:t>
            </a:r>
            <a:endParaRPr>
              <a:solidFill>
                <a:schemeClr val="lt1"/>
              </a:solidFill>
            </a:endParaRPr>
          </a:p>
          <a:p>
            <a:pPr indent="0" lvl="0" marL="0" rtl="0" algn="ctr">
              <a:spcBef>
                <a:spcPts val="0"/>
              </a:spcBef>
              <a:spcAft>
                <a:spcPts val="0"/>
              </a:spcAft>
              <a:buNone/>
            </a:pPr>
            <a:r>
              <a:rPr lang="en">
                <a:solidFill>
                  <a:schemeClr val="lt1"/>
                </a:solidFill>
              </a:rPr>
              <a:t>High Throughput Week</a:t>
            </a:r>
            <a:endParaRPr>
              <a:solidFill>
                <a:schemeClr val="lt1"/>
              </a:solidFill>
            </a:endParaRPr>
          </a:p>
          <a:p>
            <a:pPr indent="0" lvl="0" marL="0" rtl="0" algn="ctr">
              <a:spcBef>
                <a:spcPts val="0"/>
              </a:spcBef>
              <a:spcAft>
                <a:spcPts val="0"/>
              </a:spcAft>
              <a:buNone/>
            </a:pPr>
            <a:r>
              <a:rPr lang="en">
                <a:solidFill>
                  <a:schemeClr val="lt1"/>
                </a:solidFill>
              </a:rPr>
              <a:t>University of Wisconsin - Madison </a:t>
            </a:r>
            <a:endParaRPr>
              <a:solidFill>
                <a:schemeClr val="lt1"/>
              </a:solidFill>
            </a:endParaRPr>
          </a:p>
        </p:txBody>
      </p:sp>
      <p:pic>
        <p:nvPicPr>
          <p:cNvPr id="56" name="Google Shape;56;p13"/>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57" name="Google Shape;57;p13"/>
          <p:cNvPicPr preferRelativeResize="0"/>
          <p:nvPr/>
        </p:nvPicPr>
        <p:blipFill>
          <a:blip r:embed="rId5">
            <a:alphaModFix/>
          </a:blip>
          <a:stretch>
            <a:fillRect/>
          </a:stretch>
        </p:blipFill>
        <p:spPr>
          <a:xfrm>
            <a:off x="247825" y="4263600"/>
            <a:ext cx="728799" cy="7287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pic>
        <p:nvPicPr>
          <p:cNvPr id="121" name="Google Shape;121;p22"/>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22" name="Google Shape;122;p22"/>
          <p:cNvPicPr preferRelativeResize="0"/>
          <p:nvPr/>
        </p:nvPicPr>
        <p:blipFill>
          <a:blip r:embed="rId5">
            <a:alphaModFix/>
          </a:blip>
          <a:stretch>
            <a:fillRect/>
          </a:stretch>
        </p:blipFill>
        <p:spPr>
          <a:xfrm>
            <a:off x="247825" y="4263600"/>
            <a:ext cx="728799" cy="728799"/>
          </a:xfrm>
          <a:prstGeom prst="rect">
            <a:avLst/>
          </a:prstGeom>
          <a:noFill/>
          <a:ln>
            <a:noFill/>
          </a:ln>
        </p:spPr>
      </p:pic>
      <p:sp>
        <p:nvSpPr>
          <p:cNvPr id="123" name="Google Shape;123;p22"/>
          <p:cNvSpPr txBox="1"/>
          <p:nvPr>
            <p:ph type="title"/>
          </p:nvPr>
        </p:nvSpPr>
        <p:spPr>
          <a:xfrm>
            <a:off x="311700" y="4450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chemeClr val="lt1"/>
                </a:solidFill>
              </a:rPr>
              <a:t>Specifically….</a:t>
            </a:r>
            <a:endParaRPr b="1" sz="2500">
              <a:solidFill>
                <a:schemeClr val="lt1"/>
              </a:solidFill>
            </a:endParaRPr>
          </a:p>
        </p:txBody>
      </p:sp>
      <p:pic>
        <p:nvPicPr>
          <p:cNvPr id="124" name="Google Shape;124;p22"/>
          <p:cNvPicPr preferRelativeResize="0"/>
          <p:nvPr/>
        </p:nvPicPr>
        <p:blipFill>
          <a:blip r:embed="rId6">
            <a:alphaModFix/>
          </a:blip>
          <a:stretch>
            <a:fillRect/>
          </a:stretch>
        </p:blipFill>
        <p:spPr>
          <a:xfrm>
            <a:off x="5325150" y="2341212"/>
            <a:ext cx="3507150" cy="1824050"/>
          </a:xfrm>
          <a:prstGeom prst="rect">
            <a:avLst/>
          </a:prstGeom>
          <a:noFill/>
          <a:ln>
            <a:noFill/>
          </a:ln>
        </p:spPr>
      </p:pic>
      <p:sp>
        <p:nvSpPr>
          <p:cNvPr id="125" name="Google Shape;125;p22"/>
          <p:cNvSpPr txBox="1"/>
          <p:nvPr/>
        </p:nvSpPr>
        <p:spPr>
          <a:xfrm>
            <a:off x="437950" y="1017725"/>
            <a:ext cx="8416500" cy="1098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b="1" lang="en" sz="1800">
                <a:solidFill>
                  <a:schemeClr val="lt1"/>
                </a:solidFill>
              </a:rPr>
              <a:t>The Double Diamond Design Process </a:t>
            </a:r>
            <a:r>
              <a:rPr lang="en" sz="1800">
                <a:solidFill>
                  <a:schemeClr val="lt1"/>
                </a:solidFill>
              </a:rPr>
              <a:t>emphasizes the iterative nature of divergent and convergent thinking throughout both the </a:t>
            </a:r>
            <a:r>
              <a:rPr i="1" lang="en" sz="1800">
                <a:solidFill>
                  <a:schemeClr val="lt1"/>
                </a:solidFill>
              </a:rPr>
              <a:t>problem-solving</a:t>
            </a:r>
            <a:r>
              <a:rPr lang="en" sz="1800">
                <a:solidFill>
                  <a:schemeClr val="lt1"/>
                </a:solidFill>
              </a:rPr>
              <a:t> and </a:t>
            </a:r>
            <a:r>
              <a:rPr i="1" lang="en" sz="1800">
                <a:solidFill>
                  <a:schemeClr val="lt1"/>
                </a:solidFill>
              </a:rPr>
              <a:t>solution</a:t>
            </a:r>
            <a:r>
              <a:rPr lang="en" sz="1800">
                <a:solidFill>
                  <a:schemeClr val="lt1"/>
                </a:solidFill>
              </a:rPr>
              <a:t> phases.</a:t>
            </a:r>
            <a:endParaRPr sz="1800">
              <a:solidFill>
                <a:schemeClr val="lt1"/>
              </a:solidFill>
            </a:endParaRPr>
          </a:p>
        </p:txBody>
      </p:sp>
      <p:sp>
        <p:nvSpPr>
          <p:cNvPr id="126" name="Google Shape;126;p22"/>
          <p:cNvSpPr txBox="1"/>
          <p:nvPr/>
        </p:nvSpPr>
        <p:spPr>
          <a:xfrm>
            <a:off x="976625" y="2116650"/>
            <a:ext cx="3826800" cy="28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rPr>
              <a:t>Problem-Solving Phase:</a:t>
            </a:r>
            <a:endParaRPr b="1">
              <a:solidFill>
                <a:schemeClr val="lt1"/>
              </a:solidFill>
            </a:endParaRPr>
          </a:p>
          <a:p>
            <a:pPr indent="-317500" lvl="0" marL="457200" rtl="0" algn="l">
              <a:lnSpc>
                <a:spcPct val="115000"/>
              </a:lnSpc>
              <a:spcBef>
                <a:spcPts val="0"/>
              </a:spcBef>
              <a:spcAft>
                <a:spcPts val="0"/>
              </a:spcAft>
              <a:buClr>
                <a:schemeClr val="lt1"/>
              </a:buClr>
              <a:buSzPts val="1400"/>
              <a:buChar char="-"/>
            </a:pPr>
            <a:r>
              <a:rPr lang="en">
                <a:solidFill>
                  <a:schemeClr val="lt1"/>
                </a:solidFill>
              </a:rPr>
              <a:t>Apply divergent and convergent thinking to address questions about current workflows and pain points of three identified EHT applications on the OSG platform.</a:t>
            </a:r>
            <a:endParaRPr>
              <a:solidFill>
                <a:schemeClr val="lt1"/>
              </a:solidFill>
            </a:endParaRPr>
          </a:p>
          <a:p>
            <a:pPr indent="0" lvl="0" marL="0" rtl="0" algn="l">
              <a:lnSpc>
                <a:spcPct val="115000"/>
              </a:lnSpc>
              <a:spcBef>
                <a:spcPts val="0"/>
              </a:spcBef>
              <a:spcAft>
                <a:spcPts val="0"/>
              </a:spcAft>
              <a:buNone/>
            </a:pPr>
            <a:r>
              <a:t/>
            </a:r>
            <a:endParaRPr b="1">
              <a:solidFill>
                <a:schemeClr val="lt1"/>
              </a:solidFill>
            </a:endParaRPr>
          </a:p>
          <a:p>
            <a:pPr indent="0" lvl="0" marL="0" rtl="0" algn="l">
              <a:lnSpc>
                <a:spcPct val="115000"/>
              </a:lnSpc>
              <a:spcBef>
                <a:spcPts val="0"/>
              </a:spcBef>
              <a:spcAft>
                <a:spcPts val="0"/>
              </a:spcAft>
              <a:buNone/>
            </a:pPr>
            <a:r>
              <a:rPr b="1" lang="en">
                <a:solidFill>
                  <a:schemeClr val="lt1"/>
                </a:solidFill>
              </a:rPr>
              <a:t>Solution Phase:</a:t>
            </a:r>
            <a:endParaRPr b="1">
              <a:solidFill>
                <a:schemeClr val="lt1"/>
              </a:solidFill>
            </a:endParaRPr>
          </a:p>
          <a:p>
            <a:pPr indent="-317500" lvl="0" marL="457200" rtl="0" algn="l">
              <a:lnSpc>
                <a:spcPct val="115000"/>
              </a:lnSpc>
              <a:spcBef>
                <a:spcPts val="0"/>
              </a:spcBef>
              <a:spcAft>
                <a:spcPts val="0"/>
              </a:spcAft>
              <a:buClr>
                <a:schemeClr val="lt1"/>
              </a:buClr>
              <a:buSzPts val="1400"/>
              <a:buChar char="-"/>
            </a:pPr>
            <a:r>
              <a:rPr lang="en">
                <a:solidFill>
                  <a:schemeClr val="lt1"/>
                </a:solidFill>
              </a:rPr>
              <a:t>Generate and refine design solutions based on insights gained during the problem-solving phase.</a:t>
            </a:r>
            <a:endParaRPr sz="15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 name="Shape 130"/>
        <p:cNvGrpSpPr/>
        <p:nvPr/>
      </p:nvGrpSpPr>
      <p:grpSpPr>
        <a:xfrm>
          <a:off x="0" y="0"/>
          <a:ext cx="0" cy="0"/>
          <a:chOff x="0" y="0"/>
          <a:chExt cx="0" cy="0"/>
        </a:xfrm>
      </p:grpSpPr>
      <p:pic>
        <p:nvPicPr>
          <p:cNvPr id="131" name="Google Shape;131;p23"/>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32" name="Google Shape;132;p23"/>
          <p:cNvPicPr preferRelativeResize="0"/>
          <p:nvPr/>
        </p:nvPicPr>
        <p:blipFill>
          <a:blip r:embed="rId5">
            <a:alphaModFix/>
          </a:blip>
          <a:stretch>
            <a:fillRect/>
          </a:stretch>
        </p:blipFill>
        <p:spPr>
          <a:xfrm>
            <a:off x="247825" y="4263600"/>
            <a:ext cx="728799" cy="728799"/>
          </a:xfrm>
          <a:prstGeom prst="rect">
            <a:avLst/>
          </a:prstGeom>
          <a:noFill/>
          <a:ln>
            <a:noFill/>
          </a:ln>
        </p:spPr>
      </p:pic>
      <p:sp>
        <p:nvSpPr>
          <p:cNvPr id="133" name="Google Shape;133;p23"/>
          <p:cNvSpPr txBox="1"/>
          <p:nvPr>
            <p:ph type="title"/>
          </p:nvPr>
        </p:nvSpPr>
        <p:spPr>
          <a:xfrm>
            <a:off x="311700" y="4450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chemeClr val="lt1"/>
                </a:solidFill>
              </a:rPr>
              <a:t>Cognitive Task Analysis &amp; User Interviews</a:t>
            </a:r>
            <a:endParaRPr b="1" sz="2500">
              <a:solidFill>
                <a:schemeClr val="lt1"/>
              </a:solidFill>
            </a:endParaRPr>
          </a:p>
        </p:txBody>
      </p:sp>
      <p:sp>
        <p:nvSpPr>
          <p:cNvPr id="134" name="Google Shape;134;p23"/>
          <p:cNvSpPr txBox="1"/>
          <p:nvPr/>
        </p:nvSpPr>
        <p:spPr>
          <a:xfrm>
            <a:off x="613875" y="2040450"/>
            <a:ext cx="3851100" cy="2539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lt1"/>
              </a:buClr>
              <a:buSzPts val="1500"/>
              <a:buChar char="-"/>
            </a:pPr>
            <a:r>
              <a:rPr lang="en" sz="1500">
                <a:solidFill>
                  <a:schemeClr val="lt1"/>
                </a:solidFill>
              </a:rPr>
              <a:t>Observe and interview users &amp; experts</a:t>
            </a:r>
            <a:endParaRPr sz="1500">
              <a:solidFill>
                <a:schemeClr val="lt1"/>
              </a:solidFill>
            </a:endParaRPr>
          </a:p>
          <a:p>
            <a:pPr indent="-323850" lvl="0" marL="457200" rtl="0" algn="l">
              <a:lnSpc>
                <a:spcPct val="115000"/>
              </a:lnSpc>
              <a:spcBef>
                <a:spcPts val="0"/>
              </a:spcBef>
              <a:spcAft>
                <a:spcPts val="0"/>
              </a:spcAft>
              <a:buClr>
                <a:schemeClr val="lt1"/>
              </a:buClr>
              <a:buSzPts val="1500"/>
              <a:buChar char="-"/>
            </a:pPr>
            <a:r>
              <a:rPr lang="en" sz="1500">
                <a:solidFill>
                  <a:schemeClr val="lt1"/>
                </a:solidFill>
              </a:rPr>
              <a:t>Analyze tasks for details (quantity, sequence, hierarchy, complexity)</a:t>
            </a:r>
            <a:endParaRPr sz="1500">
              <a:solidFill>
                <a:schemeClr val="lt1"/>
              </a:solidFill>
            </a:endParaRPr>
          </a:p>
          <a:p>
            <a:pPr indent="-323850" lvl="0" marL="457200" rtl="0" algn="l">
              <a:lnSpc>
                <a:spcPct val="115000"/>
              </a:lnSpc>
              <a:spcBef>
                <a:spcPts val="0"/>
              </a:spcBef>
              <a:spcAft>
                <a:spcPts val="0"/>
              </a:spcAft>
              <a:buClr>
                <a:schemeClr val="lt1"/>
              </a:buClr>
              <a:buSzPts val="1500"/>
              <a:buChar char="-"/>
            </a:pPr>
            <a:r>
              <a:rPr lang="en" sz="1500">
                <a:solidFill>
                  <a:schemeClr val="lt1"/>
                </a:solidFill>
              </a:rPr>
              <a:t>Identify patterns, dependencies, and areas of improvement in EHT workflows.</a:t>
            </a:r>
            <a:endParaRPr sz="1500">
              <a:solidFill>
                <a:schemeClr val="lt1"/>
              </a:solidFill>
            </a:endParaRPr>
          </a:p>
          <a:p>
            <a:pPr indent="-323850" lvl="0" marL="457200" rtl="0" algn="l">
              <a:lnSpc>
                <a:spcPct val="115000"/>
              </a:lnSpc>
              <a:spcBef>
                <a:spcPts val="0"/>
              </a:spcBef>
              <a:spcAft>
                <a:spcPts val="0"/>
              </a:spcAft>
              <a:buClr>
                <a:schemeClr val="lt1"/>
              </a:buClr>
              <a:buSzPts val="1500"/>
              <a:buChar char="-"/>
            </a:pPr>
            <a:r>
              <a:rPr lang="en" sz="1500">
                <a:solidFill>
                  <a:schemeClr val="lt1"/>
                </a:solidFill>
              </a:rPr>
              <a:t>Ut</a:t>
            </a:r>
            <a:r>
              <a:rPr lang="en" sz="1500">
                <a:solidFill>
                  <a:schemeClr val="lt1"/>
                </a:solidFill>
              </a:rPr>
              <a:t>ilize the user interviews as we bring the design solutions to life</a:t>
            </a:r>
            <a:endParaRPr sz="1500">
              <a:solidFill>
                <a:schemeClr val="lt1"/>
              </a:solidFill>
            </a:endParaRPr>
          </a:p>
        </p:txBody>
      </p:sp>
      <p:sp>
        <p:nvSpPr>
          <p:cNvPr id="135" name="Google Shape;135;p23"/>
          <p:cNvSpPr txBox="1"/>
          <p:nvPr>
            <p:ph idx="1" type="body"/>
          </p:nvPr>
        </p:nvSpPr>
        <p:spPr>
          <a:xfrm>
            <a:off x="467600" y="1061513"/>
            <a:ext cx="7863900" cy="935100"/>
          </a:xfrm>
          <a:prstGeom prst="rect">
            <a:avLst/>
          </a:prstGeom>
        </p:spPr>
        <p:txBody>
          <a:bodyPr anchorCtr="0" anchor="t" bIns="91425" lIns="91425" spcFirstLastPara="1" rIns="91425" wrap="square" tIns="91425">
            <a:normAutofit fontScale="62500" lnSpcReduction="10000"/>
          </a:bodyPr>
          <a:lstStyle/>
          <a:p>
            <a:pPr indent="0" lvl="0" marL="0" rtl="0" algn="ctr">
              <a:spcBef>
                <a:spcPts val="0"/>
              </a:spcBef>
              <a:spcAft>
                <a:spcPts val="1200"/>
              </a:spcAft>
              <a:buNone/>
            </a:pPr>
            <a:r>
              <a:rPr lang="en" sz="3750">
                <a:solidFill>
                  <a:schemeClr val="lt1"/>
                </a:solidFill>
              </a:rPr>
              <a:t>Systematic understanding of how EHT users complete tasks to achieve their goals. </a:t>
            </a:r>
            <a:endParaRPr sz="1400">
              <a:solidFill>
                <a:schemeClr val="lt1"/>
              </a:solidFill>
            </a:endParaRPr>
          </a:p>
        </p:txBody>
      </p:sp>
      <p:pic>
        <p:nvPicPr>
          <p:cNvPr id="136" name="Google Shape;136;p23"/>
          <p:cNvPicPr preferRelativeResize="0"/>
          <p:nvPr/>
        </p:nvPicPr>
        <p:blipFill>
          <a:blip r:embed="rId6">
            <a:alphaModFix/>
          </a:blip>
          <a:stretch>
            <a:fillRect/>
          </a:stretch>
        </p:blipFill>
        <p:spPr>
          <a:xfrm>
            <a:off x="4571999" y="2571746"/>
            <a:ext cx="4260300" cy="11768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What does that mean… </a:t>
            </a:r>
            <a:endParaRPr>
              <a:solidFill>
                <a:schemeClr val="lt1"/>
              </a:solidFill>
            </a:endParaRPr>
          </a:p>
        </p:txBody>
      </p:sp>
      <p:sp>
        <p:nvSpPr>
          <p:cNvPr id="142" name="Google Shape;142;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just">
              <a:lnSpc>
                <a:spcPct val="113000"/>
              </a:lnSpc>
              <a:spcBef>
                <a:spcPts val="0"/>
              </a:spcBef>
              <a:spcAft>
                <a:spcPts val="0"/>
              </a:spcAft>
              <a:buNone/>
            </a:pPr>
            <a:r>
              <a:t/>
            </a:r>
            <a:endParaRPr sz="1700">
              <a:solidFill>
                <a:schemeClr val="lt1"/>
              </a:solidFill>
            </a:endParaRPr>
          </a:p>
          <a:p>
            <a:pPr indent="0" lvl="0" marL="457200" rtl="0" algn="just">
              <a:lnSpc>
                <a:spcPct val="113000"/>
              </a:lnSpc>
              <a:spcBef>
                <a:spcPts val="0"/>
              </a:spcBef>
              <a:spcAft>
                <a:spcPts val="0"/>
              </a:spcAft>
              <a:buNone/>
            </a:pPr>
            <a:r>
              <a:t/>
            </a:r>
            <a:endParaRPr sz="1700">
              <a:solidFill>
                <a:schemeClr val="lt1"/>
              </a:solidFill>
            </a:endParaRPr>
          </a:p>
          <a:p>
            <a:pPr indent="-336550" lvl="0" marL="457200" rtl="0" algn="just">
              <a:lnSpc>
                <a:spcPct val="113000"/>
              </a:lnSpc>
              <a:spcBef>
                <a:spcPts val="0"/>
              </a:spcBef>
              <a:spcAft>
                <a:spcPts val="0"/>
              </a:spcAft>
              <a:buClr>
                <a:schemeClr val="lt1"/>
              </a:buClr>
              <a:buSzPts val="1700"/>
              <a:buChar char="●"/>
            </a:pPr>
            <a:r>
              <a:rPr lang="en" sz="1700">
                <a:solidFill>
                  <a:schemeClr val="lt1"/>
                </a:solidFill>
              </a:rPr>
              <a:t>We will integrate three identified EHT tools within the Apache Airavata environment to lower the barrier for black hole researchers</a:t>
            </a:r>
            <a:endParaRPr sz="1700">
              <a:solidFill>
                <a:schemeClr val="lt1"/>
              </a:solidFill>
            </a:endParaRPr>
          </a:p>
          <a:p>
            <a:pPr indent="0" lvl="0" marL="457200" rtl="0" algn="just">
              <a:lnSpc>
                <a:spcPct val="113000"/>
              </a:lnSpc>
              <a:spcBef>
                <a:spcPts val="0"/>
              </a:spcBef>
              <a:spcAft>
                <a:spcPts val="0"/>
              </a:spcAft>
              <a:buNone/>
            </a:pPr>
            <a:r>
              <a:t/>
            </a:r>
            <a:endParaRPr sz="1700">
              <a:solidFill>
                <a:schemeClr val="lt1"/>
              </a:solidFill>
            </a:endParaRPr>
          </a:p>
          <a:p>
            <a:pPr indent="-336550" lvl="0" marL="457200" rtl="0" algn="just">
              <a:lnSpc>
                <a:spcPct val="113000"/>
              </a:lnSpc>
              <a:spcBef>
                <a:spcPts val="0"/>
              </a:spcBef>
              <a:spcAft>
                <a:spcPts val="0"/>
              </a:spcAft>
              <a:buClr>
                <a:schemeClr val="lt1"/>
              </a:buClr>
              <a:buSzPts val="1700"/>
              <a:buChar char="●"/>
            </a:pPr>
            <a:r>
              <a:rPr lang="en" sz="1700">
                <a:solidFill>
                  <a:schemeClr val="lt1"/>
                </a:solidFill>
              </a:rPr>
              <a:t>Provide a roadmap for HTC usage for future gateways </a:t>
            </a:r>
            <a:endParaRPr sz="1700">
              <a:solidFill>
                <a:schemeClr val="lt1"/>
              </a:solidFill>
            </a:endParaRPr>
          </a:p>
          <a:p>
            <a:pPr indent="0" lvl="0" marL="457200" rtl="0" algn="just">
              <a:lnSpc>
                <a:spcPct val="113000"/>
              </a:lnSpc>
              <a:spcBef>
                <a:spcPts val="0"/>
              </a:spcBef>
              <a:spcAft>
                <a:spcPts val="0"/>
              </a:spcAft>
              <a:buNone/>
            </a:pPr>
            <a:r>
              <a:t/>
            </a:r>
            <a:endParaRPr sz="1700">
              <a:solidFill>
                <a:schemeClr val="lt1"/>
              </a:solidFill>
            </a:endParaRPr>
          </a:p>
          <a:p>
            <a:pPr indent="-336550" lvl="0" marL="457200" rtl="0" algn="just">
              <a:lnSpc>
                <a:spcPct val="113000"/>
              </a:lnSpc>
              <a:spcBef>
                <a:spcPts val="0"/>
              </a:spcBef>
              <a:spcAft>
                <a:spcPts val="0"/>
              </a:spcAft>
              <a:buClr>
                <a:schemeClr val="lt1"/>
              </a:buClr>
              <a:buSzPts val="1700"/>
              <a:buChar char="●"/>
            </a:pPr>
            <a:r>
              <a:rPr lang="en" sz="1700">
                <a:solidFill>
                  <a:schemeClr val="lt1"/>
                </a:solidFill>
              </a:rPr>
              <a:t>Introduce these concepts in the astronomy community and beyond</a:t>
            </a:r>
            <a:endParaRPr sz="1700">
              <a:solidFill>
                <a:schemeClr val="lt1"/>
              </a:solidFill>
            </a:endParaRPr>
          </a:p>
          <a:p>
            <a:pPr indent="0" lvl="0" marL="0" rtl="0" algn="just">
              <a:lnSpc>
                <a:spcPct val="113000"/>
              </a:lnSpc>
              <a:spcBef>
                <a:spcPts val="0"/>
              </a:spcBef>
              <a:spcAft>
                <a:spcPts val="0"/>
              </a:spcAft>
              <a:buNone/>
            </a:pPr>
            <a:r>
              <a:t/>
            </a:r>
            <a:endParaRPr sz="1700">
              <a:solidFill>
                <a:schemeClr val="lt1"/>
              </a:solidFill>
            </a:endParaRPr>
          </a:p>
          <a:p>
            <a:pPr indent="0" lvl="0" marL="0" rtl="0" algn="l">
              <a:spcBef>
                <a:spcPts val="0"/>
              </a:spcBef>
              <a:spcAft>
                <a:spcPts val="1200"/>
              </a:spcAft>
              <a:buNone/>
            </a:pPr>
            <a:r>
              <a:t/>
            </a:r>
            <a:endParaRPr>
              <a:solidFill>
                <a:schemeClr val="lt1"/>
              </a:solidFill>
            </a:endParaRPr>
          </a:p>
        </p:txBody>
      </p:sp>
      <p:pic>
        <p:nvPicPr>
          <p:cNvPr id="143" name="Google Shape;143;p24"/>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44" name="Google Shape;144;p24"/>
          <p:cNvPicPr preferRelativeResize="0"/>
          <p:nvPr/>
        </p:nvPicPr>
        <p:blipFill>
          <a:blip r:embed="rId5">
            <a:alphaModFix/>
          </a:blip>
          <a:stretch>
            <a:fillRect/>
          </a:stretch>
        </p:blipFill>
        <p:spPr>
          <a:xfrm>
            <a:off x="247825" y="4263600"/>
            <a:ext cx="728799" cy="7287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Google Shape;14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Our timeline of deliverables… </a:t>
            </a:r>
            <a:endParaRPr>
              <a:solidFill>
                <a:schemeClr val="lt1"/>
              </a:solidFill>
            </a:endParaRPr>
          </a:p>
        </p:txBody>
      </p:sp>
      <p:sp>
        <p:nvSpPr>
          <p:cNvPr id="150" name="Google Shape;150;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27025" lvl="0" marL="457200" rtl="0" algn="l">
              <a:lnSpc>
                <a:spcPct val="95000"/>
              </a:lnSpc>
              <a:spcBef>
                <a:spcPts val="0"/>
              </a:spcBef>
              <a:spcAft>
                <a:spcPts val="0"/>
              </a:spcAft>
              <a:buClr>
                <a:schemeClr val="lt1"/>
              </a:buClr>
              <a:buSzPts val="1550"/>
              <a:buChar char="●"/>
            </a:pPr>
            <a:r>
              <a:rPr lang="en" sz="1550">
                <a:solidFill>
                  <a:schemeClr val="lt1"/>
                </a:solidFill>
              </a:rPr>
              <a:t>July 2023 - Begin Design Phase - Throughput Computing 2023 </a:t>
            </a:r>
            <a:endParaRPr sz="1550">
              <a:solidFill>
                <a:schemeClr val="lt1"/>
              </a:solidFill>
            </a:endParaRPr>
          </a:p>
          <a:p>
            <a:pPr indent="-327025" lvl="0" marL="457200" rtl="0" algn="l">
              <a:lnSpc>
                <a:spcPct val="95000"/>
              </a:lnSpc>
              <a:spcBef>
                <a:spcPts val="0"/>
              </a:spcBef>
              <a:spcAft>
                <a:spcPts val="0"/>
              </a:spcAft>
              <a:buClr>
                <a:schemeClr val="lt1"/>
              </a:buClr>
              <a:buSzPts val="1550"/>
              <a:buChar char="●"/>
            </a:pPr>
            <a:r>
              <a:rPr lang="en" sz="1550">
                <a:solidFill>
                  <a:schemeClr val="lt1"/>
                </a:solidFill>
              </a:rPr>
              <a:t>September 2023 - Completion of Initial Design Phase—UX Cognitive Task Analysis and User Requirements Report (</a:t>
            </a:r>
            <a:r>
              <a:rPr i="1" lang="en" sz="1550">
                <a:solidFill>
                  <a:schemeClr val="lt1"/>
                </a:solidFill>
              </a:rPr>
              <a:t>ipole, SYMBA</a:t>
            </a:r>
            <a:r>
              <a:rPr lang="en" sz="1550">
                <a:solidFill>
                  <a:schemeClr val="lt1"/>
                </a:solidFill>
              </a:rPr>
              <a:t>) </a:t>
            </a:r>
            <a:endParaRPr sz="1550">
              <a:solidFill>
                <a:schemeClr val="lt1"/>
              </a:solidFill>
            </a:endParaRPr>
          </a:p>
          <a:p>
            <a:pPr indent="-327025" lvl="0" marL="457200" rtl="0" algn="l">
              <a:lnSpc>
                <a:spcPct val="95000"/>
              </a:lnSpc>
              <a:spcBef>
                <a:spcPts val="0"/>
              </a:spcBef>
              <a:spcAft>
                <a:spcPts val="0"/>
              </a:spcAft>
              <a:buClr>
                <a:schemeClr val="lt1"/>
              </a:buClr>
              <a:buSzPts val="1550"/>
              <a:buChar char="●"/>
            </a:pPr>
            <a:r>
              <a:rPr lang="en" sz="1550">
                <a:solidFill>
                  <a:schemeClr val="lt1"/>
                </a:solidFill>
              </a:rPr>
              <a:t>October 2023 - Science Gateways Conference </a:t>
            </a:r>
            <a:endParaRPr sz="1550">
              <a:solidFill>
                <a:schemeClr val="lt1"/>
              </a:solidFill>
            </a:endParaRPr>
          </a:p>
          <a:p>
            <a:pPr indent="-327025" lvl="0" marL="457200" rtl="0" algn="l">
              <a:lnSpc>
                <a:spcPct val="95000"/>
              </a:lnSpc>
              <a:spcBef>
                <a:spcPts val="0"/>
              </a:spcBef>
              <a:spcAft>
                <a:spcPts val="0"/>
              </a:spcAft>
              <a:buClr>
                <a:schemeClr val="lt1"/>
              </a:buClr>
              <a:buSzPts val="1550"/>
              <a:buChar char="●"/>
            </a:pPr>
            <a:r>
              <a:rPr lang="en" sz="1550">
                <a:solidFill>
                  <a:schemeClr val="lt1"/>
                </a:solidFill>
              </a:rPr>
              <a:t>December 2023 - Begin Implementation Phase—Initial Release of Gateway (</a:t>
            </a:r>
            <a:r>
              <a:rPr i="1" lang="en" sz="1550">
                <a:solidFill>
                  <a:schemeClr val="lt1"/>
                </a:solidFill>
              </a:rPr>
              <a:t>ipole, SYMBA</a:t>
            </a:r>
            <a:r>
              <a:rPr lang="en" sz="1550">
                <a:solidFill>
                  <a:schemeClr val="lt1"/>
                </a:solidFill>
              </a:rPr>
              <a:t>)</a:t>
            </a:r>
            <a:endParaRPr sz="1550">
              <a:solidFill>
                <a:schemeClr val="lt1"/>
              </a:solidFill>
            </a:endParaRPr>
          </a:p>
          <a:p>
            <a:pPr indent="-327025" lvl="0" marL="457200" rtl="0" algn="l">
              <a:lnSpc>
                <a:spcPct val="95000"/>
              </a:lnSpc>
              <a:spcBef>
                <a:spcPts val="0"/>
              </a:spcBef>
              <a:spcAft>
                <a:spcPts val="0"/>
              </a:spcAft>
              <a:buClr>
                <a:schemeClr val="lt1"/>
              </a:buClr>
              <a:buSzPts val="1550"/>
              <a:buChar char="●"/>
            </a:pPr>
            <a:r>
              <a:rPr lang="en" sz="1550">
                <a:solidFill>
                  <a:schemeClr val="lt1"/>
                </a:solidFill>
              </a:rPr>
              <a:t>December 2023 - Tutorial at EHT Virtual Winter Collaboration Meeting </a:t>
            </a:r>
            <a:endParaRPr sz="1550">
              <a:solidFill>
                <a:schemeClr val="lt1"/>
              </a:solidFill>
            </a:endParaRPr>
          </a:p>
          <a:p>
            <a:pPr indent="-327025" lvl="0" marL="457200" rtl="0" algn="l">
              <a:lnSpc>
                <a:spcPct val="95000"/>
              </a:lnSpc>
              <a:spcBef>
                <a:spcPts val="0"/>
              </a:spcBef>
              <a:spcAft>
                <a:spcPts val="0"/>
              </a:spcAft>
              <a:buClr>
                <a:schemeClr val="lt1"/>
              </a:buClr>
              <a:buSzPts val="1550"/>
              <a:buChar char="●"/>
            </a:pPr>
            <a:r>
              <a:rPr lang="en" sz="1550">
                <a:solidFill>
                  <a:schemeClr val="lt1"/>
                </a:solidFill>
              </a:rPr>
              <a:t>March 2024 - Completion of Design Phase—</a:t>
            </a:r>
            <a:r>
              <a:rPr i="1" lang="en" sz="1550">
                <a:solidFill>
                  <a:schemeClr val="lt1"/>
                </a:solidFill>
              </a:rPr>
              <a:t>ehtim</a:t>
            </a:r>
            <a:r>
              <a:rPr lang="en" sz="1550">
                <a:solidFill>
                  <a:schemeClr val="lt1"/>
                </a:solidFill>
              </a:rPr>
              <a:t> User Requirements Report and UX Review of Initial Release - Usability Report</a:t>
            </a:r>
            <a:endParaRPr sz="1550">
              <a:solidFill>
                <a:schemeClr val="lt1"/>
              </a:solidFill>
            </a:endParaRPr>
          </a:p>
          <a:p>
            <a:pPr indent="-327025" lvl="0" marL="457200" rtl="0" algn="l">
              <a:lnSpc>
                <a:spcPct val="95000"/>
              </a:lnSpc>
              <a:spcBef>
                <a:spcPts val="0"/>
              </a:spcBef>
              <a:spcAft>
                <a:spcPts val="0"/>
              </a:spcAft>
              <a:buClr>
                <a:schemeClr val="lt1"/>
              </a:buClr>
              <a:buSzPts val="1550"/>
              <a:buChar char="●"/>
            </a:pPr>
            <a:r>
              <a:rPr lang="en" sz="1550">
                <a:solidFill>
                  <a:schemeClr val="lt1"/>
                </a:solidFill>
              </a:rPr>
              <a:t>April 2024 - Webinar for EHT’s software and data compatibility working group </a:t>
            </a:r>
            <a:endParaRPr sz="1550">
              <a:solidFill>
                <a:schemeClr val="lt1"/>
              </a:solidFill>
            </a:endParaRPr>
          </a:p>
          <a:p>
            <a:pPr indent="-327025" lvl="0" marL="457200" rtl="0" algn="l">
              <a:lnSpc>
                <a:spcPct val="95000"/>
              </a:lnSpc>
              <a:spcBef>
                <a:spcPts val="0"/>
              </a:spcBef>
              <a:spcAft>
                <a:spcPts val="0"/>
              </a:spcAft>
              <a:buClr>
                <a:schemeClr val="lt1"/>
              </a:buClr>
              <a:buSzPts val="1550"/>
              <a:buChar char="●"/>
            </a:pPr>
            <a:r>
              <a:rPr lang="en" sz="1550">
                <a:solidFill>
                  <a:schemeClr val="lt1"/>
                </a:solidFill>
              </a:rPr>
              <a:t>June 2024 - Complete Implementation Phase—Final Gateway Release (</a:t>
            </a:r>
            <a:r>
              <a:rPr i="1" lang="en" sz="1550">
                <a:solidFill>
                  <a:schemeClr val="lt1"/>
                </a:solidFill>
              </a:rPr>
              <a:t>ehtim</a:t>
            </a:r>
            <a:r>
              <a:rPr lang="en" sz="1550">
                <a:solidFill>
                  <a:schemeClr val="lt1"/>
                </a:solidFill>
              </a:rPr>
              <a:t>)</a:t>
            </a:r>
            <a:endParaRPr sz="1550">
              <a:solidFill>
                <a:schemeClr val="lt1"/>
              </a:solidFill>
            </a:endParaRPr>
          </a:p>
          <a:p>
            <a:pPr indent="-327025" lvl="0" marL="457200" rtl="0" algn="l">
              <a:lnSpc>
                <a:spcPct val="95000"/>
              </a:lnSpc>
              <a:spcBef>
                <a:spcPts val="0"/>
              </a:spcBef>
              <a:spcAft>
                <a:spcPts val="0"/>
              </a:spcAft>
              <a:buClr>
                <a:schemeClr val="lt1"/>
              </a:buClr>
              <a:buSzPts val="1550"/>
              <a:buChar char="●"/>
            </a:pPr>
            <a:r>
              <a:rPr lang="en" sz="1550">
                <a:solidFill>
                  <a:schemeClr val="lt1"/>
                </a:solidFill>
              </a:rPr>
              <a:t>June 2024 - Tutorial in EHT In-Person Summer Collaboration Meeting </a:t>
            </a:r>
            <a:endParaRPr sz="1550">
              <a:solidFill>
                <a:schemeClr val="lt1"/>
              </a:solidFill>
            </a:endParaRPr>
          </a:p>
          <a:p>
            <a:pPr indent="-327025" lvl="0" marL="457200" rtl="0" algn="l">
              <a:lnSpc>
                <a:spcPct val="95000"/>
              </a:lnSpc>
              <a:spcBef>
                <a:spcPts val="0"/>
              </a:spcBef>
              <a:spcAft>
                <a:spcPts val="0"/>
              </a:spcAft>
              <a:buClr>
                <a:schemeClr val="lt1"/>
              </a:buClr>
              <a:buSzPts val="1550"/>
              <a:buChar char="●"/>
            </a:pPr>
            <a:r>
              <a:rPr lang="en" sz="1550">
                <a:solidFill>
                  <a:schemeClr val="lt1"/>
                </a:solidFill>
              </a:rPr>
              <a:t>July 2024 - PEARC Conference </a:t>
            </a:r>
            <a:endParaRPr sz="1550">
              <a:solidFill>
                <a:schemeClr val="lt1"/>
              </a:solidFill>
            </a:endParaRPr>
          </a:p>
          <a:p>
            <a:pPr indent="0" lvl="0" marL="0" rtl="0" algn="just">
              <a:lnSpc>
                <a:spcPct val="93000"/>
              </a:lnSpc>
              <a:spcBef>
                <a:spcPts val="0"/>
              </a:spcBef>
              <a:spcAft>
                <a:spcPts val="0"/>
              </a:spcAft>
              <a:buSzPts val="605"/>
              <a:buNone/>
            </a:pPr>
            <a:r>
              <a:t/>
            </a:r>
            <a:endParaRPr sz="1535">
              <a:solidFill>
                <a:schemeClr val="lt1"/>
              </a:solidFill>
            </a:endParaRPr>
          </a:p>
          <a:p>
            <a:pPr indent="0" lvl="0" marL="0" rtl="0" algn="just">
              <a:lnSpc>
                <a:spcPct val="93000"/>
              </a:lnSpc>
              <a:spcBef>
                <a:spcPts val="0"/>
              </a:spcBef>
              <a:spcAft>
                <a:spcPts val="0"/>
              </a:spcAft>
              <a:buSzPts val="605"/>
              <a:buNone/>
            </a:pPr>
            <a:r>
              <a:t/>
            </a:r>
            <a:endParaRPr sz="1535">
              <a:solidFill>
                <a:schemeClr val="lt1"/>
              </a:solidFill>
            </a:endParaRPr>
          </a:p>
          <a:p>
            <a:pPr indent="0" lvl="0" marL="0" rtl="0" algn="l">
              <a:lnSpc>
                <a:spcPct val="95000"/>
              </a:lnSpc>
              <a:spcBef>
                <a:spcPts val="0"/>
              </a:spcBef>
              <a:spcAft>
                <a:spcPts val="1200"/>
              </a:spcAft>
              <a:buSzPts val="605"/>
              <a:buNone/>
            </a:pPr>
            <a:r>
              <a:t/>
            </a:r>
            <a:endParaRPr sz="1590">
              <a:solidFill>
                <a:schemeClr val="lt1"/>
              </a:solidFill>
            </a:endParaRPr>
          </a:p>
        </p:txBody>
      </p:sp>
      <p:pic>
        <p:nvPicPr>
          <p:cNvPr id="151" name="Google Shape;151;p25"/>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52" name="Google Shape;152;p25"/>
          <p:cNvPicPr preferRelativeResize="0"/>
          <p:nvPr/>
        </p:nvPicPr>
        <p:blipFill>
          <a:blip r:embed="rId5">
            <a:alphaModFix/>
          </a:blip>
          <a:stretch>
            <a:fillRect/>
          </a:stretch>
        </p:blipFill>
        <p:spPr>
          <a:xfrm>
            <a:off x="247825" y="4263600"/>
            <a:ext cx="728799" cy="728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sp>
        <p:nvSpPr>
          <p:cNvPr id="157" name="Google Shape;157;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What’s Next</a:t>
            </a:r>
            <a:endParaRPr>
              <a:solidFill>
                <a:schemeClr val="lt1"/>
              </a:solidFill>
            </a:endParaRPr>
          </a:p>
        </p:txBody>
      </p:sp>
      <p:sp>
        <p:nvSpPr>
          <p:cNvPr id="158" name="Google Shape;158;p26"/>
          <p:cNvSpPr txBox="1"/>
          <p:nvPr>
            <p:ph idx="1" type="body"/>
          </p:nvPr>
        </p:nvSpPr>
        <p:spPr>
          <a:xfrm>
            <a:off x="311700" y="1152475"/>
            <a:ext cx="8520600" cy="3111000"/>
          </a:xfrm>
          <a:prstGeom prst="rect">
            <a:avLst/>
          </a:prstGeom>
        </p:spPr>
        <p:txBody>
          <a:bodyPr anchorCtr="0" anchor="t" bIns="91425" lIns="91425" spcFirstLastPara="1" rIns="91425" wrap="square" tIns="91425">
            <a:normAutofit fontScale="77500" lnSpcReduction="20000"/>
          </a:bodyPr>
          <a:lstStyle/>
          <a:p>
            <a:pPr indent="-367398" lvl="0" marL="457200" rtl="0" algn="l">
              <a:spcBef>
                <a:spcPts val="0"/>
              </a:spcBef>
              <a:spcAft>
                <a:spcPts val="0"/>
              </a:spcAft>
              <a:buClr>
                <a:schemeClr val="lt1"/>
              </a:buClr>
              <a:buSzPct val="100000"/>
              <a:buChar char="●"/>
            </a:pPr>
            <a:r>
              <a:rPr lang="en" sz="2820">
                <a:solidFill>
                  <a:schemeClr val="lt1"/>
                </a:solidFill>
              </a:rPr>
              <a:t>The UX Design will reveal </a:t>
            </a:r>
            <a:r>
              <a:rPr lang="en" sz="2820">
                <a:solidFill>
                  <a:schemeClr val="lt1"/>
                </a:solidFill>
              </a:rPr>
              <a:t>usability</a:t>
            </a:r>
            <a:r>
              <a:rPr lang="en" sz="2820">
                <a:solidFill>
                  <a:schemeClr val="lt1"/>
                </a:solidFill>
              </a:rPr>
              <a:t> issues with the EHT Software, Airavata, and the OSPool</a:t>
            </a:r>
            <a:endParaRPr sz="2820">
              <a:solidFill>
                <a:schemeClr val="lt1"/>
              </a:solidFill>
            </a:endParaRPr>
          </a:p>
          <a:p>
            <a:pPr indent="-367398" lvl="0" marL="457200" rtl="0" algn="l">
              <a:spcBef>
                <a:spcPts val="0"/>
              </a:spcBef>
              <a:spcAft>
                <a:spcPts val="0"/>
              </a:spcAft>
              <a:buClr>
                <a:schemeClr val="lt1"/>
              </a:buClr>
              <a:buSzPct val="100000"/>
              <a:buChar char="●"/>
            </a:pPr>
            <a:r>
              <a:rPr lang="en" sz="2820">
                <a:solidFill>
                  <a:schemeClr val="lt1"/>
                </a:solidFill>
              </a:rPr>
              <a:t>Are there other EHT adjacent projects that can benefit from the EHT gateway environment</a:t>
            </a:r>
            <a:endParaRPr sz="2820">
              <a:solidFill>
                <a:schemeClr val="lt1"/>
              </a:solidFill>
            </a:endParaRPr>
          </a:p>
          <a:p>
            <a:pPr indent="-367398" lvl="0" marL="457200" rtl="0" algn="l">
              <a:spcBef>
                <a:spcPts val="0"/>
              </a:spcBef>
              <a:spcAft>
                <a:spcPts val="0"/>
              </a:spcAft>
              <a:buClr>
                <a:schemeClr val="lt1"/>
              </a:buClr>
              <a:buSzPct val="100000"/>
              <a:buChar char="●"/>
            </a:pPr>
            <a:r>
              <a:rPr lang="en" sz="2820">
                <a:solidFill>
                  <a:schemeClr val="lt1"/>
                </a:solidFill>
              </a:rPr>
              <a:t>What other </a:t>
            </a:r>
            <a:r>
              <a:rPr lang="en" sz="2820">
                <a:solidFill>
                  <a:schemeClr val="lt1"/>
                </a:solidFill>
              </a:rPr>
              <a:t>existing projects could benefit from Science Gateway access to the OSPool</a:t>
            </a:r>
            <a:endParaRPr sz="2820">
              <a:solidFill>
                <a:schemeClr val="lt1"/>
              </a:solidFill>
            </a:endParaRPr>
          </a:p>
          <a:p>
            <a:pPr indent="-367398" lvl="0" marL="457200" rtl="0" algn="l">
              <a:spcBef>
                <a:spcPts val="0"/>
              </a:spcBef>
              <a:spcAft>
                <a:spcPts val="0"/>
              </a:spcAft>
              <a:buClr>
                <a:schemeClr val="lt1"/>
              </a:buClr>
              <a:buSzPct val="100000"/>
              <a:buChar char="●"/>
            </a:pPr>
            <a:r>
              <a:rPr lang="en" sz="2820">
                <a:solidFill>
                  <a:schemeClr val="lt1"/>
                </a:solidFill>
              </a:rPr>
              <a:t>Can the OSPool be as accessible as other ACCESS resources from Science Gateways</a:t>
            </a:r>
            <a:endParaRPr sz="2820">
              <a:solidFill>
                <a:schemeClr val="lt1"/>
              </a:solidFill>
            </a:endParaRPr>
          </a:p>
          <a:p>
            <a:pPr indent="-367398" lvl="0" marL="457200" rtl="0" algn="l">
              <a:spcBef>
                <a:spcPts val="0"/>
              </a:spcBef>
              <a:spcAft>
                <a:spcPts val="0"/>
              </a:spcAft>
              <a:buClr>
                <a:schemeClr val="lt1"/>
              </a:buClr>
              <a:buSzPct val="100000"/>
              <a:buChar char="●"/>
            </a:pPr>
            <a:r>
              <a:rPr lang="en" sz="2820">
                <a:solidFill>
                  <a:schemeClr val="lt1"/>
                </a:solidFill>
              </a:rPr>
              <a:t>Create many ‘skins’ for OSG APs</a:t>
            </a:r>
            <a:endParaRPr sz="2820">
              <a:solidFill>
                <a:schemeClr val="lt1"/>
              </a:solidFill>
            </a:endParaRPr>
          </a:p>
        </p:txBody>
      </p:sp>
      <p:pic>
        <p:nvPicPr>
          <p:cNvPr id="159" name="Google Shape;159;p26"/>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60" name="Google Shape;160;p26"/>
          <p:cNvPicPr preferRelativeResize="0"/>
          <p:nvPr/>
        </p:nvPicPr>
        <p:blipFill>
          <a:blip r:embed="rId5">
            <a:alphaModFix/>
          </a:blip>
          <a:stretch>
            <a:fillRect/>
          </a:stretch>
        </p:blipFill>
        <p:spPr>
          <a:xfrm>
            <a:off x="247825" y="4263600"/>
            <a:ext cx="728799" cy="7287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 name="Shape 164"/>
        <p:cNvGrpSpPr/>
        <p:nvPr/>
      </p:nvGrpSpPr>
      <p:grpSpPr>
        <a:xfrm>
          <a:off x="0" y="0"/>
          <a:ext cx="0" cy="0"/>
          <a:chOff x="0" y="0"/>
          <a:chExt cx="0" cy="0"/>
        </a:xfrm>
      </p:grpSpPr>
      <p:pic>
        <p:nvPicPr>
          <p:cNvPr id="165" name="Google Shape;165;p27"/>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66" name="Google Shape;166;p27"/>
          <p:cNvPicPr preferRelativeResize="0"/>
          <p:nvPr/>
        </p:nvPicPr>
        <p:blipFill>
          <a:blip r:embed="rId5">
            <a:alphaModFix/>
          </a:blip>
          <a:stretch>
            <a:fillRect/>
          </a:stretch>
        </p:blipFill>
        <p:spPr>
          <a:xfrm>
            <a:off x="247825" y="4263600"/>
            <a:ext cx="728799" cy="728799"/>
          </a:xfrm>
          <a:prstGeom prst="rect">
            <a:avLst/>
          </a:prstGeom>
          <a:noFill/>
          <a:ln>
            <a:noFill/>
          </a:ln>
        </p:spPr>
      </p:pic>
      <p:pic>
        <p:nvPicPr>
          <p:cNvPr id="167" name="Google Shape;167;p27"/>
          <p:cNvPicPr preferRelativeResize="0"/>
          <p:nvPr/>
        </p:nvPicPr>
        <p:blipFill>
          <a:blip r:embed="rId6">
            <a:alphaModFix/>
          </a:blip>
          <a:stretch>
            <a:fillRect/>
          </a:stretch>
        </p:blipFill>
        <p:spPr>
          <a:xfrm>
            <a:off x="1398161" y="178550"/>
            <a:ext cx="6347677" cy="40850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pic>
        <p:nvPicPr>
          <p:cNvPr id="172" name="Google Shape;172;p28"/>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73" name="Google Shape;173;p28"/>
          <p:cNvPicPr preferRelativeResize="0"/>
          <p:nvPr/>
        </p:nvPicPr>
        <p:blipFill>
          <a:blip r:embed="rId5">
            <a:alphaModFix/>
          </a:blip>
          <a:stretch>
            <a:fillRect/>
          </a:stretch>
        </p:blipFill>
        <p:spPr>
          <a:xfrm>
            <a:off x="247825" y="4263600"/>
            <a:ext cx="728799" cy="728799"/>
          </a:xfrm>
          <a:prstGeom prst="rect">
            <a:avLst/>
          </a:prstGeom>
          <a:noFill/>
          <a:ln>
            <a:noFill/>
          </a:ln>
        </p:spPr>
      </p:pic>
      <p:pic>
        <p:nvPicPr>
          <p:cNvPr id="174" name="Google Shape;174;p28"/>
          <p:cNvPicPr preferRelativeResize="0"/>
          <p:nvPr/>
        </p:nvPicPr>
        <p:blipFill>
          <a:blip r:embed="rId6">
            <a:alphaModFix/>
          </a:blip>
          <a:stretch>
            <a:fillRect/>
          </a:stretch>
        </p:blipFill>
        <p:spPr>
          <a:xfrm>
            <a:off x="2166574" y="152400"/>
            <a:ext cx="4174907"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Who we are… </a:t>
            </a:r>
            <a:endParaRPr>
              <a:solidFill>
                <a:schemeClr val="lt1"/>
              </a:solidFill>
            </a:endParaRPr>
          </a:p>
        </p:txBody>
      </p:sp>
      <p:sp>
        <p:nvSpPr>
          <p:cNvPr id="180" name="Google Shape;180;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340534" lvl="0" marL="457200" rtl="0" algn="l">
              <a:spcBef>
                <a:spcPts val="0"/>
              </a:spcBef>
              <a:spcAft>
                <a:spcPts val="0"/>
              </a:spcAft>
              <a:buClr>
                <a:schemeClr val="lt1"/>
              </a:buClr>
              <a:buSzPct val="100000"/>
              <a:buChar char="●"/>
            </a:pPr>
            <a:r>
              <a:rPr lang="en" sz="2820">
                <a:solidFill>
                  <a:schemeClr val="lt1"/>
                </a:solidFill>
              </a:rPr>
              <a:t>Rob Quick - PI </a:t>
            </a:r>
            <a:endParaRPr sz="2820">
              <a:solidFill>
                <a:schemeClr val="lt1"/>
              </a:solidFill>
            </a:endParaRPr>
          </a:p>
          <a:p>
            <a:pPr indent="-340534" lvl="0" marL="457200" rtl="0" algn="l">
              <a:spcBef>
                <a:spcPts val="0"/>
              </a:spcBef>
              <a:spcAft>
                <a:spcPts val="0"/>
              </a:spcAft>
              <a:buClr>
                <a:schemeClr val="lt1"/>
              </a:buClr>
              <a:buSzPct val="100000"/>
              <a:buChar char="●"/>
            </a:pPr>
            <a:r>
              <a:rPr lang="en" sz="2820">
                <a:solidFill>
                  <a:schemeClr val="lt1"/>
                </a:solidFill>
              </a:rPr>
              <a:t>Chi-kwan Chan - Co-PI and Domain Expert</a:t>
            </a:r>
            <a:endParaRPr sz="2820">
              <a:solidFill>
                <a:schemeClr val="lt1"/>
              </a:solidFill>
            </a:endParaRPr>
          </a:p>
          <a:p>
            <a:pPr indent="-340534" lvl="0" marL="457200" rtl="0" algn="l">
              <a:spcBef>
                <a:spcPts val="0"/>
              </a:spcBef>
              <a:spcAft>
                <a:spcPts val="0"/>
              </a:spcAft>
              <a:buClr>
                <a:schemeClr val="lt1"/>
              </a:buClr>
              <a:buSzPct val="100000"/>
              <a:buChar char="●"/>
            </a:pPr>
            <a:r>
              <a:rPr lang="en" sz="2820">
                <a:solidFill>
                  <a:schemeClr val="lt1"/>
                </a:solidFill>
              </a:rPr>
              <a:t>Isuru Ranawaka - Developer </a:t>
            </a:r>
            <a:endParaRPr sz="2820">
              <a:solidFill>
                <a:schemeClr val="lt1"/>
              </a:solidFill>
            </a:endParaRPr>
          </a:p>
          <a:p>
            <a:pPr indent="-340534" lvl="0" marL="457200" rtl="0" algn="l">
              <a:spcBef>
                <a:spcPts val="0"/>
              </a:spcBef>
              <a:spcAft>
                <a:spcPts val="0"/>
              </a:spcAft>
              <a:buClr>
                <a:schemeClr val="lt1"/>
              </a:buClr>
              <a:buSzPct val="100000"/>
              <a:buChar char="●"/>
            </a:pPr>
            <a:r>
              <a:rPr lang="en" sz="2820">
                <a:solidFill>
                  <a:schemeClr val="lt1"/>
                </a:solidFill>
              </a:rPr>
              <a:t>Esen Gokpinar-Shelton - UX Designer </a:t>
            </a:r>
            <a:endParaRPr sz="2820">
              <a:solidFill>
                <a:schemeClr val="lt1"/>
              </a:solidFill>
            </a:endParaRPr>
          </a:p>
          <a:p>
            <a:pPr indent="-340534" lvl="0" marL="457200" rtl="0" algn="l">
              <a:spcBef>
                <a:spcPts val="0"/>
              </a:spcBef>
              <a:spcAft>
                <a:spcPts val="0"/>
              </a:spcAft>
              <a:buClr>
                <a:schemeClr val="lt1"/>
              </a:buClr>
              <a:buSzPct val="100000"/>
              <a:buChar char="●"/>
            </a:pPr>
            <a:r>
              <a:rPr lang="en" sz="2820">
                <a:solidFill>
                  <a:schemeClr val="lt1"/>
                </a:solidFill>
              </a:rPr>
              <a:t>Eroma Abeysinghe - Project Management and Operational Advising </a:t>
            </a:r>
            <a:endParaRPr sz="2820">
              <a:solidFill>
                <a:schemeClr val="lt1"/>
              </a:solidFill>
            </a:endParaRPr>
          </a:p>
          <a:p>
            <a:pPr indent="-340534" lvl="0" marL="457200" rtl="0" algn="l">
              <a:spcBef>
                <a:spcPts val="0"/>
              </a:spcBef>
              <a:spcAft>
                <a:spcPts val="0"/>
              </a:spcAft>
              <a:buClr>
                <a:schemeClr val="lt1"/>
              </a:buClr>
              <a:buSzPct val="100000"/>
              <a:buChar char="●"/>
            </a:pPr>
            <a:r>
              <a:rPr lang="en" sz="2820">
                <a:solidFill>
                  <a:schemeClr val="lt1"/>
                </a:solidFill>
              </a:rPr>
              <a:t>Post-doc at University of Arizona</a:t>
            </a:r>
            <a:endParaRPr sz="2820">
              <a:solidFill>
                <a:schemeClr val="lt1"/>
              </a:solidFill>
            </a:endParaRPr>
          </a:p>
          <a:p>
            <a:pPr indent="-340534" lvl="0" marL="457200" rtl="0" algn="l">
              <a:spcBef>
                <a:spcPts val="0"/>
              </a:spcBef>
              <a:spcAft>
                <a:spcPts val="0"/>
              </a:spcAft>
              <a:buClr>
                <a:schemeClr val="lt1"/>
              </a:buClr>
              <a:buSzPct val="100000"/>
              <a:buChar char="●"/>
            </a:pPr>
            <a:r>
              <a:rPr lang="en" sz="2820">
                <a:solidFill>
                  <a:schemeClr val="lt1"/>
                </a:solidFill>
              </a:rPr>
              <a:t>Suresh Marru - Science Gateway Advice and Support</a:t>
            </a:r>
            <a:endParaRPr sz="2820">
              <a:solidFill>
                <a:schemeClr val="lt1"/>
              </a:solidFill>
            </a:endParaRPr>
          </a:p>
          <a:p>
            <a:pPr indent="0" lvl="0" marL="0" rtl="0" algn="l">
              <a:spcBef>
                <a:spcPts val="1200"/>
              </a:spcBef>
              <a:spcAft>
                <a:spcPts val="0"/>
              </a:spcAft>
              <a:buNone/>
            </a:pPr>
            <a:r>
              <a:t/>
            </a:r>
            <a:endParaRPr sz="2820">
              <a:solidFill>
                <a:schemeClr val="lt1"/>
              </a:solidFill>
            </a:endParaRPr>
          </a:p>
          <a:p>
            <a:pPr indent="-340534" lvl="0" marL="457200" rtl="0" algn="l">
              <a:spcBef>
                <a:spcPts val="1200"/>
              </a:spcBef>
              <a:spcAft>
                <a:spcPts val="0"/>
              </a:spcAft>
              <a:buClr>
                <a:schemeClr val="lt1"/>
              </a:buClr>
              <a:buSzPct val="100000"/>
              <a:buChar char="●"/>
            </a:pPr>
            <a:r>
              <a:rPr lang="en" sz="2820">
                <a:solidFill>
                  <a:schemeClr val="lt1"/>
                </a:solidFill>
              </a:rPr>
              <a:t>NSF Award 2324672</a:t>
            </a:r>
            <a:endParaRPr sz="2820">
              <a:solidFill>
                <a:schemeClr val="lt1"/>
              </a:solidFill>
            </a:endParaRPr>
          </a:p>
          <a:p>
            <a:pPr indent="0" lvl="0" marL="0" rtl="0" algn="l">
              <a:spcBef>
                <a:spcPts val="1200"/>
              </a:spcBef>
              <a:spcAft>
                <a:spcPts val="0"/>
              </a:spcAft>
              <a:buNone/>
            </a:pPr>
            <a:r>
              <a:t/>
            </a:r>
            <a:endParaRPr>
              <a:solidFill>
                <a:schemeClr val="lt1"/>
              </a:solidFill>
            </a:endParaRPr>
          </a:p>
          <a:p>
            <a:pPr indent="0" lvl="0" marL="0" rtl="0" algn="l">
              <a:spcBef>
                <a:spcPts val="1200"/>
              </a:spcBef>
              <a:spcAft>
                <a:spcPts val="1200"/>
              </a:spcAft>
              <a:buNone/>
            </a:pPr>
            <a:r>
              <a:t/>
            </a:r>
            <a:endParaRPr>
              <a:solidFill>
                <a:schemeClr val="lt1"/>
              </a:solidFill>
            </a:endParaRPr>
          </a:p>
        </p:txBody>
      </p:sp>
      <p:pic>
        <p:nvPicPr>
          <p:cNvPr id="181" name="Google Shape;181;p29"/>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82" name="Google Shape;182;p29"/>
          <p:cNvPicPr preferRelativeResize="0"/>
          <p:nvPr/>
        </p:nvPicPr>
        <p:blipFill>
          <a:blip r:embed="rId5">
            <a:alphaModFix/>
          </a:blip>
          <a:stretch>
            <a:fillRect/>
          </a:stretch>
        </p:blipFill>
        <p:spPr>
          <a:xfrm>
            <a:off x="247825" y="4263600"/>
            <a:ext cx="728799" cy="7287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 name="Shape 18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 name="Shape 61"/>
        <p:cNvGrpSpPr/>
        <p:nvPr/>
      </p:nvGrpSpPr>
      <p:grpSpPr>
        <a:xfrm>
          <a:off x="0" y="0"/>
          <a:ext cx="0" cy="0"/>
          <a:chOff x="0" y="0"/>
          <a:chExt cx="0" cy="0"/>
        </a:xfrm>
      </p:grpSpPr>
      <p:sp>
        <p:nvSpPr>
          <p:cNvPr id="62" name="Google Shape;62;p14"/>
          <p:cNvSpPr txBox="1"/>
          <p:nvPr>
            <p:ph idx="1" type="body"/>
          </p:nvPr>
        </p:nvSpPr>
        <p:spPr>
          <a:xfrm>
            <a:off x="311700" y="670600"/>
            <a:ext cx="8520600" cy="3898200"/>
          </a:xfrm>
          <a:prstGeom prst="rect">
            <a:avLst/>
          </a:prstGeom>
        </p:spPr>
        <p:txBody>
          <a:bodyPr anchorCtr="0" anchor="t" bIns="91425" lIns="91425" spcFirstLastPara="1" rIns="91425" wrap="square" tIns="91425">
            <a:normAutofit/>
          </a:bodyPr>
          <a:lstStyle/>
          <a:p>
            <a:pPr indent="-425450" lvl="0" marL="457200" rtl="0" algn="l">
              <a:spcBef>
                <a:spcPts val="0"/>
              </a:spcBef>
              <a:spcAft>
                <a:spcPts val="0"/>
              </a:spcAft>
              <a:buClr>
                <a:schemeClr val="lt1"/>
              </a:buClr>
              <a:buSzPts val="3100"/>
              <a:buChar char="●"/>
            </a:pPr>
            <a:r>
              <a:rPr lang="en" sz="3100">
                <a:solidFill>
                  <a:schemeClr val="lt1"/>
                </a:solidFill>
              </a:rPr>
              <a:t>The Science and Discovery we will Enable</a:t>
            </a:r>
            <a:endParaRPr sz="3100">
              <a:solidFill>
                <a:schemeClr val="lt1"/>
              </a:solidFill>
            </a:endParaRPr>
          </a:p>
          <a:p>
            <a:pPr indent="-425450" lvl="0" marL="457200" rtl="0" algn="l">
              <a:spcBef>
                <a:spcPts val="0"/>
              </a:spcBef>
              <a:spcAft>
                <a:spcPts val="0"/>
              </a:spcAft>
              <a:buClr>
                <a:schemeClr val="lt1"/>
              </a:buClr>
              <a:buSzPts val="3100"/>
              <a:buChar char="●"/>
            </a:pPr>
            <a:r>
              <a:rPr lang="en" sz="3100">
                <a:solidFill>
                  <a:schemeClr val="lt1"/>
                </a:solidFill>
              </a:rPr>
              <a:t>How the EHT Gateway Project Came Together</a:t>
            </a:r>
            <a:endParaRPr sz="3100">
              <a:solidFill>
                <a:schemeClr val="lt1"/>
              </a:solidFill>
            </a:endParaRPr>
          </a:p>
          <a:p>
            <a:pPr indent="-425450" lvl="0" marL="457200" rtl="0" algn="l">
              <a:spcBef>
                <a:spcPts val="0"/>
              </a:spcBef>
              <a:spcAft>
                <a:spcPts val="0"/>
              </a:spcAft>
              <a:buClr>
                <a:schemeClr val="lt1"/>
              </a:buClr>
              <a:buSzPts val="3100"/>
              <a:buChar char="●"/>
            </a:pPr>
            <a:r>
              <a:rPr lang="en" sz="3100">
                <a:solidFill>
                  <a:schemeClr val="lt1"/>
                </a:solidFill>
              </a:rPr>
              <a:t>User Experience Focus</a:t>
            </a:r>
            <a:endParaRPr sz="3100">
              <a:solidFill>
                <a:schemeClr val="lt1"/>
              </a:solidFill>
            </a:endParaRPr>
          </a:p>
          <a:p>
            <a:pPr indent="-425450" lvl="0" marL="457200" rtl="0" algn="l">
              <a:spcBef>
                <a:spcPts val="0"/>
              </a:spcBef>
              <a:spcAft>
                <a:spcPts val="0"/>
              </a:spcAft>
              <a:buClr>
                <a:schemeClr val="lt1"/>
              </a:buClr>
              <a:buSzPts val="3100"/>
              <a:buChar char="●"/>
            </a:pPr>
            <a:r>
              <a:rPr lang="en" sz="3100">
                <a:solidFill>
                  <a:schemeClr val="lt1"/>
                </a:solidFill>
              </a:rPr>
              <a:t>Project Structure and Goals</a:t>
            </a:r>
            <a:endParaRPr sz="3100">
              <a:solidFill>
                <a:schemeClr val="lt1"/>
              </a:solidFill>
            </a:endParaRPr>
          </a:p>
          <a:p>
            <a:pPr indent="-425450" lvl="0" marL="457200" rtl="0" algn="l">
              <a:spcBef>
                <a:spcPts val="0"/>
              </a:spcBef>
              <a:spcAft>
                <a:spcPts val="0"/>
              </a:spcAft>
              <a:buClr>
                <a:schemeClr val="lt1"/>
              </a:buClr>
              <a:buSzPts val="3100"/>
              <a:buChar char="●"/>
            </a:pPr>
            <a:r>
              <a:rPr lang="en" sz="3100">
                <a:solidFill>
                  <a:schemeClr val="lt1"/>
                </a:solidFill>
              </a:rPr>
              <a:t>The Event Horizon and Beyond</a:t>
            </a:r>
            <a:endParaRPr sz="3100">
              <a:solidFill>
                <a:schemeClr val="lt1"/>
              </a:solidFill>
            </a:endParaRPr>
          </a:p>
        </p:txBody>
      </p:sp>
      <p:pic>
        <p:nvPicPr>
          <p:cNvPr id="63" name="Google Shape;63;p14"/>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64" name="Google Shape;64;p14"/>
          <p:cNvPicPr preferRelativeResize="0"/>
          <p:nvPr/>
        </p:nvPicPr>
        <p:blipFill>
          <a:blip r:embed="rId5">
            <a:alphaModFix/>
          </a:blip>
          <a:stretch>
            <a:fillRect/>
          </a:stretch>
        </p:blipFill>
        <p:spPr>
          <a:xfrm>
            <a:off x="247825" y="4263600"/>
            <a:ext cx="728799" cy="728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 name="Shape 68"/>
        <p:cNvGrpSpPr/>
        <p:nvPr/>
      </p:nvGrpSpPr>
      <p:grpSpPr>
        <a:xfrm>
          <a:off x="0" y="0"/>
          <a:ext cx="0" cy="0"/>
          <a:chOff x="0" y="0"/>
          <a:chExt cx="0" cy="0"/>
        </a:xfrm>
      </p:grpSpPr>
      <p:pic>
        <p:nvPicPr>
          <p:cNvPr id="69" name="Google Shape;69;p15"/>
          <p:cNvPicPr preferRelativeResize="0"/>
          <p:nvPr/>
        </p:nvPicPr>
        <p:blipFill>
          <a:blip r:embed="rId4">
            <a:alphaModFix/>
          </a:blip>
          <a:stretch>
            <a:fillRect/>
          </a:stretch>
        </p:blipFill>
        <p:spPr>
          <a:xfrm>
            <a:off x="0" y="11425"/>
            <a:ext cx="9144000" cy="5120639"/>
          </a:xfrm>
          <a:prstGeom prst="rect">
            <a:avLst/>
          </a:prstGeom>
          <a:noFill/>
          <a:ln>
            <a:noFill/>
          </a:ln>
        </p:spPr>
      </p:pic>
      <p:pic>
        <p:nvPicPr>
          <p:cNvPr id="70" name="Google Shape;70;p15"/>
          <p:cNvPicPr preferRelativeResize="0"/>
          <p:nvPr/>
        </p:nvPicPr>
        <p:blipFill>
          <a:blip r:embed="rId5">
            <a:alphaModFix/>
          </a:blip>
          <a:stretch>
            <a:fillRect/>
          </a:stretch>
        </p:blipFill>
        <p:spPr>
          <a:xfrm>
            <a:off x="6341475" y="4389852"/>
            <a:ext cx="2625298" cy="476300"/>
          </a:xfrm>
          <a:prstGeom prst="rect">
            <a:avLst/>
          </a:prstGeom>
          <a:noFill/>
          <a:ln>
            <a:noFill/>
          </a:ln>
        </p:spPr>
      </p:pic>
      <p:pic>
        <p:nvPicPr>
          <p:cNvPr id="71" name="Google Shape;71;p15"/>
          <p:cNvPicPr preferRelativeResize="0"/>
          <p:nvPr/>
        </p:nvPicPr>
        <p:blipFill>
          <a:blip r:embed="rId6">
            <a:alphaModFix/>
          </a:blip>
          <a:stretch>
            <a:fillRect/>
          </a:stretch>
        </p:blipFill>
        <p:spPr>
          <a:xfrm>
            <a:off x="247825" y="4263600"/>
            <a:ext cx="728799" cy="728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pic>
        <p:nvPicPr>
          <p:cNvPr id="76" name="Google Shape;76;p16"/>
          <p:cNvPicPr preferRelativeResize="0"/>
          <p:nvPr/>
        </p:nvPicPr>
        <p:blipFill>
          <a:blip r:embed="rId4">
            <a:alphaModFix/>
          </a:blip>
          <a:stretch>
            <a:fillRect/>
          </a:stretch>
        </p:blipFill>
        <p:spPr>
          <a:xfrm>
            <a:off x="-1" y="-2162"/>
            <a:ext cx="9144000" cy="5147817"/>
          </a:xfrm>
          <a:prstGeom prst="rect">
            <a:avLst/>
          </a:prstGeom>
          <a:noFill/>
          <a:ln>
            <a:noFill/>
          </a:ln>
        </p:spPr>
      </p:pic>
      <p:pic>
        <p:nvPicPr>
          <p:cNvPr id="77" name="Google Shape;77;p16"/>
          <p:cNvPicPr preferRelativeResize="0"/>
          <p:nvPr/>
        </p:nvPicPr>
        <p:blipFill>
          <a:blip r:embed="rId5">
            <a:alphaModFix/>
          </a:blip>
          <a:stretch>
            <a:fillRect/>
          </a:stretch>
        </p:blipFill>
        <p:spPr>
          <a:xfrm>
            <a:off x="6341475" y="4389852"/>
            <a:ext cx="2625298" cy="476300"/>
          </a:xfrm>
          <a:prstGeom prst="rect">
            <a:avLst/>
          </a:prstGeom>
          <a:noFill/>
          <a:ln>
            <a:noFill/>
          </a:ln>
        </p:spPr>
      </p:pic>
      <p:pic>
        <p:nvPicPr>
          <p:cNvPr id="78" name="Google Shape;78;p16"/>
          <p:cNvPicPr preferRelativeResize="0"/>
          <p:nvPr/>
        </p:nvPicPr>
        <p:blipFill>
          <a:blip r:embed="rId6">
            <a:alphaModFix/>
          </a:blip>
          <a:stretch>
            <a:fillRect/>
          </a:stretch>
        </p:blipFill>
        <p:spPr>
          <a:xfrm>
            <a:off x="247825" y="4263600"/>
            <a:ext cx="728799" cy="7287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pic>
        <p:nvPicPr>
          <p:cNvPr id="83" name="Google Shape;83;p17"/>
          <p:cNvPicPr preferRelativeResize="0"/>
          <p:nvPr/>
        </p:nvPicPr>
        <p:blipFill>
          <a:blip r:embed="rId4">
            <a:alphaModFix/>
          </a:blip>
          <a:stretch>
            <a:fillRect/>
          </a:stretch>
        </p:blipFill>
        <p:spPr>
          <a:xfrm>
            <a:off x="-576075" y="-2287"/>
            <a:ext cx="10296146" cy="5148073"/>
          </a:xfrm>
          <a:prstGeom prst="rect">
            <a:avLst/>
          </a:prstGeom>
          <a:noFill/>
          <a:ln>
            <a:noFill/>
          </a:ln>
        </p:spPr>
      </p:pic>
      <p:pic>
        <p:nvPicPr>
          <p:cNvPr id="84" name="Google Shape;84;p17"/>
          <p:cNvPicPr preferRelativeResize="0"/>
          <p:nvPr/>
        </p:nvPicPr>
        <p:blipFill>
          <a:blip r:embed="rId5">
            <a:alphaModFix/>
          </a:blip>
          <a:stretch>
            <a:fillRect/>
          </a:stretch>
        </p:blipFill>
        <p:spPr>
          <a:xfrm>
            <a:off x="6341475" y="4389852"/>
            <a:ext cx="2625298" cy="476300"/>
          </a:xfrm>
          <a:prstGeom prst="rect">
            <a:avLst/>
          </a:prstGeom>
          <a:noFill/>
          <a:ln>
            <a:noFill/>
          </a:ln>
        </p:spPr>
      </p:pic>
      <p:pic>
        <p:nvPicPr>
          <p:cNvPr id="85" name="Google Shape;85;p17"/>
          <p:cNvPicPr preferRelativeResize="0"/>
          <p:nvPr/>
        </p:nvPicPr>
        <p:blipFill>
          <a:blip r:embed="rId6">
            <a:alphaModFix/>
          </a:blip>
          <a:stretch>
            <a:fillRect/>
          </a:stretch>
        </p:blipFill>
        <p:spPr>
          <a:xfrm>
            <a:off x="247825" y="4263600"/>
            <a:ext cx="728799" cy="7287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How we got here…</a:t>
            </a:r>
            <a:endParaRPr>
              <a:solidFill>
                <a:schemeClr val="lt1"/>
              </a:solidFill>
            </a:endParaRPr>
          </a:p>
        </p:txBody>
      </p:sp>
      <p:sp>
        <p:nvSpPr>
          <p:cNvPr id="91" name="Google Shape;91;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Char char="●"/>
            </a:pPr>
            <a:r>
              <a:rPr lang="en">
                <a:solidFill>
                  <a:schemeClr val="lt1"/>
                </a:solidFill>
              </a:rPr>
              <a:t>Presented work with University of Nebraska (RNAMake) at OSG AHM 2022</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Was contacted soon afterward by NSF</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Identified EHT as a target</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Worked with EHT team to create a demonstration project</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Non-functional version can be seen at (https://eht.scigap.org/)</a:t>
            </a:r>
            <a:endParaRPr>
              <a:solidFill>
                <a:schemeClr val="lt1"/>
              </a:solidFill>
            </a:endParaRPr>
          </a:p>
          <a:p>
            <a:pPr indent="-317500" lvl="2" marL="1371600" rtl="0" algn="l">
              <a:spcBef>
                <a:spcPts val="0"/>
              </a:spcBef>
              <a:spcAft>
                <a:spcPts val="0"/>
              </a:spcAft>
              <a:buClr>
                <a:schemeClr val="lt1"/>
              </a:buClr>
              <a:buSzPts val="1400"/>
              <a:buChar char="■"/>
            </a:pPr>
            <a:r>
              <a:rPr lang="en">
                <a:solidFill>
                  <a:schemeClr val="lt1"/>
                </a:solidFill>
              </a:rPr>
              <a:t>Not functional due </a:t>
            </a:r>
            <a:r>
              <a:rPr lang="en">
                <a:solidFill>
                  <a:schemeClr val="lt1"/>
                </a:solidFill>
              </a:rPr>
              <a:t>transitioning</a:t>
            </a:r>
            <a:r>
              <a:rPr lang="en">
                <a:solidFill>
                  <a:schemeClr val="lt1"/>
                </a:solidFill>
              </a:rPr>
              <a:t> OSG Access Point</a:t>
            </a:r>
            <a:endParaRPr>
              <a:solidFill>
                <a:schemeClr val="lt1"/>
              </a:solidFill>
            </a:endParaRPr>
          </a:p>
          <a:p>
            <a:pPr indent="-317500" lvl="1" marL="914400" rtl="0" algn="l">
              <a:spcBef>
                <a:spcPts val="0"/>
              </a:spcBef>
              <a:spcAft>
                <a:spcPts val="0"/>
              </a:spcAft>
              <a:buClr>
                <a:schemeClr val="lt1"/>
              </a:buClr>
              <a:buSzPts val="1400"/>
              <a:buChar char="○"/>
            </a:pPr>
            <a:r>
              <a:rPr lang="en">
                <a:solidFill>
                  <a:schemeClr val="lt1"/>
                </a:solidFill>
              </a:rPr>
              <a:t>Presented the demo at EHT Webinar and Science Gateways 2022</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After several interactions we agreed to submit a one year EAGER project (EArly-concept Grants for Exploratory Research)</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Submitted March - Award Notification May</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Project start July 1</a:t>
            </a:r>
            <a:endParaRPr>
              <a:solidFill>
                <a:schemeClr val="lt1"/>
              </a:solidFill>
            </a:endParaRPr>
          </a:p>
        </p:txBody>
      </p:sp>
      <p:pic>
        <p:nvPicPr>
          <p:cNvPr id="92" name="Google Shape;92;p18"/>
          <p:cNvPicPr preferRelativeResize="0"/>
          <p:nvPr/>
        </p:nvPicPr>
        <p:blipFill>
          <a:blip r:embed="rId4">
            <a:alphaModFix/>
          </a:blip>
          <a:stretch>
            <a:fillRect/>
          </a:stretch>
        </p:blipFill>
        <p:spPr>
          <a:xfrm>
            <a:off x="6341475" y="4389852"/>
            <a:ext cx="2625298" cy="476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pic>
        <p:nvPicPr>
          <p:cNvPr id="97" name="Google Shape;97;p19"/>
          <p:cNvPicPr preferRelativeResize="0"/>
          <p:nvPr/>
        </p:nvPicPr>
        <p:blipFill>
          <a:blip r:embed="rId3">
            <a:alphaModFix/>
          </a:blip>
          <a:stretch>
            <a:fillRect/>
          </a:stretch>
        </p:blipFill>
        <p:spPr>
          <a:xfrm>
            <a:off x="6341475" y="4389852"/>
            <a:ext cx="2625298" cy="476300"/>
          </a:xfrm>
          <a:prstGeom prst="rect">
            <a:avLst/>
          </a:prstGeom>
          <a:noFill/>
          <a:ln>
            <a:noFill/>
          </a:ln>
        </p:spPr>
      </p:pic>
      <p:pic>
        <p:nvPicPr>
          <p:cNvPr id="98" name="Google Shape;98;p19"/>
          <p:cNvPicPr preferRelativeResize="0"/>
          <p:nvPr/>
        </p:nvPicPr>
        <p:blipFill>
          <a:blip r:embed="rId4">
            <a:alphaModFix/>
          </a:blip>
          <a:stretch>
            <a:fillRect/>
          </a:stretch>
        </p:blipFill>
        <p:spPr>
          <a:xfrm>
            <a:off x="247825" y="4263600"/>
            <a:ext cx="728799" cy="728799"/>
          </a:xfrm>
          <a:prstGeom prst="rect">
            <a:avLst/>
          </a:prstGeom>
          <a:noFill/>
          <a:ln>
            <a:noFill/>
          </a:ln>
        </p:spPr>
      </p:pic>
      <p:pic>
        <p:nvPicPr>
          <p:cNvPr id="99" name="Google Shape;99;p19"/>
          <p:cNvPicPr preferRelativeResize="0"/>
          <p:nvPr/>
        </p:nvPicPr>
        <p:blipFill>
          <a:blip r:embed="rId5">
            <a:alphaModFix/>
          </a:blip>
          <a:stretch>
            <a:fillRect/>
          </a:stretch>
        </p:blipFill>
        <p:spPr>
          <a:xfrm>
            <a:off x="152400" y="1108625"/>
            <a:ext cx="8839204" cy="29262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What we will do… </a:t>
            </a:r>
            <a:endParaRPr>
              <a:solidFill>
                <a:schemeClr val="lt1"/>
              </a:solidFill>
            </a:endParaRPr>
          </a:p>
        </p:txBody>
      </p:sp>
      <p:sp>
        <p:nvSpPr>
          <p:cNvPr id="105" name="Google Shape;105;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just">
              <a:lnSpc>
                <a:spcPct val="113000"/>
              </a:lnSpc>
              <a:spcBef>
                <a:spcPts val="0"/>
              </a:spcBef>
              <a:spcAft>
                <a:spcPts val="0"/>
              </a:spcAft>
              <a:buNone/>
            </a:pPr>
            <a:r>
              <a:t/>
            </a:r>
            <a:endParaRPr sz="1700">
              <a:solidFill>
                <a:schemeClr val="lt1"/>
              </a:solidFill>
            </a:endParaRPr>
          </a:p>
          <a:p>
            <a:pPr indent="0" lvl="0" marL="0" rtl="0" algn="just">
              <a:lnSpc>
                <a:spcPct val="113000"/>
              </a:lnSpc>
              <a:spcBef>
                <a:spcPts val="0"/>
              </a:spcBef>
              <a:spcAft>
                <a:spcPts val="0"/>
              </a:spcAft>
              <a:buNone/>
            </a:pPr>
            <a:r>
              <a:rPr lang="en" sz="2100">
                <a:solidFill>
                  <a:schemeClr val="lt1"/>
                </a:solidFill>
              </a:rPr>
              <a:t>The goal of this exploratory work is to demonstrate the effectiveness of combining human-computer interaction design methodologies with science gateway technologies to better enable the EHT’s analysis of large astronomical data sets.</a:t>
            </a:r>
            <a:endParaRPr sz="2100">
              <a:solidFill>
                <a:schemeClr val="lt1"/>
              </a:solidFill>
            </a:endParaRPr>
          </a:p>
          <a:p>
            <a:pPr indent="0" lvl="0" marL="0" rtl="0" algn="just">
              <a:lnSpc>
                <a:spcPct val="113000"/>
              </a:lnSpc>
              <a:spcBef>
                <a:spcPts val="0"/>
              </a:spcBef>
              <a:spcAft>
                <a:spcPts val="0"/>
              </a:spcAft>
              <a:buNone/>
            </a:pPr>
            <a:r>
              <a:t/>
            </a:r>
            <a:endParaRPr sz="2100">
              <a:solidFill>
                <a:schemeClr val="lt1"/>
              </a:solidFill>
            </a:endParaRPr>
          </a:p>
          <a:p>
            <a:pPr indent="0" lvl="0" marL="0" rtl="0" algn="just">
              <a:lnSpc>
                <a:spcPct val="113000"/>
              </a:lnSpc>
              <a:spcBef>
                <a:spcPts val="0"/>
              </a:spcBef>
              <a:spcAft>
                <a:spcPts val="0"/>
              </a:spcAft>
              <a:buNone/>
            </a:pPr>
            <a:r>
              <a:t/>
            </a:r>
            <a:endParaRPr sz="2100">
              <a:solidFill>
                <a:schemeClr val="lt1"/>
              </a:solidFill>
            </a:endParaRPr>
          </a:p>
          <a:p>
            <a:pPr indent="0" lvl="0" marL="0" rtl="0" algn="just">
              <a:lnSpc>
                <a:spcPct val="113000"/>
              </a:lnSpc>
              <a:spcBef>
                <a:spcPts val="0"/>
              </a:spcBef>
              <a:spcAft>
                <a:spcPts val="0"/>
              </a:spcAft>
              <a:buNone/>
            </a:pPr>
            <a:r>
              <a:rPr lang="en" sz="2100">
                <a:solidFill>
                  <a:schemeClr val="lt1"/>
                </a:solidFill>
              </a:rPr>
              <a:t>Objectives: </a:t>
            </a:r>
            <a:endParaRPr sz="2100">
              <a:solidFill>
                <a:schemeClr val="lt1"/>
              </a:solidFill>
            </a:endParaRPr>
          </a:p>
          <a:p>
            <a:pPr indent="-321945" lvl="0" marL="457200" rtl="0" algn="just">
              <a:spcBef>
                <a:spcPts val="0"/>
              </a:spcBef>
              <a:spcAft>
                <a:spcPts val="0"/>
              </a:spcAft>
              <a:buClr>
                <a:schemeClr val="lt1"/>
              </a:buClr>
              <a:buSzPct val="100000"/>
              <a:buChar char="●"/>
            </a:pPr>
            <a:r>
              <a:rPr lang="en" sz="2100">
                <a:solidFill>
                  <a:schemeClr val="lt1"/>
                </a:solidFill>
              </a:rPr>
              <a:t>Provide the EHT project with a highly functional, UX-centric gateway that allows application integration for three existing workflows that leverage OSPool resources. </a:t>
            </a:r>
            <a:endParaRPr sz="2100">
              <a:solidFill>
                <a:schemeClr val="lt1"/>
              </a:solidFill>
            </a:endParaRPr>
          </a:p>
          <a:p>
            <a:pPr indent="-321945" lvl="0" marL="457200" rtl="0" algn="just">
              <a:spcBef>
                <a:spcPts val="0"/>
              </a:spcBef>
              <a:spcAft>
                <a:spcPts val="0"/>
              </a:spcAft>
              <a:buClr>
                <a:schemeClr val="lt1"/>
              </a:buClr>
              <a:buSzPct val="100000"/>
              <a:buChar char="●"/>
            </a:pPr>
            <a:r>
              <a:rPr lang="en" sz="2100">
                <a:solidFill>
                  <a:schemeClr val="lt1"/>
                </a:solidFill>
              </a:rPr>
              <a:t>Address the technical hurdles to allow the full utilization of HTC resources from a science gateway environment within the Apache Airavata framework. </a:t>
            </a:r>
            <a:endParaRPr sz="2100">
              <a:solidFill>
                <a:schemeClr val="lt1"/>
              </a:solidFill>
            </a:endParaRPr>
          </a:p>
          <a:p>
            <a:pPr indent="-321945" lvl="0" marL="457200" rtl="0" algn="just">
              <a:spcBef>
                <a:spcPts val="0"/>
              </a:spcBef>
              <a:spcAft>
                <a:spcPts val="0"/>
              </a:spcAft>
              <a:buClr>
                <a:schemeClr val="lt1"/>
              </a:buClr>
              <a:buSzPct val="100000"/>
              <a:buChar char="●"/>
            </a:pPr>
            <a:r>
              <a:rPr lang="en" sz="2100">
                <a:solidFill>
                  <a:schemeClr val="lt1"/>
                </a:solidFill>
              </a:rPr>
              <a:t>Provide strategically targeted outreach to astronomy researchers and the CI community to amplify the work done during the project.</a:t>
            </a:r>
            <a:endParaRPr sz="2100">
              <a:solidFill>
                <a:schemeClr val="lt1"/>
              </a:solidFill>
            </a:endParaRPr>
          </a:p>
          <a:p>
            <a:pPr indent="0" lvl="0" marL="0" rtl="0" algn="just">
              <a:lnSpc>
                <a:spcPct val="113000"/>
              </a:lnSpc>
              <a:spcBef>
                <a:spcPts val="1000"/>
              </a:spcBef>
              <a:spcAft>
                <a:spcPts val="0"/>
              </a:spcAft>
              <a:buNone/>
            </a:pPr>
            <a:r>
              <a:t/>
            </a:r>
            <a:endParaRPr sz="1700">
              <a:solidFill>
                <a:schemeClr val="lt1"/>
              </a:solidFill>
            </a:endParaRPr>
          </a:p>
          <a:p>
            <a:pPr indent="0" lvl="0" marL="0" rtl="0" algn="l">
              <a:spcBef>
                <a:spcPts val="0"/>
              </a:spcBef>
              <a:spcAft>
                <a:spcPts val="1200"/>
              </a:spcAft>
              <a:buNone/>
            </a:pPr>
            <a:r>
              <a:t/>
            </a:r>
            <a:endParaRPr>
              <a:solidFill>
                <a:schemeClr val="lt1"/>
              </a:solidFill>
            </a:endParaRPr>
          </a:p>
        </p:txBody>
      </p:sp>
      <p:pic>
        <p:nvPicPr>
          <p:cNvPr id="106" name="Google Shape;106;p20"/>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07" name="Google Shape;107;p20"/>
          <p:cNvPicPr preferRelativeResize="0"/>
          <p:nvPr/>
        </p:nvPicPr>
        <p:blipFill>
          <a:blip r:embed="rId5">
            <a:alphaModFix/>
          </a:blip>
          <a:stretch>
            <a:fillRect/>
          </a:stretch>
        </p:blipFill>
        <p:spPr>
          <a:xfrm>
            <a:off x="247825" y="4263600"/>
            <a:ext cx="728799" cy="728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 name="Shape 111"/>
        <p:cNvGrpSpPr/>
        <p:nvPr/>
      </p:nvGrpSpPr>
      <p:grpSpPr>
        <a:xfrm>
          <a:off x="0" y="0"/>
          <a:ext cx="0" cy="0"/>
          <a:chOff x="0" y="0"/>
          <a:chExt cx="0" cy="0"/>
        </a:xfrm>
      </p:grpSpPr>
      <p:pic>
        <p:nvPicPr>
          <p:cNvPr id="112" name="Google Shape;112;p21"/>
          <p:cNvPicPr preferRelativeResize="0"/>
          <p:nvPr/>
        </p:nvPicPr>
        <p:blipFill>
          <a:blip r:embed="rId4">
            <a:alphaModFix/>
          </a:blip>
          <a:stretch>
            <a:fillRect/>
          </a:stretch>
        </p:blipFill>
        <p:spPr>
          <a:xfrm>
            <a:off x="6341475" y="4389852"/>
            <a:ext cx="2625298" cy="476300"/>
          </a:xfrm>
          <a:prstGeom prst="rect">
            <a:avLst/>
          </a:prstGeom>
          <a:noFill/>
          <a:ln>
            <a:noFill/>
          </a:ln>
        </p:spPr>
      </p:pic>
      <p:pic>
        <p:nvPicPr>
          <p:cNvPr id="113" name="Google Shape;113;p21"/>
          <p:cNvPicPr preferRelativeResize="0"/>
          <p:nvPr/>
        </p:nvPicPr>
        <p:blipFill>
          <a:blip r:embed="rId5">
            <a:alphaModFix/>
          </a:blip>
          <a:stretch>
            <a:fillRect/>
          </a:stretch>
        </p:blipFill>
        <p:spPr>
          <a:xfrm>
            <a:off x="247825" y="4263600"/>
            <a:ext cx="728799" cy="728799"/>
          </a:xfrm>
          <a:prstGeom prst="rect">
            <a:avLst/>
          </a:prstGeom>
          <a:noFill/>
          <a:ln>
            <a:noFill/>
          </a:ln>
        </p:spPr>
      </p:pic>
      <p:sp>
        <p:nvSpPr>
          <p:cNvPr id="114" name="Google Shape;114;p21"/>
          <p:cNvSpPr txBox="1"/>
          <p:nvPr>
            <p:ph type="title"/>
          </p:nvPr>
        </p:nvSpPr>
        <p:spPr>
          <a:xfrm>
            <a:off x="311700" y="4450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chemeClr val="lt1"/>
                </a:solidFill>
              </a:rPr>
              <a:t>User Experience (UX) Focus</a:t>
            </a:r>
            <a:endParaRPr b="1">
              <a:solidFill>
                <a:schemeClr val="lt1"/>
              </a:solidFill>
            </a:endParaRPr>
          </a:p>
        </p:txBody>
      </p:sp>
      <p:sp>
        <p:nvSpPr>
          <p:cNvPr id="115" name="Google Shape;115;p21"/>
          <p:cNvSpPr txBox="1"/>
          <p:nvPr>
            <p:ph idx="1" type="body"/>
          </p:nvPr>
        </p:nvSpPr>
        <p:spPr>
          <a:xfrm>
            <a:off x="153225" y="1321550"/>
            <a:ext cx="3238200" cy="335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Char char="-"/>
            </a:pPr>
            <a:r>
              <a:rPr lang="en" sz="1600">
                <a:solidFill>
                  <a:schemeClr val="lt1"/>
                </a:solidFill>
              </a:rPr>
              <a:t>A </a:t>
            </a:r>
            <a:r>
              <a:rPr b="1" lang="en" sz="1600">
                <a:solidFill>
                  <a:schemeClr val="lt1"/>
                </a:solidFill>
              </a:rPr>
              <a:t>UX-centric approach</a:t>
            </a:r>
            <a:r>
              <a:rPr lang="en" sz="1600">
                <a:solidFill>
                  <a:schemeClr val="lt1"/>
                </a:solidFill>
              </a:rPr>
              <a:t> is leveraged within the </a:t>
            </a:r>
            <a:r>
              <a:rPr b="1" lang="en" sz="1600">
                <a:solidFill>
                  <a:schemeClr val="lt1"/>
                </a:solidFill>
              </a:rPr>
              <a:t>Double Diamond design process</a:t>
            </a:r>
            <a:r>
              <a:rPr lang="en" sz="1600">
                <a:solidFill>
                  <a:schemeClr val="lt1"/>
                </a:solidFill>
              </a:rPr>
              <a:t> to ensure user-centered solutions that address the challenges in the problem space while promoting iterative exploration, ideation, evaluation, and refinement.</a:t>
            </a:r>
            <a:endParaRPr sz="1600">
              <a:solidFill>
                <a:schemeClr val="lt1"/>
              </a:solidFill>
            </a:endParaRPr>
          </a:p>
        </p:txBody>
      </p:sp>
      <p:pic>
        <p:nvPicPr>
          <p:cNvPr id="116" name="Google Shape;116;p21"/>
          <p:cNvPicPr preferRelativeResize="0"/>
          <p:nvPr/>
        </p:nvPicPr>
        <p:blipFill>
          <a:blip r:embed="rId6">
            <a:alphaModFix/>
          </a:blip>
          <a:stretch>
            <a:fillRect/>
          </a:stretch>
        </p:blipFill>
        <p:spPr>
          <a:xfrm>
            <a:off x="3641451" y="1321549"/>
            <a:ext cx="5080024" cy="2642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