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6858000" cx="12192000"/>
  <p:notesSz cx="6858000" cy="9144000"/>
  <p:embeddedFontLst>
    <p:embeddedFont>
      <p:font typeface="Helvetica Neue"/>
      <p:regular r:id="rId18"/>
      <p:bold r:id="rId19"/>
      <p:italic r:id="rId20"/>
      <p:boldItalic r:id="rId21"/>
    </p:embeddedFont>
    <p:embeddedFont>
      <p:font typeface="Helvetica Neue Light"/>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HelveticaNeue-italic.fntdata"/><Relationship Id="rId22" Type="http://schemas.openxmlformats.org/officeDocument/2006/relationships/font" Target="fonts/HelveticaNeueLight-regular.fntdata"/><Relationship Id="rId21" Type="http://schemas.openxmlformats.org/officeDocument/2006/relationships/font" Target="fonts/HelveticaNeue-boldItalic.fntdata"/><Relationship Id="rId24" Type="http://schemas.openxmlformats.org/officeDocument/2006/relationships/font" Target="fonts/HelveticaNeueLight-italic.fntdata"/><Relationship Id="rId23" Type="http://schemas.openxmlformats.org/officeDocument/2006/relationships/font" Target="fonts/HelveticaNeueLight-bold.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schemas.openxmlformats.org/officeDocument/2006/relationships/font" Target="fonts/HelveticaNeueLight-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font" Target="fonts/HelveticaNeue-bold.fntdata"/><Relationship Id="rId18" Type="http://schemas.openxmlformats.org/officeDocument/2006/relationships/font" Target="fonts/HelveticaNeue-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579183ae19_0_4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2579183ae19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2579183ae19_0_5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2579183ae19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2579183ae19_0_3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2579183ae19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2579183ae19_0_4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2579183ae19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2579183ae19_0_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2579183ae19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2579183ae19_0_1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2579183ae19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2579183ae19_0_6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2579183ae19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579183ae19_0_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2579183ae19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2579183ae19_0_3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2579183ae19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2579183ae19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g2579183ae19_0_1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2579183ae19_0_2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2579183ae19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2579183ae19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g2579183ae19_0_2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bg>
      <p:bgPr>
        <a:blipFill>
          <a:blip r:embed="rId2">
            <a:alphaModFix/>
          </a:blip>
          <a:stretch>
            <a:fillRect/>
          </a:stretch>
        </a:blipFill>
      </p:bgPr>
    </p:bg>
    <p:spTree>
      <p:nvGrpSpPr>
        <p:cNvPr id="9" name="Shape 9"/>
        <p:cNvGrpSpPr/>
        <p:nvPr/>
      </p:nvGrpSpPr>
      <p:grpSpPr>
        <a:xfrm>
          <a:off x="0" y="0"/>
          <a:ext cx="0" cy="0"/>
          <a:chOff x="0" y="0"/>
          <a:chExt cx="0" cy="0"/>
        </a:xfrm>
      </p:grpSpPr>
      <p:sp>
        <p:nvSpPr>
          <p:cNvPr id="10" name="Google Shape;10;p2"/>
          <p:cNvSpPr txBox="1"/>
          <p:nvPr>
            <p:ph type="ctrTitle"/>
          </p:nvPr>
        </p:nvSpPr>
        <p:spPr>
          <a:xfrm>
            <a:off x="838200" y="665163"/>
            <a:ext cx="105156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Helvetica Neue"/>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 name="Google Shape;11;p2"/>
          <p:cNvSpPr txBox="1"/>
          <p:nvPr>
            <p:ph idx="1" type="subTitle"/>
          </p:nvPr>
        </p:nvSpPr>
        <p:spPr>
          <a:xfrm>
            <a:off x="838200" y="3288002"/>
            <a:ext cx="105156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2" name="Google Shape;12;p2"/>
          <p:cNvSpPr txBox="1"/>
          <p:nvPr>
            <p:ph idx="12" type="sldNum"/>
          </p:nvPr>
        </p:nvSpPr>
        <p:spPr>
          <a:xfrm>
            <a:off x="11409045" y="6333134"/>
            <a:ext cx="731700" cy="5250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bg>
      <p:bgPr>
        <a:blipFill>
          <a:blip r:embed="rId2">
            <a:alphaModFix/>
          </a:blip>
          <a:stretch>
            <a:fillRect/>
          </a:stretch>
        </a:blipFill>
      </p:bgPr>
    </p:bg>
    <p:spTree>
      <p:nvGrpSpPr>
        <p:cNvPr id="48" name="Shape 48"/>
        <p:cNvGrpSpPr/>
        <p:nvPr/>
      </p:nvGrpSpPr>
      <p:grpSpPr>
        <a:xfrm>
          <a:off x="0" y="0"/>
          <a:ext cx="0" cy="0"/>
          <a:chOff x="0" y="0"/>
          <a:chExt cx="0" cy="0"/>
        </a:xfrm>
      </p:grpSpPr>
      <p:sp>
        <p:nvSpPr>
          <p:cNvPr id="49" name="Google Shape;49;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0" name="Google Shape;50;p11"/>
          <p:cNvSpPr txBox="1"/>
          <p:nvPr>
            <p:ph idx="1" type="body"/>
          </p:nvPr>
        </p:nvSpPr>
        <p:spPr>
          <a:xfrm rot="5400000">
            <a:off x="3921005" y="-1234281"/>
            <a:ext cx="4351338" cy="10515600"/>
          </a:xfrm>
          <a:prstGeom prst="rect">
            <a:avLst/>
          </a:prstGeom>
          <a:solidFill>
            <a:schemeClr val="lt1"/>
          </a:solid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1" name="Google Shape;51;p11"/>
          <p:cNvSpPr txBox="1"/>
          <p:nvPr>
            <p:ph idx="12" type="sldNum"/>
          </p:nvPr>
        </p:nvSpPr>
        <p:spPr>
          <a:xfrm>
            <a:off x="11409045" y="6333134"/>
            <a:ext cx="731700" cy="5250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bg>
      <p:bgPr>
        <a:blipFill>
          <a:blip r:embed="rId2">
            <a:alphaModFix/>
          </a:blip>
          <a:stretch>
            <a:fillRect/>
          </a:stretch>
        </a:blipFill>
      </p:bgPr>
    </p:bg>
    <p:spTree>
      <p:nvGrpSpPr>
        <p:cNvPr id="52" name="Shape 52"/>
        <p:cNvGrpSpPr/>
        <p:nvPr/>
      </p:nvGrpSpPr>
      <p:grpSpPr>
        <a:xfrm>
          <a:off x="0" y="0"/>
          <a:ext cx="0" cy="0"/>
          <a:chOff x="0" y="0"/>
          <a:chExt cx="0" cy="0"/>
        </a:xfrm>
      </p:grpSpPr>
      <p:sp>
        <p:nvSpPr>
          <p:cNvPr id="53" name="Google Shape;53;p12"/>
          <p:cNvSpPr txBox="1"/>
          <p:nvPr>
            <p:ph type="title"/>
          </p:nvPr>
        </p:nvSpPr>
        <p:spPr>
          <a:xfrm rot="5400000">
            <a:off x="7133431" y="1956594"/>
            <a:ext cx="5811838" cy="2628900"/>
          </a:xfrm>
          <a:prstGeom prst="rect">
            <a:avLst/>
          </a:prstGeom>
          <a:solidFill>
            <a:schemeClr val="lt1"/>
          </a:solid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12"/>
          <p:cNvSpPr txBox="1"/>
          <p:nvPr>
            <p:ph idx="1" type="body"/>
          </p:nvPr>
        </p:nvSpPr>
        <p:spPr>
          <a:xfrm rot="5400000">
            <a:off x="1799431" y="-596106"/>
            <a:ext cx="5811838" cy="7734300"/>
          </a:xfrm>
          <a:prstGeom prst="rect">
            <a:avLst/>
          </a:prstGeom>
          <a:solidFill>
            <a:schemeClr val="lt1"/>
          </a:solid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5" name="Google Shape;55;p12"/>
          <p:cNvSpPr txBox="1"/>
          <p:nvPr>
            <p:ph idx="12" type="sldNum"/>
          </p:nvPr>
        </p:nvSpPr>
        <p:spPr>
          <a:xfrm>
            <a:off x="11409045" y="6333134"/>
            <a:ext cx="731700" cy="5250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bg>
      <p:bgPr>
        <a:blipFill>
          <a:blip r:embed="rId2">
            <a:alphaModFix/>
          </a:blip>
          <a:stretch>
            <a:fillRect/>
          </a:stretch>
        </a:blipFill>
      </p:bgPr>
    </p:bg>
    <p:spTree>
      <p:nvGrpSpPr>
        <p:cNvPr id="13" name="Shape 13"/>
        <p:cNvGrpSpPr/>
        <p:nvPr/>
      </p:nvGrpSpPr>
      <p:grpSpPr>
        <a:xfrm>
          <a:off x="0" y="0"/>
          <a:ext cx="0" cy="0"/>
          <a:chOff x="0" y="0"/>
          <a:chExt cx="0" cy="0"/>
        </a:xfrm>
      </p:grpSpPr>
      <p:sp>
        <p:nvSpPr>
          <p:cNvPr id="14" name="Google Shape;14;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 name="Google Shape;15;p3"/>
          <p:cNvSpPr txBox="1"/>
          <p:nvPr>
            <p:ph idx="1" type="body"/>
          </p:nvPr>
        </p:nvSpPr>
        <p:spPr>
          <a:xfrm>
            <a:off x="838874" y="1847850"/>
            <a:ext cx="10515600" cy="4351338"/>
          </a:xfrm>
          <a:prstGeom prst="rect">
            <a:avLst/>
          </a:prstGeom>
          <a:solidFill>
            <a:schemeClr val="lt1"/>
          </a:solid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6" name="Google Shape;16;p3"/>
          <p:cNvSpPr txBox="1"/>
          <p:nvPr>
            <p:ph idx="12" type="sldNum"/>
          </p:nvPr>
        </p:nvSpPr>
        <p:spPr>
          <a:xfrm>
            <a:off x="11409045" y="6333134"/>
            <a:ext cx="731700" cy="5250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blipFill>
          <a:blip r:embed="rId2">
            <a:alphaModFix/>
          </a:blip>
          <a:stretch>
            <a:fillRect/>
          </a:stretch>
        </a:blipFill>
      </p:bgPr>
    </p:bg>
    <p:spTree>
      <p:nvGrpSpPr>
        <p:cNvPr id="17" name="Shape 17"/>
        <p:cNvGrpSpPr/>
        <p:nvPr/>
      </p:nvGrpSpPr>
      <p:grpSpPr>
        <a:xfrm>
          <a:off x="0" y="0"/>
          <a:ext cx="0" cy="0"/>
          <a:chOff x="0" y="0"/>
          <a:chExt cx="0" cy="0"/>
        </a:xfrm>
      </p:grpSpPr>
      <p:sp>
        <p:nvSpPr>
          <p:cNvPr id="18" name="Google Shape;18;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Helvetica Neue"/>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4"/>
          <p:cNvSpPr txBox="1"/>
          <p:nvPr>
            <p:ph idx="1" type="body"/>
          </p:nvPr>
        </p:nvSpPr>
        <p:spPr>
          <a:xfrm>
            <a:off x="831850" y="4589463"/>
            <a:ext cx="10515600" cy="1500187"/>
          </a:xfrm>
          <a:prstGeom prst="rect">
            <a:avLst/>
          </a:prstGeom>
          <a:solidFill>
            <a:schemeClr val="lt1"/>
          </a:solid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0" name="Google Shape;20;p4"/>
          <p:cNvSpPr txBox="1"/>
          <p:nvPr>
            <p:ph idx="12" type="sldNum"/>
          </p:nvPr>
        </p:nvSpPr>
        <p:spPr>
          <a:xfrm>
            <a:off x="11409045" y="6333134"/>
            <a:ext cx="731700" cy="525000"/>
          </a:xfrm>
          <a:prstGeom prst="rect">
            <a:avLst/>
          </a:prstGeom>
        </p:spPr>
        <p:txBody>
          <a:bodyPr anchorCtr="0" anchor="t" bIns="91425" lIns="91425" spcFirstLastPara="1" rIns="91425" wrap="square" tIns="91425">
            <a:noAutofit/>
          </a:bodyPr>
          <a:lstStyle>
            <a:lvl1pPr lvl="0">
              <a:buNone/>
              <a:defRPr>
                <a:solidFill>
                  <a:srgbClr val="888888"/>
                </a:solidFill>
              </a:defRPr>
            </a:lvl1pPr>
            <a:lvl2pPr lvl="1">
              <a:buNone/>
              <a:defRPr>
                <a:solidFill>
                  <a:srgbClr val="888888"/>
                </a:solidFill>
              </a:defRPr>
            </a:lvl2pPr>
            <a:lvl3pPr lvl="2">
              <a:buNone/>
              <a:defRPr>
                <a:solidFill>
                  <a:srgbClr val="888888"/>
                </a:solidFill>
              </a:defRPr>
            </a:lvl3pPr>
            <a:lvl4pPr lvl="3">
              <a:buNone/>
              <a:defRPr>
                <a:solidFill>
                  <a:srgbClr val="888888"/>
                </a:solidFill>
              </a:defRPr>
            </a:lvl4pPr>
            <a:lvl5pPr lvl="4">
              <a:buNone/>
              <a:defRPr>
                <a:solidFill>
                  <a:srgbClr val="888888"/>
                </a:solidFill>
              </a:defRPr>
            </a:lvl5pPr>
            <a:lvl6pPr lvl="5">
              <a:buNone/>
              <a:defRPr>
                <a:solidFill>
                  <a:srgbClr val="888888"/>
                </a:solidFill>
              </a:defRPr>
            </a:lvl6pPr>
            <a:lvl7pPr lvl="6">
              <a:buNone/>
              <a:defRPr>
                <a:solidFill>
                  <a:srgbClr val="888888"/>
                </a:solidFill>
              </a:defRPr>
            </a:lvl7pPr>
            <a:lvl8pPr lvl="7">
              <a:buNone/>
              <a:defRPr>
                <a:solidFill>
                  <a:srgbClr val="888888"/>
                </a:solidFill>
              </a:defRPr>
            </a:lvl8pPr>
            <a:lvl9pPr lvl="8">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bg>
      <p:bgPr>
        <a:blipFill>
          <a:blip r:embed="rId2">
            <a:alphaModFix/>
          </a:blip>
          <a:stretch>
            <a:fillRect/>
          </a:stretch>
        </a:blipFill>
      </p:bgPr>
    </p:bg>
    <p:spTree>
      <p:nvGrpSpPr>
        <p:cNvPr id="21" name="Shape 21"/>
        <p:cNvGrpSpPr/>
        <p:nvPr/>
      </p:nvGrpSpPr>
      <p:grpSpPr>
        <a:xfrm>
          <a:off x="0" y="0"/>
          <a:ext cx="0" cy="0"/>
          <a:chOff x="0" y="0"/>
          <a:chExt cx="0" cy="0"/>
        </a:xfrm>
      </p:grpSpPr>
      <p:sp>
        <p:nvSpPr>
          <p:cNvPr id="22" name="Google Shape;22;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5"/>
          <p:cNvSpPr txBox="1"/>
          <p:nvPr>
            <p:ph idx="1" type="body"/>
          </p:nvPr>
        </p:nvSpPr>
        <p:spPr>
          <a:xfrm>
            <a:off x="838200" y="1825625"/>
            <a:ext cx="5181600" cy="4351338"/>
          </a:xfrm>
          <a:prstGeom prst="rect">
            <a:avLst/>
          </a:prstGeom>
          <a:solidFill>
            <a:schemeClr val="lt1"/>
          </a:solid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5"/>
          <p:cNvSpPr txBox="1"/>
          <p:nvPr>
            <p:ph idx="2" type="body"/>
          </p:nvPr>
        </p:nvSpPr>
        <p:spPr>
          <a:xfrm>
            <a:off x="6172200" y="1825625"/>
            <a:ext cx="5181600" cy="4351338"/>
          </a:xfrm>
          <a:prstGeom prst="rect">
            <a:avLst/>
          </a:prstGeom>
          <a:solidFill>
            <a:schemeClr val="lt1"/>
          </a:solid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5" name="Google Shape;25;p5"/>
          <p:cNvSpPr txBox="1"/>
          <p:nvPr>
            <p:ph idx="12" type="sldNum"/>
          </p:nvPr>
        </p:nvSpPr>
        <p:spPr>
          <a:xfrm>
            <a:off x="11409045" y="6333134"/>
            <a:ext cx="731700" cy="5250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bg>
      <p:bgPr>
        <a:blipFill>
          <a:blip r:embed="rId2">
            <a:alphaModFix/>
          </a:blip>
          <a:stretch>
            <a:fillRect/>
          </a:stretch>
        </a:blipFill>
      </p:bgPr>
    </p:bg>
    <p:spTree>
      <p:nvGrpSpPr>
        <p:cNvPr id="26" name="Shape 26"/>
        <p:cNvGrpSpPr/>
        <p:nvPr/>
      </p:nvGrpSpPr>
      <p:grpSpPr>
        <a:xfrm>
          <a:off x="0" y="0"/>
          <a:ext cx="0" cy="0"/>
          <a:chOff x="0" y="0"/>
          <a:chExt cx="0" cy="0"/>
        </a:xfrm>
      </p:grpSpPr>
      <p:sp>
        <p:nvSpPr>
          <p:cNvPr id="27" name="Google Shape;2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8" name="Google Shape;28;p6"/>
          <p:cNvSpPr txBox="1"/>
          <p:nvPr>
            <p:ph idx="1" type="body"/>
          </p:nvPr>
        </p:nvSpPr>
        <p:spPr>
          <a:xfrm>
            <a:off x="839788" y="1681163"/>
            <a:ext cx="5157787" cy="823912"/>
          </a:xfrm>
          <a:prstGeom prst="rect">
            <a:avLst/>
          </a:prstGeom>
          <a:solidFill>
            <a:schemeClr val="lt1"/>
          </a:solid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9" name="Google Shape;29;p6"/>
          <p:cNvSpPr txBox="1"/>
          <p:nvPr>
            <p:ph idx="2" type="body"/>
          </p:nvPr>
        </p:nvSpPr>
        <p:spPr>
          <a:xfrm>
            <a:off x="839788" y="2505075"/>
            <a:ext cx="5157787" cy="3684588"/>
          </a:xfrm>
          <a:prstGeom prst="rect">
            <a:avLst/>
          </a:prstGeom>
          <a:solidFill>
            <a:schemeClr val="lt1"/>
          </a:solid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0" name="Google Shape;30;p6"/>
          <p:cNvSpPr txBox="1"/>
          <p:nvPr>
            <p:ph idx="3" type="body"/>
          </p:nvPr>
        </p:nvSpPr>
        <p:spPr>
          <a:xfrm>
            <a:off x="6172200" y="1681163"/>
            <a:ext cx="5183188" cy="823912"/>
          </a:xfrm>
          <a:prstGeom prst="rect">
            <a:avLst/>
          </a:prstGeom>
          <a:solidFill>
            <a:schemeClr val="lt1"/>
          </a:solid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1" name="Google Shape;31;p6"/>
          <p:cNvSpPr txBox="1"/>
          <p:nvPr>
            <p:ph idx="4" type="body"/>
          </p:nvPr>
        </p:nvSpPr>
        <p:spPr>
          <a:xfrm>
            <a:off x="6172200" y="2505075"/>
            <a:ext cx="5183188" cy="3684588"/>
          </a:xfrm>
          <a:prstGeom prst="rect">
            <a:avLst/>
          </a:prstGeom>
          <a:solidFill>
            <a:schemeClr val="lt1"/>
          </a:solid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6"/>
          <p:cNvSpPr txBox="1"/>
          <p:nvPr>
            <p:ph idx="12" type="sldNum"/>
          </p:nvPr>
        </p:nvSpPr>
        <p:spPr>
          <a:xfrm>
            <a:off x="11409045" y="6333134"/>
            <a:ext cx="731700" cy="5250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blipFill>
          <a:blip r:embed="rId2">
            <a:alphaModFix/>
          </a:blip>
          <a:stretch>
            <a:fillRect/>
          </a:stretch>
        </a:blipFill>
      </p:bgPr>
    </p:bg>
    <p:spTree>
      <p:nvGrpSpPr>
        <p:cNvPr id="33" name="Shape 33"/>
        <p:cNvGrpSpPr/>
        <p:nvPr/>
      </p:nvGrpSpPr>
      <p:grpSpPr>
        <a:xfrm>
          <a:off x="0" y="0"/>
          <a:ext cx="0" cy="0"/>
          <a:chOff x="0" y="0"/>
          <a:chExt cx="0" cy="0"/>
        </a:xfrm>
      </p:grpSpPr>
      <p:sp>
        <p:nvSpPr>
          <p:cNvPr id="34" name="Google Shape;34;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7"/>
          <p:cNvSpPr txBox="1"/>
          <p:nvPr>
            <p:ph idx="12" type="sldNum"/>
          </p:nvPr>
        </p:nvSpPr>
        <p:spPr>
          <a:xfrm>
            <a:off x="11409045" y="6333134"/>
            <a:ext cx="731700" cy="5250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blipFill>
          <a:blip r:embed="rId2">
            <a:alphaModFix/>
          </a:blip>
          <a:stretch>
            <a:fillRect/>
          </a:stretch>
        </a:blipFill>
      </p:bgPr>
    </p:bg>
    <p:spTree>
      <p:nvGrpSpPr>
        <p:cNvPr id="36" name="Shape 36"/>
        <p:cNvGrpSpPr/>
        <p:nvPr/>
      </p:nvGrpSpPr>
      <p:grpSpPr>
        <a:xfrm>
          <a:off x="0" y="0"/>
          <a:ext cx="0" cy="0"/>
          <a:chOff x="0" y="0"/>
          <a:chExt cx="0" cy="0"/>
        </a:xfrm>
      </p:grpSpPr>
      <p:sp>
        <p:nvSpPr>
          <p:cNvPr id="37" name="Google Shape;37;p8"/>
          <p:cNvSpPr txBox="1"/>
          <p:nvPr>
            <p:ph idx="12" type="sldNum"/>
          </p:nvPr>
        </p:nvSpPr>
        <p:spPr>
          <a:xfrm>
            <a:off x="11409045" y="6333134"/>
            <a:ext cx="731700" cy="5250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bg>
      <p:bgPr>
        <a:blipFill>
          <a:blip r:embed="rId2">
            <a:alphaModFix/>
          </a:blip>
          <a:stretch>
            <a:fillRect/>
          </a:stretch>
        </a:blipFill>
      </p:bgPr>
    </p:bg>
    <p:spTree>
      <p:nvGrpSpPr>
        <p:cNvPr id="38" name="Shape 38"/>
        <p:cNvGrpSpPr/>
        <p:nvPr/>
      </p:nvGrpSpPr>
      <p:grpSpPr>
        <a:xfrm>
          <a:off x="0" y="0"/>
          <a:ext cx="0" cy="0"/>
          <a:chOff x="0" y="0"/>
          <a:chExt cx="0" cy="0"/>
        </a:xfrm>
      </p:grpSpPr>
      <p:sp>
        <p:nvSpPr>
          <p:cNvPr id="39" name="Google Shape;39;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Helvetica Neue"/>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9"/>
          <p:cNvSpPr txBox="1"/>
          <p:nvPr>
            <p:ph idx="1" type="body"/>
          </p:nvPr>
        </p:nvSpPr>
        <p:spPr>
          <a:xfrm>
            <a:off x="5180012" y="995363"/>
            <a:ext cx="6172200" cy="4873625"/>
          </a:xfrm>
          <a:prstGeom prst="rect">
            <a:avLst/>
          </a:prstGeom>
          <a:solidFill>
            <a:schemeClr val="lt1"/>
          </a:solid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41" name="Google Shape;41;p9"/>
          <p:cNvSpPr txBox="1"/>
          <p:nvPr>
            <p:ph idx="2" type="body"/>
          </p:nvPr>
        </p:nvSpPr>
        <p:spPr>
          <a:xfrm>
            <a:off x="839788" y="2057400"/>
            <a:ext cx="3932237" cy="3811588"/>
          </a:xfrm>
          <a:prstGeom prst="rect">
            <a:avLst/>
          </a:prstGeom>
          <a:solidFill>
            <a:schemeClr val="lt1"/>
          </a:solid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42" name="Google Shape;42;p9"/>
          <p:cNvSpPr txBox="1"/>
          <p:nvPr>
            <p:ph idx="12" type="sldNum"/>
          </p:nvPr>
        </p:nvSpPr>
        <p:spPr>
          <a:xfrm>
            <a:off x="11409045" y="6333134"/>
            <a:ext cx="731700" cy="5250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bg>
      <p:bgPr>
        <a:blipFill>
          <a:blip r:embed="rId2">
            <a:alphaModFix/>
          </a:blip>
          <a:stretch>
            <a:fillRect/>
          </a:stretch>
        </a:blipFill>
      </p:bgPr>
    </p:bg>
    <p:spTree>
      <p:nvGrpSpPr>
        <p:cNvPr id="43" name="Shape 43"/>
        <p:cNvGrpSpPr/>
        <p:nvPr/>
      </p:nvGrpSpPr>
      <p:grpSpPr>
        <a:xfrm>
          <a:off x="0" y="0"/>
          <a:ext cx="0" cy="0"/>
          <a:chOff x="0" y="0"/>
          <a:chExt cx="0" cy="0"/>
        </a:xfrm>
      </p:grpSpPr>
      <p:sp>
        <p:nvSpPr>
          <p:cNvPr id="44" name="Google Shape;44;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Helvetica Neue"/>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10"/>
          <p:cNvSpPr/>
          <p:nvPr>
            <p:ph idx="2" type="pic"/>
          </p:nvPr>
        </p:nvSpPr>
        <p:spPr>
          <a:xfrm>
            <a:off x="5183188" y="457201"/>
            <a:ext cx="6172200" cy="5403850"/>
          </a:xfrm>
          <a:prstGeom prst="rect">
            <a:avLst/>
          </a:prstGeom>
          <a:solidFill>
            <a:schemeClr val="lt1"/>
          </a:solidFill>
          <a:ln>
            <a:noFill/>
          </a:ln>
        </p:spPr>
      </p:sp>
      <p:sp>
        <p:nvSpPr>
          <p:cNvPr id="46" name="Google Shape;46;p10"/>
          <p:cNvSpPr txBox="1"/>
          <p:nvPr>
            <p:ph idx="1" type="body"/>
          </p:nvPr>
        </p:nvSpPr>
        <p:spPr>
          <a:xfrm>
            <a:off x="839788" y="2057400"/>
            <a:ext cx="3932237" cy="3811588"/>
          </a:xfrm>
          <a:prstGeom prst="rect">
            <a:avLst/>
          </a:prstGeom>
          <a:solidFill>
            <a:schemeClr val="lt1"/>
          </a:solid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47" name="Google Shape;47;p10"/>
          <p:cNvSpPr txBox="1"/>
          <p:nvPr>
            <p:ph idx="12" type="sldNum"/>
          </p:nvPr>
        </p:nvSpPr>
        <p:spPr>
          <a:xfrm>
            <a:off x="11409045" y="6333134"/>
            <a:ext cx="731700" cy="5250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9.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Helvetica Neue"/>
              <a:buNone/>
              <a:defRPr b="0" i="0" sz="4400" u="none" cap="none" strike="noStrike">
                <a:solidFill>
                  <a:schemeClr val="dk1"/>
                </a:solidFill>
                <a:latin typeface="Helvetica Neue"/>
                <a:ea typeface="Helvetica Neue"/>
                <a:cs typeface="Helvetica Neue"/>
                <a:sym typeface="Helvetica Neue"/>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838874" y="1847850"/>
            <a:ext cx="10515600" cy="4351338"/>
          </a:xfrm>
          <a:prstGeom prst="rect">
            <a:avLst/>
          </a:prstGeom>
          <a:solidFill>
            <a:schemeClr val="lt1"/>
          </a:solid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Helvetica Neue Light"/>
                <a:ea typeface="Helvetica Neue Light"/>
                <a:cs typeface="Helvetica Neue Light"/>
                <a:sym typeface="Helvetica Neue Light"/>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Helvetica Neue Light"/>
                <a:ea typeface="Helvetica Neue Light"/>
                <a:cs typeface="Helvetica Neue Light"/>
                <a:sym typeface="Helvetica Neue Light"/>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Helvetica Neue Light"/>
                <a:ea typeface="Helvetica Neue Light"/>
                <a:cs typeface="Helvetica Neue Light"/>
                <a:sym typeface="Helvetica Neue Light"/>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Helvetica Neue Light"/>
                <a:ea typeface="Helvetica Neue Light"/>
                <a:cs typeface="Helvetica Neue Light"/>
                <a:sym typeface="Helvetica Neue Light"/>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Helvetica Neue Light"/>
                <a:ea typeface="Helvetica Neue Light"/>
                <a:cs typeface="Helvetica Neue Light"/>
                <a:sym typeface="Helvetica Neue Light"/>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
          <p:cNvSpPr txBox="1"/>
          <p:nvPr>
            <p:ph idx="12" type="sldNum"/>
          </p:nvPr>
        </p:nvSpPr>
        <p:spPr>
          <a:xfrm>
            <a:off x="11409045" y="6333134"/>
            <a:ext cx="731700" cy="525000"/>
          </a:xfrm>
          <a:prstGeom prst="rect">
            <a:avLst/>
          </a:prstGeom>
          <a:noFill/>
          <a:ln>
            <a:noFill/>
          </a:ln>
        </p:spPr>
        <p:txBody>
          <a:bodyPr anchorCtr="0" anchor="t" bIns="91425" lIns="91425" spcFirstLastPara="1" rIns="91425" wrap="square" tIns="91425">
            <a:noAutofit/>
          </a:bodyPr>
          <a:lstStyle>
            <a:lvl1pPr lvl="0" algn="r">
              <a:buNone/>
              <a:defRPr sz="1300">
                <a:solidFill>
                  <a:schemeClr val="dk1"/>
                </a:solidFill>
                <a:latin typeface="Helvetica Neue Light"/>
                <a:ea typeface="Helvetica Neue Light"/>
                <a:cs typeface="Helvetica Neue Light"/>
                <a:sym typeface="Helvetica Neue Light"/>
              </a:defRPr>
            </a:lvl1pPr>
            <a:lvl2pPr lvl="1" algn="r">
              <a:buNone/>
              <a:defRPr sz="1300">
                <a:solidFill>
                  <a:schemeClr val="dk1"/>
                </a:solidFill>
                <a:latin typeface="Helvetica Neue Light"/>
                <a:ea typeface="Helvetica Neue Light"/>
                <a:cs typeface="Helvetica Neue Light"/>
                <a:sym typeface="Helvetica Neue Light"/>
              </a:defRPr>
            </a:lvl2pPr>
            <a:lvl3pPr lvl="2" algn="r">
              <a:buNone/>
              <a:defRPr sz="1300">
                <a:solidFill>
                  <a:schemeClr val="dk1"/>
                </a:solidFill>
                <a:latin typeface="Helvetica Neue Light"/>
                <a:ea typeface="Helvetica Neue Light"/>
                <a:cs typeface="Helvetica Neue Light"/>
                <a:sym typeface="Helvetica Neue Light"/>
              </a:defRPr>
            </a:lvl3pPr>
            <a:lvl4pPr lvl="3" algn="r">
              <a:buNone/>
              <a:defRPr sz="1300">
                <a:solidFill>
                  <a:schemeClr val="dk1"/>
                </a:solidFill>
                <a:latin typeface="Helvetica Neue Light"/>
                <a:ea typeface="Helvetica Neue Light"/>
                <a:cs typeface="Helvetica Neue Light"/>
                <a:sym typeface="Helvetica Neue Light"/>
              </a:defRPr>
            </a:lvl4pPr>
            <a:lvl5pPr lvl="4" algn="r">
              <a:buNone/>
              <a:defRPr sz="1300">
                <a:solidFill>
                  <a:schemeClr val="dk1"/>
                </a:solidFill>
                <a:latin typeface="Helvetica Neue Light"/>
                <a:ea typeface="Helvetica Neue Light"/>
                <a:cs typeface="Helvetica Neue Light"/>
                <a:sym typeface="Helvetica Neue Light"/>
              </a:defRPr>
            </a:lvl5pPr>
            <a:lvl6pPr lvl="5" algn="r">
              <a:buNone/>
              <a:defRPr sz="1300">
                <a:solidFill>
                  <a:schemeClr val="dk1"/>
                </a:solidFill>
                <a:latin typeface="Helvetica Neue Light"/>
                <a:ea typeface="Helvetica Neue Light"/>
                <a:cs typeface="Helvetica Neue Light"/>
                <a:sym typeface="Helvetica Neue Light"/>
              </a:defRPr>
            </a:lvl6pPr>
            <a:lvl7pPr lvl="6" algn="r">
              <a:buNone/>
              <a:defRPr sz="1300">
                <a:solidFill>
                  <a:schemeClr val="dk1"/>
                </a:solidFill>
                <a:latin typeface="Helvetica Neue Light"/>
                <a:ea typeface="Helvetica Neue Light"/>
                <a:cs typeface="Helvetica Neue Light"/>
                <a:sym typeface="Helvetica Neue Light"/>
              </a:defRPr>
            </a:lvl7pPr>
            <a:lvl8pPr lvl="7" algn="r">
              <a:buNone/>
              <a:defRPr sz="1300">
                <a:solidFill>
                  <a:schemeClr val="dk1"/>
                </a:solidFill>
                <a:latin typeface="Helvetica Neue Light"/>
                <a:ea typeface="Helvetica Neue Light"/>
                <a:cs typeface="Helvetica Neue Light"/>
                <a:sym typeface="Helvetica Neue Light"/>
              </a:defRPr>
            </a:lvl8pPr>
            <a:lvl9pPr lvl="8" algn="r">
              <a:buNone/>
              <a:defRPr sz="1300">
                <a:solidFill>
                  <a:schemeClr val="dk1"/>
                </a:solidFill>
                <a:latin typeface="Helvetica Neue Light"/>
                <a:ea typeface="Helvetica Neue Light"/>
                <a:cs typeface="Helvetica Neue Light"/>
                <a:sym typeface="Helvetica Neue Light"/>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3"/>
          <p:cNvSpPr txBox="1"/>
          <p:nvPr>
            <p:ph type="ctrTitle"/>
          </p:nvPr>
        </p:nvSpPr>
        <p:spPr>
          <a:xfrm>
            <a:off x="838200" y="665163"/>
            <a:ext cx="105156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Helvetica Neue"/>
              <a:buNone/>
            </a:pPr>
            <a:r>
              <a:rPr lang="en-US"/>
              <a:t>Overview of the OSG 3.7 Release Series Plans</a:t>
            </a:r>
            <a:endParaRPr/>
          </a:p>
        </p:txBody>
      </p:sp>
      <p:sp>
        <p:nvSpPr>
          <p:cNvPr id="61" name="Google Shape;61;p13"/>
          <p:cNvSpPr txBox="1"/>
          <p:nvPr>
            <p:ph idx="1" type="subTitle"/>
          </p:nvPr>
        </p:nvSpPr>
        <p:spPr>
          <a:xfrm>
            <a:off x="838200" y="3288002"/>
            <a:ext cx="105156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lang="en-US"/>
              <a:t>Brian Lin, OSG Software Area Coordinator</a:t>
            </a:r>
            <a:endParaRPr/>
          </a:p>
          <a:p>
            <a:pPr indent="0" lvl="0" marL="0" rtl="0" algn="ctr">
              <a:lnSpc>
                <a:spcPct val="90000"/>
              </a:lnSpc>
              <a:spcBef>
                <a:spcPts val="0"/>
              </a:spcBef>
              <a:spcAft>
                <a:spcPts val="0"/>
              </a:spcAft>
              <a:buClr>
                <a:schemeClr val="dk1"/>
              </a:buClr>
              <a:buSzPts val="2400"/>
              <a:buNone/>
            </a:pPr>
            <a:r>
              <a:rPr lang="en-US"/>
              <a:t>Center for High Throughput Computing</a:t>
            </a:r>
            <a:endParaRPr/>
          </a:p>
          <a:p>
            <a:pPr indent="0" lvl="0" marL="0" rtl="0" algn="ctr">
              <a:lnSpc>
                <a:spcPct val="90000"/>
              </a:lnSpc>
              <a:spcBef>
                <a:spcPts val="0"/>
              </a:spcBef>
              <a:spcAft>
                <a:spcPts val="0"/>
              </a:spcAft>
              <a:buClr>
                <a:schemeClr val="dk1"/>
              </a:buClr>
              <a:buSzPts val="2400"/>
              <a:buNone/>
            </a:pPr>
            <a:r>
              <a:rPr lang="en-US"/>
              <a:t>University of Wisconsin–Madison</a:t>
            </a:r>
            <a:endParaRPr/>
          </a:p>
        </p:txBody>
      </p:sp>
      <p:sp>
        <p:nvSpPr>
          <p:cNvPr id="62" name="Google Shape;62;p13"/>
          <p:cNvSpPr txBox="1"/>
          <p:nvPr>
            <p:ph idx="12" type="sldNum"/>
          </p:nvPr>
        </p:nvSpPr>
        <p:spPr>
          <a:xfrm>
            <a:off x="11409045" y="6333134"/>
            <a:ext cx="731700" cy="5250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2"/>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HTCSS and OSG Software Stack</a:t>
            </a:r>
            <a:endParaRPr/>
          </a:p>
        </p:txBody>
      </p:sp>
      <p:sp>
        <p:nvSpPr>
          <p:cNvPr id="146" name="Google Shape;146;p22"/>
          <p:cNvSpPr txBox="1"/>
          <p:nvPr>
            <p:ph idx="1" type="body"/>
          </p:nvPr>
        </p:nvSpPr>
        <p:spPr>
          <a:xfrm>
            <a:off x="838874" y="1847850"/>
            <a:ext cx="10515600" cy="4351200"/>
          </a:xfrm>
          <a:prstGeom prst="rect">
            <a:avLst/>
          </a:prstGeom>
        </p:spPr>
        <p:txBody>
          <a:bodyPr anchorCtr="0" anchor="t" bIns="45700" lIns="91425" spcFirstLastPara="1" rIns="91425" wrap="square" tIns="45700">
            <a:normAutofit/>
          </a:bodyPr>
          <a:lstStyle/>
          <a:p>
            <a:pPr indent="-342900" lvl="0" marL="457200" rtl="0" algn="l">
              <a:lnSpc>
                <a:spcPct val="115000"/>
              </a:lnSpc>
              <a:spcBef>
                <a:spcPts val="1000"/>
              </a:spcBef>
              <a:spcAft>
                <a:spcPts val="0"/>
              </a:spcAft>
              <a:buSzPts val="1800"/>
              <a:buChar char="•"/>
            </a:pPr>
            <a:r>
              <a:rPr lang="en-US"/>
              <a:t>New OSG release series will be released with each major HTCSS version</a:t>
            </a:r>
            <a:endParaRPr/>
          </a:p>
          <a:p>
            <a:pPr indent="-342900" lvl="1" marL="914400" rtl="0" algn="l">
              <a:lnSpc>
                <a:spcPct val="115000"/>
              </a:lnSpc>
              <a:spcBef>
                <a:spcPts val="0"/>
              </a:spcBef>
              <a:spcAft>
                <a:spcPts val="0"/>
              </a:spcAft>
              <a:buSzPts val="1800"/>
              <a:buChar char="•"/>
            </a:pPr>
            <a:r>
              <a:rPr lang="en-US"/>
              <a:t>HTCSS LTS versions (e.g., 23.0.x) → main</a:t>
            </a:r>
            <a:endParaRPr/>
          </a:p>
          <a:p>
            <a:pPr indent="-342900" lvl="1" marL="914400" rtl="0" algn="l">
              <a:lnSpc>
                <a:spcPct val="115000"/>
              </a:lnSpc>
              <a:spcBef>
                <a:spcPts val="0"/>
              </a:spcBef>
              <a:spcAft>
                <a:spcPts val="0"/>
              </a:spcAft>
              <a:buSzPts val="1800"/>
              <a:buChar char="•"/>
            </a:pPr>
            <a:r>
              <a:rPr lang="en-US"/>
              <a:t>HTCSS Feature versions (e.g., 23.y.z) → upcoming</a:t>
            </a:r>
            <a:endParaRPr/>
          </a:p>
          <a:p>
            <a:pPr indent="-342900" lvl="0" marL="457200" rtl="0" algn="l">
              <a:lnSpc>
                <a:spcPct val="115000"/>
              </a:lnSpc>
              <a:spcBef>
                <a:spcPts val="0"/>
              </a:spcBef>
              <a:spcAft>
                <a:spcPts val="0"/>
              </a:spcAft>
              <a:buSzPts val="1800"/>
              <a:buChar char="•"/>
            </a:pPr>
            <a:r>
              <a:rPr lang="en-US"/>
              <a:t>Major version numbers corresponding to the year will match between OSG and HTCSS</a:t>
            </a:r>
            <a:endParaRPr/>
          </a:p>
          <a:p>
            <a:pPr indent="-342900" lvl="0" marL="457200" rtl="0" algn="l">
              <a:lnSpc>
                <a:spcPct val="115000"/>
              </a:lnSpc>
              <a:spcBef>
                <a:spcPts val="0"/>
              </a:spcBef>
              <a:spcAft>
                <a:spcPts val="0"/>
              </a:spcAft>
              <a:buSzPts val="1800"/>
              <a:buChar char="•"/>
            </a:pPr>
            <a:r>
              <a:rPr lang="en-US"/>
              <a:t>Annual releases, targeting Q3 each year</a:t>
            </a:r>
            <a:endParaRPr/>
          </a:p>
          <a:p>
            <a:pPr indent="-342900" lvl="0" marL="457200" rtl="0" algn="l">
              <a:lnSpc>
                <a:spcPct val="115000"/>
              </a:lnSpc>
              <a:spcBef>
                <a:spcPts val="0"/>
              </a:spcBef>
              <a:spcAft>
                <a:spcPts val="0"/>
              </a:spcAft>
              <a:buSzPts val="1800"/>
              <a:buChar char="•"/>
            </a:pPr>
            <a:r>
              <a:rPr lang="en-US"/>
              <a:t>Two releases supported at any given time</a:t>
            </a:r>
            <a:endParaRPr/>
          </a:p>
        </p:txBody>
      </p:sp>
      <p:sp>
        <p:nvSpPr>
          <p:cNvPr id="147" name="Google Shape;147;p22"/>
          <p:cNvSpPr txBox="1"/>
          <p:nvPr>
            <p:ph idx="12" type="sldNum"/>
          </p:nvPr>
        </p:nvSpPr>
        <p:spPr>
          <a:xfrm>
            <a:off x="11409045" y="6333134"/>
            <a:ext cx="731700" cy="5250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3"/>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Proposed Timeline</a:t>
            </a:r>
            <a:endParaRPr/>
          </a:p>
        </p:txBody>
      </p:sp>
      <p:sp>
        <p:nvSpPr>
          <p:cNvPr id="153" name="Google Shape;153;p23"/>
          <p:cNvSpPr txBox="1"/>
          <p:nvPr>
            <p:ph idx="12" type="sldNum"/>
          </p:nvPr>
        </p:nvSpPr>
        <p:spPr>
          <a:xfrm>
            <a:off x="11409045" y="6333134"/>
            <a:ext cx="731700" cy="5250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pic>
        <p:nvPicPr>
          <p:cNvPr id="154" name="Google Shape;154;p23" title="Chart"/>
          <p:cNvPicPr preferRelativeResize="0"/>
          <p:nvPr/>
        </p:nvPicPr>
        <p:blipFill>
          <a:blip r:embed="rId3">
            <a:alphaModFix/>
          </a:blip>
          <a:stretch>
            <a:fillRect/>
          </a:stretch>
        </p:blipFill>
        <p:spPr>
          <a:xfrm>
            <a:off x="2164174" y="1470750"/>
            <a:ext cx="7548825" cy="4667699"/>
          </a:xfrm>
          <a:prstGeom prst="rect">
            <a:avLst/>
          </a:prstGeom>
          <a:noFill/>
          <a:ln>
            <a:noFill/>
          </a:ln>
        </p:spPr>
      </p:pic>
      <p:sp>
        <p:nvSpPr>
          <p:cNvPr id="155" name="Google Shape;155;p23"/>
          <p:cNvSpPr txBox="1"/>
          <p:nvPr/>
        </p:nvSpPr>
        <p:spPr>
          <a:xfrm>
            <a:off x="5709600" y="2345225"/>
            <a:ext cx="772800" cy="554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US" sz="2400">
                <a:latin typeface="Helvetica Neue"/>
                <a:ea typeface="Helvetica Neue"/>
                <a:cs typeface="Helvetica Neue"/>
                <a:sym typeface="Helvetica Neue"/>
              </a:rPr>
              <a:t>?</a:t>
            </a:r>
            <a:endParaRPr b="1" sz="2400">
              <a:latin typeface="Helvetica Neue"/>
              <a:ea typeface="Helvetica Neue"/>
              <a:cs typeface="Helvetica Neue"/>
              <a:sym typeface="Helvetica Neue"/>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4"/>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OSG 23</a:t>
            </a:r>
            <a:endParaRPr/>
          </a:p>
        </p:txBody>
      </p:sp>
      <p:sp>
        <p:nvSpPr>
          <p:cNvPr id="161" name="Google Shape;161;p24"/>
          <p:cNvSpPr txBox="1"/>
          <p:nvPr>
            <p:ph idx="1" type="body"/>
          </p:nvPr>
        </p:nvSpPr>
        <p:spPr>
          <a:xfrm>
            <a:off x="838874" y="1847850"/>
            <a:ext cx="10515600" cy="4351200"/>
          </a:xfrm>
          <a:prstGeom prst="rect">
            <a:avLst/>
          </a:prstGeom>
        </p:spPr>
        <p:txBody>
          <a:bodyPr anchorCtr="0" anchor="t" bIns="45700" lIns="91425" spcFirstLastPara="1" rIns="91425" wrap="square" tIns="45700">
            <a:normAutofit/>
          </a:bodyPr>
          <a:lstStyle/>
          <a:p>
            <a:pPr indent="-342900" lvl="0" marL="457200" rtl="0" algn="l">
              <a:lnSpc>
                <a:spcPct val="115000"/>
              </a:lnSpc>
              <a:spcBef>
                <a:spcPts val="1000"/>
              </a:spcBef>
              <a:spcAft>
                <a:spcPts val="0"/>
              </a:spcAft>
              <a:buSzPts val="1800"/>
              <a:buChar char="•"/>
            </a:pPr>
            <a:r>
              <a:rPr lang="en-US"/>
              <a:t>Aiming for an August 2023 release</a:t>
            </a:r>
            <a:endParaRPr/>
          </a:p>
          <a:p>
            <a:pPr indent="-342900" lvl="0" marL="457200" rtl="0" algn="l">
              <a:lnSpc>
                <a:spcPct val="115000"/>
              </a:lnSpc>
              <a:spcBef>
                <a:spcPts val="0"/>
              </a:spcBef>
              <a:spcAft>
                <a:spcPts val="0"/>
              </a:spcAft>
              <a:buSzPts val="1800"/>
              <a:buChar char="•"/>
            </a:pPr>
            <a:r>
              <a:rPr lang="en-US"/>
              <a:t>Expected major packages for the initial release</a:t>
            </a:r>
            <a:endParaRPr/>
          </a:p>
          <a:p>
            <a:pPr indent="-342900" lvl="1" marL="914400" rtl="0" algn="l">
              <a:lnSpc>
                <a:spcPct val="115000"/>
              </a:lnSpc>
              <a:spcBef>
                <a:spcPts val="0"/>
              </a:spcBef>
              <a:spcAft>
                <a:spcPts val="0"/>
              </a:spcAft>
              <a:buSzPts val="1800"/>
              <a:buChar char="•"/>
            </a:pPr>
            <a:r>
              <a:rPr lang="en-US"/>
              <a:t>HTCSS 23.0.0 in main; HTCSS 23.1.0 in upcoming</a:t>
            </a:r>
            <a:endParaRPr/>
          </a:p>
          <a:p>
            <a:pPr indent="-342900" lvl="1" marL="914400" rtl="0" algn="l">
              <a:lnSpc>
                <a:spcPct val="115000"/>
              </a:lnSpc>
              <a:spcBef>
                <a:spcPts val="0"/>
              </a:spcBef>
              <a:spcAft>
                <a:spcPts val="0"/>
              </a:spcAft>
              <a:buSzPts val="1800"/>
              <a:buChar char="•"/>
            </a:pPr>
            <a:r>
              <a:rPr lang="en-US"/>
              <a:t>XRootD 5.6 in main</a:t>
            </a:r>
            <a:endParaRPr/>
          </a:p>
          <a:p>
            <a:pPr indent="-342900" lvl="0" marL="457200" rtl="0" algn="l">
              <a:lnSpc>
                <a:spcPct val="115000"/>
              </a:lnSpc>
              <a:spcBef>
                <a:spcPts val="0"/>
              </a:spcBef>
              <a:spcAft>
                <a:spcPts val="0"/>
              </a:spcAft>
              <a:buSzPts val="1800"/>
              <a:buChar char="•"/>
            </a:pPr>
            <a:r>
              <a:rPr lang="en-US"/>
              <a:t>OSG 23 will support Enterprise Linux 8 and 9</a:t>
            </a:r>
            <a:endParaRPr/>
          </a:p>
          <a:p>
            <a:pPr indent="-342900" lvl="0" marL="457200" rtl="0" algn="l">
              <a:lnSpc>
                <a:spcPct val="115000"/>
              </a:lnSpc>
              <a:spcBef>
                <a:spcPts val="0"/>
              </a:spcBef>
              <a:spcAft>
                <a:spcPts val="0"/>
              </a:spcAft>
              <a:buSzPts val="1800"/>
              <a:buChar char="•"/>
            </a:pPr>
            <a:r>
              <a:rPr lang="en-US"/>
              <a:t>OSG 3.6 will be supported until at least June 2024</a:t>
            </a:r>
            <a:endParaRPr/>
          </a:p>
        </p:txBody>
      </p:sp>
      <p:sp>
        <p:nvSpPr>
          <p:cNvPr id="162" name="Google Shape;162;p24"/>
          <p:cNvSpPr txBox="1"/>
          <p:nvPr>
            <p:ph idx="12" type="sldNum"/>
          </p:nvPr>
        </p:nvSpPr>
        <p:spPr>
          <a:xfrm>
            <a:off x="11409045" y="6333134"/>
            <a:ext cx="731700" cy="5250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5"/>
          <p:cNvSpPr txBox="1"/>
          <p:nvPr>
            <p:ph type="title"/>
          </p:nvPr>
        </p:nvSpPr>
        <p:spPr>
          <a:xfrm>
            <a:off x="831850" y="1709738"/>
            <a:ext cx="10515600" cy="2852700"/>
          </a:xfrm>
          <a:prstGeom prst="rect">
            <a:avLst/>
          </a:prstGeom>
        </p:spPr>
        <p:txBody>
          <a:bodyPr anchorCtr="0" anchor="b" bIns="45700" lIns="91425" spcFirstLastPara="1" rIns="91425" wrap="square" tIns="45700">
            <a:normAutofit/>
          </a:bodyPr>
          <a:lstStyle/>
          <a:p>
            <a:pPr indent="0" lvl="0" marL="0" rtl="0" algn="l">
              <a:spcBef>
                <a:spcPts val="0"/>
              </a:spcBef>
              <a:spcAft>
                <a:spcPts val="0"/>
              </a:spcAft>
              <a:buNone/>
            </a:pPr>
            <a:r>
              <a:rPr lang="en-US"/>
              <a:t>Questions?</a:t>
            </a:r>
            <a:endParaRPr/>
          </a:p>
        </p:txBody>
      </p:sp>
      <p:sp>
        <p:nvSpPr>
          <p:cNvPr id="168" name="Google Shape;168;p25"/>
          <p:cNvSpPr txBox="1"/>
          <p:nvPr>
            <p:ph idx="1" type="body"/>
          </p:nvPr>
        </p:nvSpPr>
        <p:spPr>
          <a:xfrm>
            <a:off x="831850" y="4589463"/>
            <a:ext cx="10515600" cy="15003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Clr>
                <a:schemeClr val="dk1"/>
              </a:buClr>
              <a:buSzPts val="1100"/>
              <a:buFont typeface="Arial"/>
              <a:buNone/>
            </a:pPr>
            <a:r>
              <a:rPr lang="en-US" sz="1800">
                <a:solidFill>
                  <a:schemeClr val="dk1"/>
                </a:solidFill>
              </a:rPr>
              <a:t>This material is based upon work supported by the National Science Foundation under Grant Nos. 1836650 and 2030508. Any opinions, findings, and conclusions or recommendations expressed in this material are those of the author(s) and do not necessarily reflect the views of the National Science Foundation.</a:t>
            </a:r>
            <a:endParaRPr/>
          </a:p>
        </p:txBody>
      </p:sp>
      <p:sp>
        <p:nvSpPr>
          <p:cNvPr id="169" name="Google Shape;169;p25"/>
          <p:cNvSpPr txBox="1"/>
          <p:nvPr>
            <p:ph idx="12" type="sldNum"/>
          </p:nvPr>
        </p:nvSpPr>
        <p:spPr>
          <a:xfrm>
            <a:off x="11409045" y="6333134"/>
            <a:ext cx="731700" cy="5250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4"/>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Release Series Policy</a:t>
            </a:r>
            <a:endParaRPr/>
          </a:p>
        </p:txBody>
      </p:sp>
      <p:sp>
        <p:nvSpPr>
          <p:cNvPr id="68" name="Google Shape;68;p14"/>
          <p:cNvSpPr txBox="1"/>
          <p:nvPr>
            <p:ph idx="1" type="body"/>
          </p:nvPr>
        </p:nvSpPr>
        <p:spPr>
          <a:xfrm>
            <a:off x="838874" y="1847850"/>
            <a:ext cx="10515600" cy="4351200"/>
          </a:xfrm>
          <a:prstGeom prst="rect">
            <a:avLst/>
          </a:prstGeom>
        </p:spPr>
        <p:txBody>
          <a:bodyPr anchorCtr="0" anchor="t" bIns="45700" lIns="91425" spcFirstLastPara="1" rIns="91425" wrap="square" tIns="45700">
            <a:normAutofit/>
          </a:bodyPr>
          <a:lstStyle/>
          <a:p>
            <a:pPr indent="-342900" lvl="0" marL="457200" rtl="0" algn="l">
              <a:lnSpc>
                <a:spcPct val="115000"/>
              </a:lnSpc>
              <a:spcBef>
                <a:spcPts val="1000"/>
              </a:spcBef>
              <a:spcAft>
                <a:spcPts val="0"/>
              </a:spcAft>
              <a:buSzPts val="1800"/>
              <a:buChar char="•"/>
            </a:pPr>
            <a:r>
              <a:rPr lang="en-US"/>
              <a:t>We aim to </a:t>
            </a:r>
            <a:r>
              <a:rPr lang="en-US"/>
              <a:t>provide a well-tested, integrated software stack for sites to contribute resources to the OSG</a:t>
            </a:r>
            <a:endParaRPr/>
          </a:p>
          <a:p>
            <a:pPr indent="-342900" lvl="0" marL="457200" rtl="0" algn="l">
              <a:lnSpc>
                <a:spcPct val="115000"/>
              </a:lnSpc>
              <a:spcBef>
                <a:spcPts val="0"/>
              </a:spcBef>
              <a:spcAft>
                <a:spcPts val="0"/>
              </a:spcAft>
              <a:buSzPts val="1800"/>
              <a:buChar char="•"/>
            </a:pPr>
            <a:r>
              <a:rPr lang="en-US"/>
              <a:t>OSG Software Stack is distributed in “release series”</a:t>
            </a:r>
            <a:endParaRPr/>
          </a:p>
          <a:p>
            <a:pPr indent="-342900" lvl="0" marL="457200" rtl="0" algn="l">
              <a:lnSpc>
                <a:spcPct val="115000"/>
              </a:lnSpc>
              <a:spcBef>
                <a:spcPts val="0"/>
              </a:spcBef>
              <a:spcAft>
                <a:spcPts val="0"/>
              </a:spcAft>
              <a:buSzPts val="1800"/>
              <a:buChar char="•"/>
            </a:pPr>
            <a:r>
              <a:rPr lang="en-US"/>
              <a:t>Major changes are made between release series</a:t>
            </a:r>
            <a:endParaRPr/>
          </a:p>
          <a:p>
            <a:pPr indent="-342900" lvl="0" marL="457200" rtl="0" algn="l">
              <a:lnSpc>
                <a:spcPct val="115000"/>
              </a:lnSpc>
              <a:spcBef>
                <a:spcPts val="0"/>
              </a:spcBef>
              <a:spcAft>
                <a:spcPts val="0"/>
              </a:spcAft>
              <a:buSzPts val="1800"/>
              <a:buChar char="•"/>
            </a:pPr>
            <a:r>
              <a:rPr lang="en-US"/>
              <a:t>New series triggers the end-of-life of the previous series:</a:t>
            </a:r>
            <a:endParaRPr/>
          </a:p>
          <a:p>
            <a:pPr indent="-342900" lvl="1" marL="914400" rtl="0" algn="l">
              <a:lnSpc>
                <a:spcPct val="115000"/>
              </a:lnSpc>
              <a:spcBef>
                <a:spcPts val="0"/>
              </a:spcBef>
              <a:spcAft>
                <a:spcPts val="0"/>
              </a:spcAft>
              <a:buSzPts val="1800"/>
              <a:buChar char="•"/>
            </a:pPr>
            <a:r>
              <a:rPr lang="en-US"/>
              <a:t>Previous release series receives 6 months of full support</a:t>
            </a:r>
            <a:endParaRPr/>
          </a:p>
          <a:p>
            <a:pPr indent="-342900" lvl="1" marL="914400" rtl="0" algn="l">
              <a:lnSpc>
                <a:spcPct val="115000"/>
              </a:lnSpc>
              <a:spcBef>
                <a:spcPts val="0"/>
              </a:spcBef>
              <a:spcAft>
                <a:spcPts val="0"/>
              </a:spcAft>
              <a:buSzPts val="1800"/>
              <a:buChar char="•"/>
            </a:pPr>
            <a:r>
              <a:rPr lang="en-US"/>
              <a:t>Followed by 6 months of critical/security bug fix support</a:t>
            </a:r>
            <a:endParaRPr/>
          </a:p>
          <a:p>
            <a:pPr indent="-342900" lvl="1" marL="914400" rtl="0" algn="l">
              <a:lnSpc>
                <a:spcPct val="115000"/>
              </a:lnSpc>
              <a:spcBef>
                <a:spcPts val="0"/>
              </a:spcBef>
              <a:spcAft>
                <a:spcPts val="0"/>
              </a:spcAft>
              <a:buSzPts val="1800"/>
              <a:buChar char="•"/>
            </a:pPr>
            <a:r>
              <a:rPr lang="en-US"/>
              <a:t>Historically each release series is supported for ~2.5 years</a:t>
            </a:r>
            <a:endParaRPr/>
          </a:p>
        </p:txBody>
      </p:sp>
      <p:sp>
        <p:nvSpPr>
          <p:cNvPr id="69" name="Google Shape;69;p14"/>
          <p:cNvSpPr txBox="1"/>
          <p:nvPr>
            <p:ph idx="12" type="sldNum"/>
          </p:nvPr>
        </p:nvSpPr>
        <p:spPr>
          <a:xfrm>
            <a:off x="11409045" y="6333134"/>
            <a:ext cx="731700" cy="5250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5"/>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History of OSG Release Series</a:t>
            </a:r>
            <a:endParaRPr/>
          </a:p>
        </p:txBody>
      </p:sp>
      <p:sp>
        <p:nvSpPr>
          <p:cNvPr id="75" name="Google Shape;75;p15"/>
          <p:cNvSpPr txBox="1"/>
          <p:nvPr>
            <p:ph idx="12" type="sldNum"/>
          </p:nvPr>
        </p:nvSpPr>
        <p:spPr>
          <a:xfrm>
            <a:off x="11409045" y="6333134"/>
            <a:ext cx="731700" cy="5250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pic>
        <p:nvPicPr>
          <p:cNvPr id="76" name="Google Shape;76;p15" title="Chart"/>
          <p:cNvPicPr preferRelativeResize="0"/>
          <p:nvPr/>
        </p:nvPicPr>
        <p:blipFill>
          <a:blip r:embed="rId3">
            <a:alphaModFix/>
          </a:blip>
          <a:stretch>
            <a:fillRect/>
          </a:stretch>
        </p:blipFill>
        <p:spPr>
          <a:xfrm>
            <a:off x="2231236" y="1456725"/>
            <a:ext cx="7729524" cy="477942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6"/>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Release vs Upcoming</a:t>
            </a:r>
            <a:endParaRPr/>
          </a:p>
        </p:txBody>
      </p:sp>
      <p:sp>
        <p:nvSpPr>
          <p:cNvPr id="82" name="Google Shape;82;p16"/>
          <p:cNvSpPr txBox="1"/>
          <p:nvPr>
            <p:ph idx="1" type="body"/>
          </p:nvPr>
        </p:nvSpPr>
        <p:spPr>
          <a:xfrm>
            <a:off x="838875" y="1847850"/>
            <a:ext cx="10515600" cy="1818300"/>
          </a:xfrm>
          <a:prstGeom prst="rect">
            <a:avLst/>
          </a:prstGeom>
        </p:spPr>
        <p:txBody>
          <a:bodyPr anchorCtr="0" anchor="t" bIns="45700" lIns="91425" spcFirstLastPara="1" rIns="91425" wrap="square" tIns="45700">
            <a:normAutofit/>
          </a:bodyPr>
          <a:lstStyle/>
          <a:p>
            <a:pPr indent="-342900" lvl="0" marL="457200" rtl="0" algn="l">
              <a:lnSpc>
                <a:spcPct val="115000"/>
              </a:lnSpc>
              <a:spcBef>
                <a:spcPts val="1000"/>
              </a:spcBef>
              <a:spcAft>
                <a:spcPts val="0"/>
              </a:spcAft>
              <a:buSzPts val="1800"/>
              <a:buChar char="•"/>
            </a:pPr>
            <a:r>
              <a:rPr lang="en-US"/>
              <a:t>Release repository contains the bulk of the software stack</a:t>
            </a:r>
            <a:endParaRPr/>
          </a:p>
          <a:p>
            <a:pPr indent="-342900" lvl="0" marL="457200" rtl="0" algn="l">
              <a:lnSpc>
                <a:spcPct val="115000"/>
              </a:lnSpc>
              <a:spcBef>
                <a:spcPts val="0"/>
              </a:spcBef>
              <a:spcAft>
                <a:spcPts val="0"/>
              </a:spcAft>
              <a:buSzPts val="1800"/>
              <a:buChar char="•"/>
            </a:pPr>
            <a:r>
              <a:rPr lang="en-US"/>
              <a:t>Upcoming repository contains software that may require manual changes upon upgrade</a:t>
            </a:r>
            <a:endParaRPr/>
          </a:p>
        </p:txBody>
      </p:sp>
      <p:sp>
        <p:nvSpPr>
          <p:cNvPr id="83" name="Google Shape;83;p16"/>
          <p:cNvSpPr txBox="1"/>
          <p:nvPr>
            <p:ph idx="12" type="sldNum"/>
          </p:nvPr>
        </p:nvSpPr>
        <p:spPr>
          <a:xfrm>
            <a:off x="11409045" y="6333134"/>
            <a:ext cx="731700" cy="5250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
        <p:nvSpPr>
          <p:cNvPr id="84" name="Google Shape;84;p16"/>
          <p:cNvSpPr/>
          <p:nvPr/>
        </p:nvSpPr>
        <p:spPr>
          <a:xfrm>
            <a:off x="2790700" y="4332450"/>
            <a:ext cx="266400" cy="2664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6"/>
          <p:cNvSpPr/>
          <p:nvPr/>
        </p:nvSpPr>
        <p:spPr>
          <a:xfrm>
            <a:off x="5962800" y="4332450"/>
            <a:ext cx="266400" cy="2664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6"/>
          <p:cNvSpPr/>
          <p:nvPr/>
        </p:nvSpPr>
        <p:spPr>
          <a:xfrm>
            <a:off x="9134900" y="4332450"/>
            <a:ext cx="266400" cy="2664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87" name="Google Shape;87;p16"/>
          <p:cNvCxnSpPr>
            <a:stCxn id="84" idx="6"/>
            <a:endCxn id="85" idx="2"/>
          </p:cNvCxnSpPr>
          <p:nvPr/>
        </p:nvCxnSpPr>
        <p:spPr>
          <a:xfrm>
            <a:off x="3057100" y="4465650"/>
            <a:ext cx="2905800" cy="0"/>
          </a:xfrm>
          <a:prstGeom prst="straightConnector1">
            <a:avLst/>
          </a:prstGeom>
          <a:noFill/>
          <a:ln cap="flat" cmpd="sng" w="28575">
            <a:solidFill>
              <a:schemeClr val="dk2"/>
            </a:solidFill>
            <a:prstDash val="solid"/>
            <a:round/>
            <a:headEnd len="med" w="med" type="none"/>
            <a:tailEnd len="med" w="med" type="triangle"/>
          </a:ln>
        </p:spPr>
      </p:cxnSp>
      <p:cxnSp>
        <p:nvCxnSpPr>
          <p:cNvPr id="88" name="Google Shape;88;p16"/>
          <p:cNvCxnSpPr>
            <a:stCxn id="85" idx="6"/>
            <a:endCxn id="86" idx="2"/>
          </p:cNvCxnSpPr>
          <p:nvPr/>
        </p:nvCxnSpPr>
        <p:spPr>
          <a:xfrm>
            <a:off x="6229200" y="4465650"/>
            <a:ext cx="2905800" cy="0"/>
          </a:xfrm>
          <a:prstGeom prst="straightConnector1">
            <a:avLst/>
          </a:prstGeom>
          <a:noFill/>
          <a:ln cap="flat" cmpd="sng" w="28575">
            <a:solidFill>
              <a:schemeClr val="dk2"/>
            </a:solidFill>
            <a:prstDash val="solid"/>
            <a:round/>
            <a:headEnd len="med" w="med" type="none"/>
            <a:tailEnd len="med" w="med" type="triangle"/>
          </a:ln>
        </p:spPr>
      </p:cxnSp>
      <p:sp>
        <p:nvSpPr>
          <p:cNvPr id="89" name="Google Shape;89;p16"/>
          <p:cNvSpPr txBox="1"/>
          <p:nvPr/>
        </p:nvSpPr>
        <p:spPr>
          <a:xfrm>
            <a:off x="2137750" y="4650175"/>
            <a:ext cx="15723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US">
                <a:latin typeface="Helvetica Neue Light"/>
                <a:ea typeface="Helvetica Neue Light"/>
                <a:cs typeface="Helvetica Neue Light"/>
                <a:sym typeface="Helvetica Neue Light"/>
              </a:rPr>
              <a:t>osg-development</a:t>
            </a:r>
            <a:endParaRPr>
              <a:latin typeface="Helvetica Neue Light"/>
              <a:ea typeface="Helvetica Neue Light"/>
              <a:cs typeface="Helvetica Neue Light"/>
              <a:sym typeface="Helvetica Neue Light"/>
            </a:endParaRPr>
          </a:p>
        </p:txBody>
      </p:sp>
      <p:sp>
        <p:nvSpPr>
          <p:cNvPr id="90" name="Google Shape;90;p16"/>
          <p:cNvSpPr txBox="1"/>
          <p:nvPr/>
        </p:nvSpPr>
        <p:spPr>
          <a:xfrm>
            <a:off x="5309850" y="4650175"/>
            <a:ext cx="15723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US">
                <a:latin typeface="Helvetica Neue Light"/>
                <a:ea typeface="Helvetica Neue Light"/>
                <a:cs typeface="Helvetica Neue Light"/>
                <a:sym typeface="Helvetica Neue Light"/>
              </a:rPr>
              <a:t>o</a:t>
            </a:r>
            <a:r>
              <a:rPr lang="en-US">
                <a:latin typeface="Helvetica Neue Light"/>
                <a:ea typeface="Helvetica Neue Light"/>
                <a:cs typeface="Helvetica Neue Light"/>
                <a:sym typeface="Helvetica Neue Light"/>
              </a:rPr>
              <a:t>sg-testing</a:t>
            </a:r>
            <a:endParaRPr>
              <a:latin typeface="Helvetica Neue Light"/>
              <a:ea typeface="Helvetica Neue Light"/>
              <a:cs typeface="Helvetica Neue Light"/>
              <a:sym typeface="Helvetica Neue Light"/>
            </a:endParaRPr>
          </a:p>
        </p:txBody>
      </p:sp>
      <p:sp>
        <p:nvSpPr>
          <p:cNvPr id="91" name="Google Shape;91;p16"/>
          <p:cNvSpPr txBox="1"/>
          <p:nvPr/>
        </p:nvSpPr>
        <p:spPr>
          <a:xfrm>
            <a:off x="8481950" y="4650175"/>
            <a:ext cx="15723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US">
                <a:latin typeface="Helvetica Neue Light"/>
                <a:ea typeface="Helvetica Neue Light"/>
                <a:cs typeface="Helvetica Neue Light"/>
                <a:sym typeface="Helvetica Neue Light"/>
              </a:rPr>
              <a:t>osg-release</a:t>
            </a:r>
            <a:endParaRPr>
              <a:latin typeface="Helvetica Neue Light"/>
              <a:ea typeface="Helvetica Neue Light"/>
              <a:cs typeface="Helvetica Neue Light"/>
              <a:sym typeface="Helvetica Neue Light"/>
            </a:endParaRPr>
          </a:p>
        </p:txBody>
      </p:sp>
      <p:sp>
        <p:nvSpPr>
          <p:cNvPr id="92" name="Google Shape;92;p16"/>
          <p:cNvSpPr/>
          <p:nvPr/>
        </p:nvSpPr>
        <p:spPr>
          <a:xfrm>
            <a:off x="2790700" y="5151500"/>
            <a:ext cx="266400" cy="2664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6"/>
          <p:cNvSpPr/>
          <p:nvPr/>
        </p:nvSpPr>
        <p:spPr>
          <a:xfrm>
            <a:off x="5962800" y="5151500"/>
            <a:ext cx="266400" cy="2664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16"/>
          <p:cNvSpPr/>
          <p:nvPr/>
        </p:nvSpPr>
        <p:spPr>
          <a:xfrm>
            <a:off x="9134900" y="5151500"/>
            <a:ext cx="266400" cy="2664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95" name="Google Shape;95;p16"/>
          <p:cNvCxnSpPr>
            <a:stCxn id="92" idx="6"/>
            <a:endCxn id="93" idx="2"/>
          </p:cNvCxnSpPr>
          <p:nvPr/>
        </p:nvCxnSpPr>
        <p:spPr>
          <a:xfrm>
            <a:off x="3057100" y="5284700"/>
            <a:ext cx="2905800" cy="0"/>
          </a:xfrm>
          <a:prstGeom prst="straightConnector1">
            <a:avLst/>
          </a:prstGeom>
          <a:noFill/>
          <a:ln cap="flat" cmpd="sng" w="28575">
            <a:solidFill>
              <a:schemeClr val="dk2"/>
            </a:solidFill>
            <a:prstDash val="solid"/>
            <a:round/>
            <a:headEnd len="med" w="med" type="none"/>
            <a:tailEnd len="med" w="med" type="triangle"/>
          </a:ln>
        </p:spPr>
      </p:cxnSp>
      <p:cxnSp>
        <p:nvCxnSpPr>
          <p:cNvPr id="96" name="Google Shape;96;p16"/>
          <p:cNvCxnSpPr>
            <a:stCxn id="93" idx="6"/>
            <a:endCxn id="94" idx="2"/>
          </p:cNvCxnSpPr>
          <p:nvPr/>
        </p:nvCxnSpPr>
        <p:spPr>
          <a:xfrm>
            <a:off x="6229200" y="5284700"/>
            <a:ext cx="2905800" cy="0"/>
          </a:xfrm>
          <a:prstGeom prst="straightConnector1">
            <a:avLst/>
          </a:prstGeom>
          <a:noFill/>
          <a:ln cap="flat" cmpd="sng" w="28575">
            <a:solidFill>
              <a:schemeClr val="dk2"/>
            </a:solidFill>
            <a:prstDash val="solid"/>
            <a:round/>
            <a:headEnd len="med" w="med" type="none"/>
            <a:tailEnd len="med" w="med" type="triangle"/>
          </a:ln>
        </p:spPr>
      </p:cxnSp>
      <p:sp>
        <p:nvSpPr>
          <p:cNvPr id="97" name="Google Shape;97;p16"/>
          <p:cNvSpPr txBox="1"/>
          <p:nvPr/>
        </p:nvSpPr>
        <p:spPr>
          <a:xfrm>
            <a:off x="1643050" y="5469225"/>
            <a:ext cx="25617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US">
                <a:latin typeface="Helvetica Neue Light"/>
                <a:ea typeface="Helvetica Neue Light"/>
                <a:cs typeface="Helvetica Neue Light"/>
                <a:sym typeface="Helvetica Neue Light"/>
              </a:rPr>
              <a:t>osg-upcoming-</a:t>
            </a:r>
            <a:r>
              <a:rPr lang="en-US">
                <a:latin typeface="Helvetica Neue Light"/>
                <a:ea typeface="Helvetica Neue Light"/>
                <a:cs typeface="Helvetica Neue Light"/>
                <a:sym typeface="Helvetica Neue Light"/>
              </a:rPr>
              <a:t>development</a:t>
            </a:r>
            <a:endParaRPr>
              <a:latin typeface="Helvetica Neue Light"/>
              <a:ea typeface="Helvetica Neue Light"/>
              <a:cs typeface="Helvetica Neue Light"/>
              <a:sym typeface="Helvetica Neue Light"/>
            </a:endParaRPr>
          </a:p>
        </p:txBody>
      </p:sp>
      <p:sp>
        <p:nvSpPr>
          <p:cNvPr id="98" name="Google Shape;98;p16"/>
          <p:cNvSpPr txBox="1"/>
          <p:nvPr/>
        </p:nvSpPr>
        <p:spPr>
          <a:xfrm>
            <a:off x="5007225" y="5469225"/>
            <a:ext cx="21789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US">
                <a:latin typeface="Helvetica Neue Light"/>
                <a:ea typeface="Helvetica Neue Light"/>
                <a:cs typeface="Helvetica Neue Light"/>
                <a:sym typeface="Helvetica Neue Light"/>
              </a:rPr>
              <a:t>osg-upcoming-testing</a:t>
            </a:r>
            <a:endParaRPr>
              <a:latin typeface="Helvetica Neue Light"/>
              <a:ea typeface="Helvetica Neue Light"/>
              <a:cs typeface="Helvetica Neue Light"/>
              <a:sym typeface="Helvetica Neue Light"/>
            </a:endParaRPr>
          </a:p>
        </p:txBody>
      </p:sp>
      <p:sp>
        <p:nvSpPr>
          <p:cNvPr id="99" name="Google Shape;99;p16"/>
          <p:cNvSpPr txBox="1"/>
          <p:nvPr/>
        </p:nvSpPr>
        <p:spPr>
          <a:xfrm>
            <a:off x="8201300" y="5469225"/>
            <a:ext cx="21336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US">
                <a:latin typeface="Helvetica Neue Light"/>
                <a:ea typeface="Helvetica Neue Light"/>
                <a:cs typeface="Helvetica Neue Light"/>
                <a:sym typeface="Helvetica Neue Light"/>
              </a:rPr>
              <a:t>osg-upcoming-release</a:t>
            </a:r>
            <a:endParaRPr>
              <a:latin typeface="Helvetica Neue Light"/>
              <a:ea typeface="Helvetica Neue Light"/>
              <a:cs typeface="Helvetica Neue Light"/>
              <a:sym typeface="Helvetica Neue Light"/>
            </a:endParaRPr>
          </a:p>
        </p:txBody>
      </p:sp>
      <p:sp>
        <p:nvSpPr>
          <p:cNvPr id="100" name="Google Shape;100;p16"/>
          <p:cNvSpPr txBox="1"/>
          <p:nvPr/>
        </p:nvSpPr>
        <p:spPr>
          <a:xfrm>
            <a:off x="3542275" y="3666150"/>
            <a:ext cx="15723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US">
                <a:latin typeface="Helvetica Neue Light"/>
                <a:ea typeface="Helvetica Neue Light"/>
                <a:cs typeface="Helvetica Neue Light"/>
                <a:sym typeface="Helvetica Neue Light"/>
              </a:rPr>
              <a:t>Automated integration tests</a:t>
            </a:r>
            <a:endParaRPr>
              <a:latin typeface="Helvetica Neue Light"/>
              <a:ea typeface="Helvetica Neue Light"/>
              <a:cs typeface="Helvetica Neue Light"/>
              <a:sym typeface="Helvetica Neue Light"/>
            </a:endParaRPr>
          </a:p>
        </p:txBody>
      </p:sp>
      <p:sp>
        <p:nvSpPr>
          <p:cNvPr id="101" name="Google Shape;101;p16"/>
          <p:cNvSpPr txBox="1"/>
          <p:nvPr/>
        </p:nvSpPr>
        <p:spPr>
          <a:xfrm>
            <a:off x="6718300" y="3666150"/>
            <a:ext cx="15723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US">
                <a:latin typeface="Helvetica Neue Light"/>
                <a:ea typeface="Helvetica Neue Light"/>
                <a:cs typeface="Helvetica Neue Light"/>
                <a:sym typeface="Helvetica Neue Light"/>
              </a:rPr>
              <a:t>Production</a:t>
            </a:r>
            <a:r>
              <a:rPr lang="en-US">
                <a:latin typeface="Helvetica Neue Light"/>
                <a:ea typeface="Helvetica Neue Light"/>
                <a:cs typeface="Helvetica Neue Light"/>
                <a:sym typeface="Helvetica Neue Light"/>
              </a:rPr>
              <a:t> integration tests</a:t>
            </a:r>
            <a:endParaRPr>
              <a:latin typeface="Helvetica Neue Light"/>
              <a:ea typeface="Helvetica Neue Light"/>
              <a:cs typeface="Helvetica Neue Light"/>
              <a:sym typeface="Helvetica Neue Light"/>
            </a:endParaRPr>
          </a:p>
        </p:txBody>
      </p:sp>
      <p:sp>
        <p:nvSpPr>
          <p:cNvPr id="102" name="Google Shape;102;p16"/>
          <p:cNvSpPr/>
          <p:nvPr/>
        </p:nvSpPr>
        <p:spPr>
          <a:xfrm>
            <a:off x="4128550" y="4275638"/>
            <a:ext cx="399762" cy="400194"/>
          </a:xfrm>
          <a:prstGeom prst="lightningBolt">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6"/>
          <p:cNvSpPr/>
          <p:nvPr/>
        </p:nvSpPr>
        <p:spPr>
          <a:xfrm>
            <a:off x="4128550" y="5037638"/>
            <a:ext cx="399762" cy="400194"/>
          </a:xfrm>
          <a:prstGeom prst="lightningBolt">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6"/>
          <p:cNvSpPr/>
          <p:nvPr/>
        </p:nvSpPr>
        <p:spPr>
          <a:xfrm>
            <a:off x="7387400" y="4265550"/>
            <a:ext cx="399762" cy="400194"/>
          </a:xfrm>
          <a:prstGeom prst="lightningBolt">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6"/>
          <p:cNvSpPr/>
          <p:nvPr/>
        </p:nvSpPr>
        <p:spPr>
          <a:xfrm>
            <a:off x="7387400" y="5037638"/>
            <a:ext cx="399762" cy="400194"/>
          </a:xfrm>
          <a:prstGeom prst="lightningBolt">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7"/>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Where we are today</a:t>
            </a:r>
            <a:endParaRPr/>
          </a:p>
        </p:txBody>
      </p:sp>
      <p:sp>
        <p:nvSpPr>
          <p:cNvPr id="111" name="Google Shape;111;p17"/>
          <p:cNvSpPr txBox="1"/>
          <p:nvPr>
            <p:ph idx="1" type="body"/>
          </p:nvPr>
        </p:nvSpPr>
        <p:spPr>
          <a:xfrm>
            <a:off x="838874" y="1847850"/>
            <a:ext cx="10515600" cy="4351200"/>
          </a:xfrm>
          <a:prstGeom prst="rect">
            <a:avLst/>
          </a:prstGeom>
        </p:spPr>
        <p:txBody>
          <a:bodyPr anchorCtr="0" anchor="t" bIns="45700" lIns="91425" spcFirstLastPara="1" rIns="91425" wrap="square" tIns="45700">
            <a:normAutofit/>
          </a:bodyPr>
          <a:lstStyle/>
          <a:p>
            <a:pPr indent="-342900" lvl="0" marL="457200" rtl="0" algn="l">
              <a:lnSpc>
                <a:spcPct val="115000"/>
              </a:lnSpc>
              <a:spcBef>
                <a:spcPts val="1000"/>
              </a:spcBef>
              <a:spcAft>
                <a:spcPts val="0"/>
              </a:spcAft>
              <a:buSzPts val="1800"/>
              <a:buChar char="•"/>
            </a:pPr>
            <a:r>
              <a:rPr lang="en-US"/>
              <a:t>OSG 3.6 is the currently supported release series</a:t>
            </a:r>
            <a:endParaRPr/>
          </a:p>
          <a:p>
            <a:pPr indent="-342900" lvl="0" marL="457200" rtl="0" algn="l">
              <a:lnSpc>
                <a:spcPct val="115000"/>
              </a:lnSpc>
              <a:spcBef>
                <a:spcPts val="0"/>
              </a:spcBef>
              <a:spcAft>
                <a:spcPts val="0"/>
              </a:spcAft>
              <a:buSzPts val="1800"/>
              <a:buChar char="•"/>
            </a:pPr>
            <a:r>
              <a:rPr lang="en-US"/>
              <a:t>Updates to OSG 3.6 are released in a rolling fashion</a:t>
            </a:r>
            <a:endParaRPr/>
          </a:p>
          <a:p>
            <a:pPr indent="-342900" lvl="0" marL="457200" rtl="0" algn="l">
              <a:lnSpc>
                <a:spcPct val="115000"/>
              </a:lnSpc>
              <a:spcBef>
                <a:spcPts val="0"/>
              </a:spcBef>
              <a:spcAft>
                <a:spcPts val="0"/>
              </a:spcAft>
              <a:buSzPts val="1800"/>
              <a:buChar char="•"/>
            </a:pPr>
            <a:r>
              <a:rPr lang="en-US"/>
              <a:t>Software is available for Enterprise Linux 7, 8, and 9</a:t>
            </a:r>
            <a:endParaRPr/>
          </a:p>
          <a:p>
            <a:pPr indent="-342900" lvl="0" marL="457200" rtl="0" algn="l">
              <a:lnSpc>
                <a:spcPct val="115000"/>
              </a:lnSpc>
              <a:spcBef>
                <a:spcPts val="0"/>
              </a:spcBef>
              <a:spcAft>
                <a:spcPts val="0"/>
              </a:spcAft>
              <a:buSzPts val="1800"/>
              <a:buChar char="•"/>
            </a:pPr>
            <a:r>
              <a:rPr lang="en-US"/>
              <a:t>Major packages</a:t>
            </a:r>
            <a:endParaRPr/>
          </a:p>
          <a:p>
            <a:pPr indent="-342900" lvl="1" marL="914400" rtl="0" algn="l">
              <a:lnSpc>
                <a:spcPct val="115000"/>
              </a:lnSpc>
              <a:spcBef>
                <a:spcPts val="0"/>
              </a:spcBef>
              <a:spcAft>
                <a:spcPts val="0"/>
              </a:spcAft>
              <a:buSzPts val="1800"/>
              <a:buChar char="•"/>
            </a:pPr>
            <a:r>
              <a:rPr lang="en-US"/>
              <a:t>HTCondor 10.0 in release, 10.x in upcoming</a:t>
            </a:r>
            <a:endParaRPr/>
          </a:p>
          <a:p>
            <a:pPr indent="-342900" lvl="1" marL="914400" rtl="0" algn="l">
              <a:lnSpc>
                <a:spcPct val="115000"/>
              </a:lnSpc>
              <a:spcBef>
                <a:spcPts val="0"/>
              </a:spcBef>
              <a:spcAft>
                <a:spcPts val="0"/>
              </a:spcAft>
              <a:buSzPts val="1800"/>
              <a:buChar char="•"/>
            </a:pPr>
            <a:r>
              <a:rPr lang="en-US"/>
              <a:t>HTCondor-CE 6</a:t>
            </a:r>
            <a:endParaRPr/>
          </a:p>
          <a:p>
            <a:pPr indent="-342900" lvl="1" marL="914400" rtl="0" algn="l">
              <a:lnSpc>
                <a:spcPct val="115000"/>
              </a:lnSpc>
              <a:spcBef>
                <a:spcPts val="0"/>
              </a:spcBef>
              <a:spcAft>
                <a:spcPts val="0"/>
              </a:spcAft>
              <a:buSzPts val="1800"/>
              <a:buChar char="•"/>
            </a:pPr>
            <a:r>
              <a:rPr lang="en-US"/>
              <a:t>XRootD 5.5</a:t>
            </a:r>
            <a:endParaRPr/>
          </a:p>
        </p:txBody>
      </p:sp>
      <p:sp>
        <p:nvSpPr>
          <p:cNvPr id="112" name="Google Shape;112;p17"/>
          <p:cNvSpPr txBox="1"/>
          <p:nvPr>
            <p:ph idx="12" type="sldNum"/>
          </p:nvPr>
        </p:nvSpPr>
        <p:spPr>
          <a:xfrm>
            <a:off x="11409045" y="6333134"/>
            <a:ext cx="731700" cy="5250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8"/>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OSG 3.7 plans</a:t>
            </a:r>
            <a:endParaRPr/>
          </a:p>
        </p:txBody>
      </p:sp>
      <p:sp>
        <p:nvSpPr>
          <p:cNvPr id="118" name="Google Shape;118;p18"/>
          <p:cNvSpPr txBox="1"/>
          <p:nvPr>
            <p:ph idx="1" type="body"/>
          </p:nvPr>
        </p:nvSpPr>
        <p:spPr>
          <a:xfrm>
            <a:off x="838874" y="1847850"/>
            <a:ext cx="10515600" cy="4351200"/>
          </a:xfrm>
          <a:prstGeom prst="rect">
            <a:avLst/>
          </a:prstGeom>
        </p:spPr>
        <p:txBody>
          <a:bodyPr anchorCtr="0" anchor="t" bIns="45700" lIns="91425" spcFirstLastPara="1" rIns="91425" wrap="square" tIns="45700">
            <a:normAutofit/>
          </a:bodyPr>
          <a:lstStyle/>
          <a:p>
            <a:pPr indent="-342900" lvl="0" marL="457200" rtl="0" algn="l">
              <a:lnSpc>
                <a:spcPct val="115000"/>
              </a:lnSpc>
              <a:spcBef>
                <a:spcPts val="1000"/>
              </a:spcBef>
              <a:spcAft>
                <a:spcPts val="0"/>
              </a:spcAft>
              <a:buSzPts val="1800"/>
              <a:buChar char="•"/>
            </a:pPr>
            <a:r>
              <a:rPr lang="en-US"/>
              <a:t>Release repository renamed to “main”</a:t>
            </a:r>
            <a:endParaRPr/>
          </a:p>
          <a:p>
            <a:pPr indent="-342900" lvl="0" marL="457200" rtl="0" algn="l">
              <a:lnSpc>
                <a:spcPct val="115000"/>
              </a:lnSpc>
              <a:spcBef>
                <a:spcPts val="0"/>
              </a:spcBef>
              <a:spcAft>
                <a:spcPts val="0"/>
              </a:spcAft>
              <a:buSzPts val="1800"/>
              <a:buChar char="•"/>
            </a:pPr>
            <a:r>
              <a:rPr lang="en-US"/>
              <a:t>Expected major </a:t>
            </a:r>
            <a:r>
              <a:rPr lang="en-US"/>
              <a:t>packages</a:t>
            </a:r>
            <a:r>
              <a:rPr lang="en-US"/>
              <a:t> for the initial release</a:t>
            </a:r>
            <a:endParaRPr/>
          </a:p>
          <a:p>
            <a:pPr indent="-342900" lvl="1" marL="914400" rtl="0" algn="l">
              <a:lnSpc>
                <a:spcPct val="115000"/>
              </a:lnSpc>
              <a:spcBef>
                <a:spcPts val="0"/>
              </a:spcBef>
              <a:spcAft>
                <a:spcPts val="0"/>
              </a:spcAft>
              <a:buSzPts val="1800"/>
              <a:buChar char="•"/>
            </a:pPr>
            <a:r>
              <a:rPr lang="en-US"/>
              <a:t>HTCSS 11.0.0 in main; HTCSS 11.1.0 in upcoming</a:t>
            </a:r>
            <a:endParaRPr/>
          </a:p>
          <a:p>
            <a:pPr indent="-342900" lvl="1" marL="914400" rtl="0" algn="l">
              <a:lnSpc>
                <a:spcPct val="115000"/>
              </a:lnSpc>
              <a:spcBef>
                <a:spcPts val="0"/>
              </a:spcBef>
              <a:spcAft>
                <a:spcPts val="0"/>
              </a:spcAft>
              <a:buSzPts val="1800"/>
              <a:buChar char="•"/>
            </a:pPr>
            <a:r>
              <a:rPr lang="en-US"/>
              <a:t>XRootD 5.6 in main</a:t>
            </a:r>
            <a:endParaRPr/>
          </a:p>
          <a:p>
            <a:pPr indent="-342900" lvl="0" marL="457200" rtl="0" algn="l">
              <a:lnSpc>
                <a:spcPct val="115000"/>
              </a:lnSpc>
              <a:spcBef>
                <a:spcPts val="0"/>
              </a:spcBef>
              <a:spcAft>
                <a:spcPts val="0"/>
              </a:spcAft>
              <a:buSzPts val="1800"/>
              <a:buChar char="•"/>
            </a:pPr>
            <a:r>
              <a:rPr lang="en-US"/>
              <a:t>Improved package signing security with hardware keys</a:t>
            </a:r>
            <a:endParaRPr/>
          </a:p>
          <a:p>
            <a:pPr indent="-342900" lvl="0" marL="457200" rtl="0" algn="l">
              <a:lnSpc>
                <a:spcPct val="115000"/>
              </a:lnSpc>
              <a:spcBef>
                <a:spcPts val="0"/>
              </a:spcBef>
              <a:spcAft>
                <a:spcPts val="0"/>
              </a:spcAft>
              <a:buSzPts val="1800"/>
              <a:buChar char="•"/>
            </a:pPr>
            <a:r>
              <a:rPr b="1" lang="en-US">
                <a:latin typeface="Helvetica Neue"/>
                <a:ea typeface="Helvetica Neue"/>
                <a:cs typeface="Helvetica Neue"/>
                <a:sym typeface="Helvetica Neue"/>
              </a:rPr>
              <a:t>OSG release series support timelines will align </a:t>
            </a:r>
            <a:r>
              <a:rPr b="1" lang="en-US">
                <a:latin typeface="Helvetica Neue"/>
                <a:ea typeface="Helvetica Neue"/>
                <a:cs typeface="Helvetica Neue"/>
                <a:sym typeface="Helvetica Neue"/>
              </a:rPr>
              <a:t>with HTCSS releases</a:t>
            </a:r>
            <a:endParaRPr b="1">
              <a:latin typeface="Helvetica Neue"/>
              <a:ea typeface="Helvetica Neue"/>
              <a:cs typeface="Helvetica Neue"/>
              <a:sym typeface="Helvetica Neue"/>
            </a:endParaRPr>
          </a:p>
        </p:txBody>
      </p:sp>
      <p:sp>
        <p:nvSpPr>
          <p:cNvPr id="119" name="Google Shape;119;p18"/>
          <p:cNvSpPr txBox="1"/>
          <p:nvPr>
            <p:ph idx="12" type="sldNum"/>
          </p:nvPr>
        </p:nvSpPr>
        <p:spPr>
          <a:xfrm>
            <a:off x="11409045" y="6333134"/>
            <a:ext cx="731700" cy="5250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19"/>
          <p:cNvSpPr txBox="1"/>
          <p:nvPr>
            <p:ph type="ctrTitle"/>
          </p:nvPr>
        </p:nvSpPr>
        <p:spPr>
          <a:xfrm>
            <a:off x="838200" y="665163"/>
            <a:ext cx="10515600" cy="23877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Helvetica Neue"/>
              <a:buNone/>
            </a:pPr>
            <a:r>
              <a:rPr lang="en-US"/>
              <a:t>Overview of the OSG 11 Release Series Plans</a:t>
            </a:r>
            <a:endParaRPr/>
          </a:p>
        </p:txBody>
      </p:sp>
      <p:sp>
        <p:nvSpPr>
          <p:cNvPr id="125" name="Google Shape;125;p19"/>
          <p:cNvSpPr txBox="1"/>
          <p:nvPr>
            <p:ph idx="1" type="subTitle"/>
          </p:nvPr>
        </p:nvSpPr>
        <p:spPr>
          <a:xfrm>
            <a:off x="838200" y="3288002"/>
            <a:ext cx="10515600" cy="1655700"/>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lang="en-US"/>
              <a:t>Brian Lin, OSG Software Area Coordinator</a:t>
            </a:r>
            <a:endParaRPr/>
          </a:p>
          <a:p>
            <a:pPr indent="0" lvl="0" marL="0" rtl="0" algn="ctr">
              <a:lnSpc>
                <a:spcPct val="90000"/>
              </a:lnSpc>
              <a:spcBef>
                <a:spcPts val="0"/>
              </a:spcBef>
              <a:spcAft>
                <a:spcPts val="0"/>
              </a:spcAft>
              <a:buClr>
                <a:schemeClr val="dk1"/>
              </a:buClr>
              <a:buSzPts val="2400"/>
              <a:buNone/>
            </a:pPr>
            <a:r>
              <a:rPr lang="en-US"/>
              <a:t>Center for High Throughput Computing</a:t>
            </a:r>
            <a:endParaRPr/>
          </a:p>
          <a:p>
            <a:pPr indent="0" lvl="0" marL="0" rtl="0" algn="ctr">
              <a:lnSpc>
                <a:spcPct val="90000"/>
              </a:lnSpc>
              <a:spcBef>
                <a:spcPts val="0"/>
              </a:spcBef>
              <a:spcAft>
                <a:spcPts val="0"/>
              </a:spcAft>
              <a:buClr>
                <a:schemeClr val="dk1"/>
              </a:buClr>
              <a:buSzPts val="2400"/>
              <a:buNone/>
            </a:pPr>
            <a:r>
              <a:rPr lang="en-US"/>
              <a:t>University of Wisconsin–Madison</a:t>
            </a:r>
            <a:endParaRPr/>
          </a:p>
        </p:txBody>
      </p:sp>
      <p:sp>
        <p:nvSpPr>
          <p:cNvPr id="126" name="Google Shape;126;p19"/>
          <p:cNvSpPr txBox="1"/>
          <p:nvPr>
            <p:ph idx="12" type="sldNum"/>
          </p:nvPr>
        </p:nvSpPr>
        <p:spPr>
          <a:xfrm>
            <a:off x="11409045" y="6333134"/>
            <a:ext cx="731700" cy="5250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0"/>
          <p:cNvSpPr txBox="1"/>
          <p:nvPr>
            <p:ph type="title"/>
          </p:nvPr>
        </p:nvSpPr>
        <p:spPr>
          <a:xfrm>
            <a:off x="831850" y="1709738"/>
            <a:ext cx="10515600" cy="2852700"/>
          </a:xfrm>
          <a:prstGeom prst="rect">
            <a:avLst/>
          </a:prstGeom>
        </p:spPr>
        <p:txBody>
          <a:bodyPr anchorCtr="0" anchor="b" bIns="45700" lIns="91425" spcFirstLastPara="1" rIns="91425" wrap="square" tIns="45700">
            <a:normAutofit/>
          </a:bodyPr>
          <a:lstStyle/>
          <a:p>
            <a:pPr indent="0" lvl="0" marL="0" rtl="0" algn="l">
              <a:spcBef>
                <a:spcPts val="0"/>
              </a:spcBef>
              <a:spcAft>
                <a:spcPts val="0"/>
              </a:spcAft>
              <a:buNone/>
            </a:pPr>
            <a:r>
              <a:rPr lang="en-US"/>
              <a:t>Third time’s a charm…</a:t>
            </a:r>
            <a:endParaRPr/>
          </a:p>
        </p:txBody>
      </p:sp>
      <p:sp>
        <p:nvSpPr>
          <p:cNvPr id="132" name="Google Shape;132;p20"/>
          <p:cNvSpPr txBox="1"/>
          <p:nvPr>
            <p:ph idx="1" type="body"/>
          </p:nvPr>
        </p:nvSpPr>
        <p:spPr>
          <a:xfrm>
            <a:off x="831850" y="4589463"/>
            <a:ext cx="10515600" cy="15003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None/>
            </a:pPr>
            <a:r>
              <a:t/>
            </a:r>
            <a:endParaRPr/>
          </a:p>
        </p:txBody>
      </p:sp>
      <p:sp>
        <p:nvSpPr>
          <p:cNvPr id="133" name="Google Shape;133;p20"/>
          <p:cNvSpPr txBox="1"/>
          <p:nvPr>
            <p:ph idx="12" type="sldNum"/>
          </p:nvPr>
        </p:nvSpPr>
        <p:spPr>
          <a:xfrm>
            <a:off x="11409045" y="6333134"/>
            <a:ext cx="731700" cy="5250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1"/>
          <p:cNvSpPr txBox="1"/>
          <p:nvPr>
            <p:ph type="ctrTitle"/>
          </p:nvPr>
        </p:nvSpPr>
        <p:spPr>
          <a:xfrm>
            <a:off x="838200" y="665163"/>
            <a:ext cx="10515600" cy="23877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Helvetica Neue"/>
              <a:buNone/>
            </a:pPr>
            <a:r>
              <a:rPr lang="en-US"/>
              <a:t>Overview of the HTCSS and OSG 23 Release Plans</a:t>
            </a:r>
            <a:endParaRPr/>
          </a:p>
        </p:txBody>
      </p:sp>
      <p:sp>
        <p:nvSpPr>
          <p:cNvPr id="139" name="Google Shape;139;p21"/>
          <p:cNvSpPr txBox="1"/>
          <p:nvPr>
            <p:ph idx="1" type="subTitle"/>
          </p:nvPr>
        </p:nvSpPr>
        <p:spPr>
          <a:xfrm>
            <a:off x="838200" y="3288002"/>
            <a:ext cx="10515600" cy="1655700"/>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lang="en-US"/>
              <a:t>Brian Lin, OSG Software Area Coordinator</a:t>
            </a:r>
            <a:endParaRPr/>
          </a:p>
          <a:p>
            <a:pPr indent="0" lvl="0" marL="0" rtl="0" algn="ctr">
              <a:lnSpc>
                <a:spcPct val="90000"/>
              </a:lnSpc>
              <a:spcBef>
                <a:spcPts val="0"/>
              </a:spcBef>
              <a:spcAft>
                <a:spcPts val="0"/>
              </a:spcAft>
              <a:buClr>
                <a:schemeClr val="dk1"/>
              </a:buClr>
              <a:buSzPts val="2400"/>
              <a:buNone/>
            </a:pPr>
            <a:r>
              <a:rPr lang="en-US"/>
              <a:t>Center for High Throughput Computing</a:t>
            </a:r>
            <a:endParaRPr/>
          </a:p>
          <a:p>
            <a:pPr indent="0" lvl="0" marL="0" rtl="0" algn="ctr">
              <a:lnSpc>
                <a:spcPct val="90000"/>
              </a:lnSpc>
              <a:spcBef>
                <a:spcPts val="0"/>
              </a:spcBef>
              <a:spcAft>
                <a:spcPts val="0"/>
              </a:spcAft>
              <a:buClr>
                <a:schemeClr val="dk1"/>
              </a:buClr>
              <a:buSzPts val="2400"/>
              <a:buNone/>
            </a:pPr>
            <a:r>
              <a:rPr lang="en-US"/>
              <a:t>University of Wisconsin–Madison</a:t>
            </a:r>
            <a:endParaRPr/>
          </a:p>
        </p:txBody>
      </p:sp>
      <p:sp>
        <p:nvSpPr>
          <p:cNvPr id="140" name="Google Shape;140;p21"/>
          <p:cNvSpPr txBox="1"/>
          <p:nvPr>
            <p:ph idx="12" type="sldNum"/>
          </p:nvPr>
        </p:nvSpPr>
        <p:spPr>
          <a:xfrm>
            <a:off x="11409045" y="6333134"/>
            <a:ext cx="731700" cy="5250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