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4"/>
    <p:sldMasterId id="2147483659" r:id="rId5"/>
    <p:sldMasterId id="2147483670" r:id="rId6"/>
  </p:sldMasterIdLst>
  <p:notesMasterIdLst>
    <p:notesMasterId r:id="rId32"/>
  </p:notesMasterIdLst>
  <p:sldIdLst>
    <p:sldId id="276" r:id="rId7"/>
    <p:sldId id="2145706211" r:id="rId8"/>
    <p:sldId id="2142534342" r:id="rId9"/>
    <p:sldId id="2142534281" r:id="rId10"/>
    <p:sldId id="2142534010" r:id="rId11"/>
    <p:sldId id="2142534240" r:id="rId12"/>
    <p:sldId id="2145706290" r:id="rId13"/>
    <p:sldId id="2142534246" r:id="rId14"/>
    <p:sldId id="2251" r:id="rId15"/>
    <p:sldId id="1967" r:id="rId16"/>
    <p:sldId id="2651" r:id="rId17"/>
    <p:sldId id="2145706292" r:id="rId18"/>
    <p:sldId id="2145706291" r:id="rId19"/>
    <p:sldId id="2655" r:id="rId20"/>
    <p:sldId id="2656" r:id="rId21"/>
    <p:sldId id="2145706293" r:id="rId22"/>
    <p:sldId id="2145706298" r:id="rId23"/>
    <p:sldId id="2145706294" r:id="rId24"/>
    <p:sldId id="2145706299" r:id="rId25"/>
    <p:sldId id="2145706295" r:id="rId26"/>
    <p:sldId id="2145706300" r:id="rId27"/>
    <p:sldId id="260" r:id="rId28"/>
    <p:sldId id="2145706296" r:id="rId29"/>
    <p:sldId id="2145706297" r:id="rId30"/>
    <p:sldId id="2142534333"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 Webinar" id="{817CD3A1-901E-4AC3-AC05-36A92C794310}">
          <p14:sldIdLst>
            <p14:sldId id="276"/>
            <p14:sldId id="2145706211"/>
            <p14:sldId id="2142534342"/>
            <p14:sldId id="2142534281"/>
            <p14:sldId id="2142534010"/>
            <p14:sldId id="2142534240"/>
            <p14:sldId id="2145706290"/>
            <p14:sldId id="2142534246"/>
            <p14:sldId id="2251"/>
            <p14:sldId id="1967"/>
            <p14:sldId id="2651"/>
            <p14:sldId id="2145706292"/>
            <p14:sldId id="2145706291"/>
            <p14:sldId id="2655"/>
            <p14:sldId id="2656"/>
            <p14:sldId id="2145706293"/>
            <p14:sldId id="2145706298"/>
            <p14:sldId id="2145706294"/>
            <p14:sldId id="2145706299"/>
            <p14:sldId id="2145706295"/>
            <p14:sldId id="2145706300"/>
            <p14:sldId id="260"/>
            <p14:sldId id="2145706296"/>
            <p14:sldId id="2145706297"/>
            <p14:sldId id="2142534333"/>
          </p14:sldIdLst>
        </p14:section>
      </p14:sectionLst>
    </p:ext>
    <p:ext uri="{EFAFB233-063F-42B5-8137-9DF3F51BA10A}">
      <p15:sldGuideLst xmlns:p15="http://schemas.microsoft.com/office/powerpoint/2012/main">
        <p15:guide id="7" orient="horz" pos="768" userDrawn="1">
          <p15:clr>
            <a:srgbClr val="A4A3A4"/>
          </p15:clr>
        </p15:guide>
        <p15:guide id="12" pos="6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788255-3331-126B-7822-E8811E3E63AA}" name="Patterson, Catherine" initials="PC" userId="S::7641437288@nsf.gov::45dfd939-d0cf-4a69-86ed-9f4da06079d3" providerId="AD"/>
  <p188:author id="{2D175665-C1A3-6D4E-C607-F998E1BBF166}" name="Zgorski, Lisa Joy" initials="ZJ" userId="S::0454087835@nsf.gov::93ab667e-3266-4284-a665-e3230e6841a9" providerId="AD"/>
  <p188:author id="{98D79FE1-EC3F-F66E-C7D3-5284420BEE05}" name="Luks-Morgan, Sasha" initials="LS" userId="S::7630380311@nsf.gov::b870aea4-9919-47b6-abbb-ae1540e602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ssett, Cori" initials="BC" lastIdx="151" clrIdx="0"/>
  <p:cmAuthor id="2" name="adrian apodaca" initials="aa" lastIdx="5" clrIdx="1"/>
  <p:cmAuthor id="3" name="greg coll" initials="gc" lastIdx="5" clrIdx="2">
    <p:extLst>
      <p:ext uri="{19B8F6BF-5375-455C-9EA6-DF929625EA0E}">
        <p15:presenceInfo xmlns:p15="http://schemas.microsoft.com/office/powerpoint/2012/main" userId="df97e58f0adccbd2" providerId="Windows Live"/>
      </p:ext>
    </p:extLst>
  </p:cmAuthor>
  <p:cmAuthor id="4" name="Hughes, Catherine (Contractor)" initials="H(" lastIdx="3" clrIdx="3">
    <p:extLst>
      <p:ext uri="{19B8F6BF-5375-455C-9EA6-DF929625EA0E}">
        <p15:presenceInfo xmlns:p15="http://schemas.microsoft.com/office/powerpoint/2012/main" userId="S::7327633403@nsf.gov::63e037ed-f314-4299-b46e-d2a6ecc446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0E2"/>
    <a:srgbClr val="00758D"/>
    <a:srgbClr val="003070"/>
    <a:srgbClr val="00C37E"/>
    <a:srgbClr val="4EC3E0"/>
    <a:srgbClr val="002454"/>
    <a:srgbClr val="BBB2A1"/>
    <a:srgbClr val="A6C3DA"/>
    <a:srgbClr val="D3B34E"/>
    <a:srgbClr val="005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88"/>
    <p:restoredTop sz="93902" autoAdjust="0"/>
  </p:normalViewPr>
  <p:slideViewPr>
    <p:cSldViewPr snapToGrid="0">
      <p:cViewPr>
        <p:scale>
          <a:sx n="100" d="100"/>
          <a:sy n="100" d="100"/>
        </p:scale>
        <p:origin x="304" y="760"/>
      </p:cViewPr>
      <p:guideLst>
        <p:guide orient="horz" pos="768"/>
        <p:guide pos="63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0C1F29E-FB00-0E4D-BD0D-593D2136D112}" type="datetimeFigureOut">
              <a:rPr lang="en-US" smtClean="0"/>
              <a:t>7/9/23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6BACDD8-89FB-574A-8A87-6A752B0B1C92}" type="slidenum">
              <a:rPr lang="en-US" smtClean="0"/>
              <a:t>‹#›</a:t>
            </a:fld>
            <a:endParaRPr lang="en-US"/>
          </a:p>
        </p:txBody>
      </p:sp>
    </p:spTree>
    <p:extLst>
      <p:ext uri="{BB962C8B-B14F-4D97-AF65-F5344CB8AC3E}">
        <p14:creationId xmlns:p14="http://schemas.microsoft.com/office/powerpoint/2010/main" val="337855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a:t>
            </a:fld>
            <a:endParaRPr lang="en-US"/>
          </a:p>
        </p:txBody>
      </p:sp>
    </p:spTree>
    <p:extLst>
      <p:ext uri="{BB962C8B-B14F-4D97-AF65-F5344CB8AC3E}">
        <p14:creationId xmlns:p14="http://schemas.microsoft.com/office/powerpoint/2010/main" val="86750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2</a:t>
            </a:fld>
            <a:endParaRPr lang="en-US"/>
          </a:p>
        </p:txBody>
      </p:sp>
    </p:spTree>
    <p:extLst>
      <p:ext uri="{BB962C8B-B14F-4D97-AF65-F5344CB8AC3E}">
        <p14:creationId xmlns:p14="http://schemas.microsoft.com/office/powerpoint/2010/main" val="299556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9613"/>
            <a:ext cx="6292850" cy="35401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79D9D-F0C8-4CFD-98D4-A87D607EEE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28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9613"/>
            <a:ext cx="6292850" cy="3540125"/>
          </a:xfrm>
        </p:spPr>
      </p:sp>
      <p:sp>
        <p:nvSpPr>
          <p:cNvPr id="3" name="Notes Placeholder 2"/>
          <p:cNvSpPr>
            <a:spLocks noGrp="1"/>
          </p:cNvSpPr>
          <p:nvPr>
            <p:ph type="body" idx="1"/>
          </p:nvPr>
        </p:nvSpPr>
        <p:spPr/>
        <p:txBody>
          <a:bodyPr>
            <a:normAutofit fontScale="55000" lnSpcReduction="20000"/>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Demand continues to grow, but is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Applications are evolving in numbers, scales and complexity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Computing and technology landscapes are changing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Value structures are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E.g., Neil Jacob’s talk at the OSTP FACE Convening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Affinities in the COVID-19 HPC Consortium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Chalkboard" panose="03050602040202020205" pitchFamily="66" charset="77"/>
                <a:cs typeface="Chalkboard" panose="03050602040202020205" pitchFamily="66" charset="77"/>
              </a:rPr>
              <a:t>More than 75% of all XSEDE jobs are now single node jobs (but still only about 25% of XD SUs)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Chalkboard" panose="03050602040202020205" pitchFamily="66" charset="77"/>
                <a:cs typeface="Chalkboard" panose="03050602040202020205" pitchFamily="66" charset="77"/>
              </a:rPr>
              <a:t>Up to 50% of all jobs ON Frontera are single node jobs </a:t>
            </a:r>
          </a:p>
          <a:p>
            <a:endParaRPr lang="en-US"/>
          </a:p>
          <a:p>
            <a:pPr>
              <a:lnSpc>
                <a:spcPct val="120000"/>
              </a:lnSpc>
            </a:pPr>
            <a:r>
              <a:rPr lang="en-US"/>
              <a:t>Overall demand continues to grow, but is changing </a:t>
            </a:r>
          </a:p>
          <a:p>
            <a:pPr lvl="1">
              <a:lnSpc>
                <a:spcPct val="120000"/>
              </a:lnSpc>
            </a:pPr>
            <a:r>
              <a:rPr lang="en-US"/>
              <a:t>Single node jobs dominating</a:t>
            </a:r>
          </a:p>
          <a:p>
            <a:pPr lvl="1">
              <a:lnSpc>
                <a:spcPct val="120000"/>
              </a:lnSpc>
            </a:pPr>
            <a:r>
              <a:rPr lang="en-US"/>
              <a:t>Smaller jobs (i.e., using &lt;= 8K cores) dominating</a:t>
            </a:r>
          </a:p>
          <a:p>
            <a:pPr lvl="1">
              <a:lnSpc>
                <a:spcPct val="120000"/>
              </a:lnSpc>
            </a:pPr>
            <a:r>
              <a:rPr lang="en-US"/>
              <a:t>Gateway users dominating </a:t>
            </a:r>
          </a:p>
          <a:p>
            <a:pPr>
              <a:lnSpc>
                <a:spcPct val="120000"/>
              </a:lnSpc>
            </a:pPr>
            <a:endParaRPr lang="en-US"/>
          </a:p>
          <a:p>
            <a:pPr>
              <a:lnSpc>
                <a:spcPct val="120000"/>
              </a:lnSpc>
            </a:pPr>
            <a:r>
              <a:rPr lang="en-US"/>
              <a:t>Application needs are changing </a:t>
            </a:r>
          </a:p>
          <a:p>
            <a:pPr lvl="1">
              <a:lnSpc>
                <a:spcPct val="120000"/>
              </a:lnSpc>
            </a:pPr>
            <a:r>
              <a:rPr lang="en-US"/>
              <a:t>Growing, broadening of domains</a:t>
            </a:r>
          </a:p>
          <a:p>
            <a:pPr lvl="1">
              <a:lnSpc>
                <a:spcPct val="120000"/>
              </a:lnSpc>
            </a:pPr>
            <a:r>
              <a:rPr lang="en-US"/>
              <a:t>End-to-end workflows composing heterogenous components </a:t>
            </a:r>
          </a:p>
          <a:p>
            <a:pPr lvl="1">
              <a:lnSpc>
                <a:spcPct val="120000"/>
              </a:lnSpc>
            </a:pPr>
            <a:r>
              <a:rPr lang="en-US"/>
              <a:t>Integration of analytics; use of AI/ML</a:t>
            </a:r>
          </a:p>
          <a:p>
            <a:endParaRPr lang="en-US"/>
          </a:p>
          <a:p>
            <a:pPr>
              <a:lnSpc>
                <a:spcPct val="120000"/>
              </a:lnSpc>
            </a:pPr>
            <a:r>
              <a:rPr lang="en-US"/>
              <a:t>Computing and technology landscapes are changing </a:t>
            </a:r>
          </a:p>
          <a:p>
            <a:pPr lvl="1">
              <a:lnSpc>
                <a:spcPct val="120000"/>
              </a:lnSpc>
            </a:pPr>
            <a:r>
              <a:rPr lang="en-US"/>
              <a:t>Increasing heterogeneity / Proliferation of purposeful accelerators</a:t>
            </a:r>
          </a:p>
          <a:p>
            <a:pPr lvl="1">
              <a:lnSpc>
                <a:spcPct val="120000"/>
              </a:lnSpc>
            </a:pPr>
            <a:r>
              <a:rPr lang="en-US"/>
              <a:t>Increasing use of high-level software stacks for packing, deployment, execution, tuning, etc. (e.g., containers)</a:t>
            </a:r>
          </a:p>
          <a:p>
            <a:pPr lvl="1">
              <a:lnSpc>
                <a:spcPct val="120000"/>
              </a:lnSpc>
            </a:pPr>
            <a:r>
              <a:rPr lang="en-US"/>
              <a:t>Service model evolving to address a broad range of needs and customers</a:t>
            </a:r>
          </a:p>
          <a:p>
            <a:pPr lvl="1">
              <a:lnSpc>
                <a:spcPct val="120000"/>
              </a:lnSpc>
            </a:pPr>
            <a:r>
              <a:rPr lang="en-US"/>
              <a:t>Deployment of </a:t>
            </a:r>
            <a:r>
              <a:rPr lang="en-US" err="1"/>
              <a:t>exascale</a:t>
            </a:r>
            <a:r>
              <a:rPr lang="en-US"/>
              <a:t> systems in 2021-2023</a:t>
            </a:r>
          </a:p>
          <a:p>
            <a:pPr lvl="1">
              <a:lnSpc>
                <a:spcPct val="120000"/>
              </a:lnSpc>
            </a:pPr>
            <a:endParaRPr lang="en-US"/>
          </a:p>
          <a:p>
            <a:pPr>
              <a:lnSpc>
                <a:spcPct val="120000"/>
              </a:lnSpc>
            </a:pPr>
            <a:r>
              <a:rPr lang="en-US"/>
              <a:t>Value structures are different</a:t>
            </a:r>
          </a:p>
          <a:p>
            <a:pPr lvl="1">
              <a:lnSpc>
                <a:spcPct val="120000"/>
              </a:lnSpc>
            </a:pPr>
            <a:r>
              <a:rPr lang="en-US"/>
              <a:t>Ease/speed of access and use V/S raw performance </a:t>
            </a:r>
          </a:p>
          <a:p>
            <a:pPr lvl="1">
              <a:lnSpc>
                <a:spcPct val="120000"/>
              </a:lnSpc>
            </a:pPr>
            <a:r>
              <a:rPr lang="en-US"/>
              <a:t>Transparency, trust, robustness, etc., V/S raw performance</a:t>
            </a:r>
          </a:p>
          <a:p>
            <a:pPr lvl="1">
              <a:lnSpc>
                <a:spcPct val="120000"/>
              </a:lnSpc>
            </a:pPr>
            <a:r>
              <a:rPr lang="en-US"/>
              <a:t>“Time to end result” more meaningful than performance of an individual code </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79D9D-F0C8-4CFD-98D4-A87D607EEE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575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mn-lt"/>
                <a:ea typeface="+mn-ea"/>
                <a:cs typeface="+mn-cs"/>
              </a:rPr>
              <a:t>NSF is largest single resource provider in consortium. 46% of projects, ~30% of cycles</a:t>
            </a:r>
            <a:endParaRPr kumimoji="0" lang="en-US" sz="1600" b="0" i="0" u="none" strike="noStrike" kern="1200" cap="none" spc="0" normalizeH="0" baseline="0" noProof="0">
              <a:ln>
                <a:noFill/>
              </a:ln>
              <a:solidFill>
                <a:prstClr val="white"/>
              </a:solidFill>
              <a:effectLst/>
              <a:uLnTx/>
              <a:uFillTx/>
              <a:latin typeface="+mn-lt"/>
              <a:ea typeface="+mn-ea"/>
              <a:cs typeface="+mn-cs"/>
            </a:endParaRPr>
          </a:p>
          <a:p>
            <a:br>
              <a:rPr lang="en-US"/>
            </a:br>
            <a:endParaRPr kumimoji="0" 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AF185-7553-4042-AFC4-2AB144BF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3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581A32-1E60-E147-B6EA-B96B29EA573F}" type="slidenum">
              <a:rPr lang="en-US" smtClean="0"/>
              <a:t>7</a:t>
            </a:fld>
            <a:endParaRPr lang="en-US"/>
          </a:p>
        </p:txBody>
      </p:sp>
    </p:spTree>
    <p:extLst>
      <p:ext uri="{BB962C8B-B14F-4D97-AF65-F5344CB8AC3E}">
        <p14:creationId xmlns:p14="http://schemas.microsoft.com/office/powerpoint/2010/main" val="2588491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D13950-DB01-492A-8362-BBB4A00DD939}" type="slidenum">
              <a:rPr lang="en-US" smtClean="0"/>
              <a:t>8</a:t>
            </a:fld>
            <a:endParaRPr lang="en-US"/>
          </a:p>
        </p:txBody>
      </p:sp>
    </p:spTree>
    <p:extLst>
      <p:ext uri="{BB962C8B-B14F-4D97-AF65-F5344CB8AC3E}">
        <p14:creationId xmlns:p14="http://schemas.microsoft.com/office/powerpoint/2010/main" val="272725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D13950-DB01-492A-8362-BBB4A00DD939}" type="slidenum">
              <a:rPr lang="en-US" smtClean="0"/>
              <a:t>10</a:t>
            </a:fld>
            <a:endParaRPr lang="en-US"/>
          </a:p>
        </p:txBody>
      </p:sp>
    </p:spTree>
    <p:extLst>
      <p:ext uri="{BB962C8B-B14F-4D97-AF65-F5344CB8AC3E}">
        <p14:creationId xmlns:p14="http://schemas.microsoft.com/office/powerpoint/2010/main" val="1286669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4" name="hcSlideMaster.Title SlideHeader">
            <a:extLst>
              <a:ext uri="{FF2B5EF4-FFF2-40B4-BE49-F238E27FC236}">
                <a16:creationId xmlns:a16="http://schemas.microsoft.com/office/drawing/2014/main" id="{7053369A-3E6D-4256-48FA-C52A1B2F8513}"/>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Header">
            <a:extLst>
              <a:ext uri="{FF2B5EF4-FFF2-40B4-BE49-F238E27FC236}">
                <a16:creationId xmlns:a16="http://schemas.microsoft.com/office/drawing/2014/main" id="{2B571AA2-E55C-4C7F-E8A0-B3418F03E45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4596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Content with CaptionHeader">
            <a:extLst>
              <a:ext uri="{FF2B5EF4-FFF2-40B4-BE49-F238E27FC236}">
                <a16:creationId xmlns:a16="http://schemas.microsoft.com/office/drawing/2014/main" id="{B9F88753-292A-53CF-09B4-537B43F31DD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403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Picture with CaptionHeader">
            <a:extLst>
              <a:ext uri="{FF2B5EF4-FFF2-40B4-BE49-F238E27FC236}">
                <a16:creationId xmlns:a16="http://schemas.microsoft.com/office/drawing/2014/main" id="{3351F3A2-647D-5F22-E906-02F06D890BE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509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A7D3-7522-EA03-0174-E20B2DF9B0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3B3BFA-B43C-500B-7A85-3EFF6F11B1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9D919-9978-DE5B-E8E7-C59939C6A21C}"/>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5" name="Footer Placeholder 4">
            <a:extLst>
              <a:ext uri="{FF2B5EF4-FFF2-40B4-BE49-F238E27FC236}">
                <a16:creationId xmlns:a16="http://schemas.microsoft.com/office/drawing/2014/main" id="{B6AF3874-4335-AA6C-C4CB-6A345C00E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DAE86A-7F61-8909-02D1-A08C922AE8C8}"/>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1682757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7C7B-CC3B-00E5-3883-C1F1AD5F3C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AD6C26-4A5C-C01C-3D5E-A04A3B3C8D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838E8-18DE-C62E-8CD7-FDF28EC0922A}"/>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5" name="Footer Placeholder 4">
            <a:extLst>
              <a:ext uri="{FF2B5EF4-FFF2-40B4-BE49-F238E27FC236}">
                <a16:creationId xmlns:a16="http://schemas.microsoft.com/office/drawing/2014/main" id="{02EFCE61-30E4-2CD3-7329-3F50109C53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58BB64-02AF-DCCD-18ED-B0E8A5A36702}"/>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375824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DE16-F3D3-DD12-02D4-55D7362566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809F79-BA88-D593-1E1E-AB1E6E54E5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5EB6F4-6811-2566-631C-14620E66013E}"/>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5" name="Footer Placeholder 4">
            <a:extLst>
              <a:ext uri="{FF2B5EF4-FFF2-40B4-BE49-F238E27FC236}">
                <a16:creationId xmlns:a16="http://schemas.microsoft.com/office/drawing/2014/main" id="{F7F7B4B3-E84F-373A-AD55-F4B3D1EFEE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5D18AF-0D2D-274D-5B10-E626DF7BF431}"/>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1881116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712B-A0BF-EFA6-63FD-119882C25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6FE0E2-F4CC-DF59-AA07-A08015BF30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3D3F7A-F8E9-889A-FE8E-9D315734B6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8E09F-34AC-55AA-B69C-668FB8927636}"/>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6" name="Footer Placeholder 5">
            <a:extLst>
              <a:ext uri="{FF2B5EF4-FFF2-40B4-BE49-F238E27FC236}">
                <a16:creationId xmlns:a16="http://schemas.microsoft.com/office/drawing/2014/main" id="{923F6079-F3B9-3D2B-9883-5C3DBE90D9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97100-C228-0576-205D-9B81F66BD8AF}"/>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133352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569D-87C4-ECB9-E4AA-5C2D8D508E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7983D0-EC56-43D0-6097-5671498A1A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195F5F-87AB-38E1-A9BA-3B7DAA6A88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68F689-E1DF-5A9C-EFB7-1C592593A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DA9C0-B579-F973-E231-6CF3991AC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A220F-935E-7F6B-790B-BC9736B80A54}"/>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8" name="Footer Placeholder 7">
            <a:extLst>
              <a:ext uri="{FF2B5EF4-FFF2-40B4-BE49-F238E27FC236}">
                <a16:creationId xmlns:a16="http://schemas.microsoft.com/office/drawing/2014/main" id="{4D7AED12-EBBE-3E7F-A3DA-D12653E3A9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8553FEE-275D-3C68-AE12-D613DEA93C1F}"/>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2089629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AF0A9-054A-E730-7E25-0E589D363F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2E1156-441E-33FE-5658-FAB0C3902255}"/>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4" name="Footer Placeholder 3">
            <a:extLst>
              <a:ext uri="{FF2B5EF4-FFF2-40B4-BE49-F238E27FC236}">
                <a16:creationId xmlns:a16="http://schemas.microsoft.com/office/drawing/2014/main" id="{064CEA22-A7D8-B274-BFF2-75A0F08C39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EF82E6-CEE4-51C6-91F8-1DAF23231D58}"/>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3154226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A4A5E-276B-E104-5830-251C2B215C6D}"/>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3" name="Footer Placeholder 2">
            <a:extLst>
              <a:ext uri="{FF2B5EF4-FFF2-40B4-BE49-F238E27FC236}">
                <a16:creationId xmlns:a16="http://schemas.microsoft.com/office/drawing/2014/main" id="{9ACB6D9F-6662-4760-90F8-C4A366E46A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6934AB-3383-E5BC-545D-BFDABB634BF9}"/>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1182438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A0EF-3AF0-E574-ADE3-94DE7508E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6B274-DD04-4110-B5AC-98EA21742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FA1216-A1CA-8E4F-22A7-858F5AF0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7EC8C-4EB2-54BB-248A-CC0BFC0453DA}"/>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6" name="Footer Placeholder 5">
            <a:extLst>
              <a:ext uri="{FF2B5EF4-FFF2-40B4-BE49-F238E27FC236}">
                <a16:creationId xmlns:a16="http://schemas.microsoft.com/office/drawing/2014/main" id="{A53B8CF2-BE40-1E4B-5130-D85F2018DA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A5A807-7F9C-D444-C4CE-4AC0C68D8416}"/>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110000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143561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07EC-D258-F93C-AB66-DC132DD37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89AC79-2B74-2520-E3DA-00E1E5AC4C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54FE43-72FE-A2A2-CCBC-3694B6C94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94567-AB07-91E7-0A12-2A363E583461}"/>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6" name="Footer Placeholder 5">
            <a:extLst>
              <a:ext uri="{FF2B5EF4-FFF2-40B4-BE49-F238E27FC236}">
                <a16:creationId xmlns:a16="http://schemas.microsoft.com/office/drawing/2014/main" id="{A48150A7-ACA2-2110-FA73-EC644D4DE9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CEEC36-FDE2-A90A-4EA0-6955F754745F}"/>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1339963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A9D4-A0FA-6BA2-61C5-95185FDB59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4C4CE-8ED0-A937-F146-5344178324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F855D-F86E-4CC8-B5B2-00B9B20C3C88}"/>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7/9/23</a:t>
            </a:fld>
            <a:endParaRPr lang="en-US"/>
          </a:p>
        </p:txBody>
      </p:sp>
      <p:sp>
        <p:nvSpPr>
          <p:cNvPr id="5" name="Footer Placeholder 4">
            <a:extLst>
              <a:ext uri="{FF2B5EF4-FFF2-40B4-BE49-F238E27FC236}">
                <a16:creationId xmlns:a16="http://schemas.microsoft.com/office/drawing/2014/main" id="{D2CCB4DF-1E84-7D9F-3E2B-172C309B60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D59AB-D0B3-14D2-2A3B-93B145CD5568}"/>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a:p>
        </p:txBody>
      </p:sp>
    </p:spTree>
    <p:extLst>
      <p:ext uri="{BB962C8B-B14F-4D97-AF65-F5344CB8AC3E}">
        <p14:creationId xmlns:p14="http://schemas.microsoft.com/office/powerpoint/2010/main" val="2989577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BAE7-6A99-2C4D-741C-2D21ACFD6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CF5E3B-B44F-F72B-2006-7458B39CF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B95DEC-711A-1E53-BA3B-CA6A65EECE39}"/>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5" name="Footer Placeholder 4">
            <a:extLst>
              <a:ext uri="{FF2B5EF4-FFF2-40B4-BE49-F238E27FC236}">
                <a16:creationId xmlns:a16="http://schemas.microsoft.com/office/drawing/2014/main" id="{E4A2817D-C5FF-3D63-B1C1-C50B55251C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F6E8DE-E541-15B5-0512-24A259C70387}"/>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4293578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1CA5-F4E0-FBAB-650A-EB5A035BD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3F8495-6CFA-7EDE-C4A7-312D62CE4E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F45B2-3467-B593-1C4B-BEA76A89A758}"/>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5" name="Footer Placeholder 4">
            <a:extLst>
              <a:ext uri="{FF2B5EF4-FFF2-40B4-BE49-F238E27FC236}">
                <a16:creationId xmlns:a16="http://schemas.microsoft.com/office/drawing/2014/main" id="{1B22005A-A889-D322-42E1-E649E79F63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FD9D53-00D9-4459-1C58-29067E0993E2}"/>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299565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80C4-9656-BB18-7CEE-3666D42BF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47DA2-0676-5895-9896-6107285B9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073D09-1AFC-C3FB-DD63-622496B0181C}"/>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5" name="Footer Placeholder 4">
            <a:extLst>
              <a:ext uri="{FF2B5EF4-FFF2-40B4-BE49-F238E27FC236}">
                <a16:creationId xmlns:a16="http://schemas.microsoft.com/office/drawing/2014/main" id="{A58AD5C5-0E08-C51F-D257-D05FA1673B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676F9F-FCA7-3FCE-F67E-70B32F3CD6E6}"/>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816436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82E2-E7DE-E7E9-F1DD-E7867E86A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B2E684-F113-0B95-2E84-B4EFAE64C5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3F052-5190-E6BC-708D-1E2B1678E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01E55-5A64-2590-027B-2CF7A772CBFC}"/>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6" name="Footer Placeholder 5">
            <a:extLst>
              <a:ext uri="{FF2B5EF4-FFF2-40B4-BE49-F238E27FC236}">
                <a16:creationId xmlns:a16="http://schemas.microsoft.com/office/drawing/2014/main" id="{40CB7427-B364-85E0-096B-E79AD7632A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37C3D8-D070-16E1-B3E5-ABBEF5148823}"/>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4005435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31FB-2A4D-5820-140F-61FB2CDFBE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DB234-AAEB-33E1-517D-817C7F493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74D804-6A49-4C49-522A-DE706217B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03EDBB-E745-0362-F080-B47DBB057B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FD6AF-8A73-50B7-A865-1977145E11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C2457F-6E4C-46B6-2B18-A44F70C5DB2C}"/>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8" name="Footer Placeholder 7">
            <a:extLst>
              <a:ext uri="{FF2B5EF4-FFF2-40B4-BE49-F238E27FC236}">
                <a16:creationId xmlns:a16="http://schemas.microsoft.com/office/drawing/2014/main" id="{0CB48488-C7AC-22F1-4155-AC9AC102F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BCA9589-3D96-ACAA-2EBE-E6922CA9A7AE}"/>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551913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E648-3A6B-4F22-BD3C-5DC248F2E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5CB73-4408-184B-55C7-70C018F2EC3A}"/>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4" name="Footer Placeholder 3">
            <a:extLst>
              <a:ext uri="{FF2B5EF4-FFF2-40B4-BE49-F238E27FC236}">
                <a16:creationId xmlns:a16="http://schemas.microsoft.com/office/drawing/2014/main" id="{141BFF88-4DBC-17D7-872C-83E85EA3C5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84C3F2-BD53-A80E-9E43-D2667841976E}"/>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688964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E4F2D0-591D-105F-0F36-45E84DE5CA31}"/>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3" name="Footer Placeholder 2">
            <a:extLst>
              <a:ext uri="{FF2B5EF4-FFF2-40B4-BE49-F238E27FC236}">
                <a16:creationId xmlns:a16="http://schemas.microsoft.com/office/drawing/2014/main" id="{10195636-3142-6AEA-0AF0-BEBC32B5C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24BE8EC-1BE6-675E-CFAD-FF57C22354D0}"/>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3870318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42EFF-F1E9-D5F9-8F38-998DA7C63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DBFB55-E2C9-E40F-D2E4-1AA572533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2ED8C-9C0C-489A-DFFD-1F8B209D6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06BCF-F3CB-DE6C-FBB1-82FB7A661197}"/>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6" name="Footer Placeholder 5">
            <a:extLst>
              <a:ext uri="{FF2B5EF4-FFF2-40B4-BE49-F238E27FC236}">
                <a16:creationId xmlns:a16="http://schemas.microsoft.com/office/drawing/2014/main" id="{D0F2F00F-BBA0-373F-431B-5D04663C5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17B597-3D3A-0F50-488E-515060A7F7AB}"/>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300305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6735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Title and ContentHeader">
            <a:extLst>
              <a:ext uri="{FF2B5EF4-FFF2-40B4-BE49-F238E27FC236}">
                <a16:creationId xmlns:a16="http://schemas.microsoft.com/office/drawing/2014/main" id="{4D8671EE-6784-69ED-8CFD-30F2D0E1156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2680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8311-F586-DCD0-BD24-8C9A8D6C8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A7292F-652C-7A7F-BF7B-648D1E889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D184F4-9160-7CD7-814D-4E6C62A2B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BBF51-FF36-EF92-FD66-BF4FB7C2D1CF}"/>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6" name="Footer Placeholder 5">
            <a:extLst>
              <a:ext uri="{FF2B5EF4-FFF2-40B4-BE49-F238E27FC236}">
                <a16:creationId xmlns:a16="http://schemas.microsoft.com/office/drawing/2014/main" id="{046C86BB-760E-743A-0FF4-EA8C13AF49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2CEFBB-ACA0-1FA2-94A9-E5E518FB9BA5}"/>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936862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E3ED4-E8D0-8BDB-25B2-B4D88CE257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5D0827-5769-18EF-BD2F-B64B5530D6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7F4C5-4ED2-0899-E63F-80A1EBCF100F}"/>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5" name="Footer Placeholder 4">
            <a:extLst>
              <a:ext uri="{FF2B5EF4-FFF2-40B4-BE49-F238E27FC236}">
                <a16:creationId xmlns:a16="http://schemas.microsoft.com/office/drawing/2014/main" id="{CD8CFC9C-980A-53F7-9F10-8224EF4A5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3FDBC7-B012-E86B-458C-C84B47B57C55}"/>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270065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B79172-46B1-B6E0-1BC5-4993EBEADB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43E6BA-8311-8C69-621F-0BC95107F4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D9F63-8498-CE0C-25E2-E1B191DD07EB}"/>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7/9/23</a:t>
            </a:fld>
            <a:endParaRPr lang="en-US"/>
          </a:p>
        </p:txBody>
      </p:sp>
      <p:sp>
        <p:nvSpPr>
          <p:cNvPr id="5" name="Footer Placeholder 4">
            <a:extLst>
              <a:ext uri="{FF2B5EF4-FFF2-40B4-BE49-F238E27FC236}">
                <a16:creationId xmlns:a16="http://schemas.microsoft.com/office/drawing/2014/main" id="{C039E119-0723-9D3C-B9BB-09D2B54F62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2B98B-8A47-A953-5B29-DF71F0366AF7}"/>
              </a:ext>
            </a:extLst>
          </p:cNvPr>
          <p:cNvSpPr>
            <a:spLocks noGrp="1"/>
          </p:cNvSpPr>
          <p:nvPr>
            <p:ph type="sldNum" sz="quarter" idx="12"/>
          </p:nvPr>
        </p:nvSpPr>
        <p:spPr/>
        <p:txBody>
          <a:bodyPr/>
          <a:lstStyle/>
          <a:p>
            <a:fld id="{EE3ED18C-1BDC-F140-8AC8-BB70BFF0CE4B}" type="slidenum">
              <a:rPr lang="en-US" smtClean="0"/>
              <a:t>‹#›</a:t>
            </a:fld>
            <a:endParaRPr lang="en-US"/>
          </a:p>
        </p:txBody>
      </p:sp>
    </p:spTree>
    <p:extLst>
      <p:ext uri="{BB962C8B-B14F-4D97-AF65-F5344CB8AC3E}">
        <p14:creationId xmlns:p14="http://schemas.microsoft.com/office/powerpoint/2010/main" val="295405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Section HeaderHeader">
            <a:extLst>
              <a:ext uri="{FF2B5EF4-FFF2-40B4-BE49-F238E27FC236}">
                <a16:creationId xmlns:a16="http://schemas.microsoft.com/office/drawing/2014/main" id="{970B6B0E-AEB3-37B6-43D3-1ED0004F2C5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7242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457200" y="1825625"/>
            <a:ext cx="5562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Two ContentHeader">
            <a:extLst>
              <a:ext uri="{FF2B5EF4-FFF2-40B4-BE49-F238E27FC236}">
                <a16:creationId xmlns:a16="http://schemas.microsoft.com/office/drawing/2014/main" id="{7D0FA3C0-5F7E-8486-6ABB-255A0535886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7950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7" name="hcSlideMaster.ComparisonHeader">
            <a:extLst>
              <a:ext uri="{FF2B5EF4-FFF2-40B4-BE49-F238E27FC236}">
                <a16:creationId xmlns:a16="http://schemas.microsoft.com/office/drawing/2014/main" id="{3F246407-04B7-1340-4F7F-90BA8D9F73B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191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3" name="hcSlideMaster.Title OnlyHeader">
            <a:extLst>
              <a:ext uri="{FF2B5EF4-FFF2-40B4-BE49-F238E27FC236}">
                <a16:creationId xmlns:a16="http://schemas.microsoft.com/office/drawing/2014/main" id="{625AEBA4-7A15-6C3A-5583-D8937EE7F2B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54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8D9EED-93F4-1312-CE96-CC6E6C61F593}"/>
              </a:ext>
            </a:extLst>
          </p:cNvPr>
          <p:cNvSpPr/>
          <p:nvPr userDrawn="1"/>
        </p:nvSpPr>
        <p:spPr>
          <a:xfrm>
            <a:off x="5183187" y="2015192"/>
            <a:ext cx="6369050" cy="3619500"/>
          </a:xfrm>
          <a:prstGeom prst="rect">
            <a:avLst/>
          </a:prstGeom>
          <a:noFill/>
          <a:ln w="190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2" name="hcSlideMaster.BlankHeader">
            <a:extLst>
              <a:ext uri="{FF2B5EF4-FFF2-40B4-BE49-F238E27FC236}">
                <a16:creationId xmlns:a16="http://schemas.microsoft.com/office/drawing/2014/main" id="{12E37524-CECE-124E-D2E3-AFAC086C834C}"/>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7" name="Title 1">
            <a:extLst>
              <a:ext uri="{FF2B5EF4-FFF2-40B4-BE49-F238E27FC236}">
                <a16:creationId xmlns:a16="http://schemas.microsoft.com/office/drawing/2014/main" id="{D2F07D71-5B8D-0CBD-9B91-B0DD48E3E8B6}"/>
              </a:ext>
            </a:extLst>
          </p:cNvPr>
          <p:cNvSpPr>
            <a:spLocks noGrp="1"/>
          </p:cNvSpPr>
          <p:nvPr>
            <p:ph type="title"/>
          </p:nvPr>
        </p:nvSpPr>
        <p:spPr>
          <a:xfrm>
            <a:off x="457201" y="457200"/>
            <a:ext cx="11277599" cy="1280160"/>
          </a:xfrm>
        </p:spPr>
        <p:txBody>
          <a:bodyPr/>
          <a:lstStyle/>
          <a:p>
            <a:r>
              <a:rPr lang="en-US"/>
              <a:t>Click to edit Master title style</a:t>
            </a:r>
          </a:p>
        </p:txBody>
      </p:sp>
      <p:sp>
        <p:nvSpPr>
          <p:cNvPr id="8" name="Picture Placeholder 2">
            <a:extLst>
              <a:ext uri="{FF2B5EF4-FFF2-40B4-BE49-F238E27FC236}">
                <a16:creationId xmlns:a16="http://schemas.microsoft.com/office/drawing/2014/main" id="{CCDAAE40-FC83-69FD-2E32-0E6FA16177CE}"/>
              </a:ext>
            </a:extLst>
          </p:cNvPr>
          <p:cNvSpPr>
            <a:spLocks noGrp="1"/>
          </p:cNvSpPr>
          <p:nvPr>
            <p:ph type="pic" idx="1"/>
          </p:nvPr>
        </p:nvSpPr>
        <p:spPr>
          <a:xfrm>
            <a:off x="639763" y="1381125"/>
            <a:ext cx="4360862" cy="4390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4174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2" name="hcSlideMaster.BlankHeader">
            <a:extLst>
              <a:ext uri="{FF2B5EF4-FFF2-40B4-BE49-F238E27FC236}">
                <a16:creationId xmlns:a16="http://schemas.microsoft.com/office/drawing/2014/main" id="{12E37524-CECE-124E-D2E3-AFAC086C834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9929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pic>
        <p:nvPicPr>
          <p:cNvPr id="10" name="Picture 9">
            <a:extLst>
              <a:ext uri="{FF2B5EF4-FFF2-40B4-BE49-F238E27FC236}">
                <a16:creationId xmlns:a16="http://schemas.microsoft.com/office/drawing/2014/main" id="{4B87410F-4A9C-E848-8B13-D6AA3999664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401854910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82" r:id="rId9"/>
    <p:sldLayoutId id="2147483656" r:id="rId10"/>
    <p:sldLayoutId id="21474836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rgbClr val="00569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pos="7392" userDrawn="1">
          <p15:clr>
            <a:srgbClr val="F26B43"/>
          </p15:clr>
        </p15:guide>
        <p15:guide id="5"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71FB11-BACD-97E6-01ED-0864BB28E5C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0" y="4269850"/>
            <a:ext cx="12192000" cy="2588150"/>
          </a:xfrm>
          <a:prstGeom prst="rect">
            <a:avLst/>
          </a:prstGeom>
        </p:spPr>
      </p:pic>
      <p:sp>
        <p:nvSpPr>
          <p:cNvPr id="2" name="Title Placeholder 1">
            <a:extLst>
              <a:ext uri="{FF2B5EF4-FFF2-40B4-BE49-F238E27FC236}">
                <a16:creationId xmlns:a16="http://schemas.microsoft.com/office/drawing/2014/main" id="{8A760BFA-5901-2ED5-EC14-66DFE5AA6F42}"/>
              </a:ext>
            </a:extLst>
          </p:cNvPr>
          <p:cNvSpPr>
            <a:spLocks noGrp="1"/>
          </p:cNvSpPr>
          <p:nvPr>
            <p:ph type="title"/>
          </p:nvPr>
        </p:nvSpPr>
        <p:spPr>
          <a:xfrm>
            <a:off x="457200" y="365125"/>
            <a:ext cx="10896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85C533F-7B6F-13F2-0E33-0CAEEC0138C3}"/>
              </a:ext>
            </a:extLst>
          </p:cNvPr>
          <p:cNvSpPr>
            <a:spLocks noGrp="1"/>
          </p:cNvSpPr>
          <p:nvPr>
            <p:ph type="body" idx="1"/>
          </p:nvPr>
        </p:nvSpPr>
        <p:spPr>
          <a:xfrm>
            <a:off x="457200" y="1825625"/>
            <a:ext cx="10896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A997602-CC04-F856-C1BE-C090C126D63B}"/>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2154698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36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2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picture containing background pattern&#10;&#10;Description automatically generated">
            <a:extLst>
              <a:ext uri="{FF2B5EF4-FFF2-40B4-BE49-F238E27FC236}">
                <a16:creationId xmlns:a16="http://schemas.microsoft.com/office/drawing/2014/main" id="{50FD4AA6-4013-05C2-0528-BEBAA5C851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5092700"/>
            <a:ext cx="4165600" cy="1765300"/>
          </a:xfrm>
          <a:prstGeom prst="rect">
            <a:avLst/>
          </a:prstGeom>
        </p:spPr>
      </p:pic>
      <p:sp>
        <p:nvSpPr>
          <p:cNvPr id="2" name="Title Placeholder 1">
            <a:extLst>
              <a:ext uri="{FF2B5EF4-FFF2-40B4-BE49-F238E27FC236}">
                <a16:creationId xmlns:a16="http://schemas.microsoft.com/office/drawing/2014/main" id="{33172DB1-F120-E4CB-C8E6-2032BC7C7BE5}"/>
              </a:ext>
            </a:extLst>
          </p:cNvPr>
          <p:cNvSpPr>
            <a:spLocks noGrp="1"/>
          </p:cNvSpPr>
          <p:nvPr>
            <p:ph type="title"/>
          </p:nvPr>
        </p:nvSpPr>
        <p:spPr>
          <a:xfrm>
            <a:off x="457200" y="365125"/>
            <a:ext cx="10896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4DF3B85-DE04-6A8E-E787-5CD899514B7E}"/>
              </a:ext>
            </a:extLst>
          </p:cNvPr>
          <p:cNvSpPr>
            <a:spLocks noGrp="1"/>
          </p:cNvSpPr>
          <p:nvPr>
            <p:ph type="body" idx="1"/>
          </p:nvPr>
        </p:nvSpPr>
        <p:spPr>
          <a:xfrm>
            <a:off x="457200" y="1825625"/>
            <a:ext cx="10896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F9B8F36-9F50-7473-3759-42F8ED326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ED18C-1BDC-F140-8AC8-BB70BFF0CE4B}" type="slidenum">
              <a:rPr lang="en-US" smtClean="0"/>
              <a:t>‹#›</a:t>
            </a:fld>
            <a:endParaRPr lang="en-US"/>
          </a:p>
        </p:txBody>
      </p:sp>
      <p:pic>
        <p:nvPicPr>
          <p:cNvPr id="8" name="Picture 7">
            <a:extLst>
              <a:ext uri="{FF2B5EF4-FFF2-40B4-BE49-F238E27FC236}">
                <a16:creationId xmlns:a16="http://schemas.microsoft.com/office/drawing/2014/main" id="{EE217B80-E6E8-F84E-7266-C018A23E7A80}"/>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20691893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36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sf.gov/pubs/2023/nsf23526/nsf23526.ht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nsf.gov/cgi-bin/good-bye?http://www.opensciencegrid.org/about/osdf"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tiff"/><Relationship Id="rId12"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hyperlink" Target="mailto:nsf-ci@amnh.org" TargetMode="Externa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OAC-ANNOUNCE-subscribe-request@listserv.nsf.gov" TargetMode="External"/><Relationship Id="rId2" Type="http://schemas.openxmlformats.org/officeDocument/2006/relationships/hyperlink" Target="mailto:kthompso@nsf.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18" Type="http://schemas.openxmlformats.org/officeDocument/2006/relationships/image" Target="../media/image40.jpeg"/><Relationship Id="rId3" Type="http://schemas.openxmlformats.org/officeDocument/2006/relationships/image" Target="../media/image25.png"/><Relationship Id="rId21" Type="http://schemas.openxmlformats.org/officeDocument/2006/relationships/image" Target="../media/image43.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notesSlide" Target="../notesSlides/notesSlide4.xml"/><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 Id="rId22"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tiff"/></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 wheel&#10;&#10;Description automatically generated">
            <a:extLst>
              <a:ext uri="{FF2B5EF4-FFF2-40B4-BE49-F238E27FC236}">
                <a16:creationId xmlns:a16="http://schemas.microsoft.com/office/drawing/2014/main" id="{B1C6CCFE-4D65-2741-BFCE-5F80909C2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374" y="184666"/>
            <a:ext cx="2404379" cy="2404379"/>
          </a:xfrm>
          <a:prstGeom prst="rect">
            <a:avLst/>
          </a:prstGeom>
        </p:spPr>
      </p:pic>
      <p:sp>
        <p:nvSpPr>
          <p:cNvPr id="4" name="Title 3">
            <a:extLst>
              <a:ext uri="{FF2B5EF4-FFF2-40B4-BE49-F238E27FC236}">
                <a16:creationId xmlns:a16="http://schemas.microsoft.com/office/drawing/2014/main" id="{226D546E-C283-86DC-5FEC-A805741CA985}"/>
              </a:ext>
            </a:extLst>
          </p:cNvPr>
          <p:cNvSpPr>
            <a:spLocks noGrp="1"/>
          </p:cNvSpPr>
          <p:nvPr>
            <p:ph type="ctrTitle"/>
          </p:nvPr>
        </p:nvSpPr>
        <p:spPr>
          <a:xfrm>
            <a:off x="2492346" y="546939"/>
            <a:ext cx="9699653" cy="1521011"/>
          </a:xfrm>
        </p:spPr>
        <p:txBody>
          <a:bodyPr>
            <a:normAutofit/>
          </a:bodyPr>
          <a:lstStyle/>
          <a:p>
            <a:r>
              <a:rPr lang="en-US" dirty="0"/>
              <a:t>NSF and Campus Cyberinfrastructure</a:t>
            </a:r>
          </a:p>
        </p:txBody>
      </p:sp>
      <p:sp>
        <p:nvSpPr>
          <p:cNvPr id="6" name="Subtitle 5">
            <a:extLst>
              <a:ext uri="{FF2B5EF4-FFF2-40B4-BE49-F238E27FC236}">
                <a16:creationId xmlns:a16="http://schemas.microsoft.com/office/drawing/2014/main" id="{DD7855FB-4878-B351-A743-5F6D51297F55}"/>
              </a:ext>
            </a:extLst>
          </p:cNvPr>
          <p:cNvSpPr>
            <a:spLocks noGrp="1"/>
          </p:cNvSpPr>
          <p:nvPr>
            <p:ph type="subTitle" idx="1"/>
          </p:nvPr>
        </p:nvSpPr>
        <p:spPr>
          <a:xfrm>
            <a:off x="242510" y="4890675"/>
            <a:ext cx="6144222" cy="1521011"/>
          </a:xfrm>
        </p:spPr>
        <p:txBody>
          <a:bodyPr>
            <a:normAutofit/>
          </a:bodyPr>
          <a:lstStyle/>
          <a:p>
            <a:r>
              <a:rPr lang="en-US" b="1" dirty="0"/>
              <a:t>Kevin Thompson</a:t>
            </a:r>
          </a:p>
          <a:p>
            <a:r>
              <a:rPr lang="en-US" b="1" dirty="0"/>
              <a:t>National Science Foundation </a:t>
            </a:r>
          </a:p>
          <a:p>
            <a:r>
              <a:rPr lang="en-US" b="1" dirty="0"/>
              <a:t>Office of Advanced Cyberinfrastructure</a:t>
            </a:r>
          </a:p>
          <a:p>
            <a:endParaRPr lang="en-US" sz="2000" dirty="0"/>
          </a:p>
        </p:txBody>
      </p:sp>
      <p:sp>
        <p:nvSpPr>
          <p:cNvPr id="2" name="Slide Number Placeholder 1">
            <a:extLst>
              <a:ext uri="{FF2B5EF4-FFF2-40B4-BE49-F238E27FC236}">
                <a16:creationId xmlns:a16="http://schemas.microsoft.com/office/drawing/2014/main" id="{F3BED207-66A4-402A-843C-DE166AFC9275}"/>
              </a:ext>
            </a:extLst>
          </p:cNvPr>
          <p:cNvSpPr>
            <a:spLocks noGrp="1"/>
          </p:cNvSpPr>
          <p:nvPr>
            <p:ph type="sldNum" sz="quarter" idx="12"/>
          </p:nvPr>
        </p:nvSpPr>
        <p:spPr/>
        <p:txBody>
          <a:bodyPr/>
          <a:lstStyle/>
          <a:p>
            <a:fld id="{4710E8EA-57F6-764C-8914-AEEABF058192}" type="slidenum">
              <a:rPr lang="en-US" smtClean="0"/>
              <a:pPr/>
              <a:t>1</a:t>
            </a:fld>
            <a:endParaRPr lang="en-US"/>
          </a:p>
        </p:txBody>
      </p:sp>
      <p:sp>
        <p:nvSpPr>
          <p:cNvPr id="7" name="flSlide21Footer" descr="  ">
            <a:extLst>
              <a:ext uri="{FF2B5EF4-FFF2-40B4-BE49-F238E27FC236}">
                <a16:creationId xmlns:a16="http://schemas.microsoft.com/office/drawing/2014/main" id="{CA4B9B28-7CB9-D676-BA36-56BD91E0044E}"/>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8" name="hcSlide21Header">
            <a:extLst>
              <a:ext uri="{FF2B5EF4-FFF2-40B4-BE49-F238E27FC236}">
                <a16:creationId xmlns:a16="http://schemas.microsoft.com/office/drawing/2014/main" id="{3EFD4773-1D0F-EF52-9905-C640F6000541}"/>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3" name="Subtitle 5">
            <a:extLst>
              <a:ext uri="{FF2B5EF4-FFF2-40B4-BE49-F238E27FC236}">
                <a16:creationId xmlns:a16="http://schemas.microsoft.com/office/drawing/2014/main" id="{2220A76D-AB7A-64D5-871B-2DE2B822022D}"/>
              </a:ext>
            </a:extLst>
          </p:cNvPr>
          <p:cNvSpPr txBox="1">
            <a:spLocks/>
          </p:cNvSpPr>
          <p:nvPr/>
        </p:nvSpPr>
        <p:spPr>
          <a:xfrm>
            <a:off x="3349184" y="2750507"/>
            <a:ext cx="5493632" cy="19072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1" i="0" dirty="0"/>
              <a:t>HTC’23</a:t>
            </a:r>
          </a:p>
          <a:p>
            <a:pPr algn="ctr"/>
            <a:r>
              <a:rPr lang="en-US" b="1" i="0" dirty="0"/>
              <a:t>Madison, Wisconsin</a:t>
            </a:r>
          </a:p>
          <a:p>
            <a:pPr algn="ctr"/>
            <a:r>
              <a:rPr lang="en-US" b="1" i="0" dirty="0"/>
              <a:t>July , 2023</a:t>
            </a:r>
          </a:p>
        </p:txBody>
      </p:sp>
    </p:spTree>
    <p:extLst>
      <p:ext uri="{BB962C8B-B14F-4D97-AF65-F5344CB8AC3E}">
        <p14:creationId xmlns:p14="http://schemas.microsoft.com/office/powerpoint/2010/main" val="326583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906F-0AD7-FB42-9BB1-AFFA411EBC1E}"/>
              </a:ext>
            </a:extLst>
          </p:cNvPr>
          <p:cNvSpPr>
            <a:spLocks noGrp="1"/>
          </p:cNvSpPr>
          <p:nvPr>
            <p:ph type="title"/>
          </p:nvPr>
        </p:nvSpPr>
        <p:spPr>
          <a:xfrm>
            <a:off x="1981200" y="228601"/>
            <a:ext cx="8229600" cy="817880"/>
          </a:xfrm>
        </p:spPr>
        <p:txBody>
          <a:bodyPr>
            <a:normAutofit fontScale="90000"/>
          </a:bodyPr>
          <a:lstStyle/>
          <a:p>
            <a:r>
              <a:rPr lang="en-US" dirty="0"/>
              <a:t>CC* 23-526 - Campus Cyberinfrastructure</a:t>
            </a:r>
          </a:p>
        </p:txBody>
      </p:sp>
      <p:sp>
        <p:nvSpPr>
          <p:cNvPr id="3" name="Content Placeholder 2">
            <a:extLst>
              <a:ext uri="{FF2B5EF4-FFF2-40B4-BE49-F238E27FC236}">
                <a16:creationId xmlns:a16="http://schemas.microsoft.com/office/drawing/2014/main" id="{8157D112-7144-B34E-80E2-1081EDD9F12F}"/>
              </a:ext>
            </a:extLst>
          </p:cNvPr>
          <p:cNvSpPr>
            <a:spLocks noGrp="1"/>
          </p:cNvSpPr>
          <p:nvPr>
            <p:ph idx="1"/>
          </p:nvPr>
        </p:nvSpPr>
        <p:spPr>
          <a:xfrm>
            <a:off x="1981200" y="1249681"/>
            <a:ext cx="8600704" cy="5507380"/>
          </a:xfrm>
        </p:spPr>
        <p:txBody>
          <a:bodyPr>
            <a:normAutofit/>
          </a:bodyPr>
          <a:lstStyle/>
          <a:p>
            <a:r>
              <a:rPr lang="en-US" dirty="0">
                <a:hlinkClick r:id="rId3"/>
              </a:rPr>
              <a:t>https://www.nsf.gov/pubs/2023/nsf23526/nsf23526.htm</a:t>
            </a:r>
            <a:endParaRPr lang="en-US" dirty="0"/>
          </a:p>
          <a:p>
            <a:r>
              <a:rPr lang="en-US" dirty="0"/>
              <a:t>$15M-$20M in expected award funding</a:t>
            </a:r>
          </a:p>
          <a:p>
            <a:r>
              <a:rPr lang="en-US" dirty="0"/>
              <a:t>30-50+ expected awards</a:t>
            </a:r>
          </a:p>
          <a:p>
            <a:r>
              <a:rPr lang="en-US" b="1" dirty="0"/>
              <a:t>Proposals due </a:t>
            </a:r>
            <a:r>
              <a:rPr lang="en-US" b="1" strike="sngStrike" dirty="0"/>
              <a:t>March 1 and </a:t>
            </a:r>
            <a:r>
              <a:rPr lang="en-US" b="1" dirty="0"/>
              <a:t>September 11, 2023</a:t>
            </a:r>
          </a:p>
          <a:p>
            <a:r>
              <a:rPr lang="en-US" dirty="0"/>
              <a:t>Area #1 – </a:t>
            </a:r>
            <a:r>
              <a:rPr lang="en-US" b="1" dirty="0"/>
              <a:t>Campus Network upgrades</a:t>
            </a:r>
          </a:p>
          <a:p>
            <a:r>
              <a:rPr lang="en-US" dirty="0"/>
              <a:t>Area #2 – </a:t>
            </a:r>
            <a:r>
              <a:rPr lang="en-US" b="1" dirty="0"/>
              <a:t>Regional Connectivity for Small Institutions</a:t>
            </a:r>
          </a:p>
          <a:p>
            <a:r>
              <a:rPr lang="en-US" dirty="0"/>
              <a:t>Area #3 – </a:t>
            </a:r>
            <a:r>
              <a:rPr lang="en-US" sz="2200" b="1" dirty="0"/>
              <a:t>Networking Integration and Applied Innovation</a:t>
            </a:r>
          </a:p>
          <a:p>
            <a:r>
              <a:rPr lang="en-US" dirty="0"/>
              <a:t>*Area #4 – </a:t>
            </a:r>
            <a:r>
              <a:rPr lang="en-US" b="1" dirty="0"/>
              <a:t>Campus Computing</a:t>
            </a:r>
          </a:p>
          <a:p>
            <a:r>
              <a:rPr lang="en-US" dirty="0"/>
              <a:t>*Area #5 – </a:t>
            </a:r>
            <a:r>
              <a:rPr lang="en-US" b="1" dirty="0"/>
              <a:t>Regional Computing</a:t>
            </a:r>
          </a:p>
          <a:p>
            <a:r>
              <a:rPr lang="en-US" dirty="0"/>
              <a:t>*Area #6 – </a:t>
            </a:r>
            <a:r>
              <a:rPr lang="en-US" b="1" dirty="0"/>
              <a:t>Data Storage</a:t>
            </a:r>
          </a:p>
          <a:p>
            <a:r>
              <a:rPr lang="en-US" dirty="0"/>
              <a:t>Area #7 – </a:t>
            </a:r>
            <a:r>
              <a:rPr lang="en-US" b="1" dirty="0"/>
              <a:t>Planning Grants and CI-Research Alignment</a:t>
            </a:r>
            <a:endParaRPr lang="en-US" sz="1500" dirty="0"/>
          </a:p>
          <a:p>
            <a:pPr marL="0" indent="0">
              <a:buNone/>
            </a:pPr>
            <a:endParaRPr lang="en-US" dirty="0"/>
          </a:p>
          <a:p>
            <a:endParaRPr lang="en-US" sz="1800" dirty="0"/>
          </a:p>
        </p:txBody>
      </p:sp>
      <p:sp>
        <p:nvSpPr>
          <p:cNvPr id="4" name="Right Brace 3">
            <a:extLst>
              <a:ext uri="{FF2B5EF4-FFF2-40B4-BE49-F238E27FC236}">
                <a16:creationId xmlns:a16="http://schemas.microsoft.com/office/drawing/2014/main" id="{E37B14E2-2330-7D2D-5D4C-9A75F577F0F2}"/>
              </a:ext>
            </a:extLst>
          </p:cNvPr>
          <p:cNvSpPr/>
          <p:nvPr/>
        </p:nvSpPr>
        <p:spPr>
          <a:xfrm>
            <a:off x="6991519" y="4523448"/>
            <a:ext cx="347957" cy="116525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4EA8241D-2189-D2CA-355A-1B637E2EE42B}"/>
              </a:ext>
            </a:extLst>
          </p:cNvPr>
          <p:cNvSpPr/>
          <p:nvPr/>
        </p:nvSpPr>
        <p:spPr>
          <a:xfrm>
            <a:off x="7557961" y="4620552"/>
            <a:ext cx="3989374" cy="9629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All 3 mention </a:t>
            </a:r>
            <a:r>
              <a:rPr lang="en-US"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PATh</a:t>
            </a: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/OSG/OSDF</a:t>
            </a:r>
          </a:p>
        </p:txBody>
      </p:sp>
    </p:spTree>
    <p:extLst>
      <p:ext uri="{BB962C8B-B14F-4D97-AF65-F5344CB8AC3E}">
        <p14:creationId xmlns:p14="http://schemas.microsoft.com/office/powerpoint/2010/main" val="92070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1168400" y="230189"/>
            <a:ext cx="10706100" cy="1006475"/>
          </a:xfrm>
        </p:spPr>
        <p:txBody>
          <a:bodyPr/>
          <a:lstStyle/>
          <a:p>
            <a:r>
              <a:rPr lang="en-US" sz="3200" b="0" i="0" dirty="0">
                <a:effectLst/>
                <a:latin typeface="Open Sans" panose="020B0606030504020204" pitchFamily="34" charset="0"/>
              </a:rPr>
              <a:t>Area 4: Campus Computing and Computing Continuum</a:t>
            </a:r>
            <a:endParaRPr lang="en-US" sz="3200" dirty="0">
              <a:latin typeface="Tahoma" charset="0"/>
              <a:ea typeface="ＭＳ Ｐゴシック" charset="0"/>
              <a:cs typeface="ＭＳ Ｐゴシック" charset="0"/>
            </a:endParaRPr>
          </a:p>
        </p:txBody>
      </p:sp>
      <p:sp>
        <p:nvSpPr>
          <p:cNvPr id="19458" name="Content Placeholder 2"/>
          <p:cNvSpPr>
            <a:spLocks noGrp="1"/>
          </p:cNvSpPr>
          <p:nvPr>
            <p:ph idx="1"/>
          </p:nvPr>
        </p:nvSpPr>
        <p:spPr>
          <a:xfrm>
            <a:off x="1265129" y="1236665"/>
            <a:ext cx="9870509" cy="5084762"/>
          </a:xfrm>
        </p:spPr>
        <p:txBody>
          <a:bodyPr>
            <a:normAutofit/>
          </a:bodyPr>
          <a:lstStyle/>
          <a:p>
            <a:pPr marL="0" indent="0">
              <a:buNone/>
              <a:defRPr/>
            </a:pPr>
            <a:r>
              <a:rPr lang="en-US" sz="1800" b="0" i="0" dirty="0">
                <a:effectLst/>
                <a:latin typeface="Arial" panose="020B0604020202020204" pitchFamily="34" charset="0"/>
              </a:rPr>
              <a:t>This program area promotes coordinated approaches in scientific computing at the campus level and invests in the seeding of new and shared computing resources through investments in capacity computing in campus clusters. The program area promotes a coordinated approach.</a:t>
            </a:r>
          </a:p>
          <a:p>
            <a:pPr marL="0" indent="0" algn="l">
              <a:buNone/>
            </a:pPr>
            <a:r>
              <a:rPr lang="en-US" sz="1800" b="0" i="0" dirty="0">
                <a:effectLst/>
                <a:latin typeface="Arial" panose="020B0604020202020204" pitchFamily="34" charset="0"/>
              </a:rPr>
              <a:t>It is expected that the campus-wide computing needs are addressed in the proposal.</a:t>
            </a:r>
          </a:p>
          <a:p>
            <a:pPr marL="0" indent="0" algn="l">
              <a:buNone/>
            </a:pPr>
            <a:r>
              <a:rPr lang="en-US" sz="1800" b="0" i="0" dirty="0">
                <a:effectLst/>
                <a:latin typeface="Arial" panose="020B0604020202020204" pitchFamily="34" charset="0"/>
              </a:rPr>
              <a:t>All proposals submitted to this area must address:</a:t>
            </a:r>
          </a:p>
          <a:p>
            <a:pPr algn="l">
              <a:buFont typeface="Arial" panose="020B0604020202020204" pitchFamily="34" charset="0"/>
              <a:buChar char="•"/>
            </a:pPr>
            <a:r>
              <a:rPr lang="en-US" sz="1800" b="0" i="0" dirty="0">
                <a:effectLst/>
                <a:latin typeface="Arial" panose="020B0604020202020204" pitchFamily="34" charset="0"/>
              </a:rPr>
              <a:t>Scientific and engineering projects and their research and education computing needs, describing project-specific scenarios for scientific computing tied to the proposed computing resources;</a:t>
            </a:r>
          </a:p>
          <a:p>
            <a:pPr algn="l">
              <a:buFont typeface="Arial" panose="020B0604020202020204" pitchFamily="34" charset="0"/>
              <a:buChar char="•"/>
            </a:pPr>
            <a:r>
              <a:rPr lang="en-US" sz="1800" b="0" i="0" dirty="0">
                <a:effectLst/>
                <a:latin typeface="Arial" panose="020B0604020202020204" pitchFamily="34" charset="0"/>
              </a:rPr>
              <a:t>Features, capabilities, and software platforms representing the proposed computing resources; and</a:t>
            </a:r>
          </a:p>
          <a:p>
            <a:pPr algn="l">
              <a:buFont typeface="Arial" panose="020B0604020202020204" pitchFamily="34" charset="0"/>
              <a:buChar char="•"/>
            </a:pPr>
            <a:r>
              <a:rPr lang="en-US" sz="1800" b="0" i="0" dirty="0">
                <a:effectLst/>
                <a:latin typeface="Arial" panose="020B0604020202020204" pitchFamily="34" charset="0"/>
              </a:rPr>
              <a:t>Scientific computing codes expected to run on the resources.</a:t>
            </a:r>
          </a:p>
          <a:p>
            <a:pPr marL="0" indent="0" algn="l">
              <a:buNone/>
            </a:pPr>
            <a:r>
              <a:rPr lang="en-US" sz="1800" b="0" i="0" dirty="0">
                <a:effectLst/>
                <a:latin typeface="Arial" panose="020B0604020202020204" pitchFamily="34" charset="0"/>
              </a:rPr>
              <a:t>NSF encourages proposals in this program area from under-resourced institutions and strong preference will be given to proposals demonstrating a compelling need for access to campus/cloud resources</a:t>
            </a:r>
          </a:p>
          <a:p>
            <a:pPr lvl="1">
              <a:buFont typeface="Wingdings" charset="0"/>
              <a:buNone/>
              <a:defRPr/>
            </a:pPr>
            <a:endParaRPr lang="en-US" sz="3200" dirty="0">
              <a:latin typeface="Tahoma" charset="0"/>
              <a:ea typeface="ＭＳ Ｐゴシック" charset="0"/>
            </a:endParaRPr>
          </a:p>
        </p:txBody>
      </p:sp>
    </p:spTree>
    <p:extLst>
      <p:ext uri="{BB962C8B-B14F-4D97-AF65-F5344CB8AC3E}">
        <p14:creationId xmlns:p14="http://schemas.microsoft.com/office/powerpoint/2010/main" val="51114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1168400" y="230189"/>
            <a:ext cx="10706100" cy="1006475"/>
          </a:xfrm>
        </p:spPr>
        <p:txBody>
          <a:bodyPr/>
          <a:lstStyle/>
          <a:p>
            <a:r>
              <a:rPr lang="en-US" sz="3200" dirty="0">
                <a:ea typeface="ＭＳ Ｐゴシック" charset="0"/>
                <a:cs typeface="ＭＳ Ｐゴシック" charset="0"/>
              </a:rPr>
              <a:t>Excerpt from CC* Area#4 on Campus Computing</a:t>
            </a:r>
            <a:endParaRPr lang="en-US" sz="3200" dirty="0">
              <a:latin typeface="Tahoma" charset="0"/>
              <a:ea typeface="ＭＳ Ｐゴシック" charset="0"/>
              <a:cs typeface="ＭＳ Ｐゴシック" charset="0"/>
            </a:endParaRPr>
          </a:p>
        </p:txBody>
      </p:sp>
      <p:sp>
        <p:nvSpPr>
          <p:cNvPr id="19458" name="Content Placeholder 2"/>
          <p:cNvSpPr>
            <a:spLocks noGrp="1"/>
          </p:cNvSpPr>
          <p:nvPr>
            <p:ph idx="1"/>
          </p:nvPr>
        </p:nvSpPr>
        <p:spPr>
          <a:xfrm>
            <a:off x="1265129" y="1236665"/>
            <a:ext cx="9870509" cy="5084762"/>
          </a:xfrm>
        </p:spPr>
        <p:txBody>
          <a:bodyPr>
            <a:normAutofit fontScale="62500" lnSpcReduction="20000"/>
          </a:bodyPr>
          <a:lstStyle/>
          <a:p>
            <a:pPr marL="0" indent="0">
              <a:buNone/>
              <a:defRPr/>
            </a:pPr>
            <a:r>
              <a:rPr lang="en-US" sz="3200" b="1" dirty="0">
                <a:latin typeface="Tahoma" charset="0"/>
                <a:ea typeface="ＭＳ Ｐゴシック" charset="0"/>
              </a:rPr>
              <a:t>The Cluster as a Shared Resource Intra-campus and Inter-campus: </a:t>
            </a:r>
            <a:r>
              <a:rPr lang="en-US" sz="3200" dirty="0">
                <a:latin typeface="Tahoma" charset="0"/>
                <a:ea typeface="ＭＳ Ｐゴシック" charset="0"/>
              </a:rPr>
              <a:t>Proposals should describe (1) their approach to sharing the proposed computing resource across the science drivers and researchers at their institution; (2) how the resource will be accessed by external research groups; and (3) how the resource is coordinated with external resources allowing the institution’s researchers to seamlessly access computing resources at other campuses, regional and national computing resources, and/or production cloud resources, if appropriate.</a:t>
            </a:r>
          </a:p>
          <a:p>
            <a:pPr marL="0" indent="0">
              <a:buNone/>
              <a:defRPr/>
            </a:pPr>
            <a:endParaRPr lang="en-US" sz="3200" dirty="0">
              <a:latin typeface="Tahoma" charset="0"/>
              <a:ea typeface="ＭＳ Ｐゴシック" charset="0"/>
            </a:endParaRPr>
          </a:p>
          <a:p>
            <a:pPr marL="0" indent="0">
              <a:buNone/>
              <a:defRPr/>
            </a:pPr>
            <a:r>
              <a:rPr lang="en-US" sz="3200" b="1" dirty="0">
                <a:latin typeface="Tahoma" charset="0"/>
                <a:ea typeface="ＭＳ Ｐゴシック" charset="0"/>
              </a:rPr>
              <a:t>Proposals are required to commit to a minimum of 20% shared time on the cluster and describe their approach to making the cluster available as a shared resource external to the campus</a:t>
            </a:r>
            <a:r>
              <a:rPr lang="en-US" sz="3200" dirty="0">
                <a:latin typeface="Tahoma" charset="0"/>
                <a:ea typeface="ＭＳ Ｐゴシック" charset="0"/>
              </a:rPr>
              <a:t>, with access and authorization according to local administrative policy. Conversely, the proposal should describe the approach to providing on-demand access to additional external computing resources for its targeted on-campus users and projects. </a:t>
            </a:r>
            <a:r>
              <a:rPr lang="en-US" sz="3200" b="1" dirty="0">
                <a:latin typeface="Tahoma" charset="0"/>
                <a:ea typeface="ＭＳ Ｐゴシック" charset="0"/>
              </a:rPr>
              <a:t>One possible approach to implementing such a federated distributed computing solution is joining a multi-campus or national federated system such as the Open Science Grid</a:t>
            </a:r>
            <a:r>
              <a:rPr lang="en-US" sz="3200" dirty="0">
                <a:latin typeface="Tahoma" charset="0"/>
                <a:ea typeface="ＭＳ Ｐゴシック" charset="0"/>
              </a:rPr>
              <a:t>. Whatever opportunistic, federated, scalable, distributed computing platform is chosen, the proposal is expected to justify the choice by including a discussion on the shared platform’s track record in the community, its current scientific computing production capability, and its scaling properties. Proposals are encouraged to include a letter of collaboration from the selected platform and describe how they will track and report on meeting the 20% extramural usage goal each year.</a:t>
            </a:r>
          </a:p>
          <a:p>
            <a:pPr marL="0" indent="0">
              <a:buNone/>
              <a:defRPr/>
            </a:pPr>
            <a:endParaRPr lang="en-US" sz="3200" dirty="0">
              <a:latin typeface="Tahoma" charset="0"/>
              <a:ea typeface="ＭＳ Ｐゴシック" charset="0"/>
            </a:endParaRPr>
          </a:p>
        </p:txBody>
      </p:sp>
    </p:spTree>
    <p:extLst>
      <p:ext uri="{BB962C8B-B14F-4D97-AF65-F5344CB8AC3E}">
        <p14:creationId xmlns:p14="http://schemas.microsoft.com/office/powerpoint/2010/main" val="16900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2209800" y="230189"/>
            <a:ext cx="7772400" cy="1006475"/>
          </a:xfrm>
        </p:spPr>
        <p:txBody>
          <a:bodyPr/>
          <a:lstStyle/>
          <a:p>
            <a:r>
              <a:rPr lang="en-US" sz="3200" dirty="0">
                <a:latin typeface="Open Sans" panose="020B0606030504020204" pitchFamily="34" charset="0"/>
              </a:rPr>
              <a:t>Area 5: Regional Computing</a:t>
            </a:r>
          </a:p>
        </p:txBody>
      </p:sp>
      <p:sp>
        <p:nvSpPr>
          <p:cNvPr id="19458" name="Content Placeholder 2"/>
          <p:cNvSpPr>
            <a:spLocks noGrp="1"/>
          </p:cNvSpPr>
          <p:nvPr>
            <p:ph idx="1"/>
          </p:nvPr>
        </p:nvSpPr>
        <p:spPr>
          <a:xfrm>
            <a:off x="1265129" y="1236665"/>
            <a:ext cx="9870509" cy="5084762"/>
          </a:xfrm>
        </p:spPr>
        <p:txBody>
          <a:bodyPr>
            <a:normAutofit fontScale="92500" lnSpcReduction="20000"/>
          </a:bodyPr>
          <a:lstStyle/>
          <a:p>
            <a:pPr marL="0" indent="0" algn="l">
              <a:buNone/>
            </a:pPr>
            <a:r>
              <a:rPr lang="en-US" sz="2000" dirty="0">
                <a:latin typeface="Arial" panose="020B0604020202020204" pitchFamily="34" charset="0"/>
              </a:rPr>
              <a:t>This program area</a:t>
            </a:r>
            <a:r>
              <a:rPr lang="en-US" sz="2000" b="0" i="0" dirty="0">
                <a:effectLst/>
                <a:latin typeface="Arial" panose="020B0604020202020204" pitchFamily="34" charset="0"/>
              </a:rPr>
              <a:t> promotes coordinated approaches in scientific computing at the regional level through investments in computing clusters serving scientific computing needs spanning a state’s or region’s small and under resourced institutions.</a:t>
            </a:r>
          </a:p>
          <a:p>
            <a:pPr marL="0" indent="0" algn="l">
              <a:buNone/>
            </a:pPr>
            <a:r>
              <a:rPr lang="en-US" sz="2000" b="0" i="0" dirty="0">
                <a:effectLst/>
                <a:latin typeface="Arial" panose="020B0604020202020204" pitchFamily="34" charset="0"/>
              </a:rPr>
              <a:t>This area solicits proposals led by regional and state research and education leadership entities and universities. This area represents an opportunity as well for potential collaborations between </a:t>
            </a:r>
            <a:r>
              <a:rPr lang="en-US" sz="2000" b="0" i="0" dirty="0" err="1">
                <a:effectLst/>
                <a:latin typeface="Arial" panose="020B0604020202020204" pitchFamily="34" charset="0"/>
              </a:rPr>
              <a:t>EPSCoR</a:t>
            </a:r>
            <a:r>
              <a:rPr lang="en-US" sz="2000" b="0" i="0" dirty="0">
                <a:effectLst/>
                <a:latin typeface="Arial" panose="020B0604020202020204" pitchFamily="34" charset="0"/>
              </a:rPr>
              <a:t> and non-</a:t>
            </a:r>
            <a:r>
              <a:rPr lang="en-US" sz="2000" b="0" i="0" dirty="0" err="1">
                <a:effectLst/>
                <a:latin typeface="Arial" panose="020B0604020202020204" pitchFamily="34" charset="0"/>
              </a:rPr>
              <a:t>EPSCoR</a:t>
            </a:r>
            <a:r>
              <a:rPr lang="en-US" sz="2000" b="0" i="0" dirty="0">
                <a:effectLst/>
                <a:latin typeface="Arial" panose="020B0604020202020204" pitchFamily="34" charset="0"/>
              </a:rPr>
              <a:t> jurisdictions.</a:t>
            </a:r>
          </a:p>
          <a:p>
            <a:pPr marL="0" indent="0" algn="l">
              <a:buNone/>
            </a:pPr>
            <a:r>
              <a:rPr lang="en-US" sz="2000" b="0" i="0" dirty="0">
                <a:effectLst/>
                <a:latin typeface="Arial" panose="020B0604020202020204" pitchFamily="34" charset="0"/>
              </a:rPr>
              <a:t>It is expected that multi campus-wide computing needs are addressed in the proposal. It is expected that the resources funded by this track will be primarily used by the targeted small and under resourced institutions.</a:t>
            </a:r>
          </a:p>
          <a:p>
            <a:pPr marL="0" indent="0" algn="l">
              <a:buNone/>
            </a:pPr>
            <a:r>
              <a:rPr lang="en-US" sz="2000" b="0" i="0" dirty="0">
                <a:effectLst/>
                <a:latin typeface="Arial" panose="020B0604020202020204" pitchFamily="34" charset="0"/>
              </a:rPr>
              <a:t>All proposals submitted to this area must address:</a:t>
            </a:r>
          </a:p>
          <a:p>
            <a:pPr algn="l">
              <a:buFont typeface="Arial" panose="020B0604020202020204" pitchFamily="34" charset="0"/>
              <a:buChar char="•"/>
            </a:pPr>
            <a:r>
              <a:rPr lang="en-US" sz="2000" b="0" i="0" dirty="0">
                <a:effectLst/>
                <a:latin typeface="Arial" panose="020B0604020202020204" pitchFamily="34" charset="0"/>
              </a:rPr>
              <a:t>Scientific and engineering projects and their research and education computing needs, describing project-specific scenarios for scientific computing tied to the proposed computing resources;</a:t>
            </a:r>
          </a:p>
          <a:p>
            <a:pPr algn="l">
              <a:buFont typeface="Arial" panose="020B0604020202020204" pitchFamily="34" charset="0"/>
              <a:buChar char="•"/>
            </a:pPr>
            <a:r>
              <a:rPr lang="en-US" sz="2000" b="0" i="0" dirty="0">
                <a:effectLst/>
                <a:latin typeface="Arial" panose="020B0604020202020204" pitchFamily="34" charset="0"/>
              </a:rPr>
              <a:t>Features, capabilities, and software platforms representing the proposed computing resources;</a:t>
            </a:r>
          </a:p>
          <a:p>
            <a:pPr algn="l">
              <a:buFont typeface="Arial" panose="020B0604020202020204" pitchFamily="34" charset="0"/>
              <a:buChar char="•"/>
            </a:pPr>
            <a:r>
              <a:rPr lang="en-US" sz="2000" b="0" i="0" dirty="0">
                <a:effectLst/>
                <a:latin typeface="Arial" panose="020B0604020202020204" pitchFamily="34" charset="0"/>
              </a:rPr>
              <a:t>Scientific computing codes expected to run on the resources; and</a:t>
            </a:r>
          </a:p>
          <a:p>
            <a:pPr algn="l">
              <a:buFont typeface="Arial" panose="020B0604020202020204" pitchFamily="34" charset="0"/>
              <a:buChar char="•"/>
            </a:pPr>
            <a:r>
              <a:rPr lang="en-US" sz="2000" b="0" i="0" dirty="0">
                <a:effectLst/>
                <a:latin typeface="Arial" panose="020B0604020202020204" pitchFamily="34" charset="0"/>
              </a:rPr>
              <a:t>Approaches/mechanisms that will be used to ensure fair and equitable use of the resources by the targeted </a:t>
            </a:r>
            <a:r>
              <a:rPr lang="en-US" sz="2000" b="1" i="0" dirty="0">
                <a:effectLst/>
                <a:latin typeface="Arial" panose="020B0604020202020204" pitchFamily="34" charset="0"/>
              </a:rPr>
              <a:t>small and under resourced institutions</a:t>
            </a:r>
            <a:r>
              <a:rPr lang="en-US" sz="2000" b="0" i="0" dirty="0">
                <a:effectLst/>
                <a:latin typeface="Arial" panose="020B0604020202020204" pitchFamily="34" charset="0"/>
              </a:rPr>
              <a:t>.</a:t>
            </a:r>
          </a:p>
          <a:p>
            <a:pPr marL="0" indent="0" algn="l">
              <a:buNone/>
            </a:pPr>
            <a:endParaRPr lang="en-US" sz="1600" b="0" i="0" dirty="0">
              <a:effectLst/>
              <a:latin typeface="Arial" panose="020B0604020202020204" pitchFamily="34" charset="0"/>
            </a:endParaRPr>
          </a:p>
          <a:p>
            <a:pPr lvl="1">
              <a:buFont typeface="Wingdings" charset="0"/>
              <a:buNone/>
              <a:defRPr/>
            </a:pPr>
            <a:endParaRPr lang="en-US" sz="2800" dirty="0">
              <a:latin typeface="Tahoma" charset="0"/>
              <a:ea typeface="ＭＳ Ｐゴシック" charset="0"/>
            </a:endParaRPr>
          </a:p>
        </p:txBody>
      </p:sp>
    </p:spTree>
    <p:extLst>
      <p:ext uri="{BB962C8B-B14F-4D97-AF65-F5344CB8AC3E}">
        <p14:creationId xmlns:p14="http://schemas.microsoft.com/office/powerpoint/2010/main" val="18845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2209800" y="230189"/>
            <a:ext cx="7772400" cy="1006475"/>
          </a:xfrm>
        </p:spPr>
        <p:txBody>
          <a:bodyPr/>
          <a:lstStyle/>
          <a:p>
            <a:r>
              <a:rPr lang="en-US" sz="3200" dirty="0">
                <a:latin typeface="Tahoma" charset="0"/>
                <a:ea typeface="ＭＳ Ｐゴシック" charset="0"/>
                <a:cs typeface="ＭＳ Ｐゴシック" charset="0"/>
              </a:rPr>
              <a:t>CC* Area#6 Data Storage</a:t>
            </a:r>
          </a:p>
        </p:txBody>
      </p:sp>
      <p:sp>
        <p:nvSpPr>
          <p:cNvPr id="19458" name="Content Placeholder 2"/>
          <p:cNvSpPr>
            <a:spLocks noGrp="1"/>
          </p:cNvSpPr>
          <p:nvPr>
            <p:ph idx="1"/>
          </p:nvPr>
        </p:nvSpPr>
        <p:spPr>
          <a:xfrm>
            <a:off x="1265129" y="1236665"/>
            <a:ext cx="9870509" cy="5084762"/>
          </a:xfrm>
        </p:spPr>
        <p:txBody>
          <a:bodyPr>
            <a:normAutofit/>
          </a:bodyPr>
          <a:lstStyle/>
          <a:p>
            <a:pPr algn="l"/>
            <a:r>
              <a:rPr lang="en-US" sz="1800" b="0" i="0" dirty="0">
                <a:effectLst/>
                <a:latin typeface="Arial" panose="020B0604020202020204" pitchFamily="34" charset="0"/>
              </a:rPr>
              <a:t>Proposals must include in the Project Description:</a:t>
            </a:r>
          </a:p>
          <a:p>
            <a:pPr lvl="1"/>
            <a:r>
              <a:rPr lang="en-US" sz="1600" b="0" i="0" dirty="0">
                <a:effectLst/>
                <a:latin typeface="Arial" panose="020B0604020202020204" pitchFamily="34" charset="0"/>
              </a:rPr>
              <a:t>A summary table of the science drivers and their data storage environments - these requirements should be specified in clear terms reflecting a specific understanding of the required storage resources and environment, for example, storage type, data movement characteristics and data curation approach as part of a scientific workflow profile;</a:t>
            </a:r>
          </a:p>
          <a:p>
            <a:pPr lvl="1"/>
            <a:r>
              <a:rPr lang="en-US" sz="1600" b="0" i="0" dirty="0">
                <a:effectLst/>
                <a:latin typeface="Arial" panose="020B0604020202020204" pitchFamily="34" charset="0"/>
              </a:rPr>
              <a:t>The platform architecture and open-source software/platform, with under-resourced institutions allowed to include commercial software license fees for only the storage management platform;</a:t>
            </a:r>
          </a:p>
          <a:p>
            <a:pPr lvl="1"/>
            <a:r>
              <a:rPr lang="en-US" sz="1600" b="0" i="0" dirty="0">
                <a:effectLst/>
                <a:latin typeface="Arial" panose="020B0604020202020204" pitchFamily="34" charset="0"/>
              </a:rPr>
              <a:t>An open source-based approach to storage system monitoring, measurement, management, and instrumentation;</a:t>
            </a:r>
          </a:p>
          <a:p>
            <a:pPr lvl="1"/>
            <a:r>
              <a:rPr lang="en-US" sz="1600" b="0" i="0" dirty="0">
                <a:effectLst/>
                <a:latin typeface="Arial" panose="020B0604020202020204" pitchFamily="34" charset="0"/>
              </a:rPr>
              <a:t>A sustainability plan addressing the institution's commitment to providing an ongoing level of sustained access to storage resources;</a:t>
            </a:r>
          </a:p>
          <a:p>
            <a:pPr lvl="1"/>
            <a:r>
              <a:rPr lang="en-US" sz="1600" b="0" i="0" dirty="0">
                <a:effectLst/>
                <a:latin typeface="Arial" panose="020B0604020202020204" pitchFamily="34" charset="0"/>
              </a:rPr>
              <a:t>High-Performance Network Connectivity and Specification - see below for more details; and</a:t>
            </a:r>
          </a:p>
          <a:p>
            <a:pPr lvl="1"/>
            <a:r>
              <a:rPr lang="en-US" sz="1600" b="0" i="0" dirty="0">
                <a:effectLst/>
                <a:latin typeface="Arial" panose="020B0604020202020204" pitchFamily="34" charset="0"/>
              </a:rPr>
              <a:t>A description of the storage system as a Shared Resource Intra-campus and Inter-campus - see below for more details</a:t>
            </a:r>
          </a:p>
          <a:p>
            <a:pPr algn="l"/>
            <a:endParaRPr lang="en-US" sz="1600" b="0" i="0" dirty="0">
              <a:effectLst/>
              <a:latin typeface="Arial" panose="020B0604020202020204" pitchFamily="34" charset="0"/>
            </a:endParaRPr>
          </a:p>
          <a:p>
            <a:pPr>
              <a:defRPr/>
            </a:pPr>
            <a:endParaRPr lang="en-US" dirty="0">
              <a:latin typeface="Tahoma" charset="0"/>
              <a:ea typeface="ＭＳ Ｐゴシック" charset="0"/>
            </a:endParaRPr>
          </a:p>
        </p:txBody>
      </p:sp>
    </p:spTree>
    <p:extLst>
      <p:ext uri="{BB962C8B-B14F-4D97-AF65-F5344CB8AC3E}">
        <p14:creationId xmlns:p14="http://schemas.microsoft.com/office/powerpoint/2010/main" val="10020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2209800" y="230189"/>
            <a:ext cx="7772400" cy="1006475"/>
          </a:xfrm>
        </p:spPr>
        <p:txBody>
          <a:bodyPr/>
          <a:lstStyle/>
          <a:p>
            <a:r>
              <a:rPr lang="en-US" sz="3200" dirty="0">
                <a:latin typeface="Tahoma" charset="0"/>
                <a:ea typeface="ＭＳ Ｐゴシック" charset="0"/>
                <a:cs typeface="ＭＳ Ｐゴシック" charset="0"/>
              </a:rPr>
              <a:t>CC* Area#6 Data Storage</a:t>
            </a:r>
          </a:p>
        </p:txBody>
      </p:sp>
      <p:sp>
        <p:nvSpPr>
          <p:cNvPr id="19458" name="Content Placeholder 2"/>
          <p:cNvSpPr>
            <a:spLocks noGrp="1"/>
          </p:cNvSpPr>
          <p:nvPr>
            <p:ph idx="1"/>
          </p:nvPr>
        </p:nvSpPr>
        <p:spPr>
          <a:xfrm>
            <a:off x="1265129" y="1236665"/>
            <a:ext cx="9870509" cy="5084762"/>
          </a:xfrm>
        </p:spPr>
        <p:txBody>
          <a:bodyPr>
            <a:normAutofit/>
          </a:bodyPr>
          <a:lstStyle/>
          <a:p>
            <a:pPr algn="l"/>
            <a:r>
              <a:rPr lang="en-US" sz="2000" b="1" i="0" dirty="0">
                <a:effectLst/>
                <a:latin typeface="Arial" panose="020B0604020202020204" pitchFamily="34" charset="0"/>
              </a:rPr>
              <a:t>The Storage system as a Shared Resource Intra-campus and Inter-campus</a:t>
            </a:r>
            <a:r>
              <a:rPr lang="en-US" sz="2000" b="0" i="0" dirty="0">
                <a:effectLst/>
                <a:latin typeface="Arial" panose="020B0604020202020204" pitchFamily="34" charset="0"/>
              </a:rPr>
              <a:t>: Interoperability is required with a national and federated data sharing fabric such as </a:t>
            </a:r>
            <a:r>
              <a:rPr lang="en-US" sz="2000" b="0" i="0" dirty="0" err="1">
                <a:effectLst/>
                <a:latin typeface="Arial" panose="020B0604020202020204" pitchFamily="34" charset="0"/>
              </a:rPr>
              <a:t>PATh</a:t>
            </a:r>
            <a:r>
              <a:rPr lang="en-US" sz="2000" b="0" i="0" dirty="0">
                <a:effectLst/>
                <a:latin typeface="Arial" panose="020B0604020202020204" pitchFamily="34" charset="0"/>
              </a:rPr>
              <a:t>/OSDF (see: &lt;</a:t>
            </a:r>
            <a:r>
              <a:rPr lang="en-US" sz="2000"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www.opensciencegrid.org/about/osdf</a:t>
            </a:r>
            <a:r>
              <a:rPr lang="en-US" sz="2000" b="0" i="0" dirty="0">
                <a:effectLst/>
                <a:latin typeface="Arial" panose="020B0604020202020204" pitchFamily="34" charset="0"/>
              </a:rPr>
              <a:t>&gt;). At least 20% of the disk/storage space on the proposed storage system must be made available as part of the chosen federated data sharing fabric. Proposals should describe the interaction with data sharing fabric beyond simply naming it.</a:t>
            </a:r>
          </a:p>
          <a:p>
            <a:pPr algn="l"/>
            <a:r>
              <a:rPr lang="en-US" sz="1600" b="0" i="0" dirty="0">
                <a:effectLst/>
                <a:latin typeface="Arial" panose="020B0604020202020204" pitchFamily="34" charset="0"/>
              </a:rPr>
              <a:t>Staffing required to configure, operate, and support data management and access of the storage resource is an acceptable component of the budget at up to 25% of the overall budget request. Staff associated with training and facilitating adoption, integration, and use of the resource on campus may be included. Staff and user training costs may extend to the open source software platforms and federated data fabric sharing platform.</a:t>
            </a:r>
          </a:p>
          <a:p>
            <a:pPr algn="l"/>
            <a:r>
              <a:rPr lang="en-US" sz="1600" b="0" i="0" dirty="0">
                <a:effectLst/>
                <a:latin typeface="Arial" panose="020B0604020202020204" pitchFamily="34" charset="0"/>
              </a:rPr>
              <a:t>Tangible metrics addressing measures of success should be included.</a:t>
            </a:r>
          </a:p>
          <a:p>
            <a:pPr algn="l"/>
            <a:r>
              <a:rPr lang="en-US" sz="1600" b="0" i="0" dirty="0">
                <a:effectLst/>
                <a:latin typeface="Arial" panose="020B0604020202020204" pitchFamily="34" charset="0"/>
              </a:rPr>
              <a:t>Proposals should discuss the storage system in the larger context of campus CI and a vision inclusive of supporting shared resources and computing at the campus level.</a:t>
            </a:r>
          </a:p>
          <a:p>
            <a:pPr algn="l"/>
            <a:r>
              <a:rPr lang="en-US" sz="1600" b="0" i="0" dirty="0">
                <a:effectLst/>
                <a:latin typeface="Arial" panose="020B0604020202020204" pitchFamily="34" charset="0"/>
              </a:rPr>
              <a:t>Proposals should also address the long-term plan for archival storage and sustainability. Proposals may address these topics in the Project Description, Data Management Plan, or the Campus CI Plan.</a:t>
            </a:r>
          </a:p>
          <a:p>
            <a:pPr algn="l"/>
            <a:endParaRPr lang="en-US" dirty="0">
              <a:latin typeface="Tahoma" charset="0"/>
              <a:ea typeface="ＭＳ Ｐゴシック" charset="0"/>
            </a:endParaRPr>
          </a:p>
        </p:txBody>
      </p:sp>
    </p:spTree>
    <p:extLst>
      <p:ext uri="{BB962C8B-B14F-4D97-AF65-F5344CB8AC3E}">
        <p14:creationId xmlns:p14="http://schemas.microsoft.com/office/powerpoint/2010/main" val="183984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D359-C996-3833-2EBF-52B8F1FE68D3}"/>
              </a:ext>
            </a:extLst>
          </p:cNvPr>
          <p:cNvSpPr>
            <a:spLocks noGrp="1"/>
          </p:cNvSpPr>
          <p:nvPr>
            <p:ph type="title"/>
          </p:nvPr>
        </p:nvSpPr>
        <p:spPr/>
        <p:txBody>
          <a:bodyPr/>
          <a:lstStyle/>
          <a:p>
            <a:r>
              <a:rPr lang="en-US" dirty="0"/>
              <a:t>2019 - 1st year of Campus Compute Awards (12)</a:t>
            </a:r>
          </a:p>
        </p:txBody>
      </p:sp>
      <p:sp>
        <p:nvSpPr>
          <p:cNvPr id="4" name="Slide Number Placeholder 3">
            <a:extLst>
              <a:ext uri="{FF2B5EF4-FFF2-40B4-BE49-F238E27FC236}">
                <a16:creationId xmlns:a16="http://schemas.microsoft.com/office/drawing/2014/main" id="{5091C2CD-7DC8-5258-A27C-752E4398CC54}"/>
              </a:ext>
            </a:extLst>
          </p:cNvPr>
          <p:cNvSpPr>
            <a:spLocks noGrp="1"/>
          </p:cNvSpPr>
          <p:nvPr>
            <p:ph type="sldNum" sz="quarter" idx="12"/>
          </p:nvPr>
        </p:nvSpPr>
        <p:spPr/>
        <p:txBody>
          <a:bodyPr/>
          <a:lstStyle/>
          <a:p>
            <a:fld id="{4710E8EA-57F6-764C-8914-AEEABF058192}" type="slidenum">
              <a:rPr lang="en-US" smtClean="0"/>
              <a:t>16</a:t>
            </a:fld>
            <a:endParaRPr lang="en-US"/>
          </a:p>
        </p:txBody>
      </p:sp>
      <p:graphicFrame>
        <p:nvGraphicFramePr>
          <p:cNvPr id="13" name="Content Placeholder 12">
            <a:extLst>
              <a:ext uri="{FF2B5EF4-FFF2-40B4-BE49-F238E27FC236}">
                <a16:creationId xmlns:a16="http://schemas.microsoft.com/office/drawing/2014/main" id="{CF2A2690-188A-F098-E2ED-9CEC27A7533C}"/>
              </a:ext>
            </a:extLst>
          </p:cNvPr>
          <p:cNvGraphicFramePr>
            <a:graphicFrameLocks noGrp="1"/>
          </p:cNvGraphicFramePr>
          <p:nvPr>
            <p:ph idx="1"/>
            <p:extLst>
              <p:ext uri="{D42A27DB-BD31-4B8C-83A1-F6EECF244321}">
                <p14:modId xmlns:p14="http://schemas.microsoft.com/office/powerpoint/2010/main" val="2187793027"/>
              </p:ext>
            </p:extLst>
          </p:nvPr>
        </p:nvGraphicFramePr>
        <p:xfrm>
          <a:off x="725714" y="1117600"/>
          <a:ext cx="10551886" cy="4601026"/>
        </p:xfrm>
        <a:graphic>
          <a:graphicData uri="http://schemas.openxmlformats.org/drawingml/2006/table">
            <a:tbl>
              <a:tblPr>
                <a:tableStyleId>{5C22544A-7EE6-4342-B048-85BDC9FD1C3A}</a:tableStyleId>
              </a:tblPr>
              <a:tblGrid>
                <a:gridCol w="1303253">
                  <a:extLst>
                    <a:ext uri="{9D8B030D-6E8A-4147-A177-3AD203B41FA5}">
                      <a16:colId xmlns:a16="http://schemas.microsoft.com/office/drawing/2014/main" val="1825892696"/>
                    </a:ext>
                  </a:extLst>
                </a:gridCol>
                <a:gridCol w="1595572">
                  <a:extLst>
                    <a:ext uri="{9D8B030D-6E8A-4147-A177-3AD203B41FA5}">
                      <a16:colId xmlns:a16="http://schemas.microsoft.com/office/drawing/2014/main" val="396684162"/>
                    </a:ext>
                  </a:extLst>
                </a:gridCol>
                <a:gridCol w="2472527">
                  <a:extLst>
                    <a:ext uri="{9D8B030D-6E8A-4147-A177-3AD203B41FA5}">
                      <a16:colId xmlns:a16="http://schemas.microsoft.com/office/drawing/2014/main" val="449205515"/>
                    </a:ext>
                  </a:extLst>
                </a:gridCol>
                <a:gridCol w="5180534">
                  <a:extLst>
                    <a:ext uri="{9D8B030D-6E8A-4147-A177-3AD203B41FA5}">
                      <a16:colId xmlns:a16="http://schemas.microsoft.com/office/drawing/2014/main" val="2198498244"/>
                    </a:ext>
                  </a:extLst>
                </a:gridCol>
              </a:tblGrid>
              <a:tr h="221153">
                <a:tc>
                  <a:txBody>
                    <a:bodyPr/>
                    <a:lstStyle/>
                    <a:p>
                      <a:pPr algn="l" fontAlgn="b"/>
                      <a:r>
                        <a:rPr lang="en-US" sz="1100" u="none" strike="noStrike">
                          <a:effectLst/>
                        </a:rPr>
                        <a:t>Award#</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PI</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Institution</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Title</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78127048"/>
                  </a:ext>
                </a:extLst>
              </a:tr>
              <a:tr h="305037">
                <a:tc>
                  <a:txBody>
                    <a:bodyPr/>
                    <a:lstStyle/>
                    <a:p>
                      <a:pPr algn="l" fontAlgn="b"/>
                      <a:r>
                        <a:rPr lang="en-US" sz="1000" u="none" strike="noStrike">
                          <a:effectLst/>
                        </a:rPr>
                        <a:t> 1925558</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Hawkins, Ronald B</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University of California-San Diego</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Triton Stratus</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24692887"/>
                  </a:ext>
                </a:extLst>
              </a:tr>
              <a:tr h="457556">
                <a:tc>
                  <a:txBody>
                    <a:bodyPr/>
                    <a:lstStyle/>
                    <a:p>
                      <a:pPr algn="l" fontAlgn="b"/>
                      <a:r>
                        <a:rPr lang="en-US" sz="1000" u="none" strike="noStrike">
                          <a:effectLst/>
                        </a:rPr>
                        <a:t> 1925590</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Montes, Juan</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American Museum Natural History</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High Performance Campus Computing for Institutional Research at the American Museum of Natural History</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56078094"/>
                  </a:ext>
                </a:extLst>
              </a:tr>
              <a:tr h="341488">
                <a:tc>
                  <a:txBody>
                    <a:bodyPr/>
                    <a:lstStyle/>
                    <a:p>
                      <a:pPr algn="l" fontAlgn="b"/>
                      <a:r>
                        <a:rPr lang="en-US" sz="1000" u="none" strike="noStrike">
                          <a:effectLst/>
                        </a:rPr>
                        <a:t> 1925541</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Belgin, Mehmet</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Georgia Tech Research Corporation</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Integrating Georgia Tech into the Open Science Grid for Multi-Messenger Astrophysics</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68965497"/>
                  </a:ext>
                </a:extLst>
              </a:tr>
              <a:tr h="457556">
                <a:tc>
                  <a:txBody>
                    <a:bodyPr/>
                    <a:lstStyle/>
                    <a:p>
                      <a:pPr algn="l" fontAlgn="b"/>
                      <a:r>
                        <a:rPr lang="en-US" sz="1000" u="none" strike="noStrike">
                          <a:effectLst/>
                        </a:rPr>
                        <a:t> 1925596</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Fiske, Joshua A</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Clarkson University</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Accelerating Computational Research for Engineering and Science (ACRES) at Clarkson University, A Campus Cluster Proposal</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79654584"/>
                  </a:ext>
                </a:extLst>
              </a:tr>
              <a:tr h="305037">
                <a:tc>
                  <a:txBody>
                    <a:bodyPr/>
                    <a:lstStyle/>
                    <a:p>
                      <a:pPr algn="l" fontAlgn="b"/>
                      <a:r>
                        <a:rPr lang="en-US" sz="1000" u="none" strike="noStrike">
                          <a:effectLst/>
                        </a:rPr>
                        <a:t> 1925645</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Lannon, Kevin</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University of Notre Dame</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CAML - Accelerating Machine Learning via Campus and Grid</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42149136"/>
                  </a:ext>
                </a:extLst>
              </a:tr>
              <a:tr h="457556">
                <a:tc>
                  <a:txBody>
                    <a:bodyPr/>
                    <a:lstStyle/>
                    <a:p>
                      <a:pPr algn="l" fontAlgn="b"/>
                      <a:r>
                        <a:rPr lang="en-US" sz="1000" u="none" strike="noStrike">
                          <a:effectLst/>
                        </a:rPr>
                        <a:t> 1925467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Cinabro, David A</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Wayne State University</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Campus Computing and the Computing Continuum: Campus Cluster Resource: Expanded High Performance Computing at Wayne State</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83299245"/>
                  </a:ext>
                </a:extLst>
              </a:tr>
              <a:tr h="341488">
                <a:tc>
                  <a:txBody>
                    <a:bodyPr/>
                    <a:lstStyle/>
                    <a:p>
                      <a:pPr algn="l" fontAlgn="b"/>
                      <a:r>
                        <a:rPr lang="en-US" sz="1000" u="none" strike="noStrike">
                          <a:effectLst/>
                        </a:rPr>
                        <a:t> 1925603</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Skjellum, Anthony</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University of Tennessee Chattanooga</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A Cost-Effective, 2,048 Core InfiniBand Cluster at UTC for Campus Research and Education</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39961758"/>
                  </a:ext>
                </a:extLst>
              </a:tr>
              <a:tr h="457556">
                <a:tc>
                  <a:txBody>
                    <a:bodyPr/>
                    <a:lstStyle/>
                    <a:p>
                      <a:pPr algn="l" fontAlgn="b"/>
                      <a:r>
                        <a:rPr lang="en-US" sz="1000" u="none" strike="noStrike">
                          <a:effectLst/>
                        </a:rPr>
                        <a:t> 1925192</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Rampp, Carrie</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Franklin and Marshall College</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Building a state-of-the-art campus compute resource at Franklin &amp;amp; Marshall College</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17045240"/>
                  </a:ext>
                </a:extLst>
              </a:tr>
              <a:tr h="305037">
                <a:tc>
                  <a:txBody>
                    <a:bodyPr/>
                    <a:lstStyle/>
                    <a:p>
                      <a:pPr algn="l" fontAlgn="b"/>
                      <a:r>
                        <a:rPr lang="en-US" sz="1000" u="none" strike="noStrike">
                          <a:effectLst/>
                        </a:rPr>
                        <a:t> 1925267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Rossmiller, Zachary</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University of Montana</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Improved Computing for Advanced Research and Education (ICARE)</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29530045"/>
                  </a:ext>
                </a:extLst>
              </a:tr>
              <a:tr h="305037">
                <a:tc>
                  <a:txBody>
                    <a:bodyPr/>
                    <a:lstStyle/>
                    <a:p>
                      <a:pPr algn="l" fontAlgn="b"/>
                      <a:r>
                        <a:rPr lang="en-US" sz="1000" u="none" strike="noStrike">
                          <a:effectLst/>
                        </a:rPr>
                        <a:t> 1925716</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Jones, Richard T</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University of Connecticut</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Shared Computing Infrastructure for Large-scale Science Problems</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93440536"/>
                  </a:ext>
                </a:extLst>
              </a:tr>
              <a:tr h="341488">
                <a:tc>
                  <a:txBody>
                    <a:bodyPr/>
                    <a:lstStyle/>
                    <a:p>
                      <a:pPr algn="l" fontAlgn="b"/>
                      <a:r>
                        <a:rPr lang="en-US" sz="1000" u="none" strike="noStrike">
                          <a:effectLst/>
                        </a:rPr>
                        <a:t>1925766</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Hauser, Thomas</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UC Boulder</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A Hybrid Cloud Environment for the Rocky Mountain Advanced Computing Consortium</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99701350"/>
                  </a:ext>
                </a:extLst>
              </a:tr>
              <a:tr h="305037">
                <a:tc>
                  <a:txBody>
                    <a:bodyPr/>
                    <a:lstStyle/>
                    <a:p>
                      <a:pPr algn="l" fontAlgn="b"/>
                      <a:r>
                        <a:rPr lang="en-US" sz="1000" u="none" strike="noStrike">
                          <a:effectLst/>
                        </a:rPr>
                        <a:t>1925717</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Delaney, Kris</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a:effectLst/>
                        </a:rPr>
                        <a:t>UC Santa Barbara</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CC* Compute: A high-performance GPU cluster for accelerated research</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20403933"/>
                  </a:ext>
                </a:extLst>
              </a:tr>
            </a:tbl>
          </a:graphicData>
        </a:graphic>
      </p:graphicFrame>
    </p:spTree>
    <p:extLst>
      <p:ext uri="{BB962C8B-B14F-4D97-AF65-F5344CB8AC3E}">
        <p14:creationId xmlns:p14="http://schemas.microsoft.com/office/powerpoint/2010/main" val="34285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94FC-7383-911E-1FC8-8BC8502CC92A}"/>
              </a:ext>
            </a:extLst>
          </p:cNvPr>
          <p:cNvSpPr>
            <a:spLocks noGrp="1"/>
          </p:cNvSpPr>
          <p:nvPr>
            <p:ph type="title"/>
          </p:nvPr>
        </p:nvSpPr>
        <p:spPr/>
        <p:txBody>
          <a:bodyPr/>
          <a:lstStyle/>
          <a:p>
            <a:r>
              <a:rPr lang="en-US" dirty="0"/>
              <a:t>2019 award example</a:t>
            </a:r>
          </a:p>
        </p:txBody>
      </p:sp>
      <p:sp>
        <p:nvSpPr>
          <p:cNvPr id="4" name="Slide Number Placeholder 3">
            <a:extLst>
              <a:ext uri="{FF2B5EF4-FFF2-40B4-BE49-F238E27FC236}">
                <a16:creationId xmlns:a16="http://schemas.microsoft.com/office/drawing/2014/main" id="{4A8AABB0-D89E-B101-98C3-9AFD11D396BA}"/>
              </a:ext>
            </a:extLst>
          </p:cNvPr>
          <p:cNvSpPr>
            <a:spLocks noGrp="1"/>
          </p:cNvSpPr>
          <p:nvPr>
            <p:ph type="sldNum" sz="quarter" idx="12"/>
          </p:nvPr>
        </p:nvSpPr>
        <p:spPr/>
        <p:txBody>
          <a:bodyPr/>
          <a:lstStyle/>
          <a:p>
            <a:fld id="{4710E8EA-57F6-764C-8914-AEEABF058192}" type="slidenum">
              <a:rPr lang="en-US" smtClean="0"/>
              <a:t>17</a:t>
            </a:fld>
            <a:endParaRPr lang="en-US"/>
          </a:p>
        </p:txBody>
      </p:sp>
      <p:pic>
        <p:nvPicPr>
          <p:cNvPr id="14" name="Content Placeholder 13" descr="A poster of a person in a server room&#10;&#10;Description automatically generated">
            <a:extLst>
              <a:ext uri="{FF2B5EF4-FFF2-40B4-BE49-F238E27FC236}">
                <a16:creationId xmlns:a16="http://schemas.microsoft.com/office/drawing/2014/main" id="{7880232E-38CD-837E-2F76-E123762D6555}"/>
              </a:ext>
            </a:extLst>
          </p:cNvPr>
          <p:cNvPicPr>
            <a:picLocks noGrp="1" noChangeAspect="1"/>
          </p:cNvPicPr>
          <p:nvPr>
            <p:ph idx="1"/>
          </p:nvPr>
        </p:nvPicPr>
        <p:blipFill>
          <a:blip r:embed="rId2"/>
          <a:stretch>
            <a:fillRect/>
          </a:stretch>
        </p:blipFill>
        <p:spPr>
          <a:xfrm>
            <a:off x="2010631" y="958070"/>
            <a:ext cx="7641369" cy="5763405"/>
          </a:xfrm>
        </p:spPr>
      </p:pic>
    </p:spTree>
    <p:extLst>
      <p:ext uri="{BB962C8B-B14F-4D97-AF65-F5344CB8AC3E}">
        <p14:creationId xmlns:p14="http://schemas.microsoft.com/office/powerpoint/2010/main" val="202895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9584-06E9-28C2-0265-CE7806B0174F}"/>
              </a:ext>
            </a:extLst>
          </p:cNvPr>
          <p:cNvSpPr>
            <a:spLocks noGrp="1"/>
          </p:cNvSpPr>
          <p:nvPr>
            <p:ph type="title"/>
          </p:nvPr>
        </p:nvSpPr>
        <p:spPr/>
        <p:txBody>
          <a:bodyPr/>
          <a:lstStyle/>
          <a:p>
            <a:r>
              <a:rPr lang="en-US" dirty="0"/>
              <a:t>2020 – Year2 of Campus Compute area (19)</a:t>
            </a:r>
          </a:p>
        </p:txBody>
      </p:sp>
      <p:graphicFrame>
        <p:nvGraphicFramePr>
          <p:cNvPr id="5" name="Content Placeholder 4">
            <a:extLst>
              <a:ext uri="{FF2B5EF4-FFF2-40B4-BE49-F238E27FC236}">
                <a16:creationId xmlns:a16="http://schemas.microsoft.com/office/drawing/2014/main" id="{B7D4BBC2-06A8-7820-ECB8-C90A97FD8A13}"/>
              </a:ext>
            </a:extLst>
          </p:cNvPr>
          <p:cNvGraphicFramePr>
            <a:graphicFrameLocks noGrp="1"/>
          </p:cNvGraphicFramePr>
          <p:nvPr>
            <p:ph idx="1"/>
            <p:extLst>
              <p:ext uri="{D42A27DB-BD31-4B8C-83A1-F6EECF244321}">
                <p14:modId xmlns:p14="http://schemas.microsoft.com/office/powerpoint/2010/main" val="2425663261"/>
              </p:ext>
            </p:extLst>
          </p:nvPr>
        </p:nvGraphicFramePr>
        <p:xfrm>
          <a:off x="159656" y="1117600"/>
          <a:ext cx="11843657" cy="4746171"/>
        </p:xfrm>
        <a:graphic>
          <a:graphicData uri="http://schemas.openxmlformats.org/drawingml/2006/table">
            <a:tbl>
              <a:tblPr>
                <a:tableStyleId>{5C22544A-7EE6-4342-B048-85BDC9FD1C3A}</a:tableStyleId>
              </a:tblPr>
              <a:tblGrid>
                <a:gridCol w="598134">
                  <a:extLst>
                    <a:ext uri="{9D8B030D-6E8A-4147-A177-3AD203B41FA5}">
                      <a16:colId xmlns:a16="http://schemas.microsoft.com/office/drawing/2014/main" val="304085437"/>
                    </a:ext>
                  </a:extLst>
                </a:gridCol>
                <a:gridCol w="744615">
                  <a:extLst>
                    <a:ext uri="{9D8B030D-6E8A-4147-A177-3AD203B41FA5}">
                      <a16:colId xmlns:a16="http://schemas.microsoft.com/office/drawing/2014/main" val="3127646738"/>
                    </a:ext>
                  </a:extLst>
                </a:gridCol>
                <a:gridCol w="1785246">
                  <a:extLst>
                    <a:ext uri="{9D8B030D-6E8A-4147-A177-3AD203B41FA5}">
                      <a16:colId xmlns:a16="http://schemas.microsoft.com/office/drawing/2014/main" val="3019649109"/>
                    </a:ext>
                  </a:extLst>
                </a:gridCol>
                <a:gridCol w="8715662">
                  <a:extLst>
                    <a:ext uri="{9D8B030D-6E8A-4147-A177-3AD203B41FA5}">
                      <a16:colId xmlns:a16="http://schemas.microsoft.com/office/drawing/2014/main" val="987551478"/>
                    </a:ext>
                  </a:extLst>
                </a:gridCol>
              </a:tblGrid>
              <a:tr h="230777">
                <a:tc>
                  <a:txBody>
                    <a:bodyPr/>
                    <a:lstStyle/>
                    <a:p>
                      <a:pPr algn="l" fontAlgn="b"/>
                      <a:r>
                        <a:rPr lang="en-US" sz="1100" u="none" strike="noStrike">
                          <a:effectLst/>
                        </a:rPr>
                        <a:t>Award#</a:t>
                      </a:r>
                      <a:endParaRPr lang="en-US" sz="11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1100" u="none" strike="noStrike">
                          <a:effectLst/>
                        </a:rPr>
                        <a:t>PI</a:t>
                      </a:r>
                      <a:endParaRPr lang="en-US" sz="11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1100" u="none" strike="noStrike">
                          <a:effectLst/>
                        </a:rPr>
                        <a:t>Institution</a:t>
                      </a:r>
                      <a:endParaRPr lang="en-US" sz="11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1100" u="none" strike="noStrike">
                          <a:effectLst/>
                        </a:rPr>
                        <a:t>Title</a:t>
                      </a:r>
                      <a:endParaRPr lang="en-US" sz="11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2163432506"/>
                  </a:ext>
                </a:extLst>
              </a:tr>
              <a:tr h="230777">
                <a:tc>
                  <a:txBody>
                    <a:bodyPr/>
                    <a:lstStyle/>
                    <a:p>
                      <a:pPr algn="l" fontAlgn="b"/>
                      <a:r>
                        <a:rPr lang="en-US" sz="900" u="none" strike="noStrike">
                          <a:effectLst/>
                        </a:rPr>
                        <a:t>2018846</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Carver</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U of Alabama Tuscaloosa</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Accelerating Advances in Science and Engineering at The University of Alabama Through HPC Infrastructure</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3104360951"/>
                  </a:ext>
                </a:extLst>
              </a:tr>
              <a:tr h="230777">
                <a:tc>
                  <a:txBody>
                    <a:bodyPr/>
                    <a:lstStyle/>
                    <a:p>
                      <a:pPr algn="l" fontAlgn="b"/>
                      <a:r>
                        <a:rPr lang="en-US" sz="900" u="none" strike="noStrike">
                          <a:effectLst/>
                        </a:rPr>
                        <a:t>2018149</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Sedore</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Tufts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GPU Infrastructure to Explore New Algorithmic &amp; AI Methods in Data-Driven Science and Engineering at Tufts University</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1745392387"/>
                  </a:ext>
                </a:extLst>
              </a:tr>
              <a:tr h="230777">
                <a:tc>
                  <a:txBody>
                    <a:bodyPr/>
                    <a:lstStyle/>
                    <a:p>
                      <a:pPr algn="l" fontAlgn="b"/>
                      <a:r>
                        <a:rPr lang="en-US" sz="900" u="none" strike="noStrike">
                          <a:effectLst/>
                        </a:rPr>
                        <a:t>2018766</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Andresen</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Kansas State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GP-ARGO: The Great Plains Augmented Regional Gateway to the Open Science Grid</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2771600671"/>
                  </a:ext>
                </a:extLst>
              </a:tr>
              <a:tr h="230777">
                <a:tc>
                  <a:txBody>
                    <a:bodyPr/>
                    <a:lstStyle/>
                    <a:p>
                      <a:pPr algn="l" fontAlgn="b"/>
                      <a:r>
                        <a:rPr lang="en-US" sz="900" u="none" strike="noStrike">
                          <a:effectLst/>
                        </a:rPr>
                        <a:t>2020446</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Yan</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LSU</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Deep Bayou: Accelerating Scientific Discoveries with A GPU Cluster</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330098169"/>
                  </a:ext>
                </a:extLst>
              </a:tr>
              <a:tr h="230777">
                <a:tc>
                  <a:txBody>
                    <a:bodyPr/>
                    <a:lstStyle/>
                    <a:p>
                      <a:pPr algn="l" fontAlgn="b"/>
                      <a:r>
                        <a:rPr lang="en-US" sz="900" u="none" strike="noStrike">
                          <a:effectLst/>
                        </a:rPr>
                        <a:t>2018758</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Larkins</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Rhodes College</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A high-performance computing cluster to accelerate research, education, and training at Rhodes College</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1815212146"/>
                  </a:ext>
                </a:extLst>
              </a:tr>
              <a:tr h="230777">
                <a:tc>
                  <a:txBody>
                    <a:bodyPr/>
                    <a:lstStyle/>
                    <a:p>
                      <a:pPr algn="l" fontAlgn="b"/>
                      <a:r>
                        <a:rPr lang="en-US" sz="900" u="none" strike="noStrike">
                          <a:effectLst/>
                        </a:rPr>
                        <a:t>2018551</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Chace</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Southern Ill U Edwardsvill</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dirty="0">
                          <a:effectLst/>
                        </a:rPr>
                        <a:t>CC* Compute: SIUE Campus Cluster</a:t>
                      </a:r>
                      <a:endParaRPr lang="en-US" sz="900" b="0" i="0" u="none" strike="noStrike" dirty="0">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3229131348"/>
                  </a:ext>
                </a:extLst>
              </a:tr>
              <a:tr h="230777">
                <a:tc>
                  <a:txBody>
                    <a:bodyPr/>
                    <a:lstStyle/>
                    <a:p>
                      <a:pPr algn="l" fontAlgn="b"/>
                      <a:r>
                        <a:rPr lang="en-US" sz="900" u="none" strike="noStrike">
                          <a:effectLst/>
                        </a:rPr>
                        <a:t>2018851</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Segee</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University of Maine</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High-Memory Compute Resources for Maine</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3460262992"/>
                  </a:ext>
                </a:extLst>
              </a:tr>
              <a:tr h="230777">
                <a:tc>
                  <a:txBody>
                    <a:bodyPr/>
                    <a:lstStyle/>
                    <a:p>
                      <a:pPr algn="l" fontAlgn="b"/>
                      <a:r>
                        <a:rPr lang="en-US" sz="900" u="none" strike="noStrike">
                          <a:effectLst/>
                        </a:rPr>
                        <a:t>2019089</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Mandel</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U of Colorado Denver</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Accelerating Science and Education by Campus and Grid Computing</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3755509325"/>
                  </a:ext>
                </a:extLst>
              </a:tr>
              <a:tr h="230777">
                <a:tc>
                  <a:txBody>
                    <a:bodyPr/>
                    <a:lstStyle/>
                    <a:p>
                      <a:pPr algn="l" fontAlgn="b"/>
                      <a:r>
                        <a:rPr lang="en-US" sz="900" u="none" strike="noStrike">
                          <a:effectLst/>
                        </a:rPr>
                        <a:t>2018926</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Smith</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Purdue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Private Campus Cloud for Data Analytics and Machine Learning</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989976931"/>
                  </a:ext>
                </a:extLst>
              </a:tr>
              <a:tr h="230777">
                <a:tc>
                  <a:txBody>
                    <a:bodyPr/>
                    <a:lstStyle/>
                    <a:p>
                      <a:pPr algn="l" fontAlgn="b"/>
                      <a:r>
                        <a:rPr lang="en-US" sz="900" u="none" strike="noStrike">
                          <a:effectLst/>
                        </a:rPr>
                        <a:t>2019007</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Jelinkova</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William Marsh Rice Univ</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Interactive Data Analysis Platform</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1869065832"/>
                  </a:ext>
                </a:extLst>
              </a:tr>
              <a:tr h="230777">
                <a:tc>
                  <a:txBody>
                    <a:bodyPr/>
                    <a:lstStyle/>
                    <a:p>
                      <a:pPr algn="l" fontAlgn="b"/>
                      <a:r>
                        <a:rPr lang="en-US" sz="900" u="none" strike="noStrike">
                          <a:effectLst/>
                        </a:rPr>
                        <a:t>2019000</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Dugas</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New Mexico St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CC*Compute: From classroom to the lab: NMSU responds to the changing HPC landscape in New Mexico</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3524172096"/>
                  </a:ext>
                </a:extLst>
              </a:tr>
              <a:tr h="230777">
                <a:tc>
                  <a:txBody>
                    <a:bodyPr/>
                    <a:lstStyle/>
                    <a:p>
                      <a:pPr algn="l" fontAlgn="b"/>
                      <a:r>
                        <a:rPr lang="en-US" sz="900" u="none" strike="noStrike">
                          <a:effectLst/>
                        </a:rPr>
                        <a:t>2019216</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Liu</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Portland State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GPU-based Computation and Data Enabled Research and Education (G-CoDERE) at PSU</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1994482000"/>
                  </a:ext>
                </a:extLst>
              </a:tr>
              <a:tr h="230777">
                <a:tc>
                  <a:txBody>
                    <a:bodyPr/>
                    <a:lstStyle/>
                    <a:p>
                      <a:pPr algn="l" fontAlgn="b"/>
                      <a:r>
                        <a:rPr lang="en-US" sz="900" u="none" strike="noStrike">
                          <a:effectLst/>
                        </a:rPr>
                        <a:t>2019035</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Webb III</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Lehigh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Acquisition of a Lehigh University HPC cluster to enhance collaboration, research productivity and educational impact</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1630348708"/>
                  </a:ext>
                </a:extLst>
              </a:tr>
              <a:tr h="230777">
                <a:tc>
                  <a:txBody>
                    <a:bodyPr/>
                    <a:lstStyle/>
                    <a:p>
                      <a:pPr algn="l" fontAlgn="b"/>
                      <a:r>
                        <a:rPr lang="en-US" sz="900" u="none" strike="noStrike">
                          <a:effectLst/>
                        </a:rPr>
                        <a:t>2018936</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Taylor</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LA St Univ Health Center</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Compute Cluster for Computational Sciences at Louisiana State University Health Sciences Center – New Orleans (LSUHSC-NO)</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1879933435"/>
                  </a:ext>
                </a:extLst>
              </a:tr>
              <a:tr h="230777">
                <a:tc>
                  <a:txBody>
                    <a:bodyPr/>
                    <a:lstStyle/>
                    <a:p>
                      <a:pPr algn="l" fontAlgn="b"/>
                      <a:r>
                        <a:rPr lang="en-US" sz="900" u="none" strike="noStrike">
                          <a:effectLst/>
                        </a:rPr>
                        <a:t>2018933</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Wemhoff</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Villanova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dirty="0">
                          <a:effectLst/>
                        </a:rPr>
                        <a:t>CC* Compute: High-Performance Computing Backbone for Accelerating Campus-Wide and Regional Research</a:t>
                      </a:r>
                      <a:endParaRPr lang="en-US" sz="900" b="0" i="0" u="none" strike="noStrike" dirty="0">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1390656640"/>
                  </a:ext>
                </a:extLst>
              </a:tr>
              <a:tr h="230777">
                <a:tc>
                  <a:txBody>
                    <a:bodyPr/>
                    <a:lstStyle/>
                    <a:p>
                      <a:pPr algn="l" fontAlgn="b"/>
                      <a:r>
                        <a:rPr lang="en-US" sz="900" u="none" strike="noStrike">
                          <a:effectLst/>
                        </a:rPr>
                        <a:t>2019220</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Kesselman</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USC</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dirty="0">
                          <a:effectLst/>
                        </a:rPr>
                        <a:t>CC* Compute: A Customizable, Reproducible, and Secure Cloud Infrastructure as a Service for Scientific Research in Southern California</a:t>
                      </a:r>
                      <a:endParaRPr lang="en-US" sz="900" b="0" i="0" u="none" strike="noStrike" dirty="0">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345303238"/>
                  </a:ext>
                </a:extLst>
              </a:tr>
              <a:tr h="230777">
                <a:tc>
                  <a:txBody>
                    <a:bodyPr/>
                    <a:lstStyle/>
                    <a:p>
                      <a:pPr algn="l" fontAlgn="b"/>
                      <a:r>
                        <a:rPr lang="en-US" sz="900" u="none" strike="noStrike">
                          <a:effectLst/>
                        </a:rPr>
                        <a:t>2018822</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Scozzafava</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Syracuse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A High Performance GPU Cluster at Syracuse University</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2600648015"/>
                  </a:ext>
                </a:extLst>
              </a:tr>
              <a:tr h="230777">
                <a:tc>
                  <a:txBody>
                    <a:bodyPr/>
                    <a:lstStyle/>
                    <a:p>
                      <a:pPr algn="l" fontAlgn="b"/>
                      <a:r>
                        <a:rPr lang="en-US" sz="900" u="none" strike="noStrike">
                          <a:effectLst/>
                        </a:rPr>
                        <a:t>2018841</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Pal</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West Texas A&amp;M University</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CC* Compute:  GROWTH - Gateway for Increased Research Output at a West Texas Higher-education Campus</a:t>
                      </a:r>
                      <a:endParaRPr lang="en-US" sz="900" b="0" i="0" u="none" strike="noStrike">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2310469460"/>
                  </a:ext>
                </a:extLst>
              </a:tr>
              <a:tr h="361408">
                <a:tc>
                  <a:txBody>
                    <a:bodyPr/>
                    <a:lstStyle/>
                    <a:p>
                      <a:pPr algn="l" fontAlgn="b"/>
                      <a:r>
                        <a:rPr lang="en-US" sz="900" u="none" strike="noStrike">
                          <a:effectLst/>
                        </a:rPr>
                        <a:t>2019194</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Castillo</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a:effectLst/>
                        </a:rPr>
                        <a:t>San Diego State Univ Fdn</a:t>
                      </a:r>
                      <a:endParaRPr lang="en-US" sz="900" b="0" i="0" u="none" strike="noStrike">
                        <a:solidFill>
                          <a:srgbClr val="000000"/>
                        </a:solidFill>
                        <a:effectLst/>
                        <a:latin typeface="Calibri" panose="020F0502020204030204" pitchFamily="34" charset="0"/>
                      </a:endParaRPr>
                    </a:p>
                  </a:txBody>
                  <a:tcPr marL="8506" marR="8506" marT="8506" marB="0" anchor="b"/>
                </a:tc>
                <a:tc>
                  <a:txBody>
                    <a:bodyPr/>
                    <a:lstStyle/>
                    <a:p>
                      <a:pPr algn="l" fontAlgn="b"/>
                      <a:r>
                        <a:rPr lang="en-US" sz="900" u="none" strike="noStrike" dirty="0">
                          <a:effectLst/>
                        </a:rPr>
                        <a:t>CC* Compute: Central Computing with Advanced Implementation at San Diego State University</a:t>
                      </a:r>
                      <a:endParaRPr lang="en-US" sz="900" b="0" i="0" u="none" strike="noStrike" dirty="0">
                        <a:solidFill>
                          <a:srgbClr val="000000"/>
                        </a:solidFill>
                        <a:effectLst/>
                        <a:latin typeface="Calibri" panose="020F0502020204030204" pitchFamily="34" charset="0"/>
                      </a:endParaRPr>
                    </a:p>
                  </a:txBody>
                  <a:tcPr marL="8506" marR="8506" marT="8506" marB="0" anchor="b"/>
                </a:tc>
                <a:extLst>
                  <a:ext uri="{0D108BD9-81ED-4DB2-BD59-A6C34878D82A}">
                    <a16:rowId xmlns:a16="http://schemas.microsoft.com/office/drawing/2014/main" val="853243675"/>
                  </a:ext>
                </a:extLst>
              </a:tr>
            </a:tbl>
          </a:graphicData>
        </a:graphic>
      </p:graphicFrame>
      <p:sp>
        <p:nvSpPr>
          <p:cNvPr id="4" name="Slide Number Placeholder 3">
            <a:extLst>
              <a:ext uri="{FF2B5EF4-FFF2-40B4-BE49-F238E27FC236}">
                <a16:creationId xmlns:a16="http://schemas.microsoft.com/office/drawing/2014/main" id="{62D2863E-253D-0B66-4A7B-1B8CA05716DB}"/>
              </a:ext>
            </a:extLst>
          </p:cNvPr>
          <p:cNvSpPr>
            <a:spLocks noGrp="1"/>
          </p:cNvSpPr>
          <p:nvPr>
            <p:ph type="sldNum" sz="quarter" idx="12"/>
          </p:nvPr>
        </p:nvSpPr>
        <p:spPr/>
        <p:txBody>
          <a:bodyPr/>
          <a:lstStyle/>
          <a:p>
            <a:fld id="{4710E8EA-57F6-764C-8914-AEEABF058192}" type="slidenum">
              <a:rPr lang="en-US" smtClean="0"/>
              <a:t>18</a:t>
            </a:fld>
            <a:endParaRPr lang="en-US"/>
          </a:p>
        </p:txBody>
      </p:sp>
    </p:spTree>
    <p:extLst>
      <p:ext uri="{BB962C8B-B14F-4D97-AF65-F5344CB8AC3E}">
        <p14:creationId xmlns:p14="http://schemas.microsoft.com/office/powerpoint/2010/main" val="19816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5B8A-EF95-3370-1AFB-EC8FF26AA383}"/>
              </a:ext>
            </a:extLst>
          </p:cNvPr>
          <p:cNvSpPr>
            <a:spLocks noGrp="1"/>
          </p:cNvSpPr>
          <p:nvPr>
            <p:ph type="title"/>
          </p:nvPr>
        </p:nvSpPr>
        <p:spPr/>
        <p:txBody>
          <a:bodyPr/>
          <a:lstStyle/>
          <a:p>
            <a:r>
              <a:rPr lang="en-US" dirty="0"/>
              <a:t>2020 Award example</a:t>
            </a:r>
          </a:p>
        </p:txBody>
      </p:sp>
      <p:pic>
        <p:nvPicPr>
          <p:cNvPr id="6" name="Content Placeholder 5" descr="A screen shot of a chart&#10;&#10;Description automatically generated">
            <a:extLst>
              <a:ext uri="{FF2B5EF4-FFF2-40B4-BE49-F238E27FC236}">
                <a16:creationId xmlns:a16="http://schemas.microsoft.com/office/drawing/2014/main" id="{7350DA02-545F-5C00-FD66-E2C18DF34E59}"/>
              </a:ext>
            </a:extLst>
          </p:cNvPr>
          <p:cNvPicPr>
            <a:picLocks noGrp="1" noChangeAspect="1"/>
          </p:cNvPicPr>
          <p:nvPr>
            <p:ph idx="1"/>
          </p:nvPr>
        </p:nvPicPr>
        <p:blipFill>
          <a:blip r:embed="rId2"/>
          <a:stretch>
            <a:fillRect/>
          </a:stretch>
        </p:blipFill>
        <p:spPr>
          <a:xfrm>
            <a:off x="1727200" y="1139561"/>
            <a:ext cx="7866743" cy="5623702"/>
          </a:xfrm>
        </p:spPr>
      </p:pic>
      <p:sp>
        <p:nvSpPr>
          <p:cNvPr id="4" name="Slide Number Placeholder 3">
            <a:extLst>
              <a:ext uri="{FF2B5EF4-FFF2-40B4-BE49-F238E27FC236}">
                <a16:creationId xmlns:a16="http://schemas.microsoft.com/office/drawing/2014/main" id="{1734C5CE-7C69-6F19-BA8A-43956696D080}"/>
              </a:ext>
            </a:extLst>
          </p:cNvPr>
          <p:cNvSpPr>
            <a:spLocks noGrp="1"/>
          </p:cNvSpPr>
          <p:nvPr>
            <p:ph type="sldNum" sz="quarter" idx="12"/>
          </p:nvPr>
        </p:nvSpPr>
        <p:spPr/>
        <p:txBody>
          <a:bodyPr/>
          <a:lstStyle/>
          <a:p>
            <a:fld id="{4710E8EA-57F6-764C-8914-AEEABF058192}" type="slidenum">
              <a:rPr lang="en-US" smtClean="0"/>
              <a:t>19</a:t>
            </a:fld>
            <a:endParaRPr lang="en-US"/>
          </a:p>
        </p:txBody>
      </p:sp>
    </p:spTree>
    <p:extLst>
      <p:ext uri="{BB962C8B-B14F-4D97-AF65-F5344CB8AC3E}">
        <p14:creationId xmlns:p14="http://schemas.microsoft.com/office/powerpoint/2010/main" val="20964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8C4AF9-9B54-4AD5-9FAE-AC0A77EAA950}"/>
              </a:ext>
            </a:extLst>
          </p:cNvPr>
          <p:cNvSpPr>
            <a:spLocks noGrp="1"/>
          </p:cNvSpPr>
          <p:nvPr>
            <p:ph type="sldNum" sz="quarter" idx="12"/>
          </p:nvPr>
        </p:nvSpPr>
        <p:spPr/>
        <p:txBody>
          <a:bodyPr/>
          <a:lstStyle/>
          <a:p>
            <a:fld id="{8F4BEAD3-91E3-4FFC-B7DC-935959D17485}" type="slidenum">
              <a:rPr lang="en-US" smtClean="0">
                <a:latin typeface="Open Sans" panose="020B0606030504020204" pitchFamily="34" charset="0"/>
                <a:ea typeface="Open Sans" panose="020B0606030504020204" pitchFamily="34" charset="0"/>
                <a:cs typeface="Open Sans" panose="020B0606030504020204" pitchFamily="34" charset="0"/>
              </a:rPr>
              <a:pPr/>
              <a:t>2</a:t>
            </a:fld>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8" name="Picture 57">
            <a:extLst>
              <a:ext uri="{FF2B5EF4-FFF2-40B4-BE49-F238E27FC236}">
                <a16:creationId xmlns:a16="http://schemas.microsoft.com/office/drawing/2014/main" id="{AB51526E-E69F-3B4C-94E1-4A60292A74E0}"/>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881823" y="2411329"/>
            <a:ext cx="2194560" cy="1828800"/>
          </a:xfrm>
          <a:prstGeom prst="hexagon">
            <a:avLst>
              <a:gd name="adj" fmla="val 23318"/>
              <a:gd name="vf" fmla="val 115470"/>
            </a:avLst>
          </a:prstGeom>
          <a:ln w="38100">
            <a:noFill/>
          </a:ln>
          <a:effectLst/>
        </p:spPr>
      </p:pic>
      <p:sp>
        <p:nvSpPr>
          <p:cNvPr id="59" name="Hexagon 58">
            <a:extLst>
              <a:ext uri="{FF2B5EF4-FFF2-40B4-BE49-F238E27FC236}">
                <a16:creationId xmlns:a16="http://schemas.microsoft.com/office/drawing/2014/main" id="{E830F577-68F2-784E-9DA6-488A8D9FADB5}"/>
              </a:ext>
            </a:extLst>
          </p:cNvPr>
          <p:cNvSpPr/>
          <p:nvPr/>
        </p:nvSpPr>
        <p:spPr>
          <a:xfrm>
            <a:off x="4881822" y="2414782"/>
            <a:ext cx="2204523" cy="1828800"/>
          </a:xfrm>
          <a:prstGeom prst="hexagon">
            <a:avLst>
              <a:gd name="adj" fmla="val 23296"/>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0" name="Picture 59">
            <a:extLst>
              <a:ext uri="{FF2B5EF4-FFF2-40B4-BE49-F238E27FC236}">
                <a16:creationId xmlns:a16="http://schemas.microsoft.com/office/drawing/2014/main" id="{CAA5F081-1811-2641-B02A-76F395FC5202}"/>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8527874" y="2411329"/>
            <a:ext cx="2194560" cy="1828800"/>
          </a:xfrm>
          <a:prstGeom prst="hexagon">
            <a:avLst>
              <a:gd name="adj" fmla="val 23198"/>
              <a:gd name="vf" fmla="val 115470"/>
            </a:avLst>
          </a:prstGeom>
          <a:ln w="38100">
            <a:noFill/>
          </a:ln>
          <a:effectLst/>
        </p:spPr>
      </p:pic>
      <p:pic>
        <p:nvPicPr>
          <p:cNvPr id="61" name="Picture 60">
            <a:extLst>
              <a:ext uri="{FF2B5EF4-FFF2-40B4-BE49-F238E27FC236}">
                <a16:creationId xmlns:a16="http://schemas.microsoft.com/office/drawing/2014/main" id="{7878AEE8-4DB3-3A42-99C3-8B347E6AC8AA}"/>
              </a:ext>
            </a:extLst>
          </p:cNvPr>
          <p:cNvPicPr>
            <a:picLocks/>
          </p:cNvPicPr>
          <p:nvPr/>
        </p:nvPicPr>
        <p:blipFill rotWithShape="1">
          <a:blip r:embed="rId5" cstate="email">
            <a:extLst>
              <a:ext uri="{28A0092B-C50C-407E-A947-70E740481C1C}">
                <a14:useLocalDpi xmlns:a14="http://schemas.microsoft.com/office/drawing/2010/main"/>
              </a:ext>
            </a:extLst>
          </a:blip>
          <a:srcRect b="-567"/>
          <a:stretch/>
        </p:blipFill>
        <p:spPr>
          <a:xfrm>
            <a:off x="3045059" y="1456510"/>
            <a:ext cx="2194560" cy="1828800"/>
          </a:xfrm>
          <a:prstGeom prst="hexagon">
            <a:avLst>
              <a:gd name="adj" fmla="val 23013"/>
              <a:gd name="vf" fmla="val 115470"/>
            </a:avLst>
          </a:prstGeom>
          <a:ln w="38100">
            <a:noFill/>
          </a:ln>
          <a:effectLst/>
        </p:spPr>
      </p:pic>
      <p:pic>
        <p:nvPicPr>
          <p:cNvPr id="62" name="Picture 61">
            <a:extLst>
              <a:ext uri="{FF2B5EF4-FFF2-40B4-BE49-F238E27FC236}">
                <a16:creationId xmlns:a16="http://schemas.microsoft.com/office/drawing/2014/main" id="{12A3F1AE-6A57-F04E-A086-12D2A106B99D}"/>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1208294" y="2411329"/>
            <a:ext cx="2194560" cy="1828800"/>
          </a:xfrm>
          <a:prstGeom prst="hexagon">
            <a:avLst>
              <a:gd name="adj" fmla="val 23198"/>
              <a:gd name="vf" fmla="val 115470"/>
            </a:avLst>
          </a:prstGeom>
          <a:ln w="38100">
            <a:noFill/>
          </a:ln>
          <a:effectLst/>
        </p:spPr>
      </p:pic>
      <p:pic>
        <p:nvPicPr>
          <p:cNvPr id="63" name="Picture 62">
            <a:extLst>
              <a:ext uri="{FF2B5EF4-FFF2-40B4-BE49-F238E27FC236}">
                <a16:creationId xmlns:a16="http://schemas.microsoft.com/office/drawing/2014/main" id="{05AEA4EE-608C-B843-A93B-D0FBEA74571B}"/>
              </a:ext>
            </a:extLst>
          </p:cNvPr>
          <p:cNvPicPr>
            <a:picLocks/>
          </p:cNvPicPr>
          <p:nvPr/>
        </p:nvPicPr>
        <p:blipFill>
          <a:blip r:embed="rId7" cstate="email">
            <a:extLst>
              <a:ext uri="{28A0092B-C50C-407E-A947-70E740481C1C}">
                <a14:useLocalDpi xmlns:a14="http://schemas.microsoft.com/office/drawing/2010/main"/>
              </a:ext>
            </a:extLst>
          </a:blip>
          <a:srcRect t="7063" b="7063"/>
          <a:stretch/>
        </p:blipFill>
        <p:spPr>
          <a:xfrm>
            <a:off x="3050040" y="3334751"/>
            <a:ext cx="2194560" cy="1828800"/>
          </a:xfrm>
          <a:prstGeom prst="hexagon">
            <a:avLst>
              <a:gd name="adj" fmla="val 23198"/>
              <a:gd name="vf" fmla="val 115470"/>
            </a:avLst>
          </a:prstGeom>
        </p:spPr>
      </p:pic>
      <p:pic>
        <p:nvPicPr>
          <p:cNvPr id="64" name="Picture 63">
            <a:extLst>
              <a:ext uri="{FF2B5EF4-FFF2-40B4-BE49-F238E27FC236}">
                <a16:creationId xmlns:a16="http://schemas.microsoft.com/office/drawing/2014/main" id="{1016250D-442F-4741-A6FF-18BE2967BB4C}"/>
              </a:ext>
            </a:extLst>
          </p:cNvPr>
          <p:cNvPicPr>
            <a:picLocks/>
          </p:cNvPicPr>
          <p:nvPr/>
        </p:nvPicPr>
        <p:blipFill>
          <a:blip r:embed="rId8" cstate="email">
            <a:extLst>
              <a:ext uri="{28A0092B-C50C-407E-A947-70E740481C1C}">
                <a14:useLocalDpi xmlns:a14="http://schemas.microsoft.com/office/drawing/2010/main"/>
              </a:ext>
            </a:extLst>
          </a:blip>
          <a:srcRect/>
          <a:stretch/>
        </p:blipFill>
        <p:spPr>
          <a:xfrm>
            <a:off x="6714536" y="1456510"/>
            <a:ext cx="2194560" cy="1828800"/>
          </a:xfrm>
          <a:prstGeom prst="hexagon">
            <a:avLst>
              <a:gd name="adj" fmla="val 23229"/>
              <a:gd name="vf" fmla="val 115470"/>
            </a:avLst>
          </a:prstGeom>
        </p:spPr>
      </p:pic>
      <p:sp>
        <p:nvSpPr>
          <p:cNvPr id="66" name="TextBox 65">
            <a:extLst>
              <a:ext uri="{FF2B5EF4-FFF2-40B4-BE49-F238E27FC236}">
                <a16:creationId xmlns:a16="http://schemas.microsoft.com/office/drawing/2014/main" id="{849B4E0E-CB86-6443-B0DF-D4E334FB780B}"/>
              </a:ext>
            </a:extLst>
          </p:cNvPr>
          <p:cNvSpPr txBox="1"/>
          <p:nvPr/>
        </p:nvSpPr>
        <p:spPr>
          <a:xfrm>
            <a:off x="5109999" y="2771204"/>
            <a:ext cx="1794398" cy="1077218"/>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Computer &amp; Information Science &amp; Engineering</a:t>
            </a:r>
          </a:p>
        </p:txBody>
      </p:sp>
      <p:sp>
        <p:nvSpPr>
          <p:cNvPr id="67" name="Hexagon 66">
            <a:extLst>
              <a:ext uri="{FF2B5EF4-FFF2-40B4-BE49-F238E27FC236}">
                <a16:creationId xmlns:a16="http://schemas.microsoft.com/office/drawing/2014/main" id="{59ABD094-9B67-2947-AB74-777D2555E323}"/>
              </a:ext>
            </a:extLst>
          </p:cNvPr>
          <p:cNvSpPr/>
          <p:nvPr/>
        </p:nvSpPr>
        <p:spPr>
          <a:xfrm>
            <a:off x="3045060" y="1456510"/>
            <a:ext cx="2194560" cy="1828800"/>
          </a:xfrm>
          <a:prstGeom prst="hexagon">
            <a:avLst>
              <a:gd name="adj" fmla="val 23296"/>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8" name="Hexagon 67">
            <a:extLst>
              <a:ext uri="{FF2B5EF4-FFF2-40B4-BE49-F238E27FC236}">
                <a16:creationId xmlns:a16="http://schemas.microsoft.com/office/drawing/2014/main" id="{F705569D-7D3C-4344-83BB-8B8586CE4FA1}"/>
              </a:ext>
            </a:extLst>
          </p:cNvPr>
          <p:cNvSpPr/>
          <p:nvPr/>
        </p:nvSpPr>
        <p:spPr>
          <a:xfrm>
            <a:off x="1208293" y="2413457"/>
            <a:ext cx="2194560" cy="1828800"/>
          </a:xfrm>
          <a:prstGeom prst="hexagon">
            <a:avLst>
              <a:gd name="adj" fmla="val 23296"/>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9" name="Hexagon 68">
            <a:extLst>
              <a:ext uri="{FF2B5EF4-FFF2-40B4-BE49-F238E27FC236}">
                <a16:creationId xmlns:a16="http://schemas.microsoft.com/office/drawing/2014/main" id="{85DDE7AF-C3E2-EB41-993C-A89452013A10}"/>
              </a:ext>
            </a:extLst>
          </p:cNvPr>
          <p:cNvSpPr/>
          <p:nvPr/>
        </p:nvSpPr>
        <p:spPr>
          <a:xfrm>
            <a:off x="3050040" y="3335157"/>
            <a:ext cx="2194560" cy="1828800"/>
          </a:xfrm>
          <a:prstGeom prst="hexagon">
            <a:avLst>
              <a:gd name="adj" fmla="val 23296"/>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Hexagon 69">
            <a:extLst>
              <a:ext uri="{FF2B5EF4-FFF2-40B4-BE49-F238E27FC236}">
                <a16:creationId xmlns:a16="http://schemas.microsoft.com/office/drawing/2014/main" id="{4941E5AA-791C-9F46-9DEF-D33241F6DEDC}"/>
              </a:ext>
            </a:extLst>
          </p:cNvPr>
          <p:cNvSpPr/>
          <p:nvPr/>
        </p:nvSpPr>
        <p:spPr>
          <a:xfrm>
            <a:off x="6709829" y="1458111"/>
            <a:ext cx="2204523" cy="1828800"/>
          </a:xfrm>
          <a:prstGeom prst="hexagon">
            <a:avLst>
              <a:gd name="adj" fmla="val 23296"/>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1" name="TextBox 70">
            <a:extLst>
              <a:ext uri="{FF2B5EF4-FFF2-40B4-BE49-F238E27FC236}">
                <a16:creationId xmlns:a16="http://schemas.microsoft.com/office/drawing/2014/main" id="{348385AA-D8A5-874A-B1D5-D614666FAC77}"/>
              </a:ext>
            </a:extLst>
          </p:cNvPr>
          <p:cNvSpPr txBox="1"/>
          <p:nvPr/>
        </p:nvSpPr>
        <p:spPr>
          <a:xfrm>
            <a:off x="6887160" y="2023817"/>
            <a:ext cx="1822056" cy="830997"/>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Geosciences (including Polar Programs)</a:t>
            </a:r>
          </a:p>
        </p:txBody>
      </p:sp>
      <p:sp>
        <p:nvSpPr>
          <p:cNvPr id="73" name="Hexagon 72">
            <a:extLst>
              <a:ext uri="{FF2B5EF4-FFF2-40B4-BE49-F238E27FC236}">
                <a16:creationId xmlns:a16="http://schemas.microsoft.com/office/drawing/2014/main" id="{6BA3A629-7577-F747-9E46-151F7BE11B4E}"/>
              </a:ext>
            </a:extLst>
          </p:cNvPr>
          <p:cNvSpPr/>
          <p:nvPr/>
        </p:nvSpPr>
        <p:spPr>
          <a:xfrm>
            <a:off x="8523238" y="2412130"/>
            <a:ext cx="2204523" cy="1828800"/>
          </a:xfrm>
          <a:prstGeom prst="hexagon">
            <a:avLst>
              <a:gd name="adj" fmla="val 23296"/>
              <a:gd name="vf" fmla="val 115470"/>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5FA4C446-BA09-D742-85A9-697C5B21C4DF}"/>
              </a:ext>
            </a:extLst>
          </p:cNvPr>
          <p:cNvSpPr txBox="1"/>
          <p:nvPr/>
        </p:nvSpPr>
        <p:spPr>
          <a:xfrm>
            <a:off x="8349842" y="3040819"/>
            <a:ext cx="2680141" cy="584775"/>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Education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Human Resources</a:t>
            </a:r>
          </a:p>
        </p:txBody>
      </p:sp>
      <p:grpSp>
        <p:nvGrpSpPr>
          <p:cNvPr id="5" name="Group 4">
            <a:extLst>
              <a:ext uri="{FF2B5EF4-FFF2-40B4-BE49-F238E27FC236}">
                <a16:creationId xmlns:a16="http://schemas.microsoft.com/office/drawing/2014/main" id="{A35B055E-20FB-EED9-8B45-1C2169B5B6B4}"/>
              </a:ext>
            </a:extLst>
          </p:cNvPr>
          <p:cNvGrpSpPr/>
          <p:nvPr/>
        </p:nvGrpSpPr>
        <p:grpSpPr>
          <a:xfrm>
            <a:off x="8457501" y="4281466"/>
            <a:ext cx="2243561" cy="1828800"/>
            <a:chOff x="9523918" y="3667618"/>
            <a:chExt cx="2243561" cy="1828800"/>
          </a:xfrm>
        </p:grpSpPr>
        <p:pic>
          <p:nvPicPr>
            <p:cNvPr id="56" name="Picture 55">
              <a:extLst>
                <a:ext uri="{FF2B5EF4-FFF2-40B4-BE49-F238E27FC236}">
                  <a16:creationId xmlns:a16="http://schemas.microsoft.com/office/drawing/2014/main" id="{BB76A63F-0681-7445-AD01-7F9970023E54}"/>
                </a:ext>
              </a:extLst>
            </p:cNvPr>
            <p:cNvPicPr>
              <a:picLocks/>
            </p:cNvPicPr>
            <p:nvPr/>
          </p:nvPicPr>
          <p:blipFill>
            <a:blip r:embed="rId9" cstate="email">
              <a:extLst>
                <a:ext uri="{28A0092B-C50C-407E-A947-70E740481C1C}">
                  <a14:useLocalDpi xmlns:a14="http://schemas.microsoft.com/office/drawing/2010/main"/>
                </a:ext>
              </a:extLst>
            </a:blip>
            <a:srcRect/>
            <a:stretch/>
          </p:blipFill>
          <p:spPr>
            <a:xfrm>
              <a:off x="9589595" y="3667618"/>
              <a:ext cx="2177883" cy="1828800"/>
            </a:xfrm>
            <a:prstGeom prst="hexagon">
              <a:avLst>
                <a:gd name="adj" fmla="val 22201"/>
                <a:gd name="vf" fmla="val 115470"/>
              </a:avLst>
            </a:prstGeom>
          </p:spPr>
        </p:pic>
        <p:sp>
          <p:nvSpPr>
            <p:cNvPr id="57" name="Hexagon 56">
              <a:extLst>
                <a:ext uri="{FF2B5EF4-FFF2-40B4-BE49-F238E27FC236}">
                  <a16:creationId xmlns:a16="http://schemas.microsoft.com/office/drawing/2014/main" id="{AF306E19-7D42-E54A-BE35-5EA564A83085}"/>
                </a:ext>
              </a:extLst>
            </p:cNvPr>
            <p:cNvSpPr/>
            <p:nvPr/>
          </p:nvSpPr>
          <p:spPr>
            <a:xfrm>
              <a:off x="9584614" y="3678197"/>
              <a:ext cx="2182865" cy="1816620"/>
            </a:xfrm>
            <a:prstGeom prst="hexagon">
              <a:avLst>
                <a:gd name="adj" fmla="val 21755"/>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a:extLst>
                <a:ext uri="{FF2B5EF4-FFF2-40B4-BE49-F238E27FC236}">
                  <a16:creationId xmlns:a16="http://schemas.microsoft.com/office/drawing/2014/main" id="{D0D58907-C5A8-9448-974C-A2B74918D676}"/>
                </a:ext>
              </a:extLst>
            </p:cNvPr>
            <p:cNvSpPr txBox="1"/>
            <p:nvPr/>
          </p:nvSpPr>
          <p:spPr>
            <a:xfrm>
              <a:off x="9523918" y="4180980"/>
              <a:ext cx="2232860" cy="830997"/>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International Science &amp; Engineering</a:t>
              </a:r>
            </a:p>
          </p:txBody>
        </p:sp>
      </p:grpSp>
      <p:grpSp>
        <p:nvGrpSpPr>
          <p:cNvPr id="6" name="Group 5">
            <a:extLst>
              <a:ext uri="{FF2B5EF4-FFF2-40B4-BE49-F238E27FC236}">
                <a16:creationId xmlns:a16="http://schemas.microsoft.com/office/drawing/2014/main" id="{7B19E957-6F26-F8C2-4534-FBBFDC49413B}"/>
              </a:ext>
            </a:extLst>
          </p:cNvPr>
          <p:cNvGrpSpPr/>
          <p:nvPr/>
        </p:nvGrpSpPr>
        <p:grpSpPr>
          <a:xfrm>
            <a:off x="6699498" y="3320144"/>
            <a:ext cx="2205261" cy="1828800"/>
            <a:chOff x="9562218" y="1789377"/>
            <a:chExt cx="2205261" cy="1828800"/>
          </a:xfrm>
        </p:grpSpPr>
        <p:pic>
          <p:nvPicPr>
            <p:cNvPr id="54" name="Picture 53">
              <a:extLst>
                <a:ext uri="{FF2B5EF4-FFF2-40B4-BE49-F238E27FC236}">
                  <a16:creationId xmlns:a16="http://schemas.microsoft.com/office/drawing/2014/main" id="{91451948-5715-444D-BE80-2D84A00590A8}"/>
                </a:ext>
              </a:extLst>
            </p:cNvPr>
            <p:cNvPicPr>
              <a:picLocks/>
            </p:cNvPicPr>
            <p:nvPr/>
          </p:nvPicPr>
          <p:blipFill>
            <a:blip r:embed="rId10" cstate="email">
              <a:extLst>
                <a:ext uri="{28A0092B-C50C-407E-A947-70E740481C1C}">
                  <a14:useLocalDpi xmlns:a14="http://schemas.microsoft.com/office/drawing/2010/main"/>
                </a:ext>
              </a:extLst>
            </a:blip>
            <a:srcRect/>
            <a:stretch/>
          </p:blipFill>
          <p:spPr>
            <a:xfrm>
              <a:off x="9562218" y="1789377"/>
              <a:ext cx="2194560" cy="1828800"/>
            </a:xfrm>
            <a:prstGeom prst="hexagon">
              <a:avLst>
                <a:gd name="adj" fmla="val 24745"/>
                <a:gd name="vf" fmla="val 115470"/>
              </a:avLst>
            </a:prstGeom>
          </p:spPr>
        </p:pic>
        <p:sp>
          <p:nvSpPr>
            <p:cNvPr id="55" name="Hexagon 54">
              <a:extLst>
                <a:ext uri="{FF2B5EF4-FFF2-40B4-BE49-F238E27FC236}">
                  <a16:creationId xmlns:a16="http://schemas.microsoft.com/office/drawing/2014/main" id="{ECEAA9A2-26C6-8F4E-A715-04A83F00C54F}"/>
                </a:ext>
              </a:extLst>
            </p:cNvPr>
            <p:cNvSpPr/>
            <p:nvPr/>
          </p:nvSpPr>
          <p:spPr>
            <a:xfrm>
              <a:off x="9566854" y="1795939"/>
              <a:ext cx="2200625" cy="1816620"/>
            </a:xfrm>
            <a:prstGeom prst="hexagon">
              <a:avLst>
                <a:gd name="adj" fmla="val 24323"/>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a:extLst>
                <a:ext uri="{FF2B5EF4-FFF2-40B4-BE49-F238E27FC236}">
                  <a16:creationId xmlns:a16="http://schemas.microsoft.com/office/drawing/2014/main" id="{6743BB23-D14B-ED44-90DD-0C9FDD097E95}"/>
                </a:ext>
              </a:extLst>
            </p:cNvPr>
            <p:cNvSpPr txBox="1"/>
            <p:nvPr/>
          </p:nvSpPr>
          <p:spPr>
            <a:xfrm>
              <a:off x="9600103" y="2441825"/>
              <a:ext cx="2120897" cy="830997"/>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Social, Behavioral &amp; Economic Sciences</a:t>
              </a:r>
            </a:p>
          </p:txBody>
        </p:sp>
      </p:grpSp>
      <p:grpSp>
        <p:nvGrpSpPr>
          <p:cNvPr id="2" name="Group 1">
            <a:extLst>
              <a:ext uri="{FF2B5EF4-FFF2-40B4-BE49-F238E27FC236}">
                <a16:creationId xmlns:a16="http://schemas.microsoft.com/office/drawing/2014/main" id="{D9CB0DFD-6C5F-578D-04C7-86C5750F8D81}"/>
              </a:ext>
            </a:extLst>
          </p:cNvPr>
          <p:cNvGrpSpPr/>
          <p:nvPr/>
        </p:nvGrpSpPr>
        <p:grpSpPr>
          <a:xfrm>
            <a:off x="1261858" y="4281466"/>
            <a:ext cx="2204523" cy="1830401"/>
            <a:chOff x="5922951" y="3666017"/>
            <a:chExt cx="2204523" cy="1830401"/>
          </a:xfrm>
        </p:grpSpPr>
        <p:pic>
          <p:nvPicPr>
            <p:cNvPr id="65" name="Picture 64">
              <a:extLst>
                <a:ext uri="{FF2B5EF4-FFF2-40B4-BE49-F238E27FC236}">
                  <a16:creationId xmlns:a16="http://schemas.microsoft.com/office/drawing/2014/main" id="{4224B1C9-08FB-164D-AD74-802AD4044749}"/>
                </a:ext>
              </a:extLst>
            </p:cNvPr>
            <p:cNvPicPr>
              <a:picLocks/>
            </p:cNvPicPr>
            <p:nvPr/>
          </p:nvPicPr>
          <p:blipFill rotWithShape="1">
            <a:blip r:embed="rId11" cstate="email">
              <a:extLst>
                <a:ext uri="{28A0092B-C50C-407E-A947-70E740481C1C}">
                  <a14:useLocalDpi xmlns:a14="http://schemas.microsoft.com/office/drawing/2010/main"/>
                </a:ext>
              </a:extLst>
            </a:blip>
            <a:srcRect/>
            <a:stretch/>
          </p:blipFill>
          <p:spPr>
            <a:xfrm>
              <a:off x="5927933" y="3667618"/>
              <a:ext cx="2194560" cy="1828800"/>
            </a:xfrm>
            <a:prstGeom prst="hexagon">
              <a:avLst>
                <a:gd name="adj" fmla="val 23700"/>
                <a:gd name="vf" fmla="val 115470"/>
              </a:avLst>
            </a:prstGeom>
            <a:ln w="38100">
              <a:noFill/>
            </a:ln>
            <a:effectLst/>
          </p:spPr>
        </p:pic>
        <p:sp>
          <p:nvSpPr>
            <p:cNvPr id="72" name="Hexagon 71">
              <a:extLst>
                <a:ext uri="{FF2B5EF4-FFF2-40B4-BE49-F238E27FC236}">
                  <a16:creationId xmlns:a16="http://schemas.microsoft.com/office/drawing/2014/main" id="{04B196C5-BF7D-074B-9BC9-E596666D217D}"/>
                </a:ext>
              </a:extLst>
            </p:cNvPr>
            <p:cNvSpPr/>
            <p:nvPr/>
          </p:nvSpPr>
          <p:spPr>
            <a:xfrm>
              <a:off x="5922951" y="3666017"/>
              <a:ext cx="2204523" cy="1828800"/>
            </a:xfrm>
            <a:prstGeom prst="hexagon">
              <a:avLst>
                <a:gd name="adj" fmla="val 23296"/>
                <a:gd name="vf" fmla="val 115470"/>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a:extLst>
                <a:ext uri="{FF2B5EF4-FFF2-40B4-BE49-F238E27FC236}">
                  <a16:creationId xmlns:a16="http://schemas.microsoft.com/office/drawing/2014/main" id="{C1A83AA7-96E8-2D42-82BC-F4B503942BDA}"/>
                </a:ext>
              </a:extLst>
            </p:cNvPr>
            <p:cNvSpPr txBox="1"/>
            <p:nvPr/>
          </p:nvSpPr>
          <p:spPr>
            <a:xfrm>
              <a:off x="6196771" y="4335307"/>
              <a:ext cx="1790236" cy="584775"/>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Integrative Activities</a:t>
              </a:r>
            </a:p>
          </p:txBody>
        </p:sp>
      </p:grpSp>
      <p:sp>
        <p:nvSpPr>
          <p:cNvPr id="78" name="TextBox 77">
            <a:extLst>
              <a:ext uri="{FF2B5EF4-FFF2-40B4-BE49-F238E27FC236}">
                <a16:creationId xmlns:a16="http://schemas.microsoft.com/office/drawing/2014/main" id="{EB643860-08CC-3B41-A46B-048B65E662A8}"/>
              </a:ext>
            </a:extLst>
          </p:cNvPr>
          <p:cNvSpPr txBox="1"/>
          <p:nvPr/>
        </p:nvSpPr>
        <p:spPr>
          <a:xfrm>
            <a:off x="2918711" y="3947127"/>
            <a:ext cx="2449407" cy="584775"/>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Mathematical &amp; Physical Sciences</a:t>
            </a:r>
          </a:p>
        </p:txBody>
      </p:sp>
      <p:sp>
        <p:nvSpPr>
          <p:cNvPr id="79" name="TextBox 78">
            <a:extLst>
              <a:ext uri="{FF2B5EF4-FFF2-40B4-BE49-F238E27FC236}">
                <a16:creationId xmlns:a16="http://schemas.microsoft.com/office/drawing/2014/main" id="{9ADF3161-FB85-B547-AD68-5BD4C47929DA}"/>
              </a:ext>
            </a:extLst>
          </p:cNvPr>
          <p:cNvSpPr txBox="1"/>
          <p:nvPr/>
        </p:nvSpPr>
        <p:spPr>
          <a:xfrm>
            <a:off x="3239105" y="2248546"/>
            <a:ext cx="1797347" cy="338554"/>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Engineering</a:t>
            </a:r>
          </a:p>
        </p:txBody>
      </p:sp>
      <p:sp>
        <p:nvSpPr>
          <p:cNvPr id="80" name="TextBox 79">
            <a:extLst>
              <a:ext uri="{FF2B5EF4-FFF2-40B4-BE49-F238E27FC236}">
                <a16:creationId xmlns:a16="http://schemas.microsoft.com/office/drawing/2014/main" id="{CB0FE886-DA78-E443-BE93-032E01C9B38A}"/>
              </a:ext>
            </a:extLst>
          </p:cNvPr>
          <p:cNvSpPr txBox="1"/>
          <p:nvPr/>
        </p:nvSpPr>
        <p:spPr>
          <a:xfrm>
            <a:off x="1314098" y="3084721"/>
            <a:ext cx="2001641" cy="584775"/>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Biological Sciences</a:t>
            </a:r>
          </a:p>
        </p:txBody>
      </p:sp>
      <p:sp>
        <p:nvSpPr>
          <p:cNvPr id="4" name="Title 3">
            <a:extLst>
              <a:ext uri="{FF2B5EF4-FFF2-40B4-BE49-F238E27FC236}">
                <a16:creationId xmlns:a16="http://schemas.microsoft.com/office/drawing/2014/main" id="{9B492E95-ECF4-D748-A15E-902F80401445}"/>
              </a:ext>
            </a:extLst>
          </p:cNvPr>
          <p:cNvSpPr>
            <a:spLocks noGrp="1"/>
          </p:cNvSpPr>
          <p:nvPr>
            <p:ph type="title"/>
          </p:nvPr>
        </p:nvSpPr>
        <p:spPr>
          <a:xfrm>
            <a:off x="316888" y="118879"/>
            <a:ext cx="11277600" cy="1280160"/>
          </a:xfrm>
        </p:spPr>
        <p:txBody>
          <a:bodyPr>
            <a:norm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Programmatic directorates and offices supporting the NSF Mission:</a:t>
            </a:r>
            <a:r>
              <a:rPr lang="en-US" sz="2800" dirty="0"/>
              <a:t> </a:t>
            </a:r>
            <a:r>
              <a:rPr lang="en-US" sz="2800" dirty="0">
                <a:latin typeface="Open Sans" panose="020B0606030504020204" pitchFamily="34" charset="0"/>
                <a:ea typeface="Open Sans" panose="020B0606030504020204" pitchFamily="34" charset="0"/>
                <a:cs typeface="Open Sans" panose="020B0606030504020204" pitchFamily="34" charset="0"/>
              </a:rPr>
              <a:t>promote the progress of science; advance the national health, prosperity, and welfare; and to secure the national defense</a:t>
            </a:r>
          </a:p>
        </p:txBody>
      </p:sp>
      <p:grpSp>
        <p:nvGrpSpPr>
          <p:cNvPr id="14" name="Group 13">
            <a:extLst>
              <a:ext uri="{FF2B5EF4-FFF2-40B4-BE49-F238E27FC236}">
                <a16:creationId xmlns:a16="http://schemas.microsoft.com/office/drawing/2014/main" id="{8C0956EE-80A6-F29A-18B8-27DE7934C3B8}"/>
              </a:ext>
            </a:extLst>
          </p:cNvPr>
          <p:cNvGrpSpPr/>
          <p:nvPr/>
        </p:nvGrpSpPr>
        <p:grpSpPr>
          <a:xfrm>
            <a:off x="4825032" y="4292045"/>
            <a:ext cx="2261313" cy="1816620"/>
            <a:chOff x="4825032" y="4292045"/>
            <a:chExt cx="2261313" cy="1816620"/>
          </a:xfrm>
        </p:grpSpPr>
        <p:sp>
          <p:nvSpPr>
            <p:cNvPr id="13" name="Hexagon 12">
              <a:extLst>
                <a:ext uri="{FF2B5EF4-FFF2-40B4-BE49-F238E27FC236}">
                  <a16:creationId xmlns:a16="http://schemas.microsoft.com/office/drawing/2014/main" id="{6AB94218-CAE3-4437-904F-B9E8D23CBAAA}"/>
                </a:ext>
              </a:extLst>
            </p:cNvPr>
            <p:cNvSpPr/>
            <p:nvPr/>
          </p:nvSpPr>
          <p:spPr>
            <a:xfrm>
              <a:off x="4825032" y="4292045"/>
              <a:ext cx="2261313" cy="1816620"/>
            </a:xfrm>
            <a:prstGeom prst="hexagon">
              <a:avLst/>
            </a:prstGeom>
            <a:blipFill dpi="0" rotWithShape="1">
              <a:blip r:embed="rId12">
                <a:alphaModFix amt="70058"/>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A82D3FB5-863D-6DA3-D231-85C286306557}"/>
                </a:ext>
              </a:extLst>
            </p:cNvPr>
            <p:cNvSpPr/>
            <p:nvPr/>
          </p:nvSpPr>
          <p:spPr>
            <a:xfrm>
              <a:off x="4864256" y="4292045"/>
              <a:ext cx="2182865" cy="1816620"/>
            </a:xfrm>
            <a:prstGeom prst="hexagon">
              <a:avLst>
                <a:gd name="adj" fmla="val 21755"/>
                <a:gd name="vf" fmla="val 115470"/>
              </a:avLst>
            </a:prstGeom>
            <a:solidFill>
              <a:srgbClr val="00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0040633-DD75-5801-2F23-F156CA2383A6}"/>
                </a:ext>
              </a:extLst>
            </p:cNvPr>
            <p:cNvSpPr txBox="1"/>
            <p:nvPr/>
          </p:nvSpPr>
          <p:spPr>
            <a:xfrm>
              <a:off x="4839258" y="4784857"/>
              <a:ext cx="2232860" cy="830997"/>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FFFFFF"/>
                  </a:solidFill>
                  <a:latin typeface="Open Sans" panose="020B0606030504020204" pitchFamily="34" charset="0"/>
                  <a:ea typeface="Open Sans" panose="020B0606030504020204" pitchFamily="34" charset="0"/>
                  <a:cs typeface="Open Sans" panose="020B0606030504020204" pitchFamily="34" charset="0"/>
                </a:rPr>
                <a:t>Innovation and Partnerships</a:t>
              </a:r>
              <a:endPar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9402953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E1977-54E5-D368-A563-B979A7F15748}"/>
              </a:ext>
            </a:extLst>
          </p:cNvPr>
          <p:cNvSpPr>
            <a:spLocks noGrp="1"/>
          </p:cNvSpPr>
          <p:nvPr>
            <p:ph type="title"/>
          </p:nvPr>
        </p:nvSpPr>
        <p:spPr/>
        <p:txBody>
          <a:bodyPr/>
          <a:lstStyle/>
          <a:p>
            <a:r>
              <a:rPr lang="en-US" dirty="0"/>
              <a:t>2021/early FY2022 – 2 deadlines…17 awards</a:t>
            </a:r>
          </a:p>
        </p:txBody>
      </p:sp>
      <p:graphicFrame>
        <p:nvGraphicFramePr>
          <p:cNvPr id="5" name="Content Placeholder 4">
            <a:extLst>
              <a:ext uri="{FF2B5EF4-FFF2-40B4-BE49-F238E27FC236}">
                <a16:creationId xmlns:a16="http://schemas.microsoft.com/office/drawing/2014/main" id="{A1EF77EC-078A-F0ED-2890-70F4F2B027E9}"/>
              </a:ext>
            </a:extLst>
          </p:cNvPr>
          <p:cNvGraphicFramePr>
            <a:graphicFrameLocks noGrp="1"/>
          </p:cNvGraphicFramePr>
          <p:nvPr>
            <p:ph idx="1"/>
            <p:extLst>
              <p:ext uri="{D42A27DB-BD31-4B8C-83A1-F6EECF244321}">
                <p14:modId xmlns:p14="http://schemas.microsoft.com/office/powerpoint/2010/main" val="2027051415"/>
              </p:ext>
            </p:extLst>
          </p:nvPr>
        </p:nvGraphicFramePr>
        <p:xfrm>
          <a:off x="341086" y="1107439"/>
          <a:ext cx="10960098" cy="2394856"/>
        </p:xfrm>
        <a:graphic>
          <a:graphicData uri="http://schemas.openxmlformats.org/drawingml/2006/table">
            <a:tbl>
              <a:tblPr/>
              <a:tblGrid>
                <a:gridCol w="876023">
                  <a:extLst>
                    <a:ext uri="{9D8B030D-6E8A-4147-A177-3AD203B41FA5}">
                      <a16:colId xmlns:a16="http://schemas.microsoft.com/office/drawing/2014/main" val="2206641443"/>
                    </a:ext>
                  </a:extLst>
                </a:gridCol>
                <a:gridCol w="1255197">
                  <a:extLst>
                    <a:ext uri="{9D8B030D-6E8A-4147-A177-3AD203B41FA5}">
                      <a16:colId xmlns:a16="http://schemas.microsoft.com/office/drawing/2014/main" val="4101692648"/>
                    </a:ext>
                  </a:extLst>
                </a:gridCol>
                <a:gridCol w="2405796">
                  <a:extLst>
                    <a:ext uri="{9D8B030D-6E8A-4147-A177-3AD203B41FA5}">
                      <a16:colId xmlns:a16="http://schemas.microsoft.com/office/drawing/2014/main" val="73734848"/>
                    </a:ext>
                  </a:extLst>
                </a:gridCol>
                <a:gridCol w="6423082">
                  <a:extLst>
                    <a:ext uri="{9D8B030D-6E8A-4147-A177-3AD203B41FA5}">
                      <a16:colId xmlns:a16="http://schemas.microsoft.com/office/drawing/2014/main" val="906947809"/>
                    </a:ext>
                  </a:extLst>
                </a:gridCol>
              </a:tblGrid>
              <a:tr h="288103">
                <a:tc>
                  <a:txBody>
                    <a:bodyPr/>
                    <a:lstStyle/>
                    <a:p>
                      <a:pPr algn="l" fontAlgn="b"/>
                      <a:r>
                        <a:rPr lang="en-US" sz="1200" b="0" i="0" u="none" strike="noStrike" dirty="0">
                          <a:solidFill>
                            <a:srgbClr val="000000"/>
                          </a:solidFill>
                          <a:effectLst/>
                          <a:latin typeface="Calibri" panose="020F0502020204030204" pitchFamily="34" charset="0"/>
                        </a:rPr>
                        <a:t>Award#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PI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Institution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Title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65726701"/>
                  </a:ext>
                </a:extLst>
              </a:tr>
              <a:tr h="288103">
                <a:tc>
                  <a:txBody>
                    <a:bodyPr/>
                    <a:lstStyle/>
                    <a:p>
                      <a:pPr algn="l" fontAlgn="b"/>
                      <a:r>
                        <a:rPr lang="en-US" sz="1200" b="0" i="0" u="none" strike="noStrike">
                          <a:solidFill>
                            <a:srgbClr val="000000"/>
                          </a:solidFill>
                          <a:effectLst/>
                          <a:latin typeface="Calibri" panose="020F0502020204030204" pitchFamily="34" charset="0"/>
                        </a:rPr>
                        <a:t>2127188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dirty="0">
                          <a:solidFill>
                            <a:srgbClr val="000000"/>
                          </a:solidFill>
                          <a:effectLst/>
                          <a:latin typeface="Calibri" panose="020F0502020204030204" pitchFamily="34" charset="0"/>
                        </a:rPr>
                        <a:t>Rogers, Michael 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Tennessee Technological University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CC* Compute: A HPC Cluster for Science Research and Education at Tennessee Tech University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76693210"/>
                  </a:ext>
                </a:extLst>
              </a:tr>
              <a:tr h="612219">
                <a:tc>
                  <a:txBody>
                    <a:bodyPr/>
                    <a:lstStyle/>
                    <a:p>
                      <a:pPr algn="l" fontAlgn="b"/>
                      <a:r>
                        <a:rPr lang="en-US" sz="1200" b="0" i="0" u="none" strike="noStrike">
                          <a:solidFill>
                            <a:srgbClr val="000000"/>
                          </a:solidFill>
                          <a:effectLst/>
                          <a:latin typeface="Calibri" panose="020F0502020204030204" pitchFamily="34" charset="0"/>
                        </a:rPr>
                        <a:t> 2126303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dirty="0" err="1">
                          <a:solidFill>
                            <a:srgbClr val="000000"/>
                          </a:solidFill>
                          <a:effectLst/>
                          <a:latin typeface="Calibri" panose="020F0502020204030204" pitchFamily="34" charset="0"/>
                        </a:rPr>
                        <a:t>Jennewein</a:t>
                      </a:r>
                      <a:r>
                        <a:rPr lang="en-US" sz="1200" b="0" i="0" u="none" strike="noStrike" dirty="0">
                          <a:solidFill>
                            <a:srgbClr val="000000"/>
                          </a:solidFill>
                          <a:effectLst/>
                          <a:latin typeface="Calibri" panose="020F0502020204030204" pitchFamily="34" charset="0"/>
                        </a:rPr>
                        <a:t>, Douglas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Arizona State University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dirty="0">
                          <a:solidFill>
                            <a:srgbClr val="000000"/>
                          </a:solidFill>
                          <a:effectLst/>
                          <a:latin typeface="Calibri" panose="020F0502020204030204" pitchFamily="34" charset="0"/>
                        </a:rPr>
                        <a:t>CC* Compute: The Arizona Federated Open Research Computing Enclave (AFORCE), an Advanced Computing Platform for Science, Engineering, and Health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91329171"/>
                  </a:ext>
                </a:extLst>
              </a:tr>
              <a:tr h="612219">
                <a:tc>
                  <a:txBody>
                    <a:bodyPr/>
                    <a:lstStyle/>
                    <a:p>
                      <a:pPr algn="l" fontAlgn="b"/>
                      <a:r>
                        <a:rPr lang="en-US" sz="1200" b="0" i="0" u="none" strike="noStrike">
                          <a:solidFill>
                            <a:srgbClr val="000000"/>
                          </a:solidFill>
                          <a:effectLst/>
                          <a:latin typeface="Calibri" panose="020F0502020204030204" pitchFamily="34" charset="0"/>
                        </a:rPr>
                        <a:t> 2125646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Salathe, Eric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dirty="0">
                          <a:solidFill>
                            <a:srgbClr val="000000"/>
                          </a:solidFill>
                          <a:effectLst/>
                          <a:latin typeface="Calibri" panose="020F0502020204030204" pitchFamily="34" charset="0"/>
                        </a:rPr>
                        <a:t>University of Washington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dirty="0">
                          <a:solidFill>
                            <a:srgbClr val="000000"/>
                          </a:solidFill>
                          <a:effectLst/>
                          <a:latin typeface="Calibri" panose="020F0502020204030204" pitchFamily="34" charset="0"/>
                        </a:rPr>
                        <a:t>CC* Compute: A campus-wide computing resource for research and teaching at the University of Washington Bothell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291406163"/>
                  </a:ext>
                </a:extLst>
              </a:tr>
              <a:tr h="306109">
                <a:tc>
                  <a:txBody>
                    <a:bodyPr/>
                    <a:lstStyle/>
                    <a:p>
                      <a:pPr algn="l" fontAlgn="b"/>
                      <a:r>
                        <a:rPr lang="en-US" sz="1200" b="0" i="0" u="none" strike="noStrike">
                          <a:solidFill>
                            <a:srgbClr val="000000"/>
                          </a:solidFill>
                          <a:effectLst/>
                          <a:latin typeface="Calibri" panose="020F0502020204030204" pitchFamily="34" charset="0"/>
                        </a:rPr>
                        <a:t> 2126229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Chang, Philip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University of Wisconsin-Milwaukee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CC* Compute: A Balanced Cluster For Science and Engineering in the Great Lakes Region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29527944"/>
                  </a:ext>
                </a:extLst>
              </a:tr>
              <a:tr h="288103">
                <a:tc>
                  <a:txBody>
                    <a:bodyPr/>
                    <a:lstStyle/>
                    <a:p>
                      <a:pPr algn="l" fontAlgn="b"/>
                      <a:r>
                        <a:rPr lang="en-US" sz="1200" b="0" i="0" u="none" strike="noStrike">
                          <a:solidFill>
                            <a:srgbClr val="000000"/>
                          </a:solidFill>
                          <a:effectLst/>
                          <a:latin typeface="Calibri" panose="020F0502020204030204" pitchFamily="34" charset="0"/>
                        </a:rPr>
                        <a:t> 2126253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Liu, Jason 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Florida International University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dirty="0">
                          <a:solidFill>
                            <a:srgbClr val="000000"/>
                          </a:solidFill>
                          <a:effectLst/>
                          <a:latin typeface="Calibri" panose="020F0502020204030204" pitchFamily="34" charset="0"/>
                        </a:rPr>
                        <a:t>CC* Compute: RAPTOR - Reconfigurable Advanced Platform for Transdisciplinary Open Research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5039184"/>
                  </a:ext>
                </a:extLst>
              </a:tr>
            </a:tbl>
          </a:graphicData>
        </a:graphic>
      </p:graphicFrame>
      <p:sp>
        <p:nvSpPr>
          <p:cNvPr id="4" name="Slide Number Placeholder 3">
            <a:extLst>
              <a:ext uri="{FF2B5EF4-FFF2-40B4-BE49-F238E27FC236}">
                <a16:creationId xmlns:a16="http://schemas.microsoft.com/office/drawing/2014/main" id="{2F79A793-817F-39F2-91F1-D66083F14261}"/>
              </a:ext>
            </a:extLst>
          </p:cNvPr>
          <p:cNvSpPr>
            <a:spLocks noGrp="1"/>
          </p:cNvSpPr>
          <p:nvPr>
            <p:ph type="sldNum" sz="quarter" idx="12"/>
          </p:nvPr>
        </p:nvSpPr>
        <p:spPr/>
        <p:txBody>
          <a:bodyPr/>
          <a:lstStyle/>
          <a:p>
            <a:fld id="{4710E8EA-57F6-764C-8914-AEEABF058192}" type="slidenum">
              <a:rPr lang="en-US" smtClean="0"/>
              <a:t>20</a:t>
            </a:fld>
            <a:endParaRPr lang="en-US"/>
          </a:p>
        </p:txBody>
      </p:sp>
      <p:graphicFrame>
        <p:nvGraphicFramePr>
          <p:cNvPr id="7" name="Table 6">
            <a:extLst>
              <a:ext uri="{FF2B5EF4-FFF2-40B4-BE49-F238E27FC236}">
                <a16:creationId xmlns:a16="http://schemas.microsoft.com/office/drawing/2014/main" id="{EC1018D5-FB6A-0DD1-7747-523333FF312E}"/>
              </a:ext>
            </a:extLst>
          </p:cNvPr>
          <p:cNvGraphicFramePr>
            <a:graphicFrameLocks noGrp="1"/>
          </p:cNvGraphicFramePr>
          <p:nvPr>
            <p:extLst>
              <p:ext uri="{D42A27DB-BD31-4B8C-83A1-F6EECF244321}">
                <p14:modId xmlns:p14="http://schemas.microsoft.com/office/powerpoint/2010/main" val="1821873590"/>
              </p:ext>
            </p:extLst>
          </p:nvPr>
        </p:nvGraphicFramePr>
        <p:xfrm>
          <a:off x="341086" y="3581401"/>
          <a:ext cx="11379200" cy="3140074"/>
        </p:xfrm>
        <a:graphic>
          <a:graphicData uri="http://schemas.openxmlformats.org/drawingml/2006/table">
            <a:tbl>
              <a:tblPr/>
              <a:tblGrid>
                <a:gridCol w="653143">
                  <a:extLst>
                    <a:ext uri="{9D8B030D-6E8A-4147-A177-3AD203B41FA5}">
                      <a16:colId xmlns:a16="http://schemas.microsoft.com/office/drawing/2014/main" val="1861384597"/>
                    </a:ext>
                  </a:extLst>
                </a:gridCol>
                <a:gridCol w="1262743">
                  <a:extLst>
                    <a:ext uri="{9D8B030D-6E8A-4147-A177-3AD203B41FA5}">
                      <a16:colId xmlns:a16="http://schemas.microsoft.com/office/drawing/2014/main" val="420625879"/>
                    </a:ext>
                  </a:extLst>
                </a:gridCol>
                <a:gridCol w="2859314">
                  <a:extLst>
                    <a:ext uri="{9D8B030D-6E8A-4147-A177-3AD203B41FA5}">
                      <a16:colId xmlns:a16="http://schemas.microsoft.com/office/drawing/2014/main" val="4147303583"/>
                    </a:ext>
                  </a:extLst>
                </a:gridCol>
                <a:gridCol w="6604000">
                  <a:extLst>
                    <a:ext uri="{9D8B030D-6E8A-4147-A177-3AD203B41FA5}">
                      <a16:colId xmlns:a16="http://schemas.microsoft.com/office/drawing/2014/main" val="1434933925"/>
                    </a:ext>
                  </a:extLst>
                </a:gridCol>
              </a:tblGrid>
              <a:tr h="194733">
                <a:tc>
                  <a:txBody>
                    <a:bodyPr/>
                    <a:lstStyle/>
                    <a:p>
                      <a:pPr algn="l" fontAlgn="b"/>
                      <a:r>
                        <a:rPr lang="en-US" sz="1200" b="0" i="0" u="none" strike="noStrike">
                          <a:solidFill>
                            <a:srgbClr val="000000"/>
                          </a:solidFill>
                          <a:effectLst/>
                          <a:latin typeface="Calibri" panose="020F0502020204030204" pitchFamily="34" charset="0"/>
                        </a:rPr>
                        <a:t>Award#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PI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Institution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200" b="0" i="0" u="none" strike="noStrike">
                          <a:solidFill>
                            <a:srgbClr val="000000"/>
                          </a:solidFill>
                          <a:effectLst/>
                          <a:latin typeface="Calibri" panose="020F0502020204030204" pitchFamily="34" charset="0"/>
                        </a:rPr>
                        <a:t>Title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81991918"/>
                  </a:ext>
                </a:extLst>
              </a:tr>
              <a:tr h="316442">
                <a:tc>
                  <a:txBody>
                    <a:bodyPr/>
                    <a:lstStyle/>
                    <a:p>
                      <a:pPr algn="l" fontAlgn="t"/>
                      <a:r>
                        <a:rPr lang="en-US" sz="900" b="0" i="0" u="none" strike="noStrike">
                          <a:solidFill>
                            <a:srgbClr val="000000"/>
                          </a:solidFill>
                          <a:effectLst/>
                          <a:latin typeface="Calibri" panose="020F0502020204030204" pitchFamily="34" charset="0"/>
                        </a:rPr>
                        <a:t>2201561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Neeman, Henry J.</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University of Oklahoma Norman Campus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OneOklahoma Cyberinfrastructure Initiative Research Accelerator for Machine Learning (OneOCII-RAML)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23446979"/>
                  </a:ext>
                </a:extLst>
              </a:tr>
              <a:tr h="194733">
                <a:tc>
                  <a:txBody>
                    <a:bodyPr/>
                    <a:lstStyle/>
                    <a:p>
                      <a:pPr algn="l" fontAlgn="t"/>
                      <a:r>
                        <a:rPr lang="en-US" sz="900" b="0" i="0" u="none" strike="noStrike">
                          <a:solidFill>
                            <a:srgbClr val="000000"/>
                          </a:solidFill>
                          <a:effectLst/>
                          <a:latin typeface="Calibri" panose="020F0502020204030204" pitchFamily="34" charset="0"/>
                        </a:rPr>
                        <a:t>2201599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Tavakkoli, Alireza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Board of Regents, NSHE, obo University of Nevada, Reno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Nevada Bridge to AI-enabled Scientific &amp; Engineering Computing (NvBAISEC)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82711606"/>
                  </a:ext>
                </a:extLst>
              </a:tr>
              <a:tr h="316442">
                <a:tc>
                  <a:txBody>
                    <a:bodyPr/>
                    <a:lstStyle/>
                    <a:p>
                      <a:pPr algn="l" fontAlgn="t"/>
                      <a:r>
                        <a:rPr lang="en-US" sz="900" b="0" i="0" u="none" strike="noStrike">
                          <a:solidFill>
                            <a:srgbClr val="000000"/>
                          </a:solidFill>
                          <a:effectLst/>
                          <a:latin typeface="Calibri" panose="020F0502020204030204" pitchFamily="34" charset="0"/>
                        </a:rPr>
                        <a:t>2201497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Skjellum, Anthony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University of Tennessee Chattanooga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Augmenting a 2,560-core EPYC2 Computational Cluster with GPUs for AI, Machine Learning, and other GPU-Accelerated HPC Applications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19774404"/>
                  </a:ext>
                </a:extLst>
              </a:tr>
              <a:tr h="194733">
                <a:tc>
                  <a:txBody>
                    <a:bodyPr/>
                    <a:lstStyle/>
                    <a:p>
                      <a:pPr algn="l" fontAlgn="t"/>
                      <a:r>
                        <a:rPr lang="en-US" sz="900" b="0" i="0" u="none" strike="noStrike">
                          <a:solidFill>
                            <a:srgbClr val="000000"/>
                          </a:solidFill>
                          <a:effectLst/>
                          <a:latin typeface="Calibri" panose="020F0502020204030204" pitchFamily="34" charset="0"/>
                        </a:rPr>
                        <a:t>2201428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Cleveland, Sean B.</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University of Hawaii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Koa - A High Performance and Flexible Research Computing Resource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89135822"/>
                  </a:ext>
                </a:extLst>
              </a:tr>
              <a:tr h="194733">
                <a:tc>
                  <a:txBody>
                    <a:bodyPr/>
                    <a:lstStyle/>
                    <a:p>
                      <a:pPr algn="l" fontAlgn="t"/>
                      <a:r>
                        <a:rPr lang="en-US" sz="900" b="0" i="0" u="none" strike="noStrike">
                          <a:solidFill>
                            <a:srgbClr val="000000"/>
                          </a:solidFill>
                          <a:effectLst/>
                          <a:latin typeface="Calibri" panose="020F0502020204030204" pitchFamily="34" charset="0"/>
                        </a:rPr>
                        <a:t>2201435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Wheat, Stephen 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Oral Roberts University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GPU HPC Cluster Partition for Research, Education, and Student Success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211471653"/>
                  </a:ext>
                </a:extLst>
              </a:tr>
              <a:tr h="194733">
                <a:tc>
                  <a:txBody>
                    <a:bodyPr/>
                    <a:lstStyle/>
                    <a:p>
                      <a:pPr algn="l" fontAlgn="t"/>
                      <a:r>
                        <a:rPr lang="en-US" sz="900" b="0" i="0" u="none" strike="noStrike">
                          <a:solidFill>
                            <a:srgbClr val="000000"/>
                          </a:solidFill>
                          <a:effectLst/>
                          <a:latin typeface="Calibri" panose="020F0502020204030204" pitchFamily="34" charset="0"/>
                        </a:rPr>
                        <a:t>2201479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Fondjo Fotou, Franklin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Langston University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Collaboration in Computing Infrastructure for Research and Education (CO-InResE)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156117814"/>
                  </a:ext>
                </a:extLst>
              </a:tr>
              <a:tr h="194733">
                <a:tc>
                  <a:txBody>
                    <a:bodyPr/>
                    <a:lstStyle/>
                    <a:p>
                      <a:pPr algn="l" fontAlgn="t"/>
                      <a:r>
                        <a:rPr lang="en-US" sz="900" b="0" i="0" u="none" strike="noStrike">
                          <a:solidFill>
                            <a:srgbClr val="000000"/>
                          </a:solidFill>
                          <a:effectLst/>
                          <a:latin typeface="Calibri" panose="020F0502020204030204" pitchFamily="34" charset="0"/>
                        </a:rPr>
                        <a:t>2201538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Pasricha, Sudeep</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Colorado State University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dirty="0">
                          <a:solidFill>
                            <a:srgbClr val="000000"/>
                          </a:solidFill>
                          <a:effectLst/>
                          <a:latin typeface="Calibri" panose="020F0502020204030204" pitchFamily="34" charset="0"/>
                        </a:rPr>
                        <a:t>CC* Compute: HPC Services for the Colorado State University System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805542828"/>
                  </a:ext>
                </a:extLst>
              </a:tr>
              <a:tr h="316442">
                <a:tc>
                  <a:txBody>
                    <a:bodyPr/>
                    <a:lstStyle/>
                    <a:p>
                      <a:pPr algn="l" fontAlgn="t"/>
                      <a:r>
                        <a:rPr lang="en-US" sz="900" b="0" i="0" u="none" strike="noStrike">
                          <a:solidFill>
                            <a:srgbClr val="000000"/>
                          </a:solidFill>
                          <a:effectLst/>
                          <a:latin typeface="Calibri" panose="020F0502020204030204" pitchFamily="34" charset="0"/>
                        </a:rPr>
                        <a:t>2201106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Zink, Michael H.</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University of Massachusetts Amherst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COllaborative Next-generation Technology In the Northeast: the UMassUnity Machine (CONTINUUM)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38502724"/>
                  </a:ext>
                </a:extLst>
              </a:tr>
              <a:tr h="316442">
                <a:tc>
                  <a:txBody>
                    <a:bodyPr/>
                    <a:lstStyle/>
                    <a:p>
                      <a:pPr algn="l" fontAlgn="t"/>
                      <a:r>
                        <a:rPr lang="en-US" sz="900" b="0" i="0" u="none" strike="noStrike">
                          <a:solidFill>
                            <a:srgbClr val="000000"/>
                          </a:solidFill>
                          <a:effectLst/>
                          <a:latin typeface="Calibri" panose="020F0502020204030204" pitchFamily="34" charset="0"/>
                        </a:rPr>
                        <a:t>2201558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Khan, Javed 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Kent State University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Accelerating Compute Driven Science Through a Sharable High Performance Computing Cluster in Kent State Multi-Campus System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9168730"/>
                  </a:ext>
                </a:extLst>
              </a:tr>
              <a:tr h="316442">
                <a:tc>
                  <a:txBody>
                    <a:bodyPr/>
                    <a:lstStyle/>
                    <a:p>
                      <a:pPr algn="l" fontAlgn="t"/>
                      <a:r>
                        <a:rPr lang="en-US" sz="900" b="0" i="0" u="none" strike="noStrike">
                          <a:solidFill>
                            <a:srgbClr val="000000"/>
                          </a:solidFill>
                          <a:effectLst/>
                          <a:latin typeface="Calibri" panose="020F0502020204030204" pitchFamily="34" charset="0"/>
                        </a:rPr>
                        <a:t>2200792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O'Shea, Brian W.</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Michigan State University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dirty="0">
                          <a:solidFill>
                            <a:srgbClr val="000000"/>
                          </a:solidFill>
                          <a:effectLst/>
                          <a:latin typeface="Calibri" panose="020F0502020204030204" pitchFamily="34" charset="0"/>
                        </a:rPr>
                        <a:t>CC* Compute: The MSU Data Machine - a high-memory, GPU-enabled compute cluster for data-intensive and AI applications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53987541"/>
                  </a:ext>
                </a:extLst>
              </a:tr>
              <a:tr h="194733">
                <a:tc>
                  <a:txBody>
                    <a:bodyPr/>
                    <a:lstStyle/>
                    <a:p>
                      <a:pPr algn="l" fontAlgn="t"/>
                      <a:r>
                        <a:rPr lang="en-US" sz="900" b="0" i="0" u="none" strike="noStrike">
                          <a:solidFill>
                            <a:srgbClr val="000000"/>
                          </a:solidFill>
                          <a:effectLst/>
                          <a:latin typeface="Calibri" panose="020F0502020204030204" pitchFamily="34" charset="0"/>
                        </a:rPr>
                        <a:t>2201445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Hanna, Chad</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Pennsylvania State Univ University Park</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CC* Compute: An Open Science Grid shared computing platform at Penn State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39846261"/>
                  </a:ext>
                </a:extLst>
              </a:tr>
              <a:tr h="194733">
                <a:tc>
                  <a:txBody>
                    <a:bodyPr/>
                    <a:lstStyle/>
                    <a:p>
                      <a:pPr algn="l" fontAlgn="t"/>
                      <a:r>
                        <a:rPr lang="en-US" sz="900" b="0" i="0" u="none" strike="noStrike">
                          <a:solidFill>
                            <a:srgbClr val="000000"/>
                          </a:solidFill>
                          <a:effectLst/>
                          <a:latin typeface="Calibri" panose="020F0502020204030204" pitchFamily="34" charset="0"/>
                        </a:rPr>
                        <a:t>2201105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Kneifel, Charles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a:solidFill>
                            <a:srgbClr val="000000"/>
                          </a:solidFill>
                          <a:effectLst/>
                          <a:latin typeface="Calibri" panose="020F0502020204030204" pitchFamily="34" charset="0"/>
                        </a:rPr>
                        <a:t>Duke University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900" b="0" i="0" u="none" strike="noStrike" dirty="0">
                          <a:solidFill>
                            <a:srgbClr val="000000"/>
                          </a:solidFill>
                          <a:effectLst/>
                          <a:latin typeface="Calibri" panose="020F0502020204030204" pitchFamily="34" charset="0"/>
                        </a:rPr>
                        <a:t>CC* Compute: </a:t>
                      </a:r>
                      <a:r>
                        <a:rPr lang="en-US" sz="900" b="0" i="0" u="none" strike="noStrike" dirty="0" err="1">
                          <a:solidFill>
                            <a:srgbClr val="000000"/>
                          </a:solidFill>
                          <a:effectLst/>
                          <a:latin typeface="Calibri" panose="020F0502020204030204" pitchFamily="34" charset="0"/>
                        </a:rPr>
                        <a:t>NCShare</a:t>
                      </a:r>
                      <a:r>
                        <a:rPr lang="en-US" sz="900" b="0" i="0" u="none" strike="noStrike" dirty="0">
                          <a:solidFill>
                            <a:srgbClr val="000000"/>
                          </a:solidFill>
                          <a:effectLst/>
                          <a:latin typeface="Calibri" panose="020F0502020204030204" pitchFamily="34" charset="0"/>
                        </a:rPr>
                        <a:t> Compute as a Service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46881958"/>
                  </a:ext>
                </a:extLst>
              </a:tr>
            </a:tbl>
          </a:graphicData>
        </a:graphic>
      </p:graphicFrame>
    </p:spTree>
    <p:extLst>
      <p:ext uri="{BB962C8B-B14F-4D97-AF65-F5344CB8AC3E}">
        <p14:creationId xmlns:p14="http://schemas.microsoft.com/office/powerpoint/2010/main" val="8461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D6D21-A016-C2E5-18C0-3E54CC1D4E14}"/>
              </a:ext>
            </a:extLst>
          </p:cNvPr>
          <p:cNvSpPr>
            <a:spLocks noGrp="1"/>
          </p:cNvSpPr>
          <p:nvPr>
            <p:ph type="title"/>
          </p:nvPr>
        </p:nvSpPr>
        <p:spPr>
          <a:xfrm>
            <a:off x="2706915" y="233698"/>
            <a:ext cx="11277600" cy="606698"/>
          </a:xfrm>
        </p:spPr>
        <p:txBody>
          <a:bodyPr/>
          <a:lstStyle/>
          <a:p>
            <a:r>
              <a:rPr lang="en-US" dirty="0"/>
              <a:t>2021/2022 Award Example</a:t>
            </a:r>
          </a:p>
        </p:txBody>
      </p:sp>
      <p:pic>
        <p:nvPicPr>
          <p:cNvPr id="6" name="Content Placeholder 5" descr="A screenshot of a computer workshop&#10;&#10;Description automatically generated">
            <a:extLst>
              <a:ext uri="{FF2B5EF4-FFF2-40B4-BE49-F238E27FC236}">
                <a16:creationId xmlns:a16="http://schemas.microsoft.com/office/drawing/2014/main" id="{B76F4FA8-DDE3-AB20-800F-15BC7A9713D3}"/>
              </a:ext>
            </a:extLst>
          </p:cNvPr>
          <p:cNvPicPr>
            <a:picLocks noGrp="1" noChangeAspect="1"/>
          </p:cNvPicPr>
          <p:nvPr>
            <p:ph idx="1"/>
          </p:nvPr>
        </p:nvPicPr>
        <p:blipFill>
          <a:blip r:embed="rId2"/>
          <a:stretch>
            <a:fillRect/>
          </a:stretch>
        </p:blipFill>
        <p:spPr>
          <a:xfrm>
            <a:off x="1814286" y="840396"/>
            <a:ext cx="7997372" cy="6017604"/>
          </a:xfrm>
        </p:spPr>
      </p:pic>
      <p:sp>
        <p:nvSpPr>
          <p:cNvPr id="4" name="Slide Number Placeholder 3">
            <a:extLst>
              <a:ext uri="{FF2B5EF4-FFF2-40B4-BE49-F238E27FC236}">
                <a16:creationId xmlns:a16="http://schemas.microsoft.com/office/drawing/2014/main" id="{70EF329C-5FFA-41CE-E5F8-44180BA2C59D}"/>
              </a:ext>
            </a:extLst>
          </p:cNvPr>
          <p:cNvSpPr>
            <a:spLocks noGrp="1"/>
          </p:cNvSpPr>
          <p:nvPr>
            <p:ph type="sldNum" sz="quarter" idx="12"/>
          </p:nvPr>
        </p:nvSpPr>
        <p:spPr/>
        <p:txBody>
          <a:bodyPr/>
          <a:lstStyle/>
          <a:p>
            <a:fld id="{4710E8EA-57F6-764C-8914-AEEABF058192}" type="slidenum">
              <a:rPr lang="en-US" smtClean="0"/>
              <a:t>21</a:t>
            </a:fld>
            <a:endParaRPr lang="en-US"/>
          </a:p>
        </p:txBody>
      </p:sp>
    </p:spTree>
    <p:extLst>
      <p:ext uri="{BB962C8B-B14F-4D97-AF65-F5344CB8AC3E}">
        <p14:creationId xmlns:p14="http://schemas.microsoft.com/office/powerpoint/2010/main" val="231884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4361184" y="1974444"/>
            <a:ext cx="3549408" cy="4674429"/>
          </a:xfrm>
          <a:prstGeom prst="frame">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idx="4294967295"/>
          </p:nvPr>
        </p:nvSpPr>
        <p:spPr>
          <a:xfrm>
            <a:off x="0" y="457200"/>
            <a:ext cx="11277600" cy="1279525"/>
          </a:xfrm>
        </p:spPr>
        <p:txBody>
          <a:bodyPr>
            <a:noAutofit/>
          </a:bodyPr>
          <a:lstStyle/>
          <a:p>
            <a:pPr>
              <a:lnSpc>
                <a:spcPct val="100000"/>
              </a:lnSpc>
            </a:pPr>
            <a:r>
              <a:rPr lang="en-US" sz="1725" dirty="0"/>
              <a:t>NSF Campus Cyberinfrastructure PI and </a:t>
            </a:r>
            <a:br>
              <a:rPr lang="en-US" sz="1725" dirty="0"/>
            </a:br>
            <a:r>
              <a:rPr lang="en-US" sz="1725" dirty="0"/>
              <a:t>Cybersecurity Innovation for Cyberinfrastructure PI Workshop</a:t>
            </a:r>
            <a:br>
              <a:rPr lang="en-US" sz="1725" dirty="0"/>
            </a:br>
            <a:endParaRPr lang="en-US" sz="1350" dirty="0"/>
          </a:p>
        </p:txBody>
      </p:sp>
      <p:sp>
        <p:nvSpPr>
          <p:cNvPr id="15" name="TextBox 14"/>
          <p:cNvSpPr txBox="1"/>
          <p:nvPr/>
        </p:nvSpPr>
        <p:spPr>
          <a:xfrm>
            <a:off x="5767197" y="515596"/>
            <a:ext cx="5510403" cy="307777"/>
          </a:xfrm>
          <a:prstGeom prst="rect">
            <a:avLst/>
          </a:prstGeom>
          <a:noFill/>
        </p:spPr>
        <p:txBody>
          <a:bodyPr wrap="square" rtlCol="0">
            <a:spAutoFit/>
          </a:bodyPr>
          <a:lstStyle/>
          <a:p>
            <a:pPr algn="ctr"/>
            <a:r>
              <a:rPr lang="en-US" sz="1350" dirty="0"/>
              <a:t>September 19-22, 2022 | Minneapolis, MN</a:t>
            </a:r>
          </a:p>
        </p:txBody>
      </p:sp>
      <p:sp>
        <p:nvSpPr>
          <p:cNvPr id="62" name="object 43"/>
          <p:cNvSpPr txBox="1"/>
          <p:nvPr/>
        </p:nvSpPr>
        <p:spPr>
          <a:xfrm>
            <a:off x="8026834" y="1970759"/>
            <a:ext cx="2457525" cy="3053208"/>
          </a:xfrm>
          <a:prstGeom prst="rect">
            <a:avLst/>
          </a:prstGeom>
        </p:spPr>
        <p:txBody>
          <a:bodyPr vert="horz" wrap="square" lIns="0" tIns="9525" rIns="0" bIns="0" rtlCol="0">
            <a:spAutoFit/>
          </a:bodyPr>
          <a:lstStyle/>
          <a:p>
            <a:pPr marL="9525" marR="3810">
              <a:lnSpc>
                <a:spcPct val="100899"/>
              </a:lnSpc>
              <a:spcBef>
                <a:spcPts val="229"/>
              </a:spcBef>
              <a:tabLst>
                <a:tab pos="266700" algn="l"/>
              </a:tabLst>
            </a:pPr>
            <a:r>
              <a:rPr lang="en-US" sz="1200" b="1" u="sng" spc="8" dirty="0">
                <a:cs typeface="Calibri"/>
              </a:rPr>
              <a:t>Scientiﬁc Impact</a:t>
            </a:r>
            <a:r>
              <a:rPr lang="en-US" sz="1200" b="1" u="sng" dirty="0">
                <a:cs typeface="Calibri"/>
              </a:rPr>
              <a:t>:</a:t>
            </a:r>
            <a:endParaRPr lang="en-US" sz="1200" i="1" dirty="0">
              <a:solidFill>
                <a:schemeClr val="bg2">
                  <a:lumMod val="50000"/>
                </a:schemeClr>
              </a:solidFill>
              <a:cs typeface="Calibri"/>
            </a:endParaRP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Provides researchers crucial storage resources accessible from a variety of onsite and remote computational and analytic systems.</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Allows for local storage of large-scale data sets (source and derivative).</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Enables the management and automation of research data ingest, tagging, indexing, and sharing..</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Facilitates the curation of data across the Museum and drives compliance with FAIR principles.</a:t>
            </a:r>
          </a:p>
          <a:p>
            <a:pPr marL="266224" marR="3810" indent="-256699">
              <a:lnSpc>
                <a:spcPct val="100899"/>
              </a:lnSpc>
              <a:spcBef>
                <a:spcPts val="229"/>
              </a:spcBef>
              <a:buFont typeface="Arial"/>
              <a:buChar char="•"/>
              <a:tabLst>
                <a:tab pos="266700" algn="l"/>
              </a:tabLst>
            </a:pPr>
            <a:endParaRPr lang="en-US" sz="1100" spc="-4" dirty="0">
              <a:solidFill>
                <a:schemeClr val="bg2">
                  <a:lumMod val="50000"/>
                </a:schemeClr>
              </a:solidFill>
              <a:cs typeface="Calibri"/>
            </a:endParaRPr>
          </a:p>
        </p:txBody>
      </p:sp>
      <p:sp>
        <p:nvSpPr>
          <p:cNvPr id="65" name="object 46"/>
          <p:cNvSpPr txBox="1"/>
          <p:nvPr/>
        </p:nvSpPr>
        <p:spPr>
          <a:xfrm>
            <a:off x="1738132" y="4397294"/>
            <a:ext cx="2623052" cy="2712282"/>
          </a:xfrm>
          <a:prstGeom prst="rect">
            <a:avLst/>
          </a:prstGeom>
        </p:spPr>
        <p:txBody>
          <a:bodyPr vert="horz" wrap="square" lIns="0" tIns="10478" rIns="0" bIns="0" rtlCol="0">
            <a:spAutoFit/>
          </a:bodyPr>
          <a:lstStyle/>
          <a:p>
            <a:pPr marL="9525" marR="3810">
              <a:lnSpc>
                <a:spcPct val="100899"/>
              </a:lnSpc>
              <a:spcBef>
                <a:spcPts val="229"/>
              </a:spcBef>
              <a:tabLst>
                <a:tab pos="266700" algn="l"/>
              </a:tabLst>
            </a:pPr>
            <a:r>
              <a:rPr lang="en-US" sz="1200" b="1" u="sng" spc="19" dirty="0">
                <a:cs typeface="Calibri"/>
              </a:rPr>
              <a:t>Deliverables:</a:t>
            </a:r>
            <a:endParaRPr lang="en-US" sz="1200" spc="-4" dirty="0">
              <a:solidFill>
                <a:schemeClr val="bg2">
                  <a:lumMod val="50000"/>
                </a:schemeClr>
              </a:solidFill>
              <a:cs typeface="Calibri"/>
            </a:endParaRP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Installation of Open Storage Network (OSN) Pods providing 2.4+ petabytes of storage for active research data.</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Provisioning of 20% of the total OSN pod storage to the national data storage cloud.</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Provide interconnects between local and remote computational services and the OSN pods.</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Deployment iRODS Data Management Platform and the Clowder Framework at AMNH.</a:t>
            </a:r>
          </a:p>
          <a:p>
            <a:pPr marL="266224" marR="3810" indent="-256699">
              <a:lnSpc>
                <a:spcPct val="100899"/>
              </a:lnSpc>
              <a:spcBef>
                <a:spcPts val="229"/>
              </a:spcBef>
              <a:buFont typeface="Arial"/>
              <a:buChar char="•"/>
              <a:tabLst>
                <a:tab pos="266700" algn="l"/>
              </a:tabLst>
            </a:pPr>
            <a:endParaRPr lang="en-US" sz="1100" spc="-4" dirty="0">
              <a:solidFill>
                <a:schemeClr val="bg2">
                  <a:lumMod val="50000"/>
                </a:schemeClr>
              </a:solidFill>
              <a:cs typeface="Calibri"/>
            </a:endParaRPr>
          </a:p>
        </p:txBody>
      </p:sp>
      <p:sp>
        <p:nvSpPr>
          <p:cNvPr id="66" name="object 47"/>
          <p:cNvSpPr txBox="1"/>
          <p:nvPr/>
        </p:nvSpPr>
        <p:spPr>
          <a:xfrm>
            <a:off x="1719932" y="1970760"/>
            <a:ext cx="2623052" cy="2561695"/>
          </a:xfrm>
          <a:prstGeom prst="rect">
            <a:avLst/>
          </a:prstGeom>
        </p:spPr>
        <p:txBody>
          <a:bodyPr vert="horz" wrap="square" lIns="0" tIns="44291" rIns="0" bIns="0" rtlCol="0">
            <a:spAutoFit/>
          </a:bodyPr>
          <a:lstStyle/>
          <a:p>
            <a:pPr marL="9525">
              <a:spcBef>
                <a:spcPts val="348"/>
              </a:spcBef>
            </a:pPr>
            <a:r>
              <a:rPr lang="en-US" sz="1200" b="1" u="sng" spc="-4" dirty="0">
                <a:cs typeface="Calibri"/>
              </a:rPr>
              <a:t>Challenges Project Seeks to Address: </a:t>
            </a:r>
            <a:endParaRPr sz="1200" i="1" dirty="0">
              <a:solidFill>
                <a:schemeClr val="bg2">
                  <a:lumMod val="50000"/>
                </a:schemeClr>
              </a:solidFill>
              <a:cs typeface="Calibri"/>
            </a:endParaRP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Reduce or remove limitations on researchers arising from a lack of sufficient data storage.</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Limit duplication of datasets across various systems by providing a centralized storage system.</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Provide access to research data regardless of location (onsite, cloud, etc.)</a:t>
            </a:r>
          </a:p>
          <a:p>
            <a:pPr marL="266224" marR="3810" indent="-256699">
              <a:lnSpc>
                <a:spcPct val="100899"/>
              </a:lnSpc>
              <a:spcBef>
                <a:spcPts val="229"/>
              </a:spcBef>
              <a:buFont typeface="Arial"/>
              <a:buChar char="•"/>
              <a:tabLst>
                <a:tab pos="266700" algn="l"/>
              </a:tabLst>
            </a:pPr>
            <a:r>
              <a:rPr lang="en-US" sz="1100" spc="-4" dirty="0">
                <a:solidFill>
                  <a:schemeClr val="bg2">
                    <a:lumMod val="50000"/>
                  </a:schemeClr>
                </a:solidFill>
                <a:cs typeface="Calibri"/>
              </a:rPr>
              <a:t>Improve data management capabilities and adherence to FAIR principles.</a:t>
            </a:r>
          </a:p>
        </p:txBody>
      </p:sp>
      <p:sp>
        <p:nvSpPr>
          <p:cNvPr id="67" name="object 48"/>
          <p:cNvSpPr txBox="1"/>
          <p:nvPr/>
        </p:nvSpPr>
        <p:spPr>
          <a:xfrm>
            <a:off x="8059778" y="4397294"/>
            <a:ext cx="2446475" cy="2197396"/>
          </a:xfrm>
          <a:prstGeom prst="rect">
            <a:avLst/>
          </a:prstGeom>
        </p:spPr>
        <p:txBody>
          <a:bodyPr vert="horz" wrap="square" lIns="0" tIns="9525" rIns="0" bIns="0" rtlCol="0">
            <a:spAutoFit/>
          </a:bodyPr>
          <a:lstStyle/>
          <a:p>
            <a:pPr marL="9525">
              <a:spcBef>
                <a:spcPts val="75"/>
              </a:spcBef>
            </a:pPr>
            <a:r>
              <a:rPr lang="en-US" sz="1200" b="1" u="sng" spc="-4" dirty="0">
                <a:latin typeface="Calibri"/>
                <a:cs typeface="Calibri"/>
              </a:rPr>
              <a:t>Metadata Tag:  </a:t>
            </a:r>
          </a:p>
          <a:p>
            <a:pPr marL="295275" indent="-285750">
              <a:spcBef>
                <a:spcPts val="75"/>
              </a:spcBef>
              <a:buFont typeface="Arial" charset="0"/>
              <a:buChar char="•"/>
            </a:pPr>
            <a:r>
              <a:rPr lang="en-US" sz="1100" spc="-4" dirty="0">
                <a:solidFill>
                  <a:schemeClr val="bg2">
                    <a:lumMod val="50000"/>
                  </a:schemeClr>
                </a:solidFill>
                <a:cs typeface="Calibri"/>
              </a:rPr>
              <a:t>Museums</a:t>
            </a:r>
          </a:p>
          <a:p>
            <a:pPr marL="295275" indent="-285750">
              <a:spcBef>
                <a:spcPts val="75"/>
              </a:spcBef>
              <a:buFont typeface="Arial" charset="0"/>
              <a:buChar char="•"/>
            </a:pPr>
            <a:r>
              <a:rPr lang="en-US" sz="1100" spc="-4" dirty="0">
                <a:solidFill>
                  <a:schemeClr val="bg2">
                    <a:lumMod val="50000"/>
                  </a:schemeClr>
                </a:solidFill>
                <a:cs typeface="Calibri"/>
              </a:rPr>
              <a:t>Data Storage</a:t>
            </a:r>
          </a:p>
          <a:p>
            <a:pPr marL="295275" indent="-285750">
              <a:spcBef>
                <a:spcPts val="75"/>
              </a:spcBef>
              <a:buFont typeface="Arial" charset="0"/>
              <a:buChar char="•"/>
            </a:pPr>
            <a:r>
              <a:rPr lang="en-US" sz="1100" spc="-4" dirty="0">
                <a:solidFill>
                  <a:schemeClr val="bg2">
                    <a:lumMod val="50000"/>
                  </a:schemeClr>
                </a:solidFill>
                <a:cs typeface="Calibri"/>
              </a:rPr>
              <a:t>Data Management</a:t>
            </a:r>
          </a:p>
          <a:p>
            <a:pPr marL="295275" indent="-285750">
              <a:spcBef>
                <a:spcPts val="75"/>
              </a:spcBef>
              <a:buFont typeface="Arial" charset="0"/>
              <a:buChar char="•"/>
            </a:pPr>
            <a:r>
              <a:rPr lang="en-US" sz="1100" spc="-4" dirty="0">
                <a:solidFill>
                  <a:schemeClr val="bg2">
                    <a:lumMod val="50000"/>
                  </a:schemeClr>
                </a:solidFill>
                <a:cs typeface="Calibri"/>
              </a:rPr>
              <a:t>Open Storage Network</a:t>
            </a:r>
          </a:p>
          <a:p>
            <a:pPr marL="295275" indent="-285750">
              <a:spcBef>
                <a:spcPts val="75"/>
              </a:spcBef>
              <a:buFont typeface="Arial" charset="0"/>
              <a:buChar char="•"/>
            </a:pPr>
            <a:r>
              <a:rPr lang="en-US" sz="1100" spc="-4" dirty="0">
                <a:solidFill>
                  <a:schemeClr val="bg2">
                    <a:lumMod val="50000"/>
                  </a:schemeClr>
                </a:solidFill>
                <a:cs typeface="Calibri"/>
              </a:rPr>
              <a:t>iRODS</a:t>
            </a:r>
          </a:p>
          <a:p>
            <a:pPr marL="295275" indent="-285750">
              <a:spcBef>
                <a:spcPts val="75"/>
              </a:spcBef>
              <a:buFont typeface="Arial" charset="0"/>
              <a:buChar char="•"/>
            </a:pPr>
            <a:r>
              <a:rPr lang="en-US" sz="1100" spc="-4" dirty="0">
                <a:solidFill>
                  <a:schemeClr val="bg2">
                    <a:lumMod val="50000"/>
                  </a:schemeClr>
                </a:solidFill>
                <a:cs typeface="Calibri"/>
              </a:rPr>
              <a:t>Clowder</a:t>
            </a:r>
          </a:p>
          <a:p>
            <a:pPr marL="295275" indent="-285750">
              <a:spcBef>
                <a:spcPts val="75"/>
              </a:spcBef>
              <a:buFont typeface="Arial" charset="0"/>
              <a:buChar char="•"/>
            </a:pPr>
            <a:r>
              <a:rPr lang="en-US" sz="1100" spc="-4" dirty="0">
                <a:solidFill>
                  <a:schemeClr val="bg2">
                    <a:lumMod val="50000"/>
                  </a:schemeClr>
                </a:solidFill>
                <a:cs typeface="Calibri"/>
              </a:rPr>
              <a:t>Science DMZ</a:t>
            </a:r>
          </a:p>
          <a:p>
            <a:pPr marL="295275" indent="-285750">
              <a:spcBef>
                <a:spcPts val="75"/>
              </a:spcBef>
              <a:buFont typeface="Arial" charset="0"/>
              <a:buChar char="•"/>
            </a:pPr>
            <a:r>
              <a:rPr lang="en-US" sz="1100" spc="-4" dirty="0">
                <a:solidFill>
                  <a:schemeClr val="bg2">
                    <a:lumMod val="50000"/>
                  </a:schemeClr>
                </a:solidFill>
                <a:cs typeface="Calibri"/>
              </a:rPr>
              <a:t>Science Engagement</a:t>
            </a:r>
          </a:p>
          <a:p>
            <a:pPr marL="295275" indent="-285750">
              <a:spcBef>
                <a:spcPts val="75"/>
              </a:spcBef>
              <a:buFont typeface="Arial" charset="0"/>
              <a:buChar char="•"/>
            </a:pPr>
            <a:r>
              <a:rPr lang="en-US" sz="1100" spc="-4" dirty="0">
                <a:solidFill>
                  <a:schemeClr val="bg2">
                    <a:lumMod val="50000"/>
                  </a:schemeClr>
                </a:solidFill>
                <a:cs typeface="Calibri"/>
              </a:rPr>
              <a:t>GLOBUS</a:t>
            </a:r>
          </a:p>
          <a:p>
            <a:pPr marL="295275" indent="-285750">
              <a:spcBef>
                <a:spcPts val="75"/>
              </a:spcBef>
              <a:buFont typeface="Arial" charset="0"/>
              <a:buChar char="•"/>
            </a:pPr>
            <a:r>
              <a:rPr lang="en-US" sz="1100" spc="-4" dirty="0">
                <a:solidFill>
                  <a:schemeClr val="bg2">
                    <a:lumMod val="50000"/>
                  </a:schemeClr>
                </a:solidFill>
                <a:cs typeface="Calibri"/>
              </a:rPr>
              <a:t>Contact: </a:t>
            </a:r>
            <a:r>
              <a:rPr lang="en-US" sz="1100" spc="-4" dirty="0">
                <a:solidFill>
                  <a:schemeClr val="bg2">
                    <a:lumMod val="50000"/>
                  </a:schemeClr>
                </a:solidFill>
                <a:cs typeface="Calibri"/>
                <a:hlinkClick r:id="rId2"/>
              </a:rPr>
              <a:t>nsf-ci@amnh.org</a:t>
            </a:r>
            <a:endParaRPr lang="en-US" sz="1100" spc="-4" dirty="0">
              <a:solidFill>
                <a:schemeClr val="bg2">
                  <a:lumMod val="50000"/>
                </a:schemeClr>
              </a:solidFill>
              <a:cs typeface="Calibri"/>
            </a:endParaRPr>
          </a:p>
          <a:p>
            <a:pPr marL="295275" indent="-285750">
              <a:spcBef>
                <a:spcPts val="75"/>
              </a:spcBef>
              <a:buFont typeface="Arial" charset="0"/>
              <a:buChar char="•"/>
            </a:pPr>
            <a:endParaRPr lang="en-US" sz="1100" spc="-4" dirty="0">
              <a:solidFill>
                <a:schemeClr val="bg2">
                  <a:lumMod val="50000"/>
                </a:schemeClr>
              </a:solidFill>
              <a:cs typeface="Calibri"/>
            </a:endParaRPr>
          </a:p>
        </p:txBody>
      </p:sp>
      <p:sp>
        <p:nvSpPr>
          <p:cNvPr id="73" name="object 54"/>
          <p:cNvSpPr/>
          <p:nvPr/>
        </p:nvSpPr>
        <p:spPr>
          <a:xfrm flipV="1">
            <a:off x="8026833" y="3337054"/>
            <a:ext cx="2392242" cy="1024537"/>
          </a:xfrm>
          <a:custGeom>
            <a:avLst/>
            <a:gdLst/>
            <a:ahLst/>
            <a:cxnLst/>
            <a:rect l="l" t="t" r="r" b="b"/>
            <a:pathLst>
              <a:path w="2285365">
                <a:moveTo>
                  <a:pt x="0" y="0"/>
                </a:moveTo>
                <a:lnTo>
                  <a:pt x="2284834" y="0"/>
                </a:lnTo>
              </a:path>
            </a:pathLst>
          </a:custGeom>
          <a:ln w="9520">
            <a:solidFill>
              <a:srgbClr val="5B92C7"/>
            </a:solidFill>
          </a:ln>
        </p:spPr>
        <p:txBody>
          <a:bodyPr wrap="square" lIns="0" tIns="0" rIns="0" bIns="0" rtlCol="0"/>
          <a:lstStyle/>
          <a:p>
            <a:endParaRPr sz="1350"/>
          </a:p>
        </p:txBody>
      </p:sp>
      <p:sp>
        <p:nvSpPr>
          <p:cNvPr id="3" name="TextBox 2"/>
          <p:cNvSpPr txBox="1"/>
          <p:nvPr/>
        </p:nvSpPr>
        <p:spPr>
          <a:xfrm>
            <a:off x="1687399" y="1239426"/>
            <a:ext cx="2724518" cy="461665"/>
          </a:xfrm>
          <a:prstGeom prst="rect">
            <a:avLst/>
          </a:prstGeom>
          <a:noFill/>
        </p:spPr>
        <p:txBody>
          <a:bodyPr wrap="square" rtlCol="0">
            <a:spAutoFit/>
          </a:bodyPr>
          <a:lstStyle/>
          <a:p>
            <a:r>
              <a:rPr lang="en-US" sz="2400" b="1" dirty="0"/>
              <a:t>Quad Chart for:</a:t>
            </a:r>
            <a:endParaRPr lang="en-US" sz="1600" b="1" i="1" dirty="0">
              <a:solidFill>
                <a:schemeClr val="bg2">
                  <a:lumMod val="50000"/>
                </a:schemeClr>
              </a:solidFill>
            </a:endParaRPr>
          </a:p>
        </p:txBody>
      </p:sp>
      <p:sp>
        <p:nvSpPr>
          <p:cNvPr id="6" name="TextBox 5"/>
          <p:cNvSpPr txBox="1"/>
          <p:nvPr/>
        </p:nvSpPr>
        <p:spPr>
          <a:xfrm>
            <a:off x="4865630" y="3337053"/>
            <a:ext cx="2355768" cy="369332"/>
          </a:xfrm>
          <a:prstGeom prst="rect">
            <a:avLst/>
          </a:prstGeom>
          <a:noFill/>
        </p:spPr>
        <p:txBody>
          <a:bodyPr wrap="square" rtlCol="0">
            <a:spAutoFit/>
          </a:bodyPr>
          <a:lstStyle/>
          <a:p>
            <a:pPr algn="ctr"/>
            <a:endParaRPr lang="en-US" i="1" dirty="0">
              <a:solidFill>
                <a:schemeClr val="bg2">
                  <a:lumMod val="50000"/>
                </a:schemeClr>
              </a:solidFill>
            </a:endParaRPr>
          </a:p>
        </p:txBody>
      </p:sp>
      <p:sp>
        <p:nvSpPr>
          <p:cNvPr id="7" name="TextBox 6"/>
          <p:cNvSpPr txBox="1"/>
          <p:nvPr/>
        </p:nvSpPr>
        <p:spPr>
          <a:xfrm>
            <a:off x="4312239" y="1181105"/>
            <a:ext cx="5689600" cy="584775"/>
          </a:xfrm>
          <a:prstGeom prst="rect">
            <a:avLst/>
          </a:prstGeom>
          <a:noFill/>
        </p:spPr>
        <p:txBody>
          <a:bodyPr wrap="square" rtlCol="0">
            <a:spAutoFit/>
          </a:bodyPr>
          <a:lstStyle/>
          <a:p>
            <a:r>
              <a:rPr lang="en-US" sz="1600" dirty="0"/>
              <a:t>CC* Data Storage: Multi-Petabyte Open Storage (MPOS) at the American Museum of Natural History</a:t>
            </a:r>
          </a:p>
        </p:txBody>
      </p:sp>
      <p:sp>
        <p:nvSpPr>
          <p:cNvPr id="19" name="object 54">
            <a:extLst>
              <a:ext uri="{FF2B5EF4-FFF2-40B4-BE49-F238E27FC236}">
                <a16:creationId xmlns:a16="http://schemas.microsoft.com/office/drawing/2014/main" id="{3216BD76-CC30-4105-9FB3-CBF68AECE3C0}"/>
              </a:ext>
            </a:extLst>
          </p:cNvPr>
          <p:cNvSpPr/>
          <p:nvPr/>
        </p:nvSpPr>
        <p:spPr>
          <a:xfrm flipV="1">
            <a:off x="1738132" y="3788324"/>
            <a:ext cx="2475472" cy="573267"/>
          </a:xfrm>
          <a:custGeom>
            <a:avLst/>
            <a:gdLst/>
            <a:ahLst/>
            <a:cxnLst/>
            <a:rect l="l" t="t" r="r" b="b"/>
            <a:pathLst>
              <a:path w="2285365">
                <a:moveTo>
                  <a:pt x="0" y="0"/>
                </a:moveTo>
                <a:lnTo>
                  <a:pt x="2284834" y="0"/>
                </a:lnTo>
              </a:path>
            </a:pathLst>
          </a:custGeom>
          <a:ln w="9520">
            <a:solidFill>
              <a:srgbClr val="5B92C7"/>
            </a:solidFill>
          </a:ln>
        </p:spPr>
        <p:txBody>
          <a:bodyPr wrap="square" lIns="0" tIns="0" rIns="0" bIns="0" rtlCol="0"/>
          <a:lstStyle/>
          <a:p>
            <a:endParaRPr sz="1350"/>
          </a:p>
        </p:txBody>
      </p:sp>
      <p:pic>
        <p:nvPicPr>
          <p:cNvPr id="14" name="Picture 13">
            <a:extLst>
              <a:ext uri="{FF2B5EF4-FFF2-40B4-BE49-F238E27FC236}">
                <a16:creationId xmlns:a16="http://schemas.microsoft.com/office/drawing/2014/main" id="{5343CA8A-B96B-044F-84A1-5512683A0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301" y="2256419"/>
            <a:ext cx="2057399" cy="1650337"/>
          </a:xfrm>
          <a:prstGeom prst="rect">
            <a:avLst/>
          </a:prstGeom>
        </p:spPr>
      </p:pic>
      <p:pic>
        <p:nvPicPr>
          <p:cNvPr id="10" name="Picture 9">
            <a:extLst>
              <a:ext uri="{FF2B5EF4-FFF2-40B4-BE49-F238E27FC236}">
                <a16:creationId xmlns:a16="http://schemas.microsoft.com/office/drawing/2014/main" id="{E9BF2D4D-93CC-8603-5D60-D4FE0C596A89}"/>
              </a:ext>
            </a:extLst>
          </p:cNvPr>
          <p:cNvPicPr>
            <a:picLocks noChangeAspect="1"/>
          </p:cNvPicPr>
          <p:nvPr/>
        </p:nvPicPr>
        <p:blipFill>
          <a:blip r:embed="rId4"/>
          <a:stretch>
            <a:fillRect/>
          </a:stretch>
        </p:blipFill>
        <p:spPr>
          <a:xfrm>
            <a:off x="4419305" y="3961439"/>
            <a:ext cx="3433167" cy="2215112"/>
          </a:xfrm>
          <a:prstGeom prst="rect">
            <a:avLst/>
          </a:prstGeom>
        </p:spPr>
      </p:pic>
    </p:spTree>
    <p:extLst>
      <p:ext uri="{BB962C8B-B14F-4D97-AF65-F5344CB8AC3E}">
        <p14:creationId xmlns:p14="http://schemas.microsoft.com/office/powerpoint/2010/main" val="347187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757F-84ED-4F7E-F31C-CF5A659A7839}"/>
              </a:ext>
            </a:extLst>
          </p:cNvPr>
          <p:cNvSpPr>
            <a:spLocks noGrp="1"/>
          </p:cNvSpPr>
          <p:nvPr>
            <p:ph type="title"/>
          </p:nvPr>
        </p:nvSpPr>
        <p:spPr>
          <a:xfrm>
            <a:off x="304802" y="0"/>
            <a:ext cx="11277600" cy="1280160"/>
          </a:xfrm>
        </p:spPr>
        <p:txBody>
          <a:bodyPr/>
          <a:lstStyle/>
          <a:p>
            <a:r>
              <a:rPr lang="en-US" dirty="0"/>
              <a:t>Late FY2022 New Areas: Data Storage (9) and Regional Compute (5) Awards</a:t>
            </a:r>
          </a:p>
        </p:txBody>
      </p:sp>
      <p:graphicFrame>
        <p:nvGraphicFramePr>
          <p:cNvPr id="5" name="Content Placeholder 4">
            <a:extLst>
              <a:ext uri="{FF2B5EF4-FFF2-40B4-BE49-F238E27FC236}">
                <a16:creationId xmlns:a16="http://schemas.microsoft.com/office/drawing/2014/main" id="{82CA1728-F654-4C49-6627-FA5A1F0C3875}"/>
              </a:ext>
            </a:extLst>
          </p:cNvPr>
          <p:cNvGraphicFramePr>
            <a:graphicFrameLocks noGrp="1"/>
          </p:cNvGraphicFramePr>
          <p:nvPr>
            <p:ph idx="1"/>
            <p:extLst>
              <p:ext uri="{D42A27DB-BD31-4B8C-83A1-F6EECF244321}">
                <p14:modId xmlns:p14="http://schemas.microsoft.com/office/powerpoint/2010/main" val="492627046"/>
              </p:ext>
            </p:extLst>
          </p:nvPr>
        </p:nvGraphicFramePr>
        <p:xfrm>
          <a:off x="163286" y="928661"/>
          <a:ext cx="11865428" cy="5792814"/>
        </p:xfrm>
        <a:graphic>
          <a:graphicData uri="http://schemas.openxmlformats.org/drawingml/2006/table">
            <a:tbl>
              <a:tblPr/>
              <a:tblGrid>
                <a:gridCol w="826861">
                  <a:extLst>
                    <a:ext uri="{9D8B030D-6E8A-4147-A177-3AD203B41FA5}">
                      <a16:colId xmlns:a16="http://schemas.microsoft.com/office/drawing/2014/main" val="3784583262"/>
                    </a:ext>
                  </a:extLst>
                </a:gridCol>
                <a:gridCol w="1639938">
                  <a:extLst>
                    <a:ext uri="{9D8B030D-6E8A-4147-A177-3AD203B41FA5}">
                      <a16:colId xmlns:a16="http://schemas.microsoft.com/office/drawing/2014/main" val="3599890662"/>
                    </a:ext>
                  </a:extLst>
                </a:gridCol>
                <a:gridCol w="3238530">
                  <a:extLst>
                    <a:ext uri="{9D8B030D-6E8A-4147-A177-3AD203B41FA5}">
                      <a16:colId xmlns:a16="http://schemas.microsoft.com/office/drawing/2014/main" val="1268142916"/>
                    </a:ext>
                  </a:extLst>
                </a:gridCol>
                <a:gridCol w="6160099">
                  <a:extLst>
                    <a:ext uri="{9D8B030D-6E8A-4147-A177-3AD203B41FA5}">
                      <a16:colId xmlns:a16="http://schemas.microsoft.com/office/drawing/2014/main" val="2452745331"/>
                    </a:ext>
                  </a:extLst>
                </a:gridCol>
              </a:tblGrid>
              <a:tr h="208920">
                <a:tc>
                  <a:txBody>
                    <a:bodyPr/>
                    <a:lstStyle/>
                    <a:p>
                      <a:pPr algn="l" fontAlgn="b"/>
                      <a:r>
                        <a:rPr lang="en-US" sz="1400" b="0" i="0" u="none" strike="noStrike">
                          <a:solidFill>
                            <a:srgbClr val="000000"/>
                          </a:solidFill>
                          <a:effectLst/>
                          <a:latin typeface="Calibri" panose="020F0502020204030204" pitchFamily="34" charset="0"/>
                        </a:rPr>
                        <a:t>Award#</a:t>
                      </a:r>
                    </a:p>
                  </a:txBody>
                  <a:tcPr marL="6590" marR="6590" marT="659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400" b="0" i="0" u="none" strike="noStrike">
                          <a:solidFill>
                            <a:srgbClr val="000000"/>
                          </a:solidFill>
                          <a:effectLst/>
                          <a:latin typeface="Calibri" panose="020F0502020204030204" pitchFamily="34" charset="0"/>
                        </a:rPr>
                        <a:t>PI</a:t>
                      </a:r>
                    </a:p>
                  </a:txBody>
                  <a:tcPr marL="6590" marR="6590" marT="659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400" b="0" i="0" u="none" strike="noStrike" dirty="0">
                          <a:solidFill>
                            <a:srgbClr val="000000"/>
                          </a:solidFill>
                          <a:effectLst/>
                          <a:latin typeface="Calibri" panose="020F0502020204030204" pitchFamily="34" charset="0"/>
                        </a:rPr>
                        <a:t>Institution</a:t>
                      </a:r>
                    </a:p>
                  </a:txBody>
                  <a:tcPr marL="6590" marR="6590" marT="659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400" b="0" i="0" u="none" strike="noStrike" dirty="0">
                          <a:solidFill>
                            <a:srgbClr val="000000"/>
                          </a:solidFill>
                          <a:effectLst/>
                          <a:latin typeface="Calibri" panose="020F0502020204030204" pitchFamily="34" charset="0"/>
                        </a:rPr>
                        <a:t>Title</a:t>
                      </a:r>
                    </a:p>
                  </a:txBody>
                  <a:tcPr marL="6590" marR="6590" marT="6590" marB="0" anchor="b">
                    <a:lnL>
                      <a:noFill/>
                    </a:lnL>
                    <a:lnR>
                      <a:noFill/>
                    </a:lnR>
                    <a:lnT>
                      <a:noFill/>
                    </a:lnT>
                    <a:lnB>
                      <a:noFill/>
                    </a:lnB>
                    <a:solidFill>
                      <a:schemeClr val="bg2"/>
                    </a:solidFill>
                  </a:tcPr>
                </a:tc>
                <a:extLst>
                  <a:ext uri="{0D108BD9-81ED-4DB2-BD59-A6C34878D82A}">
                    <a16:rowId xmlns:a16="http://schemas.microsoft.com/office/drawing/2014/main" val="3682138983"/>
                  </a:ext>
                </a:extLst>
              </a:tr>
              <a:tr h="411581">
                <a:tc>
                  <a:txBody>
                    <a:bodyPr/>
                    <a:lstStyle/>
                    <a:p>
                      <a:pPr algn="l" fontAlgn="t"/>
                      <a:r>
                        <a:rPr lang="en-US" sz="1400" b="0" i="0" u="none" strike="noStrike">
                          <a:solidFill>
                            <a:srgbClr val="000000"/>
                          </a:solidFill>
                          <a:effectLst/>
                          <a:latin typeface="Calibri" panose="020F0502020204030204" pitchFamily="34" charset="0"/>
                        </a:rPr>
                        <a:t> 2232810</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Kneifel, Charles</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Duke University</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Data Storage: Flexible Affordable Scalable Technology for Research Storage (FAST-Research Storage)</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94577115"/>
                  </a:ext>
                </a:extLst>
              </a:tr>
              <a:tr h="614242">
                <a:tc>
                  <a:txBody>
                    <a:bodyPr/>
                    <a:lstStyle/>
                    <a:p>
                      <a:pPr algn="l" fontAlgn="t"/>
                      <a:r>
                        <a:rPr lang="en-US" sz="1400" b="0" i="0" u="none" strike="noStrike">
                          <a:solidFill>
                            <a:srgbClr val="000000"/>
                          </a:solidFill>
                          <a:effectLst/>
                          <a:latin typeface="Calibri" panose="020F0502020204030204" pitchFamily="34" charset="0"/>
                        </a:rPr>
                        <a:t> 2232816</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err="1">
                          <a:solidFill>
                            <a:srgbClr val="000000"/>
                          </a:solidFill>
                          <a:effectLst/>
                          <a:latin typeface="Calibri" panose="020F0502020204030204" pitchFamily="34" charset="0"/>
                        </a:rPr>
                        <a:t>Aygun</a:t>
                      </a:r>
                      <a:r>
                        <a:rPr lang="en-US" sz="1400" b="0" i="0" u="none" strike="noStrike" dirty="0">
                          <a:solidFill>
                            <a:srgbClr val="000000"/>
                          </a:solidFill>
                          <a:effectLst/>
                          <a:latin typeface="Calibri" panose="020F0502020204030204" pitchFamily="34" charset="0"/>
                        </a:rPr>
                        <a:t>, Ramazan S</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Kennesaw State University Research and Service Foundation</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Data Storage: High Volume Data Storage Infrastructure for Scientific Research and Education at Kennesaw State University Shared as Open Science Data Federation Data Origin</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964225590"/>
                  </a:ext>
                </a:extLst>
              </a:tr>
              <a:tr h="277973">
                <a:tc>
                  <a:txBody>
                    <a:bodyPr/>
                    <a:lstStyle/>
                    <a:p>
                      <a:pPr algn="l" fontAlgn="t"/>
                      <a:r>
                        <a:rPr lang="en-US" sz="1400" b="0" i="0" u="none" strike="noStrike">
                          <a:solidFill>
                            <a:srgbClr val="000000"/>
                          </a:solidFill>
                          <a:effectLst/>
                          <a:latin typeface="Calibri" panose="020F0502020204030204" pitchFamily="34" charset="0"/>
                        </a:rPr>
                        <a:t> 2232803</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Nabrzyski, Jaroslaw</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University of Notre Dame</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Data Storage: Institutional Storage for the University of Notre Dame (</a:t>
                      </a:r>
                      <a:r>
                        <a:rPr lang="en-US" sz="1400" b="0" i="0" u="none" strike="noStrike" dirty="0" err="1">
                          <a:solidFill>
                            <a:srgbClr val="000000"/>
                          </a:solidFill>
                          <a:effectLst/>
                          <a:latin typeface="Calibri" panose="020F0502020204030204" pitchFamily="34" charset="0"/>
                        </a:rPr>
                        <a:t>NDStore</a:t>
                      </a:r>
                      <a:r>
                        <a:rPr lang="en-US" sz="1400" b="0" i="0" u="none" strike="noStrike" dirty="0">
                          <a:solidFill>
                            <a:srgbClr val="000000"/>
                          </a:solidFill>
                          <a:effectLst/>
                          <a:latin typeface="Calibri" panose="020F0502020204030204" pitchFamily="34" charset="0"/>
                        </a:rPr>
                        <a:t>)</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69839293"/>
                  </a:ext>
                </a:extLst>
              </a:tr>
              <a:tr h="411581">
                <a:tc>
                  <a:txBody>
                    <a:bodyPr/>
                    <a:lstStyle/>
                    <a:p>
                      <a:pPr algn="l" fontAlgn="t"/>
                      <a:r>
                        <a:rPr lang="en-US" sz="1400" b="0" i="0" u="none" strike="noStrike">
                          <a:solidFill>
                            <a:srgbClr val="000000"/>
                          </a:solidFill>
                          <a:effectLst/>
                          <a:latin typeface="Calibri" panose="020F0502020204030204" pitchFamily="34" charset="0"/>
                        </a:rPr>
                        <a:t> 2232817</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Sun, Qi</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New York University</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Data Storage: Distributed, Fast, Scalable Infrastructure for Emerging Media Research Data</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567345791"/>
                  </a:ext>
                </a:extLst>
              </a:tr>
              <a:tr h="231934">
                <a:tc>
                  <a:txBody>
                    <a:bodyPr/>
                    <a:lstStyle/>
                    <a:p>
                      <a:pPr algn="l" fontAlgn="b"/>
                      <a:r>
                        <a:rPr lang="en-US" sz="1400" b="0" i="0" u="none" strike="noStrike">
                          <a:solidFill>
                            <a:srgbClr val="000000"/>
                          </a:solidFill>
                          <a:effectLst/>
                          <a:latin typeface="Calibri" panose="020F0502020204030204" pitchFamily="34" charset="0"/>
                        </a:rPr>
                        <a:t>2232872</a:t>
                      </a:r>
                    </a:p>
                  </a:txBody>
                  <a:tcPr marL="6590" marR="6590" marT="6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400" b="0" i="0" u="none" strike="noStrike">
                          <a:solidFill>
                            <a:srgbClr val="000000"/>
                          </a:solidFill>
                          <a:effectLst/>
                          <a:latin typeface="Calibri" panose="020F0502020204030204" pitchFamily="34" charset="0"/>
                        </a:rPr>
                        <a:t>Gough</a:t>
                      </a:r>
                    </a:p>
                  </a:txBody>
                  <a:tcPr marL="6590" marR="6590" marT="6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400" b="0" i="0" u="none" strike="noStrike" dirty="0">
                          <a:solidFill>
                            <a:srgbClr val="000000"/>
                          </a:solidFill>
                          <a:effectLst/>
                          <a:latin typeface="Calibri" panose="020F0502020204030204" pitchFamily="34" charset="0"/>
                        </a:rPr>
                        <a:t>Purdue University</a:t>
                      </a:r>
                    </a:p>
                  </a:txBody>
                  <a:tcPr marL="6590" marR="6590" marT="6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400" b="0" i="0" u="none" strike="noStrike" dirty="0">
                          <a:solidFill>
                            <a:srgbClr val="000000"/>
                          </a:solidFill>
                          <a:effectLst/>
                          <a:latin typeface="Calibri" panose="020F0502020204030204" pitchFamily="34" charset="0"/>
                        </a:rPr>
                        <a:t>CC* Data Storage: Software Defined Storage for Composable and HPC Workflows</a:t>
                      </a:r>
                    </a:p>
                  </a:txBody>
                  <a:tcPr marL="6590" marR="6590" marT="6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20899650"/>
                  </a:ext>
                </a:extLst>
              </a:tr>
              <a:tr h="411581">
                <a:tc>
                  <a:txBody>
                    <a:bodyPr/>
                    <a:lstStyle/>
                    <a:p>
                      <a:pPr algn="l" fontAlgn="t"/>
                      <a:r>
                        <a:rPr lang="en-US" sz="1400" b="0" i="0" u="none" strike="noStrike">
                          <a:solidFill>
                            <a:srgbClr val="000000"/>
                          </a:solidFill>
                          <a:effectLst/>
                          <a:latin typeface="Calibri" panose="020F0502020204030204" pitchFamily="34" charset="0"/>
                        </a:rPr>
                        <a:t>2232601</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Li</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University of Washington</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Data Storage: Supporting Big-Data Edge Computing using Hybrid and Cloud-Native Storage Infrastructure</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06671093"/>
                  </a:ext>
                </a:extLst>
              </a:tr>
              <a:tr h="411581">
                <a:tc>
                  <a:txBody>
                    <a:bodyPr/>
                    <a:lstStyle/>
                    <a:p>
                      <a:pPr algn="l" fontAlgn="t"/>
                      <a:r>
                        <a:rPr lang="en-US" sz="1400" b="0" i="0" u="none" strike="noStrike">
                          <a:solidFill>
                            <a:srgbClr val="000000"/>
                          </a:solidFill>
                          <a:effectLst/>
                          <a:latin typeface="Calibri" panose="020F0502020204030204" pitchFamily="34" charset="0"/>
                        </a:rPr>
                        <a:t>2232862</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Cleveland</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University of Hawaii</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Data Storage: </a:t>
                      </a:r>
                      <a:r>
                        <a:rPr lang="en-US" sz="1400" b="0" i="0" u="none" strike="noStrike" dirty="0" err="1">
                          <a:solidFill>
                            <a:srgbClr val="000000"/>
                          </a:solidFill>
                          <a:effectLst/>
                          <a:latin typeface="Calibri" panose="020F0502020204030204" pitchFamily="34" charset="0"/>
                        </a:rPr>
                        <a:t>KoaStore</a:t>
                      </a:r>
                      <a:r>
                        <a:rPr lang="en-US" sz="1400" b="0" i="0" u="none" strike="noStrike" dirty="0">
                          <a:solidFill>
                            <a:srgbClr val="000000"/>
                          </a:solidFill>
                          <a:effectLst/>
                          <a:latin typeface="Calibri" panose="020F0502020204030204" pitchFamily="34" charset="0"/>
                        </a:rPr>
                        <a:t>: A High Performance and Flexible Research Storage Resource</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124424624"/>
                  </a:ext>
                </a:extLst>
              </a:tr>
              <a:tr h="411581">
                <a:tc>
                  <a:txBody>
                    <a:bodyPr/>
                    <a:lstStyle/>
                    <a:p>
                      <a:pPr algn="l" fontAlgn="t"/>
                      <a:r>
                        <a:rPr lang="en-US" sz="1400" b="0" i="0" u="none" strike="noStrike">
                          <a:solidFill>
                            <a:srgbClr val="000000"/>
                          </a:solidFill>
                          <a:effectLst/>
                          <a:latin typeface="Calibri" panose="020F0502020204030204" pitchFamily="34" charset="0"/>
                        </a:rPr>
                        <a:t>2232857</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Montes</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American Museum Natural History</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Research Infrastructure: CC* Data Storage: Multi-Petabyte Open Storage (MPOS) at the American Museum of Natural History</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774754940"/>
                  </a:ext>
                </a:extLst>
              </a:tr>
              <a:tr h="208920">
                <a:tc>
                  <a:txBody>
                    <a:bodyPr/>
                    <a:lstStyle/>
                    <a:p>
                      <a:pPr algn="l" fontAlgn="t"/>
                      <a:r>
                        <a:rPr lang="en-US" sz="1400" b="0" i="0" u="none" strike="noStrike">
                          <a:solidFill>
                            <a:srgbClr val="000000"/>
                          </a:solidFill>
                          <a:effectLst/>
                          <a:latin typeface="Calibri" panose="020F0502020204030204" pitchFamily="34" charset="0"/>
                        </a:rPr>
                        <a:t>2232851</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Weitzel</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a:solidFill>
                            <a:srgbClr val="000000"/>
                          </a:solidFill>
                          <a:effectLst/>
                          <a:latin typeface="Calibri" panose="020F0502020204030204" pitchFamily="34" charset="0"/>
                        </a:rPr>
                        <a:t>University of Nebraska-Lincoln</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Data Storage: </a:t>
                      </a:r>
                      <a:r>
                        <a:rPr lang="en-US" sz="1400" b="0" i="0" u="none" strike="noStrike" dirty="0" err="1">
                          <a:solidFill>
                            <a:srgbClr val="000000"/>
                          </a:solidFill>
                          <a:effectLst/>
                          <a:latin typeface="Calibri" panose="020F0502020204030204" pitchFamily="34" charset="0"/>
                        </a:rPr>
                        <a:t>NRDStor</a:t>
                      </a:r>
                      <a:r>
                        <a:rPr lang="en-US" sz="1400" b="0" i="0" u="none" strike="noStrike" dirty="0">
                          <a:solidFill>
                            <a:srgbClr val="000000"/>
                          </a:solidFill>
                          <a:effectLst/>
                          <a:latin typeface="Calibri" panose="020F0502020204030204" pitchFamily="34" charset="0"/>
                        </a:rPr>
                        <a:t>: Nebraska Research Data Storage</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504888035"/>
                  </a:ext>
                </a:extLst>
              </a:tr>
              <a:tr h="208920">
                <a:tc>
                  <a:txBody>
                    <a:bodyPr/>
                    <a:lstStyle/>
                    <a:p>
                      <a:pPr algn="l" fontAlgn="b"/>
                      <a:endParaRPr lang="en-US" sz="1400" b="0" i="0" u="none" strike="noStrike">
                        <a:solidFill>
                          <a:srgbClr val="000000"/>
                        </a:solidFill>
                        <a:effectLst/>
                        <a:latin typeface="Calibri" panose="020F0502020204030204" pitchFamily="34" charset="0"/>
                      </a:endParaRPr>
                    </a:p>
                  </a:txBody>
                  <a:tcPr marL="6590" marR="6590" marT="65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590" marR="6590" marT="65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590" marR="6590" marT="65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590" marR="6590" marT="65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296412"/>
                  </a:ext>
                </a:extLst>
              </a:tr>
              <a:tr h="411581">
                <a:tc>
                  <a:txBody>
                    <a:bodyPr/>
                    <a:lstStyle/>
                    <a:p>
                      <a:pPr algn="l" fontAlgn="t"/>
                      <a:r>
                        <a:rPr lang="en-US" sz="1400" b="0" i="0" u="none" strike="noStrike" dirty="0">
                          <a:solidFill>
                            <a:srgbClr val="000000"/>
                          </a:solidFill>
                          <a:effectLst/>
                          <a:latin typeface="Calibri" panose="020F0502020204030204" pitchFamily="34" charset="0"/>
                        </a:rPr>
                        <a:t> 2232895</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dirty="0" err="1">
                          <a:solidFill>
                            <a:srgbClr val="000000"/>
                          </a:solidFill>
                          <a:effectLst/>
                          <a:latin typeface="Calibri" panose="020F0502020204030204" pitchFamily="34" charset="0"/>
                        </a:rPr>
                        <a:t>Chakravorty</a:t>
                      </a:r>
                      <a:r>
                        <a:rPr lang="en-US" sz="1400" b="0" i="0" u="none" strike="noStrike" dirty="0">
                          <a:solidFill>
                            <a:srgbClr val="000000"/>
                          </a:solidFill>
                          <a:effectLst/>
                          <a:latin typeface="Calibri" panose="020F0502020204030204" pitchFamily="34" charset="0"/>
                        </a:rPr>
                        <a:t>, Dhruva</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Texas A&amp;M University</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a:solidFill>
                            <a:srgbClr val="000000"/>
                          </a:solidFill>
                          <a:effectLst/>
                          <a:latin typeface="Calibri" panose="020F0502020204030204" pitchFamily="34" charset="0"/>
                        </a:rPr>
                        <a:t>CC* Regional Computing: Launch: Advancing Cyberinfrastructure at Minority Serving Institutions</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96190117"/>
                  </a:ext>
                </a:extLst>
              </a:tr>
              <a:tr h="231934">
                <a:tc>
                  <a:txBody>
                    <a:bodyPr/>
                    <a:lstStyle/>
                    <a:p>
                      <a:pPr algn="l" fontAlgn="t"/>
                      <a:r>
                        <a:rPr lang="en-US" sz="1400" b="0" i="0" u="none" strike="noStrike">
                          <a:solidFill>
                            <a:srgbClr val="000000"/>
                          </a:solidFill>
                          <a:effectLst/>
                          <a:latin typeface="Calibri" panose="020F0502020204030204" pitchFamily="34" charset="0"/>
                        </a:rPr>
                        <a:t> 2232860</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a:solidFill>
                            <a:srgbClr val="000000"/>
                          </a:solidFill>
                          <a:effectLst/>
                          <a:latin typeface="Calibri" panose="020F0502020204030204" pitchFamily="34" charset="0"/>
                        </a:rPr>
                        <a:t>Kramer, William T</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University of Illinois at Urbana-Champaign</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Regional Computing: Taylor Geospatial Institute Regional AI Learning System</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9371418"/>
                  </a:ext>
                </a:extLst>
              </a:tr>
              <a:tr h="411581">
                <a:tc>
                  <a:txBody>
                    <a:bodyPr/>
                    <a:lstStyle/>
                    <a:p>
                      <a:pPr algn="l" fontAlgn="t"/>
                      <a:r>
                        <a:rPr lang="en-US" sz="1400" b="0" i="0" u="none" strike="noStrike">
                          <a:solidFill>
                            <a:srgbClr val="000000"/>
                          </a:solidFill>
                          <a:effectLst/>
                          <a:latin typeface="Calibri" panose="020F0502020204030204" pitchFamily="34" charset="0"/>
                        </a:rPr>
                        <a:t> 2232917</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a:solidFill>
                            <a:srgbClr val="000000"/>
                          </a:solidFill>
                          <a:effectLst/>
                          <a:latin typeface="Calibri" panose="020F0502020204030204" pitchFamily="34" charset="0"/>
                        </a:rPr>
                        <a:t>Kesselman, Carl F</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a:solidFill>
                            <a:srgbClr val="000000"/>
                          </a:solidFill>
                          <a:effectLst/>
                          <a:latin typeface="Calibri" panose="020F0502020204030204" pitchFamily="34" charset="0"/>
                        </a:rPr>
                        <a:t>University of Southern California</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Regional Computing: Building Cyberinfrastructure to Forge a Regional Research Computing Alliance in Southern California</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322589566"/>
                  </a:ext>
                </a:extLst>
              </a:tr>
              <a:tr h="411581">
                <a:tc>
                  <a:txBody>
                    <a:bodyPr/>
                    <a:lstStyle/>
                    <a:p>
                      <a:pPr algn="l" fontAlgn="t"/>
                      <a:r>
                        <a:rPr lang="en-US" sz="1400" b="0" i="0" u="none" strike="noStrike">
                          <a:solidFill>
                            <a:srgbClr val="000000"/>
                          </a:solidFill>
                          <a:effectLst/>
                          <a:latin typeface="Calibri" panose="020F0502020204030204" pitchFamily="34" charset="0"/>
                        </a:rPr>
                        <a:t> 2232873</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a:solidFill>
                            <a:srgbClr val="000000"/>
                          </a:solidFill>
                          <a:effectLst/>
                          <a:latin typeface="Calibri" panose="020F0502020204030204" pitchFamily="34" charset="0"/>
                        </a:rPr>
                        <a:t>Florinski, Vladimir</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a:solidFill>
                            <a:srgbClr val="000000"/>
                          </a:solidFill>
                          <a:effectLst/>
                          <a:latin typeface="Calibri" panose="020F0502020204030204" pitchFamily="34" charset="0"/>
                        </a:rPr>
                        <a:t>University of Alabama in Huntsville</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Research Infrastructure: CC* Regional Computing: A Regional Computing Hub for Alabama Universities</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91618553"/>
                  </a:ext>
                </a:extLst>
              </a:tr>
              <a:tr h="277973">
                <a:tc>
                  <a:txBody>
                    <a:bodyPr/>
                    <a:lstStyle/>
                    <a:p>
                      <a:pPr algn="l" fontAlgn="t"/>
                      <a:r>
                        <a:rPr lang="en-US" sz="1400" b="0" i="0" u="none" strike="noStrike">
                          <a:solidFill>
                            <a:srgbClr val="000000"/>
                          </a:solidFill>
                          <a:effectLst/>
                          <a:latin typeface="Calibri" panose="020F0502020204030204" pitchFamily="34" charset="0"/>
                        </a:rPr>
                        <a:t>2232628</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a:solidFill>
                            <a:srgbClr val="000000"/>
                          </a:solidFill>
                          <a:effectLst/>
                          <a:latin typeface="Calibri" panose="020F0502020204030204" pitchFamily="34" charset="0"/>
                        </a:rPr>
                        <a:t>McKee, Shawn</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University of Michigan</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CC* Regional Computing: Helping Our Researchers Upgrade their Science (HORUS)</a:t>
                      </a:r>
                    </a:p>
                  </a:txBody>
                  <a:tcPr marL="6590" marR="6590" marT="65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80979620"/>
                  </a:ext>
                </a:extLst>
              </a:tr>
            </a:tbl>
          </a:graphicData>
        </a:graphic>
      </p:graphicFrame>
      <p:sp>
        <p:nvSpPr>
          <p:cNvPr id="4" name="Slide Number Placeholder 3">
            <a:extLst>
              <a:ext uri="{FF2B5EF4-FFF2-40B4-BE49-F238E27FC236}">
                <a16:creationId xmlns:a16="http://schemas.microsoft.com/office/drawing/2014/main" id="{B722987B-6511-26B2-E437-C6EAE5D11AB4}"/>
              </a:ext>
            </a:extLst>
          </p:cNvPr>
          <p:cNvSpPr>
            <a:spLocks noGrp="1"/>
          </p:cNvSpPr>
          <p:nvPr>
            <p:ph type="sldNum" sz="quarter" idx="12"/>
          </p:nvPr>
        </p:nvSpPr>
        <p:spPr/>
        <p:txBody>
          <a:bodyPr/>
          <a:lstStyle/>
          <a:p>
            <a:fld id="{4710E8EA-57F6-764C-8914-AEEABF058192}" type="slidenum">
              <a:rPr lang="en-US" smtClean="0"/>
              <a:t>23</a:t>
            </a:fld>
            <a:endParaRPr lang="en-US"/>
          </a:p>
        </p:txBody>
      </p:sp>
    </p:spTree>
    <p:extLst>
      <p:ext uri="{BB962C8B-B14F-4D97-AF65-F5344CB8AC3E}">
        <p14:creationId xmlns:p14="http://schemas.microsoft.com/office/powerpoint/2010/main" val="400299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7783-CB6C-6E0F-1D29-06970C9EEDB2}"/>
              </a:ext>
            </a:extLst>
          </p:cNvPr>
          <p:cNvSpPr>
            <a:spLocks noGrp="1"/>
          </p:cNvSpPr>
          <p:nvPr>
            <p:ph type="title"/>
          </p:nvPr>
        </p:nvSpPr>
        <p:spPr/>
        <p:txBody>
          <a:bodyPr/>
          <a:lstStyle/>
          <a:p>
            <a:r>
              <a:rPr lang="en-US" dirty="0"/>
              <a:t>2023+</a:t>
            </a:r>
          </a:p>
        </p:txBody>
      </p:sp>
      <p:sp>
        <p:nvSpPr>
          <p:cNvPr id="3" name="Content Placeholder 2">
            <a:extLst>
              <a:ext uri="{FF2B5EF4-FFF2-40B4-BE49-F238E27FC236}">
                <a16:creationId xmlns:a16="http://schemas.microsoft.com/office/drawing/2014/main" id="{05E464F0-AE9C-B6F9-B329-7B0F8ED067B5}"/>
              </a:ext>
            </a:extLst>
          </p:cNvPr>
          <p:cNvSpPr>
            <a:spLocks noGrp="1"/>
          </p:cNvSpPr>
          <p:nvPr>
            <p:ph idx="1"/>
          </p:nvPr>
        </p:nvSpPr>
        <p:spPr/>
        <p:txBody>
          <a:bodyPr/>
          <a:lstStyle/>
          <a:p>
            <a:r>
              <a:rPr lang="en-US" dirty="0"/>
              <a:t>CC* is making awards this summer off 23-526’s 1</a:t>
            </a:r>
            <a:r>
              <a:rPr lang="en-US" baseline="30000" dirty="0"/>
              <a:t>st</a:t>
            </a:r>
            <a:r>
              <a:rPr lang="en-US" dirty="0"/>
              <a:t> deadline</a:t>
            </a:r>
          </a:p>
          <a:p>
            <a:r>
              <a:rPr lang="en-US" dirty="0"/>
              <a:t>49 campus compute awards and counting</a:t>
            </a:r>
          </a:p>
          <a:p>
            <a:r>
              <a:rPr lang="en-US" dirty="0"/>
              <a:t>7 regional compute awards</a:t>
            </a:r>
          </a:p>
          <a:p>
            <a:r>
              <a:rPr lang="en-US" dirty="0"/>
              <a:t>12 data storage awards and counting</a:t>
            </a:r>
          </a:p>
          <a:p>
            <a:r>
              <a:rPr lang="en-US" dirty="0"/>
              <a:t>There will be another CC* solicitation in 2024</a:t>
            </a:r>
          </a:p>
          <a:p>
            <a:r>
              <a:rPr lang="en-US" dirty="0"/>
              <a:t>Looking for ways to broaden participation (MS-CC)</a:t>
            </a:r>
          </a:p>
          <a:p>
            <a:r>
              <a:rPr lang="en-US" dirty="0"/>
              <a:t>Looking for ways to increase scientific usage in </a:t>
            </a:r>
            <a:r>
              <a:rPr lang="en-US" dirty="0" err="1"/>
              <a:t>OSPool</a:t>
            </a:r>
            <a:r>
              <a:rPr lang="en-US" dirty="0"/>
              <a:t> from CC* awardees</a:t>
            </a:r>
          </a:p>
        </p:txBody>
      </p:sp>
      <p:sp>
        <p:nvSpPr>
          <p:cNvPr id="4" name="Slide Number Placeholder 3">
            <a:extLst>
              <a:ext uri="{FF2B5EF4-FFF2-40B4-BE49-F238E27FC236}">
                <a16:creationId xmlns:a16="http://schemas.microsoft.com/office/drawing/2014/main" id="{43E8B26B-86AC-2930-007E-234E7F999284}"/>
              </a:ext>
            </a:extLst>
          </p:cNvPr>
          <p:cNvSpPr>
            <a:spLocks noGrp="1"/>
          </p:cNvSpPr>
          <p:nvPr>
            <p:ph type="sldNum" sz="quarter" idx="12"/>
          </p:nvPr>
        </p:nvSpPr>
        <p:spPr/>
        <p:txBody>
          <a:bodyPr/>
          <a:lstStyle/>
          <a:p>
            <a:fld id="{4710E8EA-57F6-764C-8914-AEEABF058192}" type="slidenum">
              <a:rPr lang="en-US" smtClean="0"/>
              <a:t>24</a:t>
            </a:fld>
            <a:endParaRPr lang="en-US"/>
          </a:p>
        </p:txBody>
      </p:sp>
    </p:spTree>
    <p:extLst>
      <p:ext uri="{BB962C8B-B14F-4D97-AF65-F5344CB8AC3E}">
        <p14:creationId xmlns:p14="http://schemas.microsoft.com/office/powerpoint/2010/main" val="1884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467D8-454B-DCB0-D722-5071CB92EF3D}"/>
              </a:ext>
            </a:extLst>
          </p:cNvPr>
          <p:cNvSpPr>
            <a:spLocks noGrp="1"/>
          </p:cNvSpPr>
          <p:nvPr>
            <p:ph type="sldNum" sz="quarter" idx="12"/>
          </p:nvPr>
        </p:nvSpPr>
        <p:spPr/>
        <p:txBody>
          <a:bodyPr/>
          <a:lstStyle/>
          <a:p>
            <a:fld id="{4710E8EA-57F6-764C-8914-AEEABF058192}" type="slidenum">
              <a:rPr lang="en-US" smtClean="0"/>
              <a:pPr/>
              <a:t>25</a:t>
            </a:fld>
            <a:endParaRPr lang="en-US"/>
          </a:p>
        </p:txBody>
      </p:sp>
      <p:sp>
        <p:nvSpPr>
          <p:cNvPr id="5" name="Title 3">
            <a:extLst>
              <a:ext uri="{FF2B5EF4-FFF2-40B4-BE49-F238E27FC236}">
                <a16:creationId xmlns:a16="http://schemas.microsoft.com/office/drawing/2014/main" id="{A64FDD34-B479-6E18-D424-D2ED33A10577}"/>
              </a:ext>
            </a:extLst>
          </p:cNvPr>
          <p:cNvSpPr txBox="1">
            <a:spLocks/>
          </p:cNvSpPr>
          <p:nvPr/>
        </p:nvSpPr>
        <p:spPr>
          <a:xfrm>
            <a:off x="3532629" y="441062"/>
            <a:ext cx="8708990" cy="2072614"/>
          </a:xfrm>
          <a:prstGeom prst="rect">
            <a:avLst/>
          </a:prstGeom>
        </p:spPr>
        <p:txBody>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ヒラギノ角ゴ Pro W3" charset="0"/>
            </a:endParaRPr>
          </a:p>
        </p:txBody>
      </p:sp>
      <p:sp>
        <p:nvSpPr>
          <p:cNvPr id="6" name="Rectangle 3">
            <a:extLst>
              <a:ext uri="{FF2B5EF4-FFF2-40B4-BE49-F238E27FC236}">
                <a16:creationId xmlns:a16="http://schemas.microsoft.com/office/drawing/2014/main" id="{B5EB8D33-6626-23F1-E308-3BE51D56C689}"/>
              </a:ext>
            </a:extLst>
          </p:cNvPr>
          <p:cNvSpPr txBox="1">
            <a:spLocks noChangeArrowheads="1"/>
          </p:cNvSpPr>
          <p:nvPr/>
        </p:nvSpPr>
        <p:spPr bwMode="auto">
          <a:xfrm>
            <a:off x="990601" y="2669215"/>
            <a:ext cx="7720012" cy="3355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9" tIns="45282" rIns="90559" bIns="45282"/>
          <a:lstStyle>
            <a:lvl1pPr defTabSz="1006475" eaLnBrk="0">
              <a:defRPr sz="2400">
                <a:solidFill>
                  <a:schemeClr val="bg1"/>
                </a:solidFill>
                <a:latin typeface="Arial" charset="0"/>
                <a:ea typeface="ＭＳ Ｐゴシック" charset="0"/>
                <a:cs typeface="ＭＳ Ｐゴシック" charset="0"/>
              </a:defRPr>
            </a:lvl1pPr>
            <a:lvl2pPr marL="742950" indent="-285750" defTabSz="1006475" eaLnBrk="0">
              <a:defRPr sz="2400">
                <a:solidFill>
                  <a:schemeClr val="bg1"/>
                </a:solidFill>
                <a:latin typeface="Arial" charset="0"/>
                <a:ea typeface="ＭＳ Ｐゴシック" charset="0"/>
              </a:defRPr>
            </a:lvl2pPr>
            <a:lvl3pPr marL="1143000" indent="-228600" defTabSz="1006475" eaLnBrk="0">
              <a:defRPr sz="2400">
                <a:solidFill>
                  <a:schemeClr val="bg1"/>
                </a:solidFill>
                <a:latin typeface="Arial" charset="0"/>
                <a:ea typeface="ＭＳ Ｐゴシック" charset="0"/>
              </a:defRPr>
            </a:lvl3pPr>
            <a:lvl4pPr marL="1600200" indent="-228600" defTabSz="1006475" eaLnBrk="0">
              <a:defRPr sz="2400">
                <a:solidFill>
                  <a:schemeClr val="bg1"/>
                </a:solidFill>
                <a:latin typeface="Arial" charset="0"/>
                <a:ea typeface="ＭＳ Ｐゴシック" charset="0"/>
              </a:defRPr>
            </a:lvl4pPr>
            <a:lvl5pPr marL="2057400" indent="-228600" defTabSz="1006475" eaLnBrk="0">
              <a:defRPr sz="2400">
                <a:solidFill>
                  <a:schemeClr val="bg1"/>
                </a:solidFill>
                <a:latin typeface="Arial" charset="0"/>
                <a:ea typeface="ＭＳ Ｐゴシック"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Cambria" panose="02040503050406030204" pitchFamily="18" charset="0"/>
                <a:cs typeface="+mn-cs"/>
              </a:rPr>
              <a:t>Kevin Thompson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rPr>
              <a:t>Office of Advanced Cyberinfrastructure</a:t>
            </a:r>
          </a:p>
          <a:p>
            <a:pPr marL="0" marR="0" lvl="0" indent="0" algn="l" defTabSz="1006475" rtl="0" eaLnBrk="0" fontAlgn="auto" latinLnBrk="0" hangingPunct="1">
              <a:lnSpc>
                <a:spcPct val="100000"/>
              </a:lnSpc>
              <a:spcBef>
                <a:spcPct val="20000"/>
              </a:spcBef>
              <a:spcAft>
                <a:spcPts val="0"/>
              </a:spcAft>
              <a:buClr>
                <a:srgbClr val="808080"/>
              </a:buClr>
              <a:buSzPct val="75000"/>
              <a:buFont typeface="Wingdings" charset="0"/>
              <a:buNone/>
              <a:tabLst/>
              <a:defRPr/>
            </a:pPr>
            <a:r>
              <a:rPr lang="en-US" dirty="0" err="1">
                <a:latin typeface="Formata BQ Regular" charset="0"/>
                <a:hlinkClick r:id="rId2">
                  <a:extLst>
                    <a:ext uri="{A12FA001-AC4F-418D-AE19-62706E023703}">
                      <ahyp:hlinkClr xmlns:ahyp="http://schemas.microsoft.com/office/drawing/2018/hyperlinkcolor" val="tx"/>
                    </a:ext>
                  </a:extLst>
                </a:hlinkClick>
              </a:rPr>
              <a:t>kthompso</a:t>
            </a:r>
            <a:r>
              <a:rPr kumimoji="0" lang="en-US" sz="2400" b="0" i="0" u="none" strike="noStrike" kern="1200" cap="none" spc="0" normalizeH="0" baseline="0" noProof="0" dirty="0">
                <a:ln>
                  <a:noFill/>
                </a:ln>
                <a:effectLst/>
                <a:uLnTx/>
                <a:uFillTx/>
                <a:latin typeface="Formata BQ Regular" charset="0"/>
                <a:hlinkClick r:id="rId2">
                  <a:extLst>
                    <a:ext uri="{A12FA001-AC4F-418D-AE19-62706E023703}">
                      <ahyp:hlinkClr xmlns:ahyp="http://schemas.microsoft.com/office/drawing/2018/hyperlinkcolor" val="tx"/>
                    </a:ext>
                  </a:extLst>
                </a:hlinkClick>
              </a:rPr>
              <a:t>@nsf.gov</a:t>
            </a:r>
            <a:endParaRPr kumimoji="0" lang="en-US" sz="2400" b="0" i="0" u="none" strike="noStrike" kern="1200" cap="none" spc="0" normalizeH="0" baseline="0" noProof="0" dirty="0">
              <a:ln>
                <a:noFill/>
              </a:ln>
              <a:solidFill>
                <a:prstClr val="white"/>
              </a:solidFill>
              <a:effectLst/>
              <a:uLnTx/>
              <a:uFillTx/>
              <a:latin typeface="Formata BQ Regular" charset="0"/>
              <a:ea typeface="ＭＳ Ｐゴシック" charset="0"/>
            </a:endParaRPr>
          </a:p>
        </p:txBody>
      </p:sp>
      <p:sp>
        <p:nvSpPr>
          <p:cNvPr id="7" name="TextBox 6">
            <a:extLst>
              <a:ext uri="{FF2B5EF4-FFF2-40B4-BE49-F238E27FC236}">
                <a16:creationId xmlns:a16="http://schemas.microsoft.com/office/drawing/2014/main" id="{24641DAC-E075-D407-475B-7EF28ADB07BF}"/>
              </a:ext>
            </a:extLst>
          </p:cNvPr>
          <p:cNvSpPr txBox="1"/>
          <p:nvPr/>
        </p:nvSpPr>
        <p:spPr>
          <a:xfrm>
            <a:off x="973427" y="5997849"/>
            <a:ext cx="8059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To subscribe to the OAC Announce Mailing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Send an email to:  </a:t>
            </a:r>
            <a:r>
              <a:rPr kumimoji="0" lang="en-US" sz="2000" b="0" i="0" u="sng" strike="noStrike" kern="1200" cap="none" spc="0" normalizeH="0" baseline="0" noProof="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OAC-ANNOUNCE-subscribe-request@listserv.nsf.gov</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86B5524B-CFF4-3178-80E1-6959A95CF922}"/>
              </a:ext>
            </a:extLst>
          </p:cNvPr>
          <p:cNvSpPr txBox="1">
            <a:spLocks/>
          </p:cNvSpPr>
          <p:nvPr/>
        </p:nvSpPr>
        <p:spPr>
          <a:xfrm>
            <a:off x="609601" y="609600"/>
            <a:ext cx="11277599" cy="12801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6000" dirty="0">
                <a:solidFill>
                  <a:schemeClr val="bg1"/>
                </a:solidFill>
              </a:rPr>
              <a:t>Thank You</a:t>
            </a:r>
          </a:p>
        </p:txBody>
      </p:sp>
      <p:sp>
        <p:nvSpPr>
          <p:cNvPr id="9" name="Slide Number Placeholder 2">
            <a:extLst>
              <a:ext uri="{FF2B5EF4-FFF2-40B4-BE49-F238E27FC236}">
                <a16:creationId xmlns:a16="http://schemas.microsoft.com/office/drawing/2014/main" id="{DA346A01-7AB4-58D2-A090-3EC8D3298591}"/>
              </a:ext>
            </a:extLst>
          </p:cNvPr>
          <p:cNvSpPr txBox="1">
            <a:spLocks/>
          </p:cNvSpPr>
          <p:nvPr/>
        </p:nvSpPr>
        <p:spPr>
          <a:xfrm>
            <a:off x="9144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C3179E1-59B0-BE40-98FA-C216633A1C77}" type="slidenum">
              <a:rPr lang="en-US" smtClean="0">
                <a:solidFill>
                  <a:prstClr val="black">
                    <a:tint val="75000"/>
                  </a:prstClr>
                </a:solidFill>
                <a:latin typeface="Calibri" panose="020F0502020204030204"/>
                <a:ea typeface="+mn-ea"/>
                <a:cs typeface="+mn-cs"/>
              </a:rPr>
              <a:pPr>
                <a:defRPr/>
              </a:pPr>
              <a:t>25</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7450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9727-9D63-404C-AA5E-99D815294E4D}"/>
              </a:ext>
            </a:extLst>
          </p:cNvPr>
          <p:cNvSpPr>
            <a:spLocks noGrp="1"/>
          </p:cNvSpPr>
          <p:nvPr>
            <p:ph type="title"/>
          </p:nvPr>
        </p:nvSpPr>
        <p:spPr/>
        <p:txBody>
          <a:bodyPr/>
          <a:lstStyle/>
          <a:p>
            <a:r>
              <a:rPr lang="en-US" dirty="0"/>
              <a:t>NSF’s CISE/OAC and Scientific Cyberinfrastructure</a:t>
            </a:r>
          </a:p>
        </p:txBody>
      </p:sp>
      <p:sp>
        <p:nvSpPr>
          <p:cNvPr id="3" name="Content Placeholder 2">
            <a:extLst>
              <a:ext uri="{FF2B5EF4-FFF2-40B4-BE49-F238E27FC236}">
                <a16:creationId xmlns:a16="http://schemas.microsoft.com/office/drawing/2014/main" id="{8D9312BE-0D09-8C43-99F4-955C3EED54C9}"/>
              </a:ext>
            </a:extLst>
          </p:cNvPr>
          <p:cNvSpPr>
            <a:spLocks noGrp="1"/>
          </p:cNvSpPr>
          <p:nvPr>
            <p:ph idx="1"/>
          </p:nvPr>
        </p:nvSpPr>
        <p:spPr/>
        <p:txBody>
          <a:bodyPr>
            <a:normAutofit/>
          </a:bodyPr>
          <a:lstStyle/>
          <a:p>
            <a:r>
              <a:rPr lang="en-US" sz="2800" b="1" dirty="0"/>
              <a:t>Office of Advanced Cyberinfrastructure</a:t>
            </a:r>
            <a:r>
              <a:rPr lang="en-US" sz="2800" dirty="0"/>
              <a:t>: Supports and coordinates the development, acquisition and provisioning of state-of-the-art cyberinfrastructure resources, tools and services essential to the advancement and transformation of science and engineering.</a:t>
            </a:r>
          </a:p>
          <a:p>
            <a:endParaRPr lang="en-US" sz="2800" dirty="0"/>
          </a:p>
          <a:p>
            <a:r>
              <a:rPr lang="en-US" sz="2800" b="1" dirty="0"/>
              <a:t>Cyberinfrastructure (CI)</a:t>
            </a:r>
            <a:r>
              <a:rPr lang="en-US" sz="2800" dirty="0"/>
              <a:t>: Compute, data, software, networking and people to facilitate scientific discovery and innovation.</a:t>
            </a:r>
          </a:p>
        </p:txBody>
      </p:sp>
      <p:sp>
        <p:nvSpPr>
          <p:cNvPr id="5" name="Slide Number Placeholder 4">
            <a:extLst>
              <a:ext uri="{FF2B5EF4-FFF2-40B4-BE49-F238E27FC236}">
                <a16:creationId xmlns:a16="http://schemas.microsoft.com/office/drawing/2014/main" id="{9A02C9FE-2157-624A-9A8A-7B15E59F137C}"/>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10082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6F141E-50E6-03A9-B594-5A1092B42CBF}"/>
              </a:ext>
            </a:extLst>
          </p:cNvPr>
          <p:cNvGrpSpPr/>
          <p:nvPr/>
        </p:nvGrpSpPr>
        <p:grpSpPr>
          <a:xfrm>
            <a:off x="697543" y="2171170"/>
            <a:ext cx="10600967" cy="3106833"/>
            <a:chOff x="697543" y="2171170"/>
            <a:chExt cx="10600967" cy="3106833"/>
          </a:xfrm>
        </p:grpSpPr>
        <p:sp>
          <p:nvSpPr>
            <p:cNvPr id="9" name="TextBox 8">
              <a:extLst>
                <a:ext uri="{FF2B5EF4-FFF2-40B4-BE49-F238E27FC236}">
                  <a16:creationId xmlns:a16="http://schemas.microsoft.com/office/drawing/2014/main" id="{09CFACF7-2905-CEB5-01E0-7654EA732D60}"/>
                </a:ext>
              </a:extLst>
            </p:cNvPr>
            <p:cNvSpPr txBox="1"/>
            <p:nvPr/>
          </p:nvSpPr>
          <p:spPr>
            <a:xfrm>
              <a:off x="697543" y="2171170"/>
              <a:ext cx="1649811" cy="400110"/>
            </a:xfrm>
            <a:prstGeom prst="rect">
              <a:avLst/>
            </a:prstGeom>
            <a:noFill/>
          </p:spPr>
          <p:txBody>
            <a:bodyPr wrap="none" rtlCol="0">
              <a:spAutoFit/>
            </a:bodyPr>
            <a:lstStyle/>
            <a:p>
              <a:r>
                <a:rPr lang="en-US" sz="2000" dirty="0">
                  <a:solidFill>
                    <a:srgbClr val="FF0000"/>
                  </a:solidFill>
                </a:rPr>
                <a:t>Observation</a:t>
              </a:r>
            </a:p>
          </p:txBody>
        </p:sp>
        <p:sp>
          <p:nvSpPr>
            <p:cNvPr id="11" name="TextBox 10">
              <a:extLst>
                <a:ext uri="{FF2B5EF4-FFF2-40B4-BE49-F238E27FC236}">
                  <a16:creationId xmlns:a16="http://schemas.microsoft.com/office/drawing/2014/main" id="{741EAD13-DA96-6E39-40C8-FA2911BDDAC9}"/>
                </a:ext>
              </a:extLst>
            </p:cNvPr>
            <p:cNvSpPr txBox="1"/>
            <p:nvPr/>
          </p:nvSpPr>
          <p:spPr>
            <a:xfrm>
              <a:off x="10074905" y="4908671"/>
              <a:ext cx="1223605" cy="369332"/>
            </a:xfrm>
            <a:prstGeom prst="rect">
              <a:avLst/>
            </a:prstGeom>
            <a:noFill/>
          </p:spPr>
          <p:txBody>
            <a:bodyPr wrap="none" rtlCol="0">
              <a:spAutoFit/>
            </a:bodyPr>
            <a:lstStyle/>
            <a:p>
              <a:r>
                <a:rPr lang="en-US" dirty="0">
                  <a:solidFill>
                    <a:srgbClr val="FF0000"/>
                  </a:solidFill>
                </a:rPr>
                <a:t>Discovery</a:t>
              </a:r>
            </a:p>
          </p:txBody>
        </p:sp>
        <p:cxnSp>
          <p:nvCxnSpPr>
            <p:cNvPr id="14" name="Curved Connector 13">
              <a:extLst>
                <a:ext uri="{FF2B5EF4-FFF2-40B4-BE49-F238E27FC236}">
                  <a16:creationId xmlns:a16="http://schemas.microsoft.com/office/drawing/2014/main" id="{ABEC4C2C-EC0C-F0BE-581F-A5B68BF6267C}"/>
                </a:ext>
              </a:extLst>
            </p:cNvPr>
            <p:cNvCxnSpPr>
              <a:cxnSpLocks/>
            </p:cNvCxnSpPr>
            <p:nvPr/>
          </p:nvCxnSpPr>
          <p:spPr>
            <a:xfrm>
              <a:off x="2149157" y="2571280"/>
              <a:ext cx="7891718" cy="2522057"/>
            </a:xfrm>
            <a:prstGeom prst="curvedConnector3">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ounded Rectangle 5">
            <a:extLst>
              <a:ext uri="{FF2B5EF4-FFF2-40B4-BE49-F238E27FC236}">
                <a16:creationId xmlns:a16="http://schemas.microsoft.com/office/drawing/2014/main" id="{E578CA02-A4F5-91AD-D3AF-3CF00DB27CB4}"/>
              </a:ext>
            </a:extLst>
          </p:cNvPr>
          <p:cNvSpPr/>
          <p:nvPr/>
        </p:nvSpPr>
        <p:spPr>
          <a:xfrm>
            <a:off x="2883877" y="956603"/>
            <a:ext cx="6654018" cy="74558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latin typeface="Calibri"/>
                <a:cs typeface="Arial"/>
              </a:rPr>
              <a:t>Foster a cyberinfrastructure (CI) ecosystem to transform science and engineering research…</a:t>
            </a:r>
            <a:r>
              <a:rPr lang="en-US" dirty="0">
                <a:solidFill>
                  <a:schemeClr val="tx1"/>
                </a:solidFill>
                <a:latin typeface="Calibri"/>
                <a:cs typeface="Arial"/>
              </a:rPr>
              <a:t> </a:t>
            </a:r>
            <a:r>
              <a:rPr lang="en-US" i="1" dirty="0">
                <a:solidFill>
                  <a:schemeClr val="tx1"/>
                </a:solidFill>
                <a:latin typeface="Calibri"/>
                <a:cs typeface="Arial"/>
              </a:rPr>
              <a:t>through Research CI and CI research</a:t>
            </a:r>
          </a:p>
        </p:txBody>
      </p:sp>
      <p:sp>
        <p:nvSpPr>
          <p:cNvPr id="2" name="Title 1"/>
          <p:cNvSpPr>
            <a:spLocks noGrp="1"/>
          </p:cNvSpPr>
          <p:nvPr>
            <p:ph type="title"/>
          </p:nvPr>
        </p:nvSpPr>
        <p:spPr>
          <a:xfrm>
            <a:off x="609600" y="-4575"/>
            <a:ext cx="10972800" cy="1143000"/>
          </a:xfrm>
        </p:spPr>
        <p:txBody>
          <a:bodyPr vert="horz" lIns="91440" tIns="45720" rIns="91440" bIns="45720" rtlCol="0" anchor="ctr">
            <a:noAutofit/>
          </a:bodyPr>
          <a:lstStyle/>
          <a:p>
            <a:pPr defTabSz="914400">
              <a:lnSpc>
                <a:spcPct val="90000"/>
              </a:lnSpc>
            </a:pPr>
            <a:r>
              <a:rPr lang="en-US" sz="3600" b="0" dirty="0">
                <a:solidFill>
                  <a:schemeClr val="tx1"/>
                </a:solidFill>
                <a:latin typeface="+mj-lt"/>
              </a:rPr>
              <a:t>NSF Office of Advanced Cyberinfrastructure (OAC)</a:t>
            </a:r>
          </a:p>
        </p:txBody>
      </p:sp>
      <p:sp>
        <p:nvSpPr>
          <p:cNvPr id="5" name="Slide Number Placeholder 4">
            <a:extLst>
              <a:ext uri="{FF2B5EF4-FFF2-40B4-BE49-F238E27FC236}">
                <a16:creationId xmlns:a16="http://schemas.microsoft.com/office/drawing/2014/main" id="{0546CA7E-2446-DAF5-D093-15E5062FFDE6}"/>
              </a:ext>
            </a:extLst>
          </p:cNvPr>
          <p:cNvSpPr>
            <a:spLocks noGrp="1"/>
          </p:cNvSpPr>
          <p:nvPr>
            <p:ph type="sldNum" sz="quarter" idx="12"/>
          </p:nvPr>
        </p:nvSpPr>
        <p:spPr/>
        <p:txBody>
          <a:bodyPr/>
          <a:lstStyle/>
          <a:p>
            <a:fld id="{2066355A-084C-D24E-9AD2-7E4FC41EA627}" type="slidenum">
              <a:rPr lang="en-US" smtClean="0"/>
              <a:t>4</a:t>
            </a:fld>
            <a:endParaRPr lang="en-US"/>
          </a:p>
        </p:txBody>
      </p:sp>
      <p:grpSp>
        <p:nvGrpSpPr>
          <p:cNvPr id="8" name="Group 7">
            <a:extLst>
              <a:ext uri="{FF2B5EF4-FFF2-40B4-BE49-F238E27FC236}">
                <a16:creationId xmlns:a16="http://schemas.microsoft.com/office/drawing/2014/main" id="{5A6AEAE5-2B5D-FD42-2A8D-00A2ADE74DC8}"/>
              </a:ext>
            </a:extLst>
          </p:cNvPr>
          <p:cNvGrpSpPr/>
          <p:nvPr/>
        </p:nvGrpSpPr>
        <p:grpSpPr>
          <a:xfrm>
            <a:off x="3270206" y="1746948"/>
            <a:ext cx="5613394" cy="4921124"/>
            <a:chOff x="200429" y="1844922"/>
            <a:chExt cx="5613394" cy="4921124"/>
          </a:xfrm>
        </p:grpSpPr>
        <p:grpSp>
          <p:nvGrpSpPr>
            <p:cNvPr id="64" name="Group 63"/>
            <p:cNvGrpSpPr/>
            <p:nvPr/>
          </p:nvGrpSpPr>
          <p:grpSpPr>
            <a:xfrm>
              <a:off x="200429" y="2015239"/>
              <a:ext cx="2482917" cy="1251194"/>
              <a:chOff x="2376585" y="4953607"/>
              <a:chExt cx="2831621" cy="1747772"/>
            </a:xfrm>
          </p:grpSpPr>
          <p:sp>
            <p:nvSpPr>
              <p:cNvPr id="102" name="Freeform 22"/>
              <p:cNvSpPr>
                <a:spLocks noChangeAspect="1" noEditPoints="1"/>
              </p:cNvSpPr>
              <p:nvPr/>
            </p:nvSpPr>
            <p:spPr bwMode="auto">
              <a:xfrm>
                <a:off x="3121020" y="4953607"/>
                <a:ext cx="1210576" cy="913583"/>
              </a:xfrm>
              <a:custGeom>
                <a:avLst/>
                <a:gdLst>
                  <a:gd name="T0" fmla="*/ 559 w 3321"/>
                  <a:gd name="T1" fmla="*/ 417 h 2485"/>
                  <a:gd name="T2" fmla="*/ 559 w 3321"/>
                  <a:gd name="T3" fmla="*/ 0 h 2485"/>
                  <a:gd name="T4" fmla="*/ 559 w 3321"/>
                  <a:gd name="T5" fmla="*/ 417 h 2485"/>
                  <a:gd name="T6" fmla="*/ 3320 w 3321"/>
                  <a:gd name="T7" fmla="*/ 1041 h 2485"/>
                  <a:gd name="T8" fmla="*/ 2996 w 3321"/>
                  <a:gd name="T9" fmla="*/ 462 h 2485"/>
                  <a:gd name="T10" fmla="*/ 2332 w 3321"/>
                  <a:gd name="T11" fmla="*/ 630 h 2485"/>
                  <a:gd name="T12" fmla="*/ 2090 w 3321"/>
                  <a:gd name="T13" fmla="*/ 630 h 2485"/>
                  <a:gd name="T14" fmla="*/ 1426 w 3321"/>
                  <a:gd name="T15" fmla="*/ 462 h 2485"/>
                  <a:gd name="T16" fmla="*/ 1111 w 3321"/>
                  <a:gd name="T17" fmla="*/ 1013 h 2485"/>
                  <a:gd name="T18" fmla="*/ 796 w 3321"/>
                  <a:gd name="T19" fmla="*/ 462 h 2485"/>
                  <a:gd name="T20" fmla="*/ 132 w 3321"/>
                  <a:gd name="T21" fmla="*/ 630 h 2485"/>
                  <a:gd name="T22" fmla="*/ 0 w 3321"/>
                  <a:gd name="T23" fmla="*/ 1094 h 2485"/>
                  <a:gd name="T24" fmla="*/ 97 w 3321"/>
                  <a:gd name="T25" fmla="*/ 1337 h 2485"/>
                  <a:gd name="T26" fmla="*/ 300 w 3321"/>
                  <a:gd name="T27" fmla="*/ 780 h 2485"/>
                  <a:gd name="T28" fmla="*/ 539 w 3321"/>
                  <a:gd name="T29" fmla="*/ 2320 h 2485"/>
                  <a:gd name="T30" fmla="*/ 582 w 3321"/>
                  <a:gd name="T31" fmla="*/ 1436 h 2485"/>
                  <a:gd name="T32" fmla="*/ 740 w 3321"/>
                  <a:gd name="T33" fmla="*/ 2478 h 2485"/>
                  <a:gd name="T34" fmla="*/ 821 w 3321"/>
                  <a:gd name="T35" fmla="*/ 780 h 2485"/>
                  <a:gd name="T36" fmla="*/ 1023 w 3321"/>
                  <a:gd name="T37" fmla="*/ 1337 h 2485"/>
                  <a:gd name="T38" fmla="*/ 1111 w 3321"/>
                  <a:gd name="T39" fmla="*/ 1401 h 2485"/>
                  <a:gd name="T40" fmla="*/ 1199 w 3321"/>
                  <a:gd name="T41" fmla="*/ 1337 h 2485"/>
                  <a:gd name="T42" fmla="*/ 1401 w 3321"/>
                  <a:gd name="T43" fmla="*/ 780 h 2485"/>
                  <a:gd name="T44" fmla="*/ 1521 w 3321"/>
                  <a:gd name="T45" fmla="*/ 2485 h 2485"/>
                  <a:gd name="T46" fmla="*/ 1640 w 3321"/>
                  <a:gd name="T47" fmla="*/ 1436 h 2485"/>
                  <a:gd name="T48" fmla="*/ 1682 w 3321"/>
                  <a:gd name="T49" fmla="*/ 2366 h 2485"/>
                  <a:gd name="T50" fmla="*/ 1922 w 3321"/>
                  <a:gd name="T51" fmla="*/ 2366 h 2485"/>
                  <a:gd name="T52" fmla="*/ 1942 w 3321"/>
                  <a:gd name="T53" fmla="*/ 780 h 2485"/>
                  <a:gd name="T54" fmla="*/ 2184 w 3321"/>
                  <a:gd name="T55" fmla="*/ 1398 h 2485"/>
                  <a:gd name="T56" fmla="*/ 2238 w 3321"/>
                  <a:gd name="T57" fmla="*/ 1398 h 2485"/>
                  <a:gd name="T58" fmla="*/ 2479 w 3321"/>
                  <a:gd name="T59" fmla="*/ 780 h 2485"/>
                  <a:gd name="T60" fmla="*/ 2500 w 3321"/>
                  <a:gd name="T61" fmla="*/ 2366 h 2485"/>
                  <a:gd name="T62" fmla="*/ 2739 w 3321"/>
                  <a:gd name="T63" fmla="*/ 2357 h 2485"/>
                  <a:gd name="T64" fmla="*/ 2781 w 3321"/>
                  <a:gd name="T65" fmla="*/ 1436 h 2485"/>
                  <a:gd name="T66" fmla="*/ 3021 w 3321"/>
                  <a:gd name="T67" fmla="*/ 2047 h 2485"/>
                  <a:gd name="T68" fmla="*/ 3041 w 3321"/>
                  <a:gd name="T69" fmla="*/ 780 h 2485"/>
                  <a:gd name="T70" fmla="*/ 3293 w 3321"/>
                  <a:gd name="T71" fmla="*/ 1399 h 2485"/>
                  <a:gd name="T72" fmla="*/ 3320 w 3321"/>
                  <a:gd name="T73" fmla="*/ 1041 h 2485"/>
                  <a:gd name="T74" fmla="*/ 1660 w 3321"/>
                  <a:gd name="T75" fmla="*/ 417 h 2485"/>
                  <a:gd name="T76" fmla="*/ 1660 w 3321"/>
                  <a:gd name="T77" fmla="*/ 0 h 2485"/>
                  <a:gd name="T78" fmla="*/ 1660 w 3321"/>
                  <a:gd name="T79" fmla="*/ 417 h 2485"/>
                  <a:gd name="T80" fmla="*/ 2759 w 3321"/>
                  <a:gd name="T81" fmla="*/ 417 h 2485"/>
                  <a:gd name="T82" fmla="*/ 2759 w 3321"/>
                  <a:gd name="T83" fmla="*/ 0 h 2485"/>
                  <a:gd name="T84" fmla="*/ 2759 w 3321"/>
                  <a:gd name="T85" fmla="*/ 417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1" h="2485">
                    <a:moveTo>
                      <a:pt x="559" y="417"/>
                    </a:moveTo>
                    <a:lnTo>
                      <a:pt x="559" y="417"/>
                    </a:lnTo>
                    <a:cubicBezTo>
                      <a:pt x="674" y="417"/>
                      <a:pt x="768" y="324"/>
                      <a:pt x="768" y="209"/>
                    </a:cubicBezTo>
                    <a:cubicBezTo>
                      <a:pt x="768" y="93"/>
                      <a:pt x="674" y="0"/>
                      <a:pt x="559" y="0"/>
                    </a:cubicBezTo>
                    <a:cubicBezTo>
                      <a:pt x="444" y="0"/>
                      <a:pt x="351" y="93"/>
                      <a:pt x="351" y="209"/>
                    </a:cubicBezTo>
                    <a:cubicBezTo>
                      <a:pt x="351" y="324"/>
                      <a:pt x="444" y="417"/>
                      <a:pt x="559" y="417"/>
                    </a:cubicBezTo>
                    <a:close/>
                    <a:moveTo>
                      <a:pt x="3320" y="1041"/>
                    </a:moveTo>
                    <a:lnTo>
                      <a:pt x="3320" y="1041"/>
                    </a:lnTo>
                    <a:cubicBezTo>
                      <a:pt x="3265" y="868"/>
                      <a:pt x="3199" y="663"/>
                      <a:pt x="3189" y="630"/>
                    </a:cubicBezTo>
                    <a:cubicBezTo>
                      <a:pt x="3157" y="532"/>
                      <a:pt x="3111" y="462"/>
                      <a:pt x="2996" y="462"/>
                    </a:cubicBezTo>
                    <a:lnTo>
                      <a:pt x="2525" y="462"/>
                    </a:lnTo>
                    <a:cubicBezTo>
                      <a:pt x="2410" y="462"/>
                      <a:pt x="2363" y="532"/>
                      <a:pt x="2332" y="630"/>
                    </a:cubicBezTo>
                    <a:cubicBezTo>
                      <a:pt x="2322" y="661"/>
                      <a:pt x="2263" y="845"/>
                      <a:pt x="2211" y="1010"/>
                    </a:cubicBezTo>
                    <a:cubicBezTo>
                      <a:pt x="2158" y="845"/>
                      <a:pt x="2100" y="661"/>
                      <a:pt x="2090" y="630"/>
                    </a:cubicBezTo>
                    <a:cubicBezTo>
                      <a:pt x="2058" y="532"/>
                      <a:pt x="2012" y="462"/>
                      <a:pt x="1897" y="462"/>
                    </a:cubicBezTo>
                    <a:lnTo>
                      <a:pt x="1426" y="462"/>
                    </a:lnTo>
                    <a:cubicBezTo>
                      <a:pt x="1311" y="462"/>
                      <a:pt x="1264" y="532"/>
                      <a:pt x="1233" y="630"/>
                    </a:cubicBezTo>
                    <a:cubicBezTo>
                      <a:pt x="1223" y="661"/>
                      <a:pt x="1164" y="847"/>
                      <a:pt x="1111" y="1013"/>
                    </a:cubicBezTo>
                    <a:cubicBezTo>
                      <a:pt x="1058" y="847"/>
                      <a:pt x="999" y="661"/>
                      <a:pt x="989" y="630"/>
                    </a:cubicBezTo>
                    <a:cubicBezTo>
                      <a:pt x="957" y="532"/>
                      <a:pt x="911" y="462"/>
                      <a:pt x="796" y="462"/>
                    </a:cubicBezTo>
                    <a:lnTo>
                      <a:pt x="325" y="462"/>
                    </a:lnTo>
                    <a:cubicBezTo>
                      <a:pt x="210" y="462"/>
                      <a:pt x="164" y="532"/>
                      <a:pt x="132" y="630"/>
                    </a:cubicBezTo>
                    <a:cubicBezTo>
                      <a:pt x="121" y="663"/>
                      <a:pt x="56" y="869"/>
                      <a:pt x="1" y="1041"/>
                    </a:cubicBezTo>
                    <a:cubicBezTo>
                      <a:pt x="1" y="1058"/>
                      <a:pt x="0" y="1076"/>
                      <a:pt x="0" y="1094"/>
                    </a:cubicBezTo>
                    <a:cubicBezTo>
                      <a:pt x="0" y="1198"/>
                      <a:pt x="10" y="1300"/>
                      <a:pt x="28" y="1399"/>
                    </a:cubicBezTo>
                    <a:cubicBezTo>
                      <a:pt x="60" y="1393"/>
                      <a:pt x="87" y="1370"/>
                      <a:pt x="97" y="1337"/>
                    </a:cubicBezTo>
                    <a:lnTo>
                      <a:pt x="280" y="780"/>
                    </a:lnTo>
                    <a:lnTo>
                      <a:pt x="300" y="780"/>
                    </a:lnTo>
                    <a:lnTo>
                      <a:pt x="300" y="2047"/>
                    </a:lnTo>
                    <a:cubicBezTo>
                      <a:pt x="370" y="2147"/>
                      <a:pt x="450" y="2239"/>
                      <a:pt x="539" y="2320"/>
                    </a:cubicBezTo>
                    <a:lnTo>
                      <a:pt x="539" y="1436"/>
                    </a:lnTo>
                    <a:lnTo>
                      <a:pt x="582" y="1436"/>
                    </a:lnTo>
                    <a:lnTo>
                      <a:pt x="582" y="2357"/>
                    </a:lnTo>
                    <a:cubicBezTo>
                      <a:pt x="632" y="2401"/>
                      <a:pt x="685" y="2441"/>
                      <a:pt x="740" y="2478"/>
                    </a:cubicBezTo>
                    <a:cubicBezTo>
                      <a:pt x="787" y="2462"/>
                      <a:pt x="821" y="2418"/>
                      <a:pt x="821" y="2366"/>
                    </a:cubicBezTo>
                    <a:lnTo>
                      <a:pt x="821" y="780"/>
                    </a:lnTo>
                    <a:lnTo>
                      <a:pt x="841" y="780"/>
                    </a:lnTo>
                    <a:lnTo>
                      <a:pt x="1023" y="1337"/>
                    </a:lnTo>
                    <a:cubicBezTo>
                      <a:pt x="1035" y="1374"/>
                      <a:pt x="1067" y="1398"/>
                      <a:pt x="1103" y="1401"/>
                    </a:cubicBezTo>
                    <a:cubicBezTo>
                      <a:pt x="1105" y="1401"/>
                      <a:pt x="1108" y="1401"/>
                      <a:pt x="1111" y="1401"/>
                    </a:cubicBezTo>
                    <a:cubicBezTo>
                      <a:pt x="1114" y="1401"/>
                      <a:pt x="1116" y="1401"/>
                      <a:pt x="1119" y="1401"/>
                    </a:cubicBezTo>
                    <a:cubicBezTo>
                      <a:pt x="1155" y="1398"/>
                      <a:pt x="1187" y="1374"/>
                      <a:pt x="1199" y="1337"/>
                    </a:cubicBezTo>
                    <a:lnTo>
                      <a:pt x="1381" y="780"/>
                    </a:lnTo>
                    <a:lnTo>
                      <a:pt x="1401" y="780"/>
                    </a:lnTo>
                    <a:lnTo>
                      <a:pt x="1401" y="2366"/>
                    </a:lnTo>
                    <a:cubicBezTo>
                      <a:pt x="1401" y="2432"/>
                      <a:pt x="1455" y="2485"/>
                      <a:pt x="1521" y="2485"/>
                    </a:cubicBezTo>
                    <a:cubicBezTo>
                      <a:pt x="1587" y="2485"/>
                      <a:pt x="1640" y="2432"/>
                      <a:pt x="1640" y="2366"/>
                    </a:cubicBezTo>
                    <a:lnTo>
                      <a:pt x="1640" y="1436"/>
                    </a:lnTo>
                    <a:lnTo>
                      <a:pt x="1682" y="1436"/>
                    </a:lnTo>
                    <a:lnTo>
                      <a:pt x="1682" y="2366"/>
                    </a:lnTo>
                    <a:cubicBezTo>
                      <a:pt x="1682" y="2432"/>
                      <a:pt x="1736" y="2485"/>
                      <a:pt x="1802" y="2485"/>
                    </a:cubicBezTo>
                    <a:cubicBezTo>
                      <a:pt x="1868" y="2485"/>
                      <a:pt x="1922" y="2432"/>
                      <a:pt x="1922" y="2366"/>
                    </a:cubicBezTo>
                    <a:lnTo>
                      <a:pt x="1922" y="780"/>
                    </a:lnTo>
                    <a:lnTo>
                      <a:pt x="1942" y="780"/>
                    </a:lnTo>
                    <a:lnTo>
                      <a:pt x="2122" y="1331"/>
                    </a:lnTo>
                    <a:cubicBezTo>
                      <a:pt x="2129" y="1362"/>
                      <a:pt x="2152" y="1388"/>
                      <a:pt x="2184" y="1398"/>
                    </a:cubicBezTo>
                    <a:cubicBezTo>
                      <a:pt x="2193" y="1400"/>
                      <a:pt x="2202" y="1401"/>
                      <a:pt x="2211" y="1401"/>
                    </a:cubicBezTo>
                    <a:cubicBezTo>
                      <a:pt x="2220" y="1401"/>
                      <a:pt x="2229" y="1400"/>
                      <a:pt x="2238" y="1398"/>
                    </a:cubicBezTo>
                    <a:cubicBezTo>
                      <a:pt x="2270" y="1388"/>
                      <a:pt x="2293" y="1361"/>
                      <a:pt x="2300" y="1331"/>
                    </a:cubicBezTo>
                    <a:lnTo>
                      <a:pt x="2479" y="780"/>
                    </a:lnTo>
                    <a:lnTo>
                      <a:pt x="2500" y="780"/>
                    </a:lnTo>
                    <a:lnTo>
                      <a:pt x="2500" y="2366"/>
                    </a:lnTo>
                    <a:cubicBezTo>
                      <a:pt x="2500" y="2418"/>
                      <a:pt x="2534" y="2462"/>
                      <a:pt x="2581" y="2478"/>
                    </a:cubicBezTo>
                    <a:cubicBezTo>
                      <a:pt x="2636" y="2441"/>
                      <a:pt x="2689" y="2401"/>
                      <a:pt x="2739" y="2357"/>
                    </a:cubicBezTo>
                    <a:lnTo>
                      <a:pt x="2739" y="1436"/>
                    </a:lnTo>
                    <a:lnTo>
                      <a:pt x="2781" y="1436"/>
                    </a:lnTo>
                    <a:lnTo>
                      <a:pt x="2781" y="2320"/>
                    </a:lnTo>
                    <a:cubicBezTo>
                      <a:pt x="2871" y="2239"/>
                      <a:pt x="2951" y="2147"/>
                      <a:pt x="3021" y="2047"/>
                    </a:cubicBezTo>
                    <a:lnTo>
                      <a:pt x="3021" y="780"/>
                    </a:lnTo>
                    <a:lnTo>
                      <a:pt x="3041" y="780"/>
                    </a:lnTo>
                    <a:lnTo>
                      <a:pt x="3223" y="1337"/>
                    </a:lnTo>
                    <a:cubicBezTo>
                      <a:pt x="3233" y="1370"/>
                      <a:pt x="3261" y="1393"/>
                      <a:pt x="3293" y="1399"/>
                    </a:cubicBezTo>
                    <a:cubicBezTo>
                      <a:pt x="3311" y="1300"/>
                      <a:pt x="3321" y="1198"/>
                      <a:pt x="3321" y="1094"/>
                    </a:cubicBezTo>
                    <a:cubicBezTo>
                      <a:pt x="3321" y="1076"/>
                      <a:pt x="3320" y="1058"/>
                      <a:pt x="3320" y="1041"/>
                    </a:cubicBezTo>
                    <a:close/>
                    <a:moveTo>
                      <a:pt x="1660" y="417"/>
                    </a:moveTo>
                    <a:lnTo>
                      <a:pt x="1660" y="417"/>
                    </a:lnTo>
                    <a:cubicBezTo>
                      <a:pt x="1775" y="417"/>
                      <a:pt x="1869" y="324"/>
                      <a:pt x="1869" y="209"/>
                    </a:cubicBezTo>
                    <a:cubicBezTo>
                      <a:pt x="1869" y="93"/>
                      <a:pt x="1775" y="0"/>
                      <a:pt x="1660" y="0"/>
                    </a:cubicBezTo>
                    <a:cubicBezTo>
                      <a:pt x="1545" y="0"/>
                      <a:pt x="1452" y="93"/>
                      <a:pt x="1452" y="209"/>
                    </a:cubicBezTo>
                    <a:cubicBezTo>
                      <a:pt x="1452" y="324"/>
                      <a:pt x="1545" y="417"/>
                      <a:pt x="1660" y="417"/>
                    </a:cubicBezTo>
                    <a:close/>
                    <a:moveTo>
                      <a:pt x="2759" y="417"/>
                    </a:moveTo>
                    <a:lnTo>
                      <a:pt x="2759" y="417"/>
                    </a:lnTo>
                    <a:cubicBezTo>
                      <a:pt x="2874" y="417"/>
                      <a:pt x="2968" y="324"/>
                      <a:pt x="2968" y="209"/>
                    </a:cubicBezTo>
                    <a:cubicBezTo>
                      <a:pt x="2968" y="93"/>
                      <a:pt x="2874" y="0"/>
                      <a:pt x="2759" y="0"/>
                    </a:cubicBezTo>
                    <a:cubicBezTo>
                      <a:pt x="2644" y="0"/>
                      <a:pt x="2551" y="93"/>
                      <a:pt x="2551" y="209"/>
                    </a:cubicBezTo>
                    <a:cubicBezTo>
                      <a:pt x="2551" y="324"/>
                      <a:pt x="2644" y="417"/>
                      <a:pt x="2759" y="417"/>
                    </a:cubicBezTo>
                    <a:close/>
                  </a:path>
                </a:pathLst>
              </a:custGeom>
              <a:solidFill>
                <a:srgbClr val="DDC779"/>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a:ea typeface="+mn-ea"/>
                  <a:cs typeface="Cambria"/>
                </a:endParaRPr>
              </a:p>
            </p:txBody>
          </p:sp>
          <p:sp>
            <p:nvSpPr>
              <p:cNvPr id="103" name="TextBox 102"/>
              <p:cNvSpPr txBox="1"/>
              <p:nvPr/>
            </p:nvSpPr>
            <p:spPr>
              <a:xfrm>
                <a:off x="2376585" y="5884517"/>
                <a:ext cx="2831621" cy="8168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People, organizations,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and communities</a:t>
                </a:r>
              </a:p>
            </p:txBody>
          </p:sp>
        </p:grpSp>
        <p:grpSp>
          <p:nvGrpSpPr>
            <p:cNvPr id="4" name="Group 3">
              <a:extLst>
                <a:ext uri="{FF2B5EF4-FFF2-40B4-BE49-F238E27FC236}">
                  <a16:creationId xmlns:a16="http://schemas.microsoft.com/office/drawing/2014/main" id="{BCC5223A-9345-4A53-8511-A506B94CB04F}"/>
                </a:ext>
              </a:extLst>
            </p:cNvPr>
            <p:cNvGrpSpPr/>
            <p:nvPr/>
          </p:nvGrpSpPr>
          <p:grpSpPr>
            <a:xfrm>
              <a:off x="265895" y="3523556"/>
              <a:ext cx="1550049" cy="1483089"/>
              <a:chOff x="4794961" y="1737753"/>
              <a:chExt cx="1550049" cy="1483089"/>
            </a:xfrm>
          </p:grpSpPr>
          <p:sp>
            <p:nvSpPr>
              <p:cNvPr id="61" name="TextBox 60"/>
              <p:cNvSpPr txBox="1"/>
              <p:nvPr/>
            </p:nvSpPr>
            <p:spPr>
              <a:xfrm>
                <a:off x="4794961" y="2636067"/>
                <a:ext cx="1550049"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Data Infrastructure</a:t>
                </a:r>
                <a:endParaRPr kumimoji="0" lang="en-US" sz="1600" b="1" i="0" u="none" strike="noStrike" kern="1200" cap="none" spc="0" normalizeH="0" baseline="0" noProof="0" dirty="0">
                  <a:ln>
                    <a:noFill/>
                  </a:ln>
                  <a:solidFill>
                    <a:schemeClr val="tx1"/>
                  </a:solidFill>
                  <a:effectLst/>
                  <a:uLnTx/>
                  <a:uFillTx/>
                  <a:latin typeface="Calibri"/>
                  <a:ea typeface="+mn-ea"/>
                  <a:cs typeface="Cambria"/>
                </a:endParaRPr>
              </a:p>
            </p:txBody>
          </p:sp>
          <p:sp>
            <p:nvSpPr>
              <p:cNvPr id="67" name="Freeform 51"/>
              <p:cNvSpPr>
                <a:spLocks noEditPoints="1"/>
              </p:cNvSpPr>
              <p:nvPr/>
            </p:nvSpPr>
            <p:spPr bwMode="auto">
              <a:xfrm>
                <a:off x="5170649" y="1737753"/>
                <a:ext cx="766643" cy="863227"/>
              </a:xfrm>
              <a:custGeom>
                <a:avLst/>
                <a:gdLst>
                  <a:gd name="T0" fmla="*/ 42 w 114"/>
                  <a:gd name="T1" fmla="*/ 66 h 125"/>
                  <a:gd name="T2" fmla="*/ 81 w 114"/>
                  <a:gd name="T3" fmla="*/ 66 h 125"/>
                  <a:gd name="T4" fmla="*/ 87 w 114"/>
                  <a:gd name="T5" fmla="*/ 60 h 125"/>
                  <a:gd name="T6" fmla="*/ 87 w 114"/>
                  <a:gd name="T7" fmla="*/ 31 h 125"/>
                  <a:gd name="T8" fmla="*/ 81 w 114"/>
                  <a:gd name="T9" fmla="*/ 26 h 125"/>
                  <a:gd name="T10" fmla="*/ 42 w 114"/>
                  <a:gd name="T11" fmla="*/ 26 h 125"/>
                  <a:gd name="T12" fmla="*/ 37 w 114"/>
                  <a:gd name="T13" fmla="*/ 31 h 125"/>
                  <a:gd name="T14" fmla="*/ 37 w 114"/>
                  <a:gd name="T15" fmla="*/ 60 h 125"/>
                  <a:gd name="T16" fmla="*/ 42 w 114"/>
                  <a:gd name="T17" fmla="*/ 66 h 125"/>
                  <a:gd name="T18" fmla="*/ 47 w 114"/>
                  <a:gd name="T19" fmla="*/ 36 h 125"/>
                  <a:gd name="T20" fmla="*/ 76 w 114"/>
                  <a:gd name="T21" fmla="*/ 36 h 125"/>
                  <a:gd name="T22" fmla="*/ 76 w 114"/>
                  <a:gd name="T23" fmla="*/ 55 h 125"/>
                  <a:gd name="T24" fmla="*/ 47 w 114"/>
                  <a:gd name="T25" fmla="*/ 55 h 125"/>
                  <a:gd name="T26" fmla="*/ 47 w 114"/>
                  <a:gd name="T27" fmla="*/ 36 h 125"/>
                  <a:gd name="T28" fmla="*/ 108 w 114"/>
                  <a:gd name="T29" fmla="*/ 0 h 125"/>
                  <a:gd name="T30" fmla="*/ 15 w 114"/>
                  <a:gd name="T31" fmla="*/ 0 h 125"/>
                  <a:gd name="T32" fmla="*/ 10 w 114"/>
                  <a:gd name="T33" fmla="*/ 5 h 125"/>
                  <a:gd name="T34" fmla="*/ 10 w 114"/>
                  <a:gd name="T35" fmla="*/ 26 h 125"/>
                  <a:gd name="T36" fmla="*/ 9 w 114"/>
                  <a:gd name="T37" fmla="*/ 26 h 125"/>
                  <a:gd name="T38" fmla="*/ 0 w 114"/>
                  <a:gd name="T39" fmla="*/ 34 h 125"/>
                  <a:gd name="T40" fmla="*/ 9 w 114"/>
                  <a:gd name="T41" fmla="*/ 43 h 125"/>
                  <a:gd name="T42" fmla="*/ 10 w 114"/>
                  <a:gd name="T43" fmla="*/ 43 h 125"/>
                  <a:gd name="T44" fmla="*/ 10 w 114"/>
                  <a:gd name="T45" fmla="*/ 53 h 125"/>
                  <a:gd name="T46" fmla="*/ 9 w 114"/>
                  <a:gd name="T47" fmla="*/ 53 h 125"/>
                  <a:gd name="T48" fmla="*/ 0 w 114"/>
                  <a:gd name="T49" fmla="*/ 62 h 125"/>
                  <a:gd name="T50" fmla="*/ 9 w 114"/>
                  <a:gd name="T51" fmla="*/ 71 h 125"/>
                  <a:gd name="T52" fmla="*/ 10 w 114"/>
                  <a:gd name="T53" fmla="*/ 71 h 125"/>
                  <a:gd name="T54" fmla="*/ 10 w 114"/>
                  <a:gd name="T55" fmla="*/ 81 h 125"/>
                  <a:gd name="T56" fmla="*/ 9 w 114"/>
                  <a:gd name="T57" fmla="*/ 81 h 125"/>
                  <a:gd name="T58" fmla="*/ 0 w 114"/>
                  <a:gd name="T59" fmla="*/ 90 h 125"/>
                  <a:gd name="T60" fmla="*/ 9 w 114"/>
                  <a:gd name="T61" fmla="*/ 98 h 125"/>
                  <a:gd name="T62" fmla="*/ 10 w 114"/>
                  <a:gd name="T63" fmla="*/ 98 h 125"/>
                  <a:gd name="T64" fmla="*/ 10 w 114"/>
                  <a:gd name="T65" fmla="*/ 120 h 125"/>
                  <a:gd name="T66" fmla="*/ 15 w 114"/>
                  <a:gd name="T67" fmla="*/ 125 h 125"/>
                  <a:gd name="T68" fmla="*/ 108 w 114"/>
                  <a:gd name="T69" fmla="*/ 125 h 125"/>
                  <a:gd name="T70" fmla="*/ 114 w 114"/>
                  <a:gd name="T71" fmla="*/ 120 h 125"/>
                  <a:gd name="T72" fmla="*/ 114 w 114"/>
                  <a:gd name="T73" fmla="*/ 5 h 125"/>
                  <a:gd name="T74" fmla="*/ 108 w 114"/>
                  <a:gd name="T75" fmla="*/ 0 h 125"/>
                  <a:gd name="T76" fmla="*/ 103 w 114"/>
                  <a:gd name="T77" fmla="*/ 115 h 125"/>
                  <a:gd name="T78" fmla="*/ 20 w 114"/>
                  <a:gd name="T79" fmla="*/ 115 h 125"/>
                  <a:gd name="T80" fmla="*/ 20 w 114"/>
                  <a:gd name="T81" fmla="*/ 98 h 125"/>
                  <a:gd name="T82" fmla="*/ 21 w 114"/>
                  <a:gd name="T83" fmla="*/ 98 h 125"/>
                  <a:gd name="T84" fmla="*/ 30 w 114"/>
                  <a:gd name="T85" fmla="*/ 90 h 125"/>
                  <a:gd name="T86" fmla="*/ 21 w 114"/>
                  <a:gd name="T87" fmla="*/ 81 h 125"/>
                  <a:gd name="T88" fmla="*/ 20 w 114"/>
                  <a:gd name="T89" fmla="*/ 81 h 125"/>
                  <a:gd name="T90" fmla="*/ 20 w 114"/>
                  <a:gd name="T91" fmla="*/ 71 h 125"/>
                  <a:gd name="T92" fmla="*/ 21 w 114"/>
                  <a:gd name="T93" fmla="*/ 71 h 125"/>
                  <a:gd name="T94" fmla="*/ 30 w 114"/>
                  <a:gd name="T95" fmla="*/ 62 h 125"/>
                  <a:gd name="T96" fmla="*/ 21 w 114"/>
                  <a:gd name="T97" fmla="*/ 53 h 125"/>
                  <a:gd name="T98" fmla="*/ 20 w 114"/>
                  <a:gd name="T99" fmla="*/ 53 h 125"/>
                  <a:gd name="T100" fmla="*/ 20 w 114"/>
                  <a:gd name="T101" fmla="*/ 43 h 125"/>
                  <a:gd name="T102" fmla="*/ 21 w 114"/>
                  <a:gd name="T103" fmla="*/ 43 h 125"/>
                  <a:gd name="T104" fmla="*/ 30 w 114"/>
                  <a:gd name="T105" fmla="*/ 34 h 125"/>
                  <a:gd name="T106" fmla="*/ 21 w 114"/>
                  <a:gd name="T107" fmla="*/ 26 h 125"/>
                  <a:gd name="T108" fmla="*/ 20 w 114"/>
                  <a:gd name="T109" fmla="*/ 26 h 125"/>
                  <a:gd name="T110" fmla="*/ 20 w 114"/>
                  <a:gd name="T111" fmla="*/ 10 h 125"/>
                  <a:gd name="T112" fmla="*/ 103 w 114"/>
                  <a:gd name="T113" fmla="*/ 10 h 125"/>
                  <a:gd name="T114" fmla="*/ 103 w 114"/>
                  <a:gd name="T115" fmla="*/ 1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 h="125">
                    <a:moveTo>
                      <a:pt x="42" y="66"/>
                    </a:moveTo>
                    <a:cubicBezTo>
                      <a:pt x="81" y="66"/>
                      <a:pt x="81" y="66"/>
                      <a:pt x="81" y="66"/>
                    </a:cubicBezTo>
                    <a:cubicBezTo>
                      <a:pt x="84" y="66"/>
                      <a:pt x="87" y="63"/>
                      <a:pt x="87" y="60"/>
                    </a:cubicBezTo>
                    <a:cubicBezTo>
                      <a:pt x="87" y="31"/>
                      <a:pt x="87" y="31"/>
                      <a:pt x="87" y="31"/>
                    </a:cubicBezTo>
                    <a:cubicBezTo>
                      <a:pt x="87" y="28"/>
                      <a:pt x="84" y="26"/>
                      <a:pt x="81" y="26"/>
                    </a:cubicBezTo>
                    <a:cubicBezTo>
                      <a:pt x="42" y="26"/>
                      <a:pt x="42" y="26"/>
                      <a:pt x="42" y="26"/>
                    </a:cubicBezTo>
                    <a:cubicBezTo>
                      <a:pt x="39" y="26"/>
                      <a:pt x="37" y="28"/>
                      <a:pt x="37" y="31"/>
                    </a:cubicBezTo>
                    <a:cubicBezTo>
                      <a:pt x="37" y="60"/>
                      <a:pt x="37" y="60"/>
                      <a:pt x="37" y="60"/>
                    </a:cubicBezTo>
                    <a:cubicBezTo>
                      <a:pt x="37" y="63"/>
                      <a:pt x="39" y="66"/>
                      <a:pt x="42" y="66"/>
                    </a:cubicBezTo>
                    <a:close/>
                    <a:moveTo>
                      <a:pt x="47" y="36"/>
                    </a:moveTo>
                    <a:cubicBezTo>
                      <a:pt x="76" y="36"/>
                      <a:pt x="76" y="36"/>
                      <a:pt x="76" y="36"/>
                    </a:cubicBezTo>
                    <a:cubicBezTo>
                      <a:pt x="76" y="55"/>
                      <a:pt x="76" y="55"/>
                      <a:pt x="76" y="55"/>
                    </a:cubicBezTo>
                    <a:cubicBezTo>
                      <a:pt x="47" y="55"/>
                      <a:pt x="47" y="55"/>
                      <a:pt x="47" y="55"/>
                    </a:cubicBezTo>
                    <a:lnTo>
                      <a:pt x="47" y="36"/>
                    </a:lnTo>
                    <a:close/>
                    <a:moveTo>
                      <a:pt x="108" y="0"/>
                    </a:moveTo>
                    <a:cubicBezTo>
                      <a:pt x="15" y="0"/>
                      <a:pt x="15" y="0"/>
                      <a:pt x="15" y="0"/>
                    </a:cubicBezTo>
                    <a:cubicBezTo>
                      <a:pt x="12" y="0"/>
                      <a:pt x="10" y="2"/>
                      <a:pt x="10" y="5"/>
                    </a:cubicBezTo>
                    <a:cubicBezTo>
                      <a:pt x="10" y="26"/>
                      <a:pt x="10" y="26"/>
                      <a:pt x="10" y="26"/>
                    </a:cubicBezTo>
                    <a:cubicBezTo>
                      <a:pt x="9" y="26"/>
                      <a:pt x="9" y="26"/>
                      <a:pt x="9" y="26"/>
                    </a:cubicBezTo>
                    <a:cubicBezTo>
                      <a:pt x="4" y="26"/>
                      <a:pt x="0" y="30"/>
                      <a:pt x="0" y="34"/>
                    </a:cubicBezTo>
                    <a:cubicBezTo>
                      <a:pt x="0" y="39"/>
                      <a:pt x="4" y="43"/>
                      <a:pt x="9" y="43"/>
                    </a:cubicBezTo>
                    <a:cubicBezTo>
                      <a:pt x="10" y="43"/>
                      <a:pt x="10" y="43"/>
                      <a:pt x="10" y="43"/>
                    </a:cubicBezTo>
                    <a:cubicBezTo>
                      <a:pt x="10" y="53"/>
                      <a:pt x="10" y="53"/>
                      <a:pt x="10" y="53"/>
                    </a:cubicBezTo>
                    <a:cubicBezTo>
                      <a:pt x="9" y="53"/>
                      <a:pt x="9" y="53"/>
                      <a:pt x="9" y="53"/>
                    </a:cubicBezTo>
                    <a:cubicBezTo>
                      <a:pt x="4" y="53"/>
                      <a:pt x="0" y="57"/>
                      <a:pt x="0" y="62"/>
                    </a:cubicBezTo>
                    <a:cubicBezTo>
                      <a:pt x="0" y="67"/>
                      <a:pt x="4" y="71"/>
                      <a:pt x="9" y="71"/>
                    </a:cubicBezTo>
                    <a:cubicBezTo>
                      <a:pt x="10" y="71"/>
                      <a:pt x="10" y="71"/>
                      <a:pt x="10" y="71"/>
                    </a:cubicBezTo>
                    <a:cubicBezTo>
                      <a:pt x="10" y="81"/>
                      <a:pt x="10" y="81"/>
                      <a:pt x="10" y="81"/>
                    </a:cubicBezTo>
                    <a:cubicBezTo>
                      <a:pt x="9" y="81"/>
                      <a:pt x="9" y="81"/>
                      <a:pt x="9" y="81"/>
                    </a:cubicBezTo>
                    <a:cubicBezTo>
                      <a:pt x="4" y="81"/>
                      <a:pt x="0" y="85"/>
                      <a:pt x="0" y="90"/>
                    </a:cubicBezTo>
                    <a:cubicBezTo>
                      <a:pt x="0" y="94"/>
                      <a:pt x="4" y="98"/>
                      <a:pt x="9" y="98"/>
                    </a:cubicBezTo>
                    <a:cubicBezTo>
                      <a:pt x="10" y="98"/>
                      <a:pt x="10" y="98"/>
                      <a:pt x="10" y="98"/>
                    </a:cubicBezTo>
                    <a:cubicBezTo>
                      <a:pt x="10" y="120"/>
                      <a:pt x="10" y="120"/>
                      <a:pt x="10" y="120"/>
                    </a:cubicBezTo>
                    <a:cubicBezTo>
                      <a:pt x="10" y="123"/>
                      <a:pt x="12" y="125"/>
                      <a:pt x="15" y="125"/>
                    </a:cubicBezTo>
                    <a:cubicBezTo>
                      <a:pt x="108" y="125"/>
                      <a:pt x="108" y="125"/>
                      <a:pt x="108" y="125"/>
                    </a:cubicBezTo>
                    <a:cubicBezTo>
                      <a:pt x="111" y="125"/>
                      <a:pt x="114" y="123"/>
                      <a:pt x="114" y="120"/>
                    </a:cubicBezTo>
                    <a:cubicBezTo>
                      <a:pt x="114" y="5"/>
                      <a:pt x="114" y="5"/>
                      <a:pt x="114" y="5"/>
                    </a:cubicBezTo>
                    <a:cubicBezTo>
                      <a:pt x="114" y="2"/>
                      <a:pt x="111" y="0"/>
                      <a:pt x="108" y="0"/>
                    </a:cubicBezTo>
                    <a:close/>
                    <a:moveTo>
                      <a:pt x="103" y="115"/>
                    </a:moveTo>
                    <a:cubicBezTo>
                      <a:pt x="20" y="115"/>
                      <a:pt x="20" y="115"/>
                      <a:pt x="20" y="115"/>
                    </a:cubicBezTo>
                    <a:cubicBezTo>
                      <a:pt x="20" y="98"/>
                      <a:pt x="20" y="98"/>
                      <a:pt x="20" y="98"/>
                    </a:cubicBezTo>
                    <a:cubicBezTo>
                      <a:pt x="21" y="98"/>
                      <a:pt x="21" y="98"/>
                      <a:pt x="21" y="98"/>
                    </a:cubicBezTo>
                    <a:cubicBezTo>
                      <a:pt x="26" y="98"/>
                      <a:pt x="30" y="94"/>
                      <a:pt x="30" y="90"/>
                    </a:cubicBezTo>
                    <a:cubicBezTo>
                      <a:pt x="30" y="85"/>
                      <a:pt x="26" y="81"/>
                      <a:pt x="21" y="81"/>
                    </a:cubicBezTo>
                    <a:cubicBezTo>
                      <a:pt x="20" y="81"/>
                      <a:pt x="20" y="81"/>
                      <a:pt x="20" y="81"/>
                    </a:cubicBezTo>
                    <a:cubicBezTo>
                      <a:pt x="20" y="71"/>
                      <a:pt x="20" y="71"/>
                      <a:pt x="20" y="71"/>
                    </a:cubicBezTo>
                    <a:cubicBezTo>
                      <a:pt x="21" y="71"/>
                      <a:pt x="21" y="71"/>
                      <a:pt x="21" y="71"/>
                    </a:cubicBezTo>
                    <a:cubicBezTo>
                      <a:pt x="26" y="71"/>
                      <a:pt x="30" y="67"/>
                      <a:pt x="30" y="62"/>
                    </a:cubicBezTo>
                    <a:cubicBezTo>
                      <a:pt x="30" y="57"/>
                      <a:pt x="26" y="53"/>
                      <a:pt x="21" y="53"/>
                    </a:cubicBezTo>
                    <a:cubicBezTo>
                      <a:pt x="20" y="53"/>
                      <a:pt x="20" y="53"/>
                      <a:pt x="20" y="53"/>
                    </a:cubicBezTo>
                    <a:cubicBezTo>
                      <a:pt x="20" y="43"/>
                      <a:pt x="20" y="43"/>
                      <a:pt x="20" y="43"/>
                    </a:cubicBezTo>
                    <a:cubicBezTo>
                      <a:pt x="21" y="43"/>
                      <a:pt x="21" y="43"/>
                      <a:pt x="21" y="43"/>
                    </a:cubicBezTo>
                    <a:cubicBezTo>
                      <a:pt x="26" y="43"/>
                      <a:pt x="30" y="39"/>
                      <a:pt x="30" y="34"/>
                    </a:cubicBezTo>
                    <a:cubicBezTo>
                      <a:pt x="30" y="30"/>
                      <a:pt x="26" y="26"/>
                      <a:pt x="21" y="26"/>
                    </a:cubicBezTo>
                    <a:cubicBezTo>
                      <a:pt x="20" y="26"/>
                      <a:pt x="20" y="26"/>
                      <a:pt x="20" y="26"/>
                    </a:cubicBezTo>
                    <a:cubicBezTo>
                      <a:pt x="20" y="10"/>
                      <a:pt x="20" y="10"/>
                      <a:pt x="20" y="10"/>
                    </a:cubicBezTo>
                    <a:cubicBezTo>
                      <a:pt x="103" y="10"/>
                      <a:pt x="103" y="10"/>
                      <a:pt x="103" y="10"/>
                    </a:cubicBezTo>
                    <a:lnTo>
                      <a:pt x="103" y="115"/>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p:cNvGrpSpPr/>
            <p:nvPr/>
          </p:nvGrpSpPr>
          <p:grpSpPr>
            <a:xfrm>
              <a:off x="4253523" y="1844922"/>
              <a:ext cx="1560300" cy="1591827"/>
              <a:chOff x="5008109" y="4892296"/>
              <a:chExt cx="1476958" cy="1537918"/>
            </a:xfrm>
          </p:grpSpPr>
          <p:pic>
            <p:nvPicPr>
              <p:cNvPr id="44" name="Picture 2" descr="C:\Users\iqualter\Pictures\20140627_Layercak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6495" y="4892296"/>
                <a:ext cx="1311616" cy="95600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008109" y="5865243"/>
                <a:ext cx="1476958" cy="564971"/>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Gateways, Hubs,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and Services</a:t>
                </a:r>
              </a:p>
            </p:txBody>
          </p:sp>
        </p:grpSp>
        <p:sp>
          <p:nvSpPr>
            <p:cNvPr id="36" name="Cloud 35"/>
            <p:cNvSpPr/>
            <p:nvPr/>
          </p:nvSpPr>
          <p:spPr>
            <a:xfrm>
              <a:off x="4275312" y="5358128"/>
              <a:ext cx="1454694" cy="1164900"/>
            </a:xfrm>
            <a:prstGeom prst="cloud">
              <a:avLst/>
            </a:prstGeom>
            <a:noFill/>
            <a:ln w="57150">
              <a:solidFill>
                <a:srgbClr val="0D5CB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Cloud Resources &amp; Services</a:t>
              </a:r>
            </a:p>
          </p:txBody>
        </p:sp>
        <p:grpSp>
          <p:nvGrpSpPr>
            <p:cNvPr id="37" name="Group 36"/>
            <p:cNvGrpSpPr/>
            <p:nvPr/>
          </p:nvGrpSpPr>
          <p:grpSpPr>
            <a:xfrm>
              <a:off x="3267983" y="3574885"/>
              <a:ext cx="1535357" cy="1480652"/>
              <a:chOff x="1147074" y="1642904"/>
              <a:chExt cx="1574857" cy="1518744"/>
            </a:xfrm>
          </p:grpSpPr>
          <p:sp>
            <p:nvSpPr>
              <p:cNvPr id="42" name="TextBox 41"/>
              <p:cNvSpPr txBox="1"/>
              <p:nvPr/>
            </p:nvSpPr>
            <p:spPr>
              <a:xfrm>
                <a:off x="1147074" y="2561829"/>
                <a:ext cx="1574857" cy="599819"/>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CI-Enabled</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Instrumentation</a:t>
                </a:r>
              </a:p>
            </p:txBody>
          </p:sp>
          <p:pic>
            <p:nvPicPr>
              <p:cNvPr id="43" name="Picture 6" descr="http://www.neoninc.org/sites/default/files/NEON_2007_v5_2_WithAttribution_rev070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26493" y="1642904"/>
                <a:ext cx="1210743" cy="90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p:cNvGrpSpPr/>
            <p:nvPr/>
          </p:nvGrpSpPr>
          <p:grpSpPr>
            <a:xfrm>
              <a:off x="775796" y="5215332"/>
              <a:ext cx="1297728" cy="1550714"/>
              <a:chOff x="2358358" y="623932"/>
              <a:chExt cx="1331114" cy="1590609"/>
            </a:xfrm>
          </p:grpSpPr>
          <p:sp>
            <p:nvSpPr>
              <p:cNvPr id="39" name="TextBox 38"/>
              <p:cNvSpPr txBox="1"/>
              <p:nvPr/>
            </p:nvSpPr>
            <p:spPr>
              <a:xfrm>
                <a:off x="2478560" y="1614721"/>
                <a:ext cx="1128280" cy="599820"/>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Computing</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Resources</a:t>
                </a:r>
              </a:p>
            </p:txBody>
          </p:sp>
          <p:pic>
            <p:nvPicPr>
              <p:cNvPr id="40" name="Picture 8" descr="http://androidspin.com/wp-content/uploads/2013/05/Distributed-Computin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58358" y="623932"/>
                <a:ext cx="1229758" cy="9223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techzibits.com/wp-content/uploads/2015/07/computing-systems-technology-techzibits.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034264" y="1125962"/>
                <a:ext cx="655208" cy="4731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p:cNvGrpSpPr/>
            <p:nvPr/>
          </p:nvGrpSpPr>
          <p:grpSpPr>
            <a:xfrm>
              <a:off x="2463145" y="5279588"/>
              <a:ext cx="1463856" cy="1422200"/>
              <a:chOff x="1775478" y="4079464"/>
              <a:chExt cx="1986873" cy="1950836"/>
            </a:xfrm>
          </p:grpSpPr>
          <p:pic>
            <p:nvPicPr>
              <p:cNvPr id="58" name="Content Placeholder 3" descr="GLIF_5-11_NA_2k.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75478" y="4079464"/>
                <a:ext cx="1986873" cy="1122960"/>
              </a:xfrm>
              <a:prstGeom prst="rect">
                <a:avLst/>
              </a:prstGeom>
            </p:spPr>
          </p:pic>
          <p:sp>
            <p:nvSpPr>
              <p:cNvPr id="59" name="TextBox 58"/>
              <p:cNvSpPr txBox="1"/>
              <p:nvPr/>
            </p:nvSpPr>
            <p:spPr>
              <a:xfrm>
                <a:off x="1794055" y="5228162"/>
                <a:ext cx="1949720" cy="802138"/>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R&amp;E Networks,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Security Layers</a:t>
                </a:r>
              </a:p>
            </p:txBody>
          </p:sp>
        </p:grpSp>
        <p:sp>
          <p:nvSpPr>
            <p:cNvPr id="57" name="TextBox 56"/>
            <p:cNvSpPr txBox="1"/>
            <p:nvPr/>
          </p:nvSpPr>
          <p:spPr>
            <a:xfrm>
              <a:off x="2473541" y="2688703"/>
              <a:ext cx="1455848" cy="584775"/>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Coordination</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&amp; User support</a:t>
              </a:r>
            </a:p>
          </p:txBody>
        </p:sp>
        <p:grpSp>
          <p:nvGrpSpPr>
            <p:cNvPr id="49" name="Group 48"/>
            <p:cNvGrpSpPr/>
            <p:nvPr/>
          </p:nvGrpSpPr>
          <p:grpSpPr>
            <a:xfrm>
              <a:off x="1631162" y="3576233"/>
              <a:ext cx="1718034" cy="1477958"/>
              <a:chOff x="6498623" y="3651344"/>
              <a:chExt cx="1762234" cy="1515981"/>
            </a:xfrm>
          </p:grpSpPr>
          <p:pic>
            <p:nvPicPr>
              <p:cNvPr id="54" name="Picture 12" descr="Image result for software application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49088" y="3651344"/>
                <a:ext cx="1577669" cy="1014216"/>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6498623" y="4567505"/>
                <a:ext cx="1762234" cy="599820"/>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Software and</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Workflow Systems</a:t>
                </a:r>
              </a:p>
            </p:txBody>
          </p:sp>
        </p:grpSp>
        <p:grpSp>
          <p:nvGrpSpPr>
            <p:cNvPr id="50" name="Group 49"/>
            <p:cNvGrpSpPr/>
            <p:nvPr/>
          </p:nvGrpSpPr>
          <p:grpSpPr>
            <a:xfrm>
              <a:off x="4668392" y="3572302"/>
              <a:ext cx="1061499" cy="1462868"/>
              <a:chOff x="7684424" y="3237313"/>
              <a:chExt cx="1088808" cy="1500503"/>
            </a:xfrm>
          </p:grpSpPr>
          <p:pic>
            <p:nvPicPr>
              <p:cNvPr id="51" name="Picture 4" descr="http://www.hpcwire.com/wp-content/uploads/2014/08/CloudLab-logo.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47223" y="3237313"/>
                <a:ext cx="691331" cy="859614"/>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7684424" y="4137996"/>
                <a:ext cx="1088808" cy="599820"/>
              </a:xfrm>
              <a:prstGeom prst="rect">
                <a:avLst/>
              </a:prstGeom>
            </p:spPr>
            <p:txBody>
              <a:bodyPr wrap="square">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Pilots,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Testbeds</a:t>
                </a:r>
              </a:p>
            </p:txBody>
          </p:sp>
        </p:grpSp>
        <p:pic>
          <p:nvPicPr>
            <p:cNvPr id="7" name="Picture 6">
              <a:extLst>
                <a:ext uri="{FF2B5EF4-FFF2-40B4-BE49-F238E27FC236}">
                  <a16:creationId xmlns:a16="http://schemas.microsoft.com/office/drawing/2014/main" id="{A9A69A44-FFF6-9DB7-CE69-6109A6DC0A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19797" y="2195157"/>
              <a:ext cx="1696372" cy="417433"/>
            </a:xfrm>
            <a:prstGeom prst="rect">
              <a:avLst/>
            </a:prstGeom>
          </p:spPr>
        </p:pic>
      </p:grpSp>
    </p:spTree>
    <p:extLst>
      <p:ext uri="{BB962C8B-B14F-4D97-AF65-F5344CB8AC3E}">
        <p14:creationId xmlns:p14="http://schemas.microsoft.com/office/powerpoint/2010/main" val="52684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84379"/>
            <a:ext cx="11277600" cy="732677"/>
          </a:xfrm>
        </p:spPr>
        <p:txBody>
          <a:bodyPr vert="horz" lIns="91440" tIns="45720" rIns="91440" bIns="45720" rtlCol="0" anchor="ctr">
            <a:noAutofit/>
          </a:bodyPr>
          <a:lstStyle/>
          <a:p>
            <a:pPr algn="ctr" defTabSz="914400">
              <a:lnSpc>
                <a:spcPct val="90000"/>
              </a:lnSpc>
            </a:pPr>
            <a:r>
              <a:rPr lang="en-US" sz="3600" b="1" dirty="0">
                <a:latin typeface="+mj-lt"/>
              </a:rPr>
              <a:t>NSF Office of Advanced Cyberinfrastructure (OAC)</a:t>
            </a:r>
            <a:endParaRPr lang="en-US" sz="3600" b="1" dirty="0">
              <a:latin typeface="+mj-lt"/>
              <a:cs typeface="Calibri Light"/>
            </a:endParaRPr>
          </a:p>
        </p:txBody>
      </p:sp>
      <p:grpSp>
        <p:nvGrpSpPr>
          <p:cNvPr id="41" name="Group 40">
            <a:extLst>
              <a:ext uri="{FF2B5EF4-FFF2-40B4-BE49-F238E27FC236}">
                <a16:creationId xmlns:a16="http://schemas.microsoft.com/office/drawing/2014/main" id="{1F998D4D-DC5E-6FC6-6828-D7953F44BE6C}"/>
              </a:ext>
            </a:extLst>
          </p:cNvPr>
          <p:cNvGrpSpPr/>
          <p:nvPr/>
        </p:nvGrpSpPr>
        <p:grpSpPr>
          <a:xfrm>
            <a:off x="176956" y="2507902"/>
            <a:ext cx="1828800" cy="950976"/>
            <a:chOff x="176956" y="2507902"/>
            <a:chExt cx="1828800" cy="950976"/>
          </a:xfrm>
        </p:grpSpPr>
        <p:sp>
          <p:nvSpPr>
            <p:cNvPr id="62" name="Freeform: Shape 1081">
              <a:extLst>
                <a:ext uri="{FF2B5EF4-FFF2-40B4-BE49-F238E27FC236}">
                  <a16:creationId xmlns:a16="http://schemas.microsoft.com/office/drawing/2014/main" id="{BE0A0931-84A0-9C46-91F2-BF234ED7AAAA}"/>
                </a:ext>
              </a:extLst>
            </p:cNvPr>
            <p:cNvSpPr/>
            <p:nvPr/>
          </p:nvSpPr>
          <p:spPr>
            <a:xfrm>
              <a:off x="176956" y="2507902"/>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Bob </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Chadduck</a:t>
              </a:r>
            </a:p>
          </p:txBody>
        </p:sp>
        <p:sp>
          <p:nvSpPr>
            <p:cNvPr id="63" name="Rectangle 62">
              <a:extLst>
                <a:ext uri="{FF2B5EF4-FFF2-40B4-BE49-F238E27FC236}">
                  <a16:creationId xmlns:a16="http://schemas.microsoft.com/office/drawing/2014/main" id="{A6482F65-87C1-D943-9CBA-6347077EA316}"/>
                </a:ext>
              </a:extLst>
            </p:cNvPr>
            <p:cNvSpPr/>
            <p:nvPr/>
          </p:nvSpPr>
          <p:spPr>
            <a:xfrm>
              <a:off x="251174" y="2613444"/>
              <a:ext cx="580552" cy="739893"/>
            </a:xfrm>
            <a:prstGeom prst="rect">
              <a:avLst/>
            </a:prstGeom>
            <a:blipFill>
              <a:blip r:embed="rId3"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EC953E31-41CB-4677-DAA1-403026F610EC}"/>
              </a:ext>
            </a:extLst>
          </p:cNvPr>
          <p:cNvGrpSpPr/>
          <p:nvPr/>
        </p:nvGrpSpPr>
        <p:grpSpPr>
          <a:xfrm>
            <a:off x="176956" y="3646975"/>
            <a:ext cx="1828800" cy="950976"/>
            <a:chOff x="176956" y="4020602"/>
            <a:chExt cx="1828800" cy="950976"/>
          </a:xfrm>
        </p:grpSpPr>
        <p:sp>
          <p:nvSpPr>
            <p:cNvPr id="65" name="Freeform: Shape 1083">
              <a:extLst>
                <a:ext uri="{FF2B5EF4-FFF2-40B4-BE49-F238E27FC236}">
                  <a16:creationId xmlns:a16="http://schemas.microsoft.com/office/drawing/2014/main" id="{C15B6DDF-389B-FC49-8CE4-D92D5E4F9B0C}"/>
                </a:ext>
              </a:extLst>
            </p:cNvPr>
            <p:cNvSpPr/>
            <p:nvPr/>
          </p:nvSpPr>
          <p:spPr>
            <a:xfrm>
              <a:off x="176956" y="4020602"/>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Ed </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Walker</a:t>
              </a:r>
            </a:p>
          </p:txBody>
        </p:sp>
        <p:sp>
          <p:nvSpPr>
            <p:cNvPr id="66" name="Rectangle 65">
              <a:extLst>
                <a:ext uri="{FF2B5EF4-FFF2-40B4-BE49-F238E27FC236}">
                  <a16:creationId xmlns:a16="http://schemas.microsoft.com/office/drawing/2014/main" id="{0241E3C1-D6C9-9446-82BE-2C8015219E84}"/>
                </a:ext>
              </a:extLst>
            </p:cNvPr>
            <p:cNvSpPr>
              <a:spLocks noChangeAspect="1"/>
            </p:cNvSpPr>
            <p:nvPr/>
          </p:nvSpPr>
          <p:spPr>
            <a:xfrm>
              <a:off x="245048" y="4125758"/>
              <a:ext cx="555498" cy="740664"/>
            </a:xfrm>
            <a:prstGeom prst="rect">
              <a:avLst/>
            </a:prstGeom>
            <a:blipFill>
              <a:blip r:embed="rId4"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a:ea typeface="+mn-ea"/>
                <a:cs typeface="+mn-cs"/>
              </a:endParaRPr>
            </a:p>
          </p:txBody>
        </p:sp>
      </p:grpSp>
      <p:sp>
        <p:nvSpPr>
          <p:cNvPr id="79" name="TextBox 78">
            <a:extLst>
              <a:ext uri="{FF2B5EF4-FFF2-40B4-BE49-F238E27FC236}">
                <a16:creationId xmlns:a16="http://schemas.microsoft.com/office/drawing/2014/main" id="{62CE5F4D-D38B-1B4D-B2AD-F3E787E3520C}"/>
              </a:ext>
            </a:extLst>
          </p:cNvPr>
          <p:cNvSpPr txBox="1"/>
          <p:nvPr/>
        </p:nvSpPr>
        <p:spPr>
          <a:xfrm>
            <a:off x="8226256" y="5847092"/>
            <a:ext cx="1744645" cy="338554"/>
          </a:xfrm>
          <a:prstGeom prst="rect">
            <a:avLst/>
          </a:prstGeom>
          <a:noFill/>
        </p:spPr>
        <p:txBody>
          <a:bodyPr wrap="none" lIns="91440" tIns="45720" rIns="91440" bIns="45720" rtlCol="0" anchor="t">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 IPA Appointment</a:t>
            </a:r>
          </a:p>
        </p:txBody>
      </p:sp>
      <p:sp>
        <p:nvSpPr>
          <p:cNvPr id="95" name="TextBox 94">
            <a:extLst>
              <a:ext uri="{FF2B5EF4-FFF2-40B4-BE49-F238E27FC236}">
                <a16:creationId xmlns:a16="http://schemas.microsoft.com/office/drawing/2014/main" id="{1116E8C4-553E-484F-B72A-B877FF041186}"/>
              </a:ext>
            </a:extLst>
          </p:cNvPr>
          <p:cNvSpPr txBox="1"/>
          <p:nvPr/>
        </p:nvSpPr>
        <p:spPr>
          <a:xfrm>
            <a:off x="5799625" y="3641451"/>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42" name="Freeform: Shape 1109">
            <a:extLst>
              <a:ext uri="{FF2B5EF4-FFF2-40B4-BE49-F238E27FC236}">
                <a16:creationId xmlns:a16="http://schemas.microsoft.com/office/drawing/2014/main" id="{326201DF-E34B-4ADA-88CC-0F4EF2573DAE}"/>
              </a:ext>
            </a:extLst>
          </p:cNvPr>
          <p:cNvSpPr/>
          <p:nvPr/>
        </p:nvSpPr>
        <p:spPr>
          <a:xfrm>
            <a:off x="8257065" y="3638316"/>
            <a:ext cx="1828800" cy="950976"/>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mn-cs"/>
              </a:rPr>
              <a:t>Seung-Jong (Jay) Park</a:t>
            </a:r>
            <a:endParaRPr kumimoji="0" lang="en-US" sz="1600" b="0" i="0" u="none" strike="noStrike" kern="1200" cap="none" spc="0" normalizeH="0" baseline="0" noProof="0">
              <a:ln>
                <a:noFill/>
              </a:ln>
              <a:solidFill>
                <a:srgbClr val="000000"/>
              </a:solidFill>
              <a:effectLst/>
              <a:uLnTx/>
              <a:uFillTx/>
              <a:latin typeface="Calibri"/>
              <a:ea typeface="+mn-ea"/>
              <a:cs typeface="Calibri"/>
            </a:endParaRPr>
          </a:p>
        </p:txBody>
      </p:sp>
      <p:sp>
        <p:nvSpPr>
          <p:cNvPr id="43" name="TextBox 42">
            <a:extLst>
              <a:ext uri="{FF2B5EF4-FFF2-40B4-BE49-F238E27FC236}">
                <a16:creationId xmlns:a16="http://schemas.microsoft.com/office/drawing/2014/main" id="{7215C772-145A-4713-A4CD-D1474FC0456D}"/>
              </a:ext>
            </a:extLst>
          </p:cNvPr>
          <p:cNvSpPr txBox="1"/>
          <p:nvPr/>
        </p:nvSpPr>
        <p:spPr>
          <a:xfrm>
            <a:off x="9820860" y="3634892"/>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pic>
        <p:nvPicPr>
          <p:cNvPr id="6" name="Picture 5" descr="A person in a suit&#10;&#10;Description automatically generated with medium confidence">
            <a:extLst>
              <a:ext uri="{FF2B5EF4-FFF2-40B4-BE49-F238E27FC236}">
                <a16:creationId xmlns:a16="http://schemas.microsoft.com/office/drawing/2014/main" id="{F67995C5-34FC-4495-9AA3-A0E3E23A7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574" y="3780204"/>
            <a:ext cx="506349" cy="686515"/>
          </a:xfrm>
          <a:prstGeom prst="rect">
            <a:avLst/>
          </a:prstGeom>
          <a:ln w="19050">
            <a:solidFill>
              <a:schemeClr val="bg1"/>
            </a:solidFill>
          </a:ln>
        </p:spPr>
      </p:pic>
      <p:grpSp>
        <p:nvGrpSpPr>
          <p:cNvPr id="40" name="Group 39">
            <a:extLst>
              <a:ext uri="{FF2B5EF4-FFF2-40B4-BE49-F238E27FC236}">
                <a16:creationId xmlns:a16="http://schemas.microsoft.com/office/drawing/2014/main" id="{6ADD3109-FAC2-1F82-9954-F5EDB0345D87}"/>
              </a:ext>
            </a:extLst>
          </p:cNvPr>
          <p:cNvGrpSpPr/>
          <p:nvPr/>
        </p:nvGrpSpPr>
        <p:grpSpPr>
          <a:xfrm>
            <a:off x="6217555" y="3646975"/>
            <a:ext cx="1828800" cy="950976"/>
            <a:chOff x="6217555" y="4020602"/>
            <a:chExt cx="1828800" cy="950976"/>
          </a:xfrm>
        </p:grpSpPr>
        <p:sp>
          <p:nvSpPr>
            <p:cNvPr id="53" name="Freeform: Shape 1073">
              <a:extLst>
                <a:ext uri="{FF2B5EF4-FFF2-40B4-BE49-F238E27FC236}">
                  <a16:creationId xmlns:a16="http://schemas.microsoft.com/office/drawing/2014/main" id="{D992FA90-11B8-A944-909F-9C1670256B7A}"/>
                </a:ext>
              </a:extLst>
            </p:cNvPr>
            <p:cNvSpPr/>
            <p:nvPr/>
          </p:nvSpPr>
          <p:spPr>
            <a:xfrm>
              <a:off x="6217555" y="4020602"/>
              <a:ext cx="1828800" cy="950976"/>
            </a:xfrm>
            <a:custGeom>
              <a:avLst/>
              <a:gdLst>
                <a:gd name="connsiteX0" fmla="*/ 0 w 2435658"/>
                <a:gd name="connsiteY0" fmla="*/ 0 h 966523"/>
                <a:gd name="connsiteX1" fmla="*/ 2435658 w 2435658"/>
                <a:gd name="connsiteY1" fmla="*/ 0 h 966523"/>
                <a:gd name="connsiteX2" fmla="*/ 2435658 w 2435658"/>
                <a:gd name="connsiteY2" fmla="*/ 966523 h 966523"/>
                <a:gd name="connsiteX3" fmla="*/ 0 w 2435658"/>
                <a:gd name="connsiteY3" fmla="*/ 966523 h 966523"/>
                <a:gd name="connsiteX4" fmla="*/ 0 w 2435658"/>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58" h="966523">
                  <a:moveTo>
                    <a:pt x="0" y="0"/>
                  </a:moveTo>
                  <a:lnTo>
                    <a:pt x="2435658" y="0"/>
                  </a:lnTo>
                  <a:lnTo>
                    <a:pt x="2435658"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Alejandro Suarez</a:t>
              </a:r>
            </a:p>
          </p:txBody>
        </p:sp>
        <p:pic>
          <p:nvPicPr>
            <p:cNvPr id="8" name="Picture 7" descr="A person smiling for the picture&#10;&#10;Description automatically generated with low confidence">
              <a:extLst>
                <a:ext uri="{FF2B5EF4-FFF2-40B4-BE49-F238E27FC236}">
                  <a16:creationId xmlns:a16="http://schemas.microsoft.com/office/drawing/2014/main" id="{4702B327-7E0A-4CDC-9905-223776700012}"/>
                </a:ext>
              </a:extLst>
            </p:cNvPr>
            <p:cNvPicPr>
              <a:picLocks noChangeAspect="1"/>
            </p:cNvPicPr>
            <p:nvPr/>
          </p:nvPicPr>
          <p:blipFill rotWithShape="1">
            <a:blip r:embed="rId6">
              <a:extLst>
                <a:ext uri="{28A0092B-C50C-407E-A947-70E740481C1C}">
                  <a14:useLocalDpi xmlns:a14="http://schemas.microsoft.com/office/drawing/2010/main" val="0"/>
                </a:ext>
              </a:extLst>
            </a:blip>
            <a:srcRect l="12677" r="12677"/>
            <a:stretch/>
          </p:blipFill>
          <p:spPr>
            <a:xfrm>
              <a:off x="6363412" y="4194315"/>
              <a:ext cx="522092" cy="646031"/>
            </a:xfrm>
            <a:prstGeom prst="rect">
              <a:avLst/>
            </a:prstGeom>
            <a:ln w="19050">
              <a:solidFill>
                <a:schemeClr val="bg1"/>
              </a:solidFill>
            </a:ln>
          </p:spPr>
        </p:pic>
      </p:grpSp>
      <p:grpSp>
        <p:nvGrpSpPr>
          <p:cNvPr id="36" name="Group 35">
            <a:extLst>
              <a:ext uri="{FF2B5EF4-FFF2-40B4-BE49-F238E27FC236}">
                <a16:creationId xmlns:a16="http://schemas.microsoft.com/office/drawing/2014/main" id="{C7E88549-B2B9-D23D-7E82-CC620FA8EB03}"/>
              </a:ext>
            </a:extLst>
          </p:cNvPr>
          <p:cNvGrpSpPr/>
          <p:nvPr/>
        </p:nvGrpSpPr>
        <p:grpSpPr>
          <a:xfrm>
            <a:off x="2190489" y="3646975"/>
            <a:ext cx="1828800" cy="950976"/>
            <a:chOff x="2190489" y="4020602"/>
            <a:chExt cx="1828800" cy="950976"/>
          </a:xfrm>
        </p:grpSpPr>
        <p:sp>
          <p:nvSpPr>
            <p:cNvPr id="80" name="Freeform: Shape 39">
              <a:extLst>
                <a:ext uri="{FF2B5EF4-FFF2-40B4-BE49-F238E27FC236}">
                  <a16:creationId xmlns:a16="http://schemas.microsoft.com/office/drawing/2014/main" id="{3D6165C3-05A1-C649-84C9-A3CBA1E85186}"/>
                </a:ext>
              </a:extLst>
            </p:cNvPr>
            <p:cNvSpPr/>
            <p:nvPr/>
          </p:nvSpPr>
          <p:spPr>
            <a:xfrm>
              <a:off x="2190489" y="4020602"/>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Rob</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Beverly</a:t>
              </a:r>
            </a:p>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person wearing glasses&#10;&#10;Description automatically generated with medium confidence">
              <a:extLst>
                <a:ext uri="{FF2B5EF4-FFF2-40B4-BE49-F238E27FC236}">
                  <a16:creationId xmlns:a16="http://schemas.microsoft.com/office/drawing/2014/main" id="{95121295-7B69-4305-8653-68D814AFF949}"/>
                </a:ext>
              </a:extLst>
            </p:cNvPr>
            <p:cNvPicPr>
              <a:picLocks noChangeAspect="1"/>
            </p:cNvPicPr>
            <p:nvPr/>
          </p:nvPicPr>
          <p:blipFill rotWithShape="1">
            <a:blip r:embed="rId7">
              <a:extLst>
                <a:ext uri="{28A0092B-C50C-407E-A947-70E740481C1C}">
                  <a14:useLocalDpi xmlns:a14="http://schemas.microsoft.com/office/drawing/2010/main" val="0"/>
                </a:ext>
              </a:extLst>
            </a:blip>
            <a:srcRect r="12636" b="9213"/>
            <a:stretch/>
          </p:blipFill>
          <p:spPr>
            <a:xfrm>
              <a:off x="2308295" y="4133613"/>
              <a:ext cx="583144" cy="740664"/>
            </a:xfrm>
            <a:prstGeom prst="rect">
              <a:avLst/>
            </a:prstGeom>
            <a:ln w="19050">
              <a:solidFill>
                <a:schemeClr val="bg1"/>
              </a:solidFill>
            </a:ln>
          </p:spPr>
        </p:pic>
      </p:grpSp>
      <p:grpSp>
        <p:nvGrpSpPr>
          <p:cNvPr id="39" name="Group 38">
            <a:extLst>
              <a:ext uri="{FF2B5EF4-FFF2-40B4-BE49-F238E27FC236}">
                <a16:creationId xmlns:a16="http://schemas.microsoft.com/office/drawing/2014/main" id="{66DD52D8-FD25-8C76-A701-4145810804AD}"/>
              </a:ext>
            </a:extLst>
          </p:cNvPr>
          <p:cNvGrpSpPr/>
          <p:nvPr/>
        </p:nvGrpSpPr>
        <p:grpSpPr>
          <a:xfrm>
            <a:off x="10233557" y="3594951"/>
            <a:ext cx="1869913" cy="987292"/>
            <a:chOff x="10233557" y="3968578"/>
            <a:chExt cx="1869913" cy="987292"/>
          </a:xfrm>
        </p:grpSpPr>
        <p:grpSp>
          <p:nvGrpSpPr>
            <p:cNvPr id="50" name="Group 49">
              <a:extLst>
                <a:ext uri="{FF2B5EF4-FFF2-40B4-BE49-F238E27FC236}">
                  <a16:creationId xmlns:a16="http://schemas.microsoft.com/office/drawing/2014/main" id="{52306825-0EEF-4577-9BBB-C178C954148B}"/>
                </a:ext>
              </a:extLst>
            </p:cNvPr>
            <p:cNvGrpSpPr/>
            <p:nvPr/>
          </p:nvGrpSpPr>
          <p:grpSpPr>
            <a:xfrm>
              <a:off x="10233557" y="3968578"/>
              <a:ext cx="1869913" cy="987292"/>
              <a:chOff x="4222551" y="4673867"/>
              <a:chExt cx="1869913" cy="987292"/>
            </a:xfrm>
          </p:grpSpPr>
          <p:sp>
            <p:nvSpPr>
              <p:cNvPr id="51" name="Freeform: Shape 39">
                <a:extLst>
                  <a:ext uri="{FF2B5EF4-FFF2-40B4-BE49-F238E27FC236}">
                    <a16:creationId xmlns:a16="http://schemas.microsoft.com/office/drawing/2014/main" id="{67B0B7DB-1AD4-41C5-BD2A-D35D22EF699C}"/>
                  </a:ext>
                </a:extLst>
              </p:cNvPr>
              <p:cNvSpPr/>
              <p:nvPr/>
            </p:nvSpPr>
            <p:spPr>
              <a:xfrm>
                <a:off x="4222551" y="4710183"/>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a:rPr>
                  <a:t>Juan</a:t>
                </a:r>
                <a:r>
                  <a:rPr kumimoji="0" lang="en-US" sz="1600" b="0" i="0" u="none" strike="noStrike" kern="1200" cap="none" spc="0" normalizeH="0" baseline="0" noProof="0">
                    <a:ln>
                      <a:noFill/>
                    </a:ln>
                    <a:solidFill>
                      <a:srgbClr val="000000"/>
                    </a:solidFill>
                    <a:effectLst/>
                    <a:uLnTx/>
                    <a:uFillTx/>
                    <a:latin typeface="Calibri"/>
                    <a:ea typeface="+mn-ea"/>
                    <a:cs typeface="+mn-cs"/>
                  </a:rPr>
                  <a:t> </a:t>
                </a:r>
                <a:r>
                  <a:rPr kumimoji="0" lang="en-US" sz="1600" b="0" i="0" u="none" strike="noStrike" kern="1200" cap="none" spc="0" normalizeH="0" baseline="0" noProof="0">
                    <a:ln>
                      <a:noFill/>
                    </a:ln>
                    <a:solidFill>
                      <a:srgbClr val="000000"/>
                    </a:solidFill>
                    <a:effectLst/>
                    <a:uLnTx/>
                    <a:uFillTx/>
                    <a:latin typeface="Calibri"/>
                    <a:ea typeface="+mn-ea"/>
                    <a:cs typeface="Calibri"/>
                  </a:rPr>
                  <a:t>(Jen) </a:t>
                </a:r>
                <a:br>
                  <a:rPr kumimoji="0" lang="en-US" sz="1600" b="0" i="0" u="none" strike="noStrike" kern="1200" cap="none" spc="0" normalizeH="0" baseline="0" noProof="0">
                    <a:ln>
                      <a:noFill/>
                    </a:ln>
                    <a:solidFill>
                      <a:srgbClr val="000000"/>
                    </a:solidFill>
                    <a:effectLst/>
                    <a:uLnTx/>
                    <a:uFillTx/>
                    <a:latin typeface="Calibri"/>
                    <a:ea typeface="+mn-ea"/>
                    <a:cs typeface="Calibri"/>
                  </a:rPr>
                </a:br>
                <a:r>
                  <a:rPr kumimoji="0" lang="en-US" sz="1600" b="0" i="0" u="none" strike="noStrike" kern="1200" cap="none" spc="0" normalizeH="0" baseline="0" noProof="0">
                    <a:ln>
                      <a:noFill/>
                    </a:ln>
                    <a:solidFill>
                      <a:srgbClr val="000000"/>
                    </a:solidFill>
                    <a:effectLst/>
                    <a:uLnTx/>
                    <a:uFillTx/>
                    <a:latin typeface="Calibri"/>
                    <a:ea typeface="+mn-ea"/>
                    <a:cs typeface="Calibri"/>
                  </a:rPr>
                  <a:t>Li</a:t>
                </a:r>
              </a:p>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8378A58E-ADAE-4645-8746-C5835316B2B0}"/>
                  </a:ext>
                </a:extLst>
              </p:cNvPr>
              <p:cNvSpPr txBox="1"/>
              <p:nvPr/>
            </p:nvSpPr>
            <p:spPr>
              <a:xfrm>
                <a:off x="5792382" y="4673867"/>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pic>
          <p:nvPicPr>
            <p:cNvPr id="12" name="Picture 12" descr="J Li.jpg">
              <a:extLst>
                <a:ext uri="{FF2B5EF4-FFF2-40B4-BE49-F238E27FC236}">
                  <a16:creationId xmlns:a16="http://schemas.microsoft.com/office/drawing/2014/main" id="{7BC8D50D-452F-4541-8F9E-9F1FEA767D01}"/>
                </a:ext>
              </a:extLst>
            </p:cNvPr>
            <p:cNvPicPr>
              <a:picLocks noChangeAspect="1"/>
            </p:cNvPicPr>
            <p:nvPr/>
          </p:nvPicPr>
          <p:blipFill>
            <a:blip r:embed="rId8"/>
            <a:stretch>
              <a:fillRect/>
            </a:stretch>
          </p:blipFill>
          <p:spPr>
            <a:xfrm>
              <a:off x="10366426" y="4199744"/>
              <a:ext cx="585312" cy="615554"/>
            </a:xfrm>
            <a:prstGeom prst="rect">
              <a:avLst/>
            </a:prstGeom>
            <a:ln w="19050">
              <a:solidFill>
                <a:schemeClr val="bg1"/>
              </a:solidFill>
            </a:ln>
          </p:spPr>
        </p:pic>
      </p:grpSp>
      <p:grpSp>
        <p:nvGrpSpPr>
          <p:cNvPr id="31" name="Group 30">
            <a:extLst>
              <a:ext uri="{FF2B5EF4-FFF2-40B4-BE49-F238E27FC236}">
                <a16:creationId xmlns:a16="http://schemas.microsoft.com/office/drawing/2014/main" id="{D5A53BF5-98FF-1334-9684-28813AEF5C61}"/>
              </a:ext>
            </a:extLst>
          </p:cNvPr>
          <p:cNvGrpSpPr/>
          <p:nvPr/>
        </p:nvGrpSpPr>
        <p:grpSpPr>
          <a:xfrm>
            <a:off x="2183702" y="4720701"/>
            <a:ext cx="1846559" cy="950976"/>
            <a:chOff x="2178382" y="5094328"/>
            <a:chExt cx="1846559" cy="950976"/>
          </a:xfrm>
        </p:grpSpPr>
        <p:sp>
          <p:nvSpPr>
            <p:cNvPr id="55" name="Freeform: Shape 1109">
              <a:extLst>
                <a:ext uri="{FF2B5EF4-FFF2-40B4-BE49-F238E27FC236}">
                  <a16:creationId xmlns:a16="http://schemas.microsoft.com/office/drawing/2014/main" id="{621014A9-1CC6-4467-8E11-A521EA16D7DA}"/>
                </a:ext>
              </a:extLst>
            </p:cNvPr>
            <p:cNvSpPr/>
            <p:nvPr/>
          </p:nvSpPr>
          <p:spPr>
            <a:xfrm>
              <a:off x="2178382" y="5094328"/>
              <a:ext cx="1837459" cy="950976"/>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a:rPr>
                <a:t>Varun Chandola</a:t>
              </a:r>
            </a:p>
          </p:txBody>
        </p:sp>
        <p:pic>
          <p:nvPicPr>
            <p:cNvPr id="56" name="Picture 11" descr="varun-chandola.jpg">
              <a:extLst>
                <a:ext uri="{FF2B5EF4-FFF2-40B4-BE49-F238E27FC236}">
                  <a16:creationId xmlns:a16="http://schemas.microsoft.com/office/drawing/2014/main" id="{B65B01C8-9EED-4D22-A40E-8EB277F9CD90}"/>
                </a:ext>
              </a:extLst>
            </p:cNvPr>
            <p:cNvPicPr>
              <a:picLocks noChangeAspect="1"/>
            </p:cNvPicPr>
            <p:nvPr/>
          </p:nvPicPr>
          <p:blipFill>
            <a:blip r:embed="rId9"/>
            <a:stretch>
              <a:fillRect/>
            </a:stretch>
          </p:blipFill>
          <p:spPr>
            <a:xfrm>
              <a:off x="2316725" y="5196434"/>
              <a:ext cx="613065" cy="693971"/>
            </a:xfrm>
            <a:prstGeom prst="rect">
              <a:avLst/>
            </a:prstGeom>
            <a:ln w="19050">
              <a:solidFill>
                <a:schemeClr val="bg1"/>
              </a:solidFill>
            </a:ln>
          </p:spPr>
        </p:pic>
        <p:sp>
          <p:nvSpPr>
            <p:cNvPr id="57" name="TextBox 56">
              <a:extLst>
                <a:ext uri="{FF2B5EF4-FFF2-40B4-BE49-F238E27FC236}">
                  <a16:creationId xmlns:a16="http://schemas.microsoft.com/office/drawing/2014/main" id="{D31E0358-8EBB-441A-9919-515E991C4107}"/>
                </a:ext>
              </a:extLst>
            </p:cNvPr>
            <p:cNvSpPr txBox="1"/>
            <p:nvPr/>
          </p:nvSpPr>
          <p:spPr>
            <a:xfrm>
              <a:off x="3724859" y="5142859"/>
              <a:ext cx="300082" cy="369332"/>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33" name="Group 32">
            <a:extLst>
              <a:ext uri="{FF2B5EF4-FFF2-40B4-BE49-F238E27FC236}">
                <a16:creationId xmlns:a16="http://schemas.microsoft.com/office/drawing/2014/main" id="{84D2AF25-7A17-A18F-F199-BDEBE0A1C5BB}"/>
              </a:ext>
            </a:extLst>
          </p:cNvPr>
          <p:cNvGrpSpPr/>
          <p:nvPr/>
        </p:nvGrpSpPr>
        <p:grpSpPr>
          <a:xfrm>
            <a:off x="4209929" y="4717277"/>
            <a:ext cx="1855218" cy="945741"/>
            <a:chOff x="4204609" y="5090904"/>
            <a:chExt cx="1855218" cy="945741"/>
          </a:xfrm>
        </p:grpSpPr>
        <p:grpSp>
          <p:nvGrpSpPr>
            <p:cNvPr id="28" name="Group 27">
              <a:extLst>
                <a:ext uri="{FF2B5EF4-FFF2-40B4-BE49-F238E27FC236}">
                  <a16:creationId xmlns:a16="http://schemas.microsoft.com/office/drawing/2014/main" id="{5FC5F6E9-86D4-299A-CC15-FA202B3DA325}"/>
                </a:ext>
              </a:extLst>
            </p:cNvPr>
            <p:cNvGrpSpPr/>
            <p:nvPr/>
          </p:nvGrpSpPr>
          <p:grpSpPr>
            <a:xfrm>
              <a:off x="4204609" y="5090904"/>
              <a:ext cx="1855218" cy="945741"/>
              <a:chOff x="4204609" y="5090904"/>
              <a:chExt cx="1855218" cy="945741"/>
            </a:xfrm>
          </p:grpSpPr>
          <p:sp>
            <p:nvSpPr>
              <p:cNvPr id="47" name="Freeform: Shape 1109">
                <a:extLst>
                  <a:ext uri="{FF2B5EF4-FFF2-40B4-BE49-F238E27FC236}">
                    <a16:creationId xmlns:a16="http://schemas.microsoft.com/office/drawing/2014/main" id="{7615CDB8-54D6-4736-82C2-52C57B80C755}"/>
                  </a:ext>
                </a:extLst>
              </p:cNvPr>
              <p:cNvSpPr/>
              <p:nvPr/>
            </p:nvSpPr>
            <p:spPr>
              <a:xfrm>
                <a:off x="4204609" y="5094328"/>
                <a:ext cx="1837459" cy="942317"/>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a:rPr>
                  <a:t>Ashok </a:t>
                </a:r>
                <a:r>
                  <a:rPr kumimoji="0" lang="en-US" sz="1600" b="0" i="0" u="none" strike="noStrike" kern="1200" cap="none" spc="0" normalizeH="0" baseline="0" noProof="0">
                    <a:ln>
                      <a:noFill/>
                    </a:ln>
                    <a:solidFill>
                      <a:srgbClr val="000000"/>
                    </a:solidFill>
                    <a:effectLst/>
                    <a:uLnTx/>
                    <a:uFillTx/>
                    <a:latin typeface="Calibri"/>
                    <a:ea typeface="+mn-lt"/>
                    <a:cs typeface="Calibri"/>
                  </a:rPr>
                  <a:t>Srinivasan</a:t>
                </a:r>
                <a:endParaRPr kumimoji="0" lang="en-US" sz="1600" b="0" i="0" u="none" strike="noStrike" kern="1200" cap="none" spc="0" normalizeH="0" baseline="0" noProof="0">
                  <a:ln>
                    <a:noFill/>
                  </a:ln>
                  <a:solidFill>
                    <a:srgbClr val="000000"/>
                  </a:solidFill>
                  <a:effectLst/>
                  <a:uLnTx/>
                  <a:uFillTx/>
                  <a:latin typeface="Calibri"/>
                  <a:ea typeface="+mn-ea"/>
                  <a:cs typeface="Calibri"/>
                </a:endParaRPr>
              </a:p>
            </p:txBody>
          </p:sp>
          <p:sp>
            <p:nvSpPr>
              <p:cNvPr id="54" name="TextBox 53">
                <a:extLst>
                  <a:ext uri="{FF2B5EF4-FFF2-40B4-BE49-F238E27FC236}">
                    <a16:creationId xmlns:a16="http://schemas.microsoft.com/office/drawing/2014/main" id="{272CD789-D5FF-46B1-A648-E7BBC42150FD}"/>
                  </a:ext>
                </a:extLst>
              </p:cNvPr>
              <p:cNvSpPr txBox="1"/>
              <p:nvPr/>
            </p:nvSpPr>
            <p:spPr>
              <a:xfrm>
                <a:off x="5759745" y="5090904"/>
                <a:ext cx="300082" cy="369332"/>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pic>
          <p:nvPicPr>
            <p:cNvPr id="3" name="Picture 4">
              <a:extLst>
                <a:ext uri="{FF2B5EF4-FFF2-40B4-BE49-F238E27FC236}">
                  <a16:creationId xmlns:a16="http://schemas.microsoft.com/office/drawing/2014/main" id="{8317D62D-6459-4D1D-AD9F-6B6FCAFFC5E4}"/>
                </a:ext>
              </a:extLst>
            </p:cNvPr>
            <p:cNvPicPr>
              <a:picLocks noChangeAspect="1"/>
            </p:cNvPicPr>
            <p:nvPr/>
          </p:nvPicPr>
          <p:blipFill>
            <a:blip r:embed="rId10"/>
            <a:stretch>
              <a:fillRect/>
            </a:stretch>
          </p:blipFill>
          <p:spPr>
            <a:xfrm>
              <a:off x="4364373" y="5248746"/>
              <a:ext cx="549571" cy="629463"/>
            </a:xfrm>
            <a:prstGeom prst="rect">
              <a:avLst/>
            </a:prstGeom>
            <a:ln w="19050">
              <a:solidFill>
                <a:schemeClr val="bg1"/>
              </a:solidFill>
            </a:ln>
          </p:spPr>
        </p:pic>
      </p:grpSp>
      <p:grpSp>
        <p:nvGrpSpPr>
          <p:cNvPr id="32" name="Group 31">
            <a:extLst>
              <a:ext uri="{FF2B5EF4-FFF2-40B4-BE49-F238E27FC236}">
                <a16:creationId xmlns:a16="http://schemas.microsoft.com/office/drawing/2014/main" id="{526826D9-2F63-FDF0-102A-2C3A5892206D}"/>
              </a:ext>
            </a:extLst>
          </p:cNvPr>
          <p:cNvGrpSpPr/>
          <p:nvPr/>
        </p:nvGrpSpPr>
        <p:grpSpPr>
          <a:xfrm>
            <a:off x="6218837" y="4717276"/>
            <a:ext cx="1846559" cy="945741"/>
            <a:chOff x="6213517" y="5090903"/>
            <a:chExt cx="1846559" cy="945741"/>
          </a:xfrm>
        </p:grpSpPr>
        <p:grpSp>
          <p:nvGrpSpPr>
            <p:cNvPr id="29" name="Group 28">
              <a:extLst>
                <a:ext uri="{FF2B5EF4-FFF2-40B4-BE49-F238E27FC236}">
                  <a16:creationId xmlns:a16="http://schemas.microsoft.com/office/drawing/2014/main" id="{D60EA106-229C-2675-81F6-ADE6DD1E7117}"/>
                </a:ext>
              </a:extLst>
            </p:cNvPr>
            <p:cNvGrpSpPr/>
            <p:nvPr/>
          </p:nvGrpSpPr>
          <p:grpSpPr>
            <a:xfrm>
              <a:off x="6213517" y="5090903"/>
              <a:ext cx="1846559" cy="945741"/>
              <a:chOff x="6213517" y="5090903"/>
              <a:chExt cx="1846559" cy="945741"/>
            </a:xfrm>
          </p:grpSpPr>
          <p:sp>
            <p:nvSpPr>
              <p:cNvPr id="58" name="Freeform: Shape 1109">
                <a:extLst>
                  <a:ext uri="{FF2B5EF4-FFF2-40B4-BE49-F238E27FC236}">
                    <a16:creationId xmlns:a16="http://schemas.microsoft.com/office/drawing/2014/main" id="{7D41660F-1741-4299-A2D5-293B37265F34}"/>
                  </a:ext>
                </a:extLst>
              </p:cNvPr>
              <p:cNvSpPr/>
              <p:nvPr/>
            </p:nvSpPr>
            <p:spPr>
              <a:xfrm>
                <a:off x="6213517" y="5094327"/>
                <a:ext cx="1837459" cy="942317"/>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a:rPr>
                  <a:t>Tom Gulbransen</a:t>
                </a:r>
              </a:p>
            </p:txBody>
          </p:sp>
          <p:sp>
            <p:nvSpPr>
              <p:cNvPr id="59" name="TextBox 58">
                <a:extLst>
                  <a:ext uri="{FF2B5EF4-FFF2-40B4-BE49-F238E27FC236}">
                    <a16:creationId xmlns:a16="http://schemas.microsoft.com/office/drawing/2014/main" id="{CF454AFA-1059-4C74-ADF2-8DD361A8F460}"/>
                  </a:ext>
                </a:extLst>
              </p:cNvPr>
              <p:cNvSpPr txBox="1"/>
              <p:nvPr/>
            </p:nvSpPr>
            <p:spPr>
              <a:xfrm>
                <a:off x="7759994" y="5090903"/>
                <a:ext cx="300082" cy="369332"/>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pic>
          <p:nvPicPr>
            <p:cNvPr id="5" name="Picture 10">
              <a:extLst>
                <a:ext uri="{FF2B5EF4-FFF2-40B4-BE49-F238E27FC236}">
                  <a16:creationId xmlns:a16="http://schemas.microsoft.com/office/drawing/2014/main" id="{5EF49C72-EA2F-4551-98AC-756BDA870CB1}"/>
                </a:ext>
              </a:extLst>
            </p:cNvPr>
            <p:cNvPicPr>
              <a:picLocks noChangeAspect="1"/>
            </p:cNvPicPr>
            <p:nvPr/>
          </p:nvPicPr>
          <p:blipFill rotWithShape="1">
            <a:blip r:embed="rId11"/>
            <a:srcRect l="4562" r="1432"/>
            <a:stretch/>
          </p:blipFill>
          <p:spPr>
            <a:xfrm>
              <a:off x="6342134" y="5262087"/>
              <a:ext cx="588256" cy="616122"/>
            </a:xfrm>
            <a:prstGeom prst="rect">
              <a:avLst/>
            </a:prstGeom>
            <a:ln w="19050">
              <a:solidFill>
                <a:schemeClr val="bg1"/>
              </a:solidFill>
            </a:ln>
          </p:spPr>
        </p:pic>
      </p:grpSp>
      <p:grpSp>
        <p:nvGrpSpPr>
          <p:cNvPr id="48" name="Group 47">
            <a:extLst>
              <a:ext uri="{FF2B5EF4-FFF2-40B4-BE49-F238E27FC236}">
                <a16:creationId xmlns:a16="http://schemas.microsoft.com/office/drawing/2014/main" id="{A56A2F55-65DF-7138-3FC1-C077B4B77A4B}"/>
              </a:ext>
            </a:extLst>
          </p:cNvPr>
          <p:cNvGrpSpPr/>
          <p:nvPr/>
        </p:nvGrpSpPr>
        <p:grpSpPr>
          <a:xfrm>
            <a:off x="6218144" y="2503975"/>
            <a:ext cx="1828800" cy="950976"/>
            <a:chOff x="6218144" y="2503975"/>
            <a:chExt cx="1828800" cy="950976"/>
          </a:xfrm>
        </p:grpSpPr>
        <p:sp>
          <p:nvSpPr>
            <p:cNvPr id="97" name="Freeform: Shape 1073">
              <a:extLst>
                <a:ext uri="{FF2B5EF4-FFF2-40B4-BE49-F238E27FC236}">
                  <a16:creationId xmlns:a16="http://schemas.microsoft.com/office/drawing/2014/main" id="{5BB8867D-1B88-6241-B982-C2A9904BB027}"/>
                </a:ext>
              </a:extLst>
            </p:cNvPr>
            <p:cNvSpPr/>
            <p:nvPr/>
          </p:nvSpPr>
          <p:spPr>
            <a:xfrm>
              <a:off x="6218144" y="2503975"/>
              <a:ext cx="1828800" cy="950976"/>
            </a:xfrm>
            <a:custGeom>
              <a:avLst/>
              <a:gdLst>
                <a:gd name="connsiteX0" fmla="*/ 0 w 2435658"/>
                <a:gd name="connsiteY0" fmla="*/ 0 h 966523"/>
                <a:gd name="connsiteX1" fmla="*/ 2435658 w 2435658"/>
                <a:gd name="connsiteY1" fmla="*/ 0 h 966523"/>
                <a:gd name="connsiteX2" fmla="*/ 2435658 w 2435658"/>
                <a:gd name="connsiteY2" fmla="*/ 966523 h 966523"/>
                <a:gd name="connsiteX3" fmla="*/ 0 w 2435658"/>
                <a:gd name="connsiteY3" fmla="*/ 966523 h 966523"/>
                <a:gd name="connsiteX4" fmla="*/ 0 w 2435658"/>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58" h="966523">
                  <a:moveTo>
                    <a:pt x="0" y="0"/>
                  </a:moveTo>
                  <a:lnTo>
                    <a:pt x="2435658" y="0"/>
                  </a:lnTo>
                  <a:lnTo>
                    <a:pt x="2435658"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mn-cs"/>
                </a:rPr>
                <a:t>Andrey </a:t>
              </a:r>
              <a:r>
                <a:rPr kumimoji="0" lang="en-US" sz="1600" b="0" i="0" u="none" strike="noStrike" kern="1200" cap="none" spc="0" normalizeH="0" baseline="0" noProof="0" err="1">
                  <a:ln>
                    <a:noFill/>
                  </a:ln>
                  <a:solidFill>
                    <a:srgbClr val="000000"/>
                  </a:solidFill>
                  <a:effectLst/>
                  <a:uLnTx/>
                  <a:uFillTx/>
                  <a:latin typeface="Calibri"/>
                  <a:ea typeface="+mn-ea"/>
                  <a:cs typeface="+mn-cs"/>
                </a:rPr>
                <a:t>Kanaev</a:t>
              </a:r>
              <a:endParaRPr kumimoji="0" lang="en-US" sz="1600" b="0" i="0" u="none" strike="noStrike" kern="1200" cap="none" spc="0" normalizeH="0" baseline="0" noProof="0" err="1">
                <a:ln>
                  <a:noFill/>
                </a:ln>
                <a:solidFill>
                  <a:srgbClr val="000000"/>
                </a:solidFill>
                <a:effectLst/>
                <a:uLnTx/>
                <a:uFillTx/>
                <a:latin typeface="Calibri"/>
                <a:ea typeface="+mn-ea"/>
                <a:cs typeface="Calibri"/>
              </a:endParaRPr>
            </a:p>
          </p:txBody>
        </p:sp>
        <p:pic>
          <p:nvPicPr>
            <p:cNvPr id="11" name="Picture 13" descr="Kanaev.jpg">
              <a:extLst>
                <a:ext uri="{FF2B5EF4-FFF2-40B4-BE49-F238E27FC236}">
                  <a16:creationId xmlns:a16="http://schemas.microsoft.com/office/drawing/2014/main" id="{A82F775D-32A2-4D7A-B312-498F6AB1D102}"/>
                </a:ext>
              </a:extLst>
            </p:cNvPr>
            <p:cNvPicPr>
              <a:picLocks noChangeAspect="1"/>
            </p:cNvPicPr>
            <p:nvPr/>
          </p:nvPicPr>
          <p:blipFill>
            <a:blip r:embed="rId12"/>
            <a:stretch>
              <a:fillRect/>
            </a:stretch>
          </p:blipFill>
          <p:spPr>
            <a:xfrm>
              <a:off x="6387473" y="2613058"/>
              <a:ext cx="543427" cy="712516"/>
            </a:xfrm>
            <a:prstGeom prst="rect">
              <a:avLst/>
            </a:prstGeom>
            <a:ln w="19050">
              <a:solidFill>
                <a:schemeClr val="bg1"/>
              </a:solidFill>
            </a:ln>
          </p:spPr>
        </p:pic>
      </p:grpSp>
      <p:grpSp>
        <p:nvGrpSpPr>
          <p:cNvPr id="19" name="Group 18">
            <a:extLst>
              <a:ext uri="{FF2B5EF4-FFF2-40B4-BE49-F238E27FC236}">
                <a16:creationId xmlns:a16="http://schemas.microsoft.com/office/drawing/2014/main" id="{F798AC7E-A8B7-095D-D076-1023D8A24305}"/>
              </a:ext>
            </a:extLst>
          </p:cNvPr>
          <p:cNvGrpSpPr/>
          <p:nvPr/>
        </p:nvGrpSpPr>
        <p:grpSpPr>
          <a:xfrm>
            <a:off x="6200901" y="1413736"/>
            <a:ext cx="2267712" cy="950976"/>
            <a:chOff x="6215793" y="2198834"/>
            <a:chExt cx="2267712" cy="950976"/>
          </a:xfrm>
        </p:grpSpPr>
        <p:sp>
          <p:nvSpPr>
            <p:cNvPr id="72" name="Freeform: Shape 1099">
              <a:extLst>
                <a:ext uri="{FF2B5EF4-FFF2-40B4-BE49-F238E27FC236}">
                  <a16:creationId xmlns:a16="http://schemas.microsoft.com/office/drawing/2014/main" id="{814D7338-5065-4649-A74D-2A283D324DBA}"/>
                </a:ext>
              </a:extLst>
            </p:cNvPr>
            <p:cNvSpPr/>
            <p:nvPr/>
          </p:nvSpPr>
          <p:spPr>
            <a:xfrm>
              <a:off x="6215793" y="2198834"/>
              <a:ext cx="2267712"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Calibri"/>
                  <a:ea typeface="+mn-ea"/>
                  <a:cs typeface="+mn-cs"/>
                </a:rPr>
                <a:t>Amy Walton</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a:rPr>
                <a:t>Deputy Office Director</a:t>
              </a:r>
            </a:p>
          </p:txBody>
        </p:sp>
        <p:sp>
          <p:nvSpPr>
            <p:cNvPr id="15" name="Rectangle 14">
              <a:extLst>
                <a:ext uri="{FF2B5EF4-FFF2-40B4-BE49-F238E27FC236}">
                  <a16:creationId xmlns:a16="http://schemas.microsoft.com/office/drawing/2014/main" id="{25C7EFCB-D8E8-B495-B547-059CEEFC61CC}"/>
                </a:ext>
              </a:extLst>
            </p:cNvPr>
            <p:cNvSpPr>
              <a:spLocks noChangeAspect="1"/>
            </p:cNvSpPr>
            <p:nvPr/>
          </p:nvSpPr>
          <p:spPr>
            <a:xfrm>
              <a:off x="6366369" y="2312305"/>
              <a:ext cx="534027" cy="707439"/>
            </a:xfrm>
            <a:prstGeom prst="rect">
              <a:avLst/>
            </a:prstGeom>
            <a:blipFill>
              <a:blip r:embed="rId13"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C0F309E5-AAB9-58F6-580B-45F3ADCB8CDC}"/>
              </a:ext>
            </a:extLst>
          </p:cNvPr>
          <p:cNvGrpSpPr/>
          <p:nvPr/>
        </p:nvGrpSpPr>
        <p:grpSpPr>
          <a:xfrm>
            <a:off x="2199226" y="2525961"/>
            <a:ext cx="1802823" cy="942317"/>
            <a:chOff x="2199226" y="2525961"/>
            <a:chExt cx="1802823" cy="942317"/>
          </a:xfrm>
        </p:grpSpPr>
        <p:sp>
          <p:nvSpPr>
            <p:cNvPr id="16" name="Freeform: Shape 1107">
              <a:extLst>
                <a:ext uri="{FF2B5EF4-FFF2-40B4-BE49-F238E27FC236}">
                  <a16:creationId xmlns:a16="http://schemas.microsoft.com/office/drawing/2014/main" id="{DB9E8C9A-3CAD-48FC-9ADB-13D5930CCA83}"/>
                </a:ext>
              </a:extLst>
            </p:cNvPr>
            <p:cNvSpPr/>
            <p:nvPr/>
          </p:nvSpPr>
          <p:spPr>
            <a:xfrm>
              <a:off x="2199226" y="2525961"/>
              <a:ext cx="1802823" cy="942317"/>
            </a:xfrm>
            <a:custGeom>
              <a:avLst/>
              <a:gdLst>
                <a:gd name="connsiteX0" fmla="*/ 0 w 2129231"/>
                <a:gd name="connsiteY0" fmla="*/ 0 h 966523"/>
                <a:gd name="connsiteX1" fmla="*/ 2129231 w 2129231"/>
                <a:gd name="connsiteY1" fmla="*/ 0 h 966523"/>
                <a:gd name="connsiteX2" fmla="*/ 2129231 w 2129231"/>
                <a:gd name="connsiteY2" fmla="*/ 966523 h 966523"/>
                <a:gd name="connsiteX3" fmla="*/ 0 w 2129231"/>
                <a:gd name="connsiteY3" fmla="*/ 966523 h 966523"/>
                <a:gd name="connsiteX4" fmla="*/ 0 w 212923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231" h="966523">
                  <a:moveTo>
                    <a:pt x="0" y="0"/>
                  </a:moveTo>
                  <a:lnTo>
                    <a:pt x="2129231" y="0"/>
                  </a:lnTo>
                  <a:lnTo>
                    <a:pt x="2129231"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Bill</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Miller</a:t>
              </a:r>
            </a:p>
          </p:txBody>
        </p:sp>
        <p:sp>
          <p:nvSpPr>
            <p:cNvPr id="17" name="Rectangle 16">
              <a:extLst>
                <a:ext uri="{FF2B5EF4-FFF2-40B4-BE49-F238E27FC236}">
                  <a16:creationId xmlns:a16="http://schemas.microsoft.com/office/drawing/2014/main" id="{67DBB85D-0D2C-704B-E811-BF12222F476C}"/>
                </a:ext>
              </a:extLst>
            </p:cNvPr>
            <p:cNvSpPr>
              <a:spLocks noChangeAspect="1"/>
            </p:cNvSpPr>
            <p:nvPr/>
          </p:nvSpPr>
          <p:spPr>
            <a:xfrm>
              <a:off x="2334719" y="2613799"/>
              <a:ext cx="588621" cy="740664"/>
            </a:xfrm>
            <a:prstGeom prst="rect">
              <a:avLst/>
            </a:prstGeom>
            <a:blipFill>
              <a:blip r:embed="rId14"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6725E9CF-6233-300A-3A15-B91995D20F5B}"/>
              </a:ext>
            </a:extLst>
          </p:cNvPr>
          <p:cNvGrpSpPr/>
          <p:nvPr/>
        </p:nvGrpSpPr>
        <p:grpSpPr>
          <a:xfrm>
            <a:off x="183453" y="4712041"/>
            <a:ext cx="1828800" cy="950976"/>
            <a:chOff x="91787" y="5606382"/>
            <a:chExt cx="1828800" cy="950976"/>
          </a:xfrm>
        </p:grpSpPr>
        <p:sp>
          <p:nvSpPr>
            <p:cNvPr id="10" name="Freeform: Shape 1081">
              <a:extLst>
                <a:ext uri="{FF2B5EF4-FFF2-40B4-BE49-F238E27FC236}">
                  <a16:creationId xmlns:a16="http://schemas.microsoft.com/office/drawing/2014/main" id="{A98A2A9A-7228-A43C-0D02-B75A9277F6ED}"/>
                </a:ext>
              </a:extLst>
            </p:cNvPr>
            <p:cNvSpPr/>
            <p:nvPr/>
          </p:nvSpPr>
          <p:spPr>
            <a:xfrm>
              <a:off x="91787" y="5606382"/>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Kevin Thompson</a:t>
              </a:r>
            </a:p>
          </p:txBody>
        </p:sp>
        <p:sp>
          <p:nvSpPr>
            <p:cNvPr id="13" name="Rectangle 12">
              <a:extLst>
                <a:ext uri="{FF2B5EF4-FFF2-40B4-BE49-F238E27FC236}">
                  <a16:creationId xmlns:a16="http://schemas.microsoft.com/office/drawing/2014/main" id="{E8207690-FE82-8613-C47C-CD8CA586BDED}"/>
                </a:ext>
              </a:extLst>
            </p:cNvPr>
            <p:cNvSpPr>
              <a:spLocks noChangeAspect="1"/>
            </p:cNvSpPr>
            <p:nvPr/>
          </p:nvSpPr>
          <p:spPr>
            <a:xfrm>
              <a:off x="188733" y="5728855"/>
              <a:ext cx="563299" cy="696250"/>
            </a:xfrm>
            <a:prstGeom prst="rect">
              <a:avLst/>
            </a:prstGeom>
            <a:blipFill>
              <a:blip r:embed="rId15" cstate="screen">
                <a:extLst>
                  <a:ext uri="{28A0092B-C50C-407E-A947-70E740481C1C}">
                    <a14:useLocalDpi xmlns:a14="http://schemas.microsoft.com/office/drawing/2010/main"/>
                  </a:ext>
                </a:extLst>
              </a:blip>
              <a:srcRect/>
              <a:stretch>
                <a:fillRect/>
              </a:stretch>
            </a:blipFill>
            <a:ln w="190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B9C95E33-4263-5879-8174-0AAC6203AC57}"/>
              </a:ext>
            </a:extLst>
          </p:cNvPr>
          <p:cNvGrpSpPr/>
          <p:nvPr/>
        </p:nvGrpSpPr>
        <p:grpSpPr>
          <a:xfrm>
            <a:off x="8233307" y="2505586"/>
            <a:ext cx="1828800" cy="950976"/>
            <a:chOff x="8233307" y="2879213"/>
            <a:chExt cx="1828800" cy="950976"/>
          </a:xfrm>
        </p:grpSpPr>
        <p:sp>
          <p:nvSpPr>
            <p:cNvPr id="44" name="Freeform: Shape 39">
              <a:extLst>
                <a:ext uri="{FF2B5EF4-FFF2-40B4-BE49-F238E27FC236}">
                  <a16:creationId xmlns:a16="http://schemas.microsoft.com/office/drawing/2014/main" id="{9D653C05-93D4-BC43-A667-1228F5A3F17D}"/>
                </a:ext>
              </a:extLst>
            </p:cNvPr>
            <p:cNvSpPr/>
            <p:nvPr/>
          </p:nvSpPr>
          <p:spPr>
            <a:xfrm>
              <a:off x="8233307" y="2879213"/>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Sharon</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Geva</a:t>
              </a:r>
            </a:p>
          </p:txBody>
        </p:sp>
        <p:pic>
          <p:nvPicPr>
            <p:cNvPr id="20" name="Picture 6" descr="sharon geva michigan from arc.umich.edu">
              <a:extLst>
                <a:ext uri="{FF2B5EF4-FFF2-40B4-BE49-F238E27FC236}">
                  <a16:creationId xmlns:a16="http://schemas.microsoft.com/office/drawing/2014/main" id="{C999B64A-6125-FC3C-B7B5-47740042F3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10574" y="3040257"/>
              <a:ext cx="658944" cy="65894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446F4FEE-614C-5E66-4A7D-B8AA84AF6CB3}"/>
              </a:ext>
            </a:extLst>
          </p:cNvPr>
          <p:cNvGrpSpPr/>
          <p:nvPr/>
        </p:nvGrpSpPr>
        <p:grpSpPr>
          <a:xfrm>
            <a:off x="8227745" y="4714362"/>
            <a:ext cx="1828800" cy="950976"/>
            <a:chOff x="8257065" y="5059486"/>
            <a:chExt cx="1828800" cy="950976"/>
          </a:xfrm>
        </p:grpSpPr>
        <p:sp>
          <p:nvSpPr>
            <p:cNvPr id="68" name="Freeform: Shape 1087">
              <a:extLst>
                <a:ext uri="{FF2B5EF4-FFF2-40B4-BE49-F238E27FC236}">
                  <a16:creationId xmlns:a16="http://schemas.microsoft.com/office/drawing/2014/main" id="{FF3C2101-A917-7747-A9BB-508B7694CF73}"/>
                </a:ext>
              </a:extLst>
            </p:cNvPr>
            <p:cNvSpPr/>
            <p:nvPr/>
          </p:nvSpPr>
          <p:spPr>
            <a:xfrm>
              <a:off x="8257065" y="5059486"/>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Sharmistha</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Bagchi-Sen</a:t>
              </a:r>
            </a:p>
          </p:txBody>
        </p:sp>
        <p:pic>
          <p:nvPicPr>
            <p:cNvPr id="21" name="Picture 2" descr="Sharmistha Bagchi-Sen. ">
              <a:extLst>
                <a:ext uri="{FF2B5EF4-FFF2-40B4-BE49-F238E27FC236}">
                  <a16:creationId xmlns:a16="http://schemas.microsoft.com/office/drawing/2014/main" id="{1C0854F8-CB20-1BDC-835E-7E0D98A141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44137" y="5209592"/>
              <a:ext cx="646331" cy="646331"/>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259C2BE8-B0F0-9DF5-7DD3-574CC9D3F08E}"/>
              </a:ext>
            </a:extLst>
          </p:cNvPr>
          <p:cNvGrpSpPr/>
          <p:nvPr/>
        </p:nvGrpSpPr>
        <p:grpSpPr>
          <a:xfrm>
            <a:off x="4204022" y="3639275"/>
            <a:ext cx="1865550" cy="958676"/>
            <a:chOff x="4204022" y="4012902"/>
            <a:chExt cx="1865550" cy="958676"/>
          </a:xfrm>
        </p:grpSpPr>
        <p:grpSp>
          <p:nvGrpSpPr>
            <p:cNvPr id="27" name="Group 26">
              <a:extLst>
                <a:ext uri="{FF2B5EF4-FFF2-40B4-BE49-F238E27FC236}">
                  <a16:creationId xmlns:a16="http://schemas.microsoft.com/office/drawing/2014/main" id="{977AAC7B-9984-2B15-8D16-3AF3EBFF4769}"/>
                </a:ext>
              </a:extLst>
            </p:cNvPr>
            <p:cNvGrpSpPr/>
            <p:nvPr/>
          </p:nvGrpSpPr>
          <p:grpSpPr>
            <a:xfrm>
              <a:off x="4204022" y="4020602"/>
              <a:ext cx="1828800" cy="950976"/>
              <a:chOff x="4204022" y="4020602"/>
              <a:chExt cx="1828800" cy="950976"/>
            </a:xfrm>
          </p:grpSpPr>
          <p:sp>
            <p:nvSpPr>
              <p:cNvPr id="92" name="Freeform: Shape 1099">
                <a:extLst>
                  <a:ext uri="{FF2B5EF4-FFF2-40B4-BE49-F238E27FC236}">
                    <a16:creationId xmlns:a16="http://schemas.microsoft.com/office/drawing/2014/main" id="{9F346511-1EE3-5849-9086-1E7AAF77D7C9}"/>
                  </a:ext>
                </a:extLst>
              </p:cNvPr>
              <p:cNvSpPr/>
              <p:nvPr/>
            </p:nvSpPr>
            <p:spPr>
              <a:xfrm>
                <a:off x="4204022" y="4020602"/>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Amy</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Apon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4" descr="Amy Apon - Clemson, South Carolina, United States | Professional Profile |  LinkedIn">
                <a:extLst>
                  <a:ext uri="{FF2B5EF4-FFF2-40B4-BE49-F238E27FC236}">
                    <a16:creationId xmlns:a16="http://schemas.microsoft.com/office/drawing/2014/main" id="{774CB90C-4581-5532-9A16-0A976B7150B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325" t="3865" r="11631"/>
              <a:stretch/>
            </p:blipFill>
            <p:spPr bwMode="auto">
              <a:xfrm>
                <a:off x="4351287" y="4162238"/>
                <a:ext cx="592858" cy="712039"/>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C2684273-C743-77B4-7BC3-D5BAAA92E995}"/>
                </a:ext>
              </a:extLst>
            </p:cNvPr>
            <p:cNvSpPr txBox="1"/>
            <p:nvPr/>
          </p:nvSpPr>
          <p:spPr>
            <a:xfrm>
              <a:off x="5769490" y="4012902"/>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49" name="Group 48">
            <a:extLst>
              <a:ext uri="{FF2B5EF4-FFF2-40B4-BE49-F238E27FC236}">
                <a16:creationId xmlns:a16="http://schemas.microsoft.com/office/drawing/2014/main" id="{8032CE92-1B19-B480-D0A2-6D5C6A7B0902}"/>
              </a:ext>
            </a:extLst>
          </p:cNvPr>
          <p:cNvGrpSpPr/>
          <p:nvPr/>
        </p:nvGrpSpPr>
        <p:grpSpPr>
          <a:xfrm>
            <a:off x="4204022" y="2492147"/>
            <a:ext cx="1839521" cy="966731"/>
            <a:chOff x="4204022" y="2492147"/>
            <a:chExt cx="1839521" cy="966731"/>
          </a:xfrm>
        </p:grpSpPr>
        <p:grpSp>
          <p:nvGrpSpPr>
            <p:cNvPr id="25" name="Group 24">
              <a:extLst>
                <a:ext uri="{FF2B5EF4-FFF2-40B4-BE49-F238E27FC236}">
                  <a16:creationId xmlns:a16="http://schemas.microsoft.com/office/drawing/2014/main" id="{8F05EBA3-BC1D-9B62-7F01-8C053DBB9FC0}"/>
                </a:ext>
              </a:extLst>
            </p:cNvPr>
            <p:cNvGrpSpPr/>
            <p:nvPr/>
          </p:nvGrpSpPr>
          <p:grpSpPr>
            <a:xfrm>
              <a:off x="4204022" y="2507902"/>
              <a:ext cx="1828800" cy="950976"/>
              <a:chOff x="4204022" y="2881529"/>
              <a:chExt cx="1828800" cy="950976"/>
            </a:xfrm>
          </p:grpSpPr>
          <p:sp>
            <p:nvSpPr>
              <p:cNvPr id="70" name="Freeform: Shape 1091">
                <a:extLst>
                  <a:ext uri="{FF2B5EF4-FFF2-40B4-BE49-F238E27FC236}">
                    <a16:creationId xmlns:a16="http://schemas.microsoft.com/office/drawing/2014/main" id="{DF76F767-CA98-D44A-987C-262CFF819624}"/>
                  </a:ext>
                </a:extLst>
              </p:cNvPr>
              <p:cNvSpPr/>
              <p:nvPr/>
            </p:nvSpPr>
            <p:spPr>
              <a:xfrm>
                <a:off x="4204022" y="2881529"/>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Sheikh</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Ghafoor</a:t>
                </a:r>
              </a:p>
            </p:txBody>
          </p:sp>
          <p:pic>
            <p:nvPicPr>
              <p:cNvPr id="24" name="Picture 2" descr="Sheikh Ghafoor portrait">
                <a:extLst>
                  <a:ext uri="{FF2B5EF4-FFF2-40B4-BE49-F238E27FC236}">
                    <a16:creationId xmlns:a16="http://schemas.microsoft.com/office/drawing/2014/main" id="{24E5BC64-2BEA-6A45-01FE-FBE177B51BE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08424" y="3024622"/>
                <a:ext cx="574820" cy="656936"/>
              </a:xfrm>
              <a:prstGeom prst="rect">
                <a:avLst/>
              </a:prstGeom>
              <a:solidFill>
                <a:srgbClr val="ABAD9A"/>
              </a:solidFill>
              <a:ln w="19050">
                <a:solidFill>
                  <a:schemeClr val="bg1"/>
                </a:solidFill>
              </a:ln>
            </p:spPr>
          </p:pic>
        </p:grpSp>
        <p:sp>
          <p:nvSpPr>
            <p:cNvPr id="81" name="TextBox 80">
              <a:extLst>
                <a:ext uri="{FF2B5EF4-FFF2-40B4-BE49-F238E27FC236}">
                  <a16:creationId xmlns:a16="http://schemas.microsoft.com/office/drawing/2014/main" id="{9F5B547D-1B21-1348-8F9E-71457CA4C71C}"/>
                </a:ext>
              </a:extLst>
            </p:cNvPr>
            <p:cNvSpPr txBox="1"/>
            <p:nvPr/>
          </p:nvSpPr>
          <p:spPr>
            <a:xfrm>
              <a:off x="5743461" y="2492147"/>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sp>
        <p:nvSpPr>
          <p:cNvPr id="67" name="TextBox 66">
            <a:extLst>
              <a:ext uri="{FF2B5EF4-FFF2-40B4-BE49-F238E27FC236}">
                <a16:creationId xmlns:a16="http://schemas.microsoft.com/office/drawing/2014/main" id="{172EB620-5CBD-7584-450B-ABC937C29854}"/>
              </a:ext>
            </a:extLst>
          </p:cNvPr>
          <p:cNvSpPr txBox="1"/>
          <p:nvPr/>
        </p:nvSpPr>
        <p:spPr>
          <a:xfrm>
            <a:off x="10953524" y="57869"/>
            <a:ext cx="865943" cy="307777"/>
          </a:xfrm>
          <a:prstGeom prst="rect">
            <a:avLst/>
          </a:prstGeom>
          <a:noFill/>
        </p:spPr>
        <p:txBody>
          <a:bodyPr wrap="none" rtlCol="0">
            <a:spAutoFit/>
          </a:bodyPr>
          <a:lstStyle/>
          <a:p>
            <a:r>
              <a:rPr lang="en-US" sz="1400"/>
              <a:t>July 2023</a:t>
            </a:r>
          </a:p>
        </p:txBody>
      </p:sp>
      <p:sp>
        <p:nvSpPr>
          <p:cNvPr id="75" name="flSlide2142533755Footer" descr="  ">
            <a:extLst>
              <a:ext uri="{FF2B5EF4-FFF2-40B4-BE49-F238E27FC236}">
                <a16:creationId xmlns:a16="http://schemas.microsoft.com/office/drawing/2014/main" id="{4104AC23-02C7-E423-F23F-05B4111CBDFE}"/>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76" name="hcSlide2142533755Header">
            <a:extLst>
              <a:ext uri="{FF2B5EF4-FFF2-40B4-BE49-F238E27FC236}">
                <a16:creationId xmlns:a16="http://schemas.microsoft.com/office/drawing/2014/main" id="{82BC26F8-0C93-C396-1C9E-F6C6EE70E364}"/>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77" name="TextBox 76">
            <a:extLst>
              <a:ext uri="{FF2B5EF4-FFF2-40B4-BE49-F238E27FC236}">
                <a16:creationId xmlns:a16="http://schemas.microsoft.com/office/drawing/2014/main" id="{C8C5B37F-C18D-FBF0-5F80-8AC03EA6F7DA}"/>
              </a:ext>
            </a:extLst>
          </p:cNvPr>
          <p:cNvSpPr txBox="1"/>
          <p:nvPr/>
        </p:nvSpPr>
        <p:spPr>
          <a:xfrm>
            <a:off x="2709311" y="1012423"/>
            <a:ext cx="6462154" cy="369332"/>
          </a:xfrm>
          <a:prstGeom prst="rect">
            <a:avLst/>
          </a:prstGeom>
          <a:noFill/>
        </p:spPr>
        <p:txBody>
          <a:bodyPr wrap="none" rtlCol="0">
            <a:spAutoFit/>
          </a:bodyPr>
          <a:lstStyle/>
          <a:p>
            <a:r>
              <a:rPr lang="en-US" dirty="0"/>
              <a:t>Directorate for Computer and Information Science and Engineering</a:t>
            </a:r>
          </a:p>
        </p:txBody>
      </p:sp>
      <p:grpSp>
        <p:nvGrpSpPr>
          <p:cNvPr id="7" name="Group 6">
            <a:extLst>
              <a:ext uri="{FF2B5EF4-FFF2-40B4-BE49-F238E27FC236}">
                <a16:creationId xmlns:a16="http://schemas.microsoft.com/office/drawing/2014/main" id="{62F1C78B-C875-445C-95D0-61F551C099BA}"/>
              </a:ext>
            </a:extLst>
          </p:cNvPr>
          <p:cNvGrpSpPr/>
          <p:nvPr/>
        </p:nvGrpSpPr>
        <p:grpSpPr>
          <a:xfrm>
            <a:off x="10236653" y="4721033"/>
            <a:ext cx="1860179" cy="950976"/>
            <a:chOff x="10236653" y="4721033"/>
            <a:chExt cx="1860179" cy="950976"/>
          </a:xfrm>
        </p:grpSpPr>
        <p:sp>
          <p:nvSpPr>
            <p:cNvPr id="18" name="Freeform: Shape 1087">
              <a:extLst>
                <a:ext uri="{FF2B5EF4-FFF2-40B4-BE49-F238E27FC236}">
                  <a16:creationId xmlns:a16="http://schemas.microsoft.com/office/drawing/2014/main" id="{A07DC4AF-94A2-463C-88BC-D6476CAE0BD2}"/>
                </a:ext>
              </a:extLst>
            </p:cNvPr>
            <p:cNvSpPr/>
            <p:nvPr/>
          </p:nvSpPr>
          <p:spPr>
            <a:xfrm>
              <a:off x="10236653" y="4721033"/>
              <a:ext cx="1828800" cy="950976"/>
            </a:xfrm>
            <a:custGeom>
              <a:avLst/>
              <a:gdLst>
                <a:gd name="connsiteX0" fmla="*/ 0 w 1933046"/>
                <a:gd name="connsiteY0" fmla="*/ 0 h 966523"/>
                <a:gd name="connsiteX1" fmla="*/ 1933046 w 1933046"/>
                <a:gd name="connsiteY1" fmla="*/ 0 h 966523"/>
                <a:gd name="connsiteX2" fmla="*/ 1933046 w 1933046"/>
                <a:gd name="connsiteY2" fmla="*/ 966523 h 966523"/>
                <a:gd name="connsiteX3" fmla="*/ 0 w 1933046"/>
                <a:gd name="connsiteY3" fmla="*/ 966523 h 966523"/>
                <a:gd name="connsiteX4" fmla="*/ 0 w 1933046"/>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046" h="966523">
                  <a:moveTo>
                    <a:pt x="0" y="0"/>
                  </a:moveTo>
                  <a:lnTo>
                    <a:pt x="1933046" y="0"/>
                  </a:lnTo>
                  <a:lnTo>
                    <a:pt x="1933046"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Plato </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Smith</a:t>
              </a:r>
            </a:p>
          </p:txBody>
        </p:sp>
        <p:sp>
          <p:nvSpPr>
            <p:cNvPr id="64" name="TextBox 63">
              <a:extLst>
                <a:ext uri="{FF2B5EF4-FFF2-40B4-BE49-F238E27FC236}">
                  <a16:creationId xmlns:a16="http://schemas.microsoft.com/office/drawing/2014/main" id="{25940988-D542-9AED-8F32-4801DC609520}"/>
                </a:ext>
              </a:extLst>
            </p:cNvPr>
            <p:cNvSpPr txBox="1"/>
            <p:nvPr/>
          </p:nvSpPr>
          <p:spPr>
            <a:xfrm>
              <a:off x="11893597" y="4734275"/>
              <a:ext cx="203235" cy="276999"/>
            </a:xfrm>
            <a:prstGeom prst="rect">
              <a:avLst/>
            </a:prstGeom>
            <a:noFill/>
          </p:spPr>
          <p:txBody>
            <a:bodyPr wrap="squar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pic>
          <p:nvPicPr>
            <p:cNvPr id="1026" name="Picture 2" descr="Plato image">
              <a:extLst>
                <a:ext uri="{FF2B5EF4-FFF2-40B4-BE49-F238E27FC236}">
                  <a16:creationId xmlns:a16="http://schemas.microsoft.com/office/drawing/2014/main" id="{34FCC8BA-A41C-99E9-C97C-893F2C04BE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58577" y="4842636"/>
              <a:ext cx="627495" cy="694428"/>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grpSp>
      <p:grpSp>
        <p:nvGrpSpPr>
          <p:cNvPr id="69" name="Group 68">
            <a:extLst>
              <a:ext uri="{FF2B5EF4-FFF2-40B4-BE49-F238E27FC236}">
                <a16:creationId xmlns:a16="http://schemas.microsoft.com/office/drawing/2014/main" id="{F2DE7C8F-FD36-6F24-5FE4-5EC272B1BBD9}"/>
              </a:ext>
            </a:extLst>
          </p:cNvPr>
          <p:cNvGrpSpPr/>
          <p:nvPr/>
        </p:nvGrpSpPr>
        <p:grpSpPr>
          <a:xfrm>
            <a:off x="3785194" y="1428612"/>
            <a:ext cx="2263976" cy="950976"/>
            <a:chOff x="3785194" y="1428612"/>
            <a:chExt cx="2263976" cy="950976"/>
          </a:xfrm>
        </p:grpSpPr>
        <p:sp>
          <p:nvSpPr>
            <p:cNvPr id="86" name="Freeform: Shape 1077">
              <a:extLst>
                <a:ext uri="{FF2B5EF4-FFF2-40B4-BE49-F238E27FC236}">
                  <a16:creationId xmlns:a16="http://schemas.microsoft.com/office/drawing/2014/main" id="{55BA7A7C-626C-7A43-A5BF-9A08F14FACC7}"/>
                </a:ext>
              </a:extLst>
            </p:cNvPr>
            <p:cNvSpPr/>
            <p:nvPr/>
          </p:nvSpPr>
          <p:spPr>
            <a:xfrm>
              <a:off x="3785194" y="1428612"/>
              <a:ext cx="2263976" cy="950976"/>
            </a:xfrm>
            <a:custGeom>
              <a:avLst/>
              <a:gdLst>
                <a:gd name="connsiteX0" fmla="*/ 0 w 2165669"/>
                <a:gd name="connsiteY0" fmla="*/ 0 h 966523"/>
                <a:gd name="connsiteX1" fmla="*/ 2165669 w 2165669"/>
                <a:gd name="connsiteY1" fmla="*/ 0 h 966523"/>
                <a:gd name="connsiteX2" fmla="*/ 2165669 w 2165669"/>
                <a:gd name="connsiteY2" fmla="*/ 966523 h 966523"/>
                <a:gd name="connsiteX3" fmla="*/ 0 w 2165669"/>
                <a:gd name="connsiteY3" fmla="*/ 966523 h 966523"/>
                <a:gd name="connsiteX4" fmla="*/ 0 w 2165669"/>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669" h="966523">
                  <a:moveTo>
                    <a:pt x="0" y="0"/>
                  </a:moveTo>
                  <a:lnTo>
                    <a:pt x="2165669" y="0"/>
                  </a:lnTo>
                  <a:lnTo>
                    <a:pt x="2165669" y="966523"/>
                  </a:lnTo>
                  <a:lnTo>
                    <a:pt x="0" y="966523"/>
                  </a:lnTo>
                  <a:lnTo>
                    <a:pt x="0" y="0"/>
                  </a:lnTo>
                  <a:close/>
                </a:path>
              </a:pathLst>
            </a:custGeom>
            <a:solidFill>
              <a:srgbClr val="ABAD9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Katie Antypas</a:t>
              </a:r>
            </a:p>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mn-cs"/>
                </a:rPr>
                <a:t>   Office Director  </a:t>
              </a:r>
              <a:r>
                <a:rPr kumimoji="0" lang="en-US" sz="1600" b="0" i="0" u="none" strike="noStrike" kern="1200" cap="none" spc="0" normalizeH="0" baseline="0" noProof="0">
                  <a:ln>
                    <a:noFill/>
                  </a:ln>
                  <a:solidFill>
                    <a:srgbClr val="FFFFFF"/>
                  </a:solidFill>
                  <a:effectLst/>
                  <a:uLnTx/>
                  <a:uFillTx/>
                  <a:latin typeface="Calibri"/>
                  <a:ea typeface="+mn-ea"/>
                  <a:cs typeface="+mn-cs"/>
                </a:rPr>
                <a:t>            </a:t>
              </a:r>
              <a:endParaRPr kumimoji="0" lang="en-US" sz="1800" b="0" i="0" u="none" strike="noStrike" kern="1200" cap="none" spc="0" normalizeH="0" baseline="0" noProof="0">
                <a:ln>
                  <a:noFill/>
                </a:ln>
                <a:solidFill>
                  <a:srgbClr val="FFFFFF"/>
                </a:solidFill>
                <a:effectLst/>
                <a:uLnTx/>
                <a:uFillTx/>
                <a:latin typeface="Calibri"/>
                <a:ea typeface="+mn-ea"/>
                <a:cs typeface="Calibri"/>
              </a:endParaRPr>
            </a:p>
          </p:txBody>
        </p:sp>
        <p:sp>
          <p:nvSpPr>
            <p:cNvPr id="90" name="TextBox 89">
              <a:extLst>
                <a:ext uri="{FF2B5EF4-FFF2-40B4-BE49-F238E27FC236}">
                  <a16:creationId xmlns:a16="http://schemas.microsoft.com/office/drawing/2014/main" id="{88691E82-5B5F-D847-86DA-A849CBF58FB3}"/>
                </a:ext>
              </a:extLst>
            </p:cNvPr>
            <p:cNvSpPr txBox="1"/>
            <p:nvPr/>
          </p:nvSpPr>
          <p:spPr>
            <a:xfrm>
              <a:off x="5731537" y="1438490"/>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pic>
          <p:nvPicPr>
            <p:cNvPr id="60" name="Picture 59" descr="A person with brown hair wearing a green shirt&#10;&#10;Description automatically generated">
              <a:extLst>
                <a:ext uri="{FF2B5EF4-FFF2-40B4-BE49-F238E27FC236}">
                  <a16:creationId xmlns:a16="http://schemas.microsoft.com/office/drawing/2014/main" id="{365E9CEA-B08B-66BC-AA49-659FA099A1C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24467" y="1581980"/>
              <a:ext cx="559109" cy="650431"/>
            </a:xfrm>
            <a:prstGeom prst="rect">
              <a:avLst/>
            </a:prstGeom>
            <a:ln w="19050">
              <a:solidFill>
                <a:schemeClr val="bg1"/>
              </a:solidFill>
            </a:ln>
          </p:spPr>
        </p:pic>
      </p:grpSp>
      <p:grpSp>
        <p:nvGrpSpPr>
          <p:cNvPr id="74" name="Group 73">
            <a:extLst>
              <a:ext uri="{FF2B5EF4-FFF2-40B4-BE49-F238E27FC236}">
                <a16:creationId xmlns:a16="http://schemas.microsoft.com/office/drawing/2014/main" id="{091723F6-9AEA-495D-6DE1-27007691F758}"/>
              </a:ext>
            </a:extLst>
          </p:cNvPr>
          <p:cNvGrpSpPr/>
          <p:nvPr/>
        </p:nvGrpSpPr>
        <p:grpSpPr>
          <a:xfrm>
            <a:off x="10244621" y="2492147"/>
            <a:ext cx="1858532" cy="966731"/>
            <a:chOff x="10244621" y="2492147"/>
            <a:chExt cx="1858532" cy="966731"/>
          </a:xfrm>
        </p:grpSpPr>
        <p:grpSp>
          <p:nvGrpSpPr>
            <p:cNvPr id="30" name="Group 29">
              <a:extLst>
                <a:ext uri="{FF2B5EF4-FFF2-40B4-BE49-F238E27FC236}">
                  <a16:creationId xmlns:a16="http://schemas.microsoft.com/office/drawing/2014/main" id="{88D47AE8-D715-6DB7-AA26-46C68D1A64C7}"/>
                </a:ext>
              </a:extLst>
            </p:cNvPr>
            <p:cNvGrpSpPr/>
            <p:nvPr/>
          </p:nvGrpSpPr>
          <p:grpSpPr>
            <a:xfrm>
              <a:off x="10244621" y="2492147"/>
              <a:ext cx="1858532" cy="966731"/>
              <a:chOff x="10244621" y="2865774"/>
              <a:chExt cx="1858532" cy="966731"/>
            </a:xfrm>
          </p:grpSpPr>
          <p:sp>
            <p:nvSpPr>
              <p:cNvPr id="78" name="Freeform: Shape 1109">
                <a:extLst>
                  <a:ext uri="{FF2B5EF4-FFF2-40B4-BE49-F238E27FC236}">
                    <a16:creationId xmlns:a16="http://schemas.microsoft.com/office/drawing/2014/main" id="{964429E6-F97B-9F48-BE96-088F9DD93793}"/>
                  </a:ext>
                </a:extLst>
              </p:cNvPr>
              <p:cNvSpPr/>
              <p:nvPr/>
            </p:nvSpPr>
            <p:spPr>
              <a:xfrm>
                <a:off x="10244621" y="2881529"/>
                <a:ext cx="1828800" cy="950976"/>
              </a:xfrm>
              <a:custGeom>
                <a:avLst/>
                <a:gdLst>
                  <a:gd name="connsiteX0" fmla="*/ 0 w 2563471"/>
                  <a:gd name="connsiteY0" fmla="*/ 0 h 966523"/>
                  <a:gd name="connsiteX1" fmla="*/ 2563471 w 2563471"/>
                  <a:gd name="connsiteY1" fmla="*/ 0 h 966523"/>
                  <a:gd name="connsiteX2" fmla="*/ 2563471 w 2563471"/>
                  <a:gd name="connsiteY2" fmla="*/ 966523 h 966523"/>
                  <a:gd name="connsiteX3" fmla="*/ 0 w 2563471"/>
                  <a:gd name="connsiteY3" fmla="*/ 966523 h 966523"/>
                  <a:gd name="connsiteX4" fmla="*/ 0 w 2563471"/>
                  <a:gd name="connsiteY4" fmla="*/ 0 h 96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71" h="966523">
                    <a:moveTo>
                      <a:pt x="0" y="0"/>
                    </a:moveTo>
                    <a:lnTo>
                      <a:pt x="2563471" y="0"/>
                    </a:lnTo>
                    <a:lnTo>
                      <a:pt x="2563471" y="966523"/>
                    </a:lnTo>
                    <a:lnTo>
                      <a:pt x="0" y="966523"/>
                    </a:lnTo>
                    <a:lnTo>
                      <a:pt x="0" y="0"/>
                    </a:lnTo>
                    <a:close/>
                  </a:path>
                </a:pathLst>
              </a:custGeom>
              <a:solidFill>
                <a:srgbClr val="ABAD9A"/>
              </a:solidFill>
              <a:ln w="25400">
                <a:solidFill>
                  <a:schemeClr val="bg1"/>
                </a:solidFill>
                <a:prstDash val="solid"/>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033" tIns="10160" rIns="10160" bIns="10160" numCol="1" spcCol="1270" anchor="ctr" anchorCtr="0">
                <a:noAutofit/>
              </a:bodyPr>
              <a:lstStyle/>
              <a:p>
                <a:pPr marL="0" marR="0" lvl="0" indent="0" algn="ctr" defTabSz="71117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Marlon Pierce</a:t>
                </a:r>
              </a:p>
            </p:txBody>
          </p:sp>
          <p:sp>
            <p:nvSpPr>
              <p:cNvPr id="82" name="TextBox 81">
                <a:extLst>
                  <a:ext uri="{FF2B5EF4-FFF2-40B4-BE49-F238E27FC236}">
                    <a16:creationId xmlns:a16="http://schemas.microsoft.com/office/drawing/2014/main" id="{B9195BAA-72E2-6447-9437-74A543E691B8}"/>
                  </a:ext>
                </a:extLst>
              </p:cNvPr>
              <p:cNvSpPr txBox="1"/>
              <p:nvPr/>
            </p:nvSpPr>
            <p:spPr>
              <a:xfrm>
                <a:off x="11803071" y="2865774"/>
                <a:ext cx="300082" cy="369332"/>
              </a:xfrm>
              <a:prstGeom prst="rect">
                <a:avLst/>
              </a:prstGeom>
              <a:noFill/>
            </p:spPr>
            <p:txBody>
              <a:bodyPr wrap="non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pic>
          <p:nvPicPr>
            <p:cNvPr id="73" name="Picture 72" descr="A person wearing glasses and a plaid shirt">
              <a:extLst>
                <a:ext uri="{FF2B5EF4-FFF2-40B4-BE49-F238E27FC236}">
                  <a16:creationId xmlns:a16="http://schemas.microsoft.com/office/drawing/2014/main" id="{389153D2-9789-265C-8BDB-EB707B9DA839}"/>
                </a:ext>
              </a:extLst>
            </p:cNvPr>
            <p:cNvPicPr>
              <a:picLocks noChangeAspect="1"/>
            </p:cNvPicPr>
            <p:nvPr/>
          </p:nvPicPr>
          <p:blipFill rotWithShape="1">
            <a:blip r:embed="rId22">
              <a:extLst>
                <a:ext uri="{28A0092B-C50C-407E-A947-70E740481C1C}">
                  <a14:useLocalDpi xmlns:a14="http://schemas.microsoft.com/office/drawing/2010/main" val="0"/>
                </a:ext>
              </a:extLst>
            </a:blip>
            <a:srcRect l="17104" r="16944"/>
            <a:stretch/>
          </p:blipFill>
          <p:spPr>
            <a:xfrm>
              <a:off x="10383850" y="2657126"/>
              <a:ext cx="602222" cy="692765"/>
            </a:xfrm>
            <a:prstGeom prst="rect">
              <a:avLst/>
            </a:prstGeom>
            <a:ln w="19050">
              <a:solidFill>
                <a:schemeClr val="bg1">
                  <a:lumMod val="95000"/>
                </a:schemeClr>
              </a:solidFill>
            </a:ln>
          </p:spPr>
        </p:pic>
      </p:grpSp>
      <p:sp>
        <p:nvSpPr>
          <p:cNvPr id="4" name="Donut 3">
            <a:extLst>
              <a:ext uri="{FF2B5EF4-FFF2-40B4-BE49-F238E27FC236}">
                <a16:creationId xmlns:a16="http://schemas.microsoft.com/office/drawing/2014/main" id="{B25FC760-DF69-79FA-AA48-3346FA7FB919}"/>
              </a:ext>
            </a:extLst>
          </p:cNvPr>
          <p:cNvSpPr/>
          <p:nvPr/>
        </p:nvSpPr>
        <p:spPr>
          <a:xfrm>
            <a:off x="4089121" y="3427257"/>
            <a:ext cx="2093945" cy="1456905"/>
          </a:xfrm>
          <a:prstGeom prst="donut">
            <a:avLst>
              <a:gd name="adj" fmla="val 40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a:extLst>
              <a:ext uri="{FF2B5EF4-FFF2-40B4-BE49-F238E27FC236}">
                <a16:creationId xmlns:a16="http://schemas.microsoft.com/office/drawing/2014/main" id="{2FA58A0C-A663-2EC5-2A45-50AB1C4B3053}"/>
              </a:ext>
            </a:extLst>
          </p:cNvPr>
          <p:cNvSpPr/>
          <p:nvPr/>
        </p:nvSpPr>
        <p:spPr>
          <a:xfrm>
            <a:off x="3633679" y="1200221"/>
            <a:ext cx="2583875" cy="1456905"/>
          </a:xfrm>
          <a:prstGeom prst="donut">
            <a:avLst>
              <a:gd name="adj" fmla="val 40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76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3B6373A-0DC1-4681-8C3A-7BAA7A8D7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01" y="307659"/>
            <a:ext cx="974704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E519F9E-89FD-2D4B-B7A2-25B703F35439}"/>
              </a:ext>
            </a:extLst>
          </p:cNvPr>
          <p:cNvGrpSpPr/>
          <p:nvPr/>
        </p:nvGrpSpPr>
        <p:grpSpPr>
          <a:xfrm>
            <a:off x="581198" y="1050098"/>
            <a:ext cx="11516807" cy="4425498"/>
            <a:chOff x="632477" y="1055171"/>
            <a:chExt cx="11516807" cy="4425498"/>
          </a:xfrm>
        </p:grpSpPr>
        <p:sp>
          <p:nvSpPr>
            <p:cNvPr id="45" name="Oval 44">
              <a:extLst>
                <a:ext uri="{FF2B5EF4-FFF2-40B4-BE49-F238E27FC236}">
                  <a16:creationId xmlns:a16="http://schemas.microsoft.com/office/drawing/2014/main" id="{AD572292-1993-4145-9367-CE15E43D3131}"/>
                </a:ext>
              </a:extLst>
            </p:cNvPr>
            <p:cNvSpPr/>
            <p:nvPr/>
          </p:nvSpPr>
          <p:spPr>
            <a:xfrm>
              <a:off x="10280289" y="3257043"/>
              <a:ext cx="103301" cy="10874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0C514741-1D34-C246-A1DF-81708343F000}"/>
                </a:ext>
              </a:extLst>
            </p:cNvPr>
            <p:cNvSpPr txBox="1"/>
            <p:nvPr/>
          </p:nvSpPr>
          <p:spPr>
            <a:xfrm>
              <a:off x="10547627" y="3060769"/>
              <a:ext cx="1601657" cy="523220"/>
            </a:xfrm>
            <a:prstGeom prst="rect">
              <a:avLst/>
            </a:prstGeom>
            <a:solidFill>
              <a:srgbClr val="00B0F0"/>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Shared Campus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Resources</a:t>
              </a:r>
            </a:p>
          </p:txBody>
        </p:sp>
        <p:grpSp>
          <p:nvGrpSpPr>
            <p:cNvPr id="16" name="Group 15">
              <a:extLst>
                <a:ext uri="{FF2B5EF4-FFF2-40B4-BE49-F238E27FC236}">
                  <a16:creationId xmlns:a16="http://schemas.microsoft.com/office/drawing/2014/main" id="{4749F2C4-4086-0B46-81DE-8AB8D65427EC}"/>
                </a:ext>
              </a:extLst>
            </p:cNvPr>
            <p:cNvGrpSpPr/>
            <p:nvPr/>
          </p:nvGrpSpPr>
          <p:grpSpPr>
            <a:xfrm>
              <a:off x="632477" y="1055171"/>
              <a:ext cx="8793336" cy="4425498"/>
              <a:chOff x="632477" y="1055171"/>
              <a:chExt cx="8793336" cy="4425498"/>
            </a:xfrm>
          </p:grpSpPr>
          <p:sp>
            <p:nvSpPr>
              <p:cNvPr id="68" name="Oval 67">
                <a:extLst>
                  <a:ext uri="{FF2B5EF4-FFF2-40B4-BE49-F238E27FC236}">
                    <a16:creationId xmlns:a16="http://schemas.microsoft.com/office/drawing/2014/main" id="{1C705BDC-28AD-F94C-A68F-7FA5D9C412FE}"/>
                  </a:ext>
                </a:extLst>
              </p:cNvPr>
              <p:cNvSpPr/>
              <p:nvPr/>
            </p:nvSpPr>
            <p:spPr>
              <a:xfrm>
                <a:off x="5085511" y="411528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AACA2443-63B4-5A48-AE7F-F6F933DC5F40}"/>
                  </a:ext>
                </a:extLst>
              </p:cNvPr>
              <p:cNvSpPr/>
              <p:nvPr/>
            </p:nvSpPr>
            <p:spPr>
              <a:xfrm>
                <a:off x="7661635" y="375985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0F21C7A3-07BD-2B44-B8BB-2B5415052BA4}"/>
                  </a:ext>
                </a:extLst>
              </p:cNvPr>
              <p:cNvSpPr/>
              <p:nvPr/>
            </p:nvSpPr>
            <p:spPr>
              <a:xfrm>
                <a:off x="8354405" y="486142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25316040-394B-884E-954B-E2932B1BD8B6}"/>
                  </a:ext>
                </a:extLst>
              </p:cNvPr>
              <p:cNvSpPr/>
              <p:nvPr/>
            </p:nvSpPr>
            <p:spPr>
              <a:xfrm>
                <a:off x="6055129" y="460979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AD9CC891-260E-DF4D-B7B8-FFFB279AD7BF}"/>
                  </a:ext>
                </a:extLst>
              </p:cNvPr>
              <p:cNvSpPr/>
              <p:nvPr/>
            </p:nvSpPr>
            <p:spPr>
              <a:xfrm>
                <a:off x="5157673" y="411242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3D3CD470-9460-9340-AFB8-3E86D49B0EE8}"/>
                  </a:ext>
                </a:extLst>
              </p:cNvPr>
              <p:cNvSpPr/>
              <p:nvPr/>
            </p:nvSpPr>
            <p:spPr>
              <a:xfrm>
                <a:off x="4134558" y="40258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0CE0E7EE-B1EE-0949-AAD4-08C78195F4F6}"/>
                  </a:ext>
                </a:extLst>
              </p:cNvPr>
              <p:cNvSpPr/>
              <p:nvPr/>
            </p:nvSpPr>
            <p:spPr>
              <a:xfrm>
                <a:off x="5226345" y="364199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F62A03AF-D97D-4943-8971-5DED0F26639D}"/>
                  </a:ext>
                </a:extLst>
              </p:cNvPr>
              <p:cNvSpPr/>
              <p:nvPr/>
            </p:nvSpPr>
            <p:spPr>
              <a:xfrm>
                <a:off x="7139672" y="211224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EBD7259E-F04A-4D4C-916F-F37D77C5AA4E}"/>
                  </a:ext>
                </a:extLst>
              </p:cNvPr>
              <p:cNvSpPr/>
              <p:nvPr/>
            </p:nvSpPr>
            <p:spPr>
              <a:xfrm>
                <a:off x="708473" y="297117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7E448A52-DB7B-564B-AC7D-DAD36981F639}"/>
                  </a:ext>
                </a:extLst>
              </p:cNvPr>
              <p:cNvSpPr/>
              <p:nvPr/>
            </p:nvSpPr>
            <p:spPr>
              <a:xfrm>
                <a:off x="5016774" y="447693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4B05F11-FC21-FA48-AD7E-57D60B178656}"/>
                  </a:ext>
                </a:extLst>
              </p:cNvPr>
              <p:cNvSpPr/>
              <p:nvPr/>
            </p:nvSpPr>
            <p:spPr>
              <a:xfrm>
                <a:off x="7036705" y="390634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D2C4613-6215-C74A-918C-5B7C7D75BBFB}"/>
                  </a:ext>
                </a:extLst>
              </p:cNvPr>
              <p:cNvSpPr/>
              <p:nvPr/>
            </p:nvSpPr>
            <p:spPr>
              <a:xfrm>
                <a:off x="6582825" y="385231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7D685F84-F8CA-244E-83DC-65B9041E084F}"/>
                  </a:ext>
                </a:extLst>
              </p:cNvPr>
              <p:cNvSpPr/>
              <p:nvPr/>
            </p:nvSpPr>
            <p:spPr>
              <a:xfrm>
                <a:off x="7837029" y="348412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74559AEE-CFD5-204F-A5EF-FCD908525D65}"/>
                  </a:ext>
                </a:extLst>
              </p:cNvPr>
              <p:cNvSpPr/>
              <p:nvPr/>
            </p:nvSpPr>
            <p:spPr>
              <a:xfrm>
                <a:off x="8105236" y="489880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EC322E7D-4D10-BA49-8519-B8F0D803DF99}"/>
                  </a:ext>
                </a:extLst>
              </p:cNvPr>
              <p:cNvSpPr/>
              <p:nvPr/>
            </p:nvSpPr>
            <p:spPr>
              <a:xfrm>
                <a:off x="6464376" y="204179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5491886C-9F80-4041-8FD9-F358668458AC}"/>
                  </a:ext>
                </a:extLst>
              </p:cNvPr>
              <p:cNvSpPr/>
              <p:nvPr/>
            </p:nvSpPr>
            <p:spPr>
              <a:xfrm>
                <a:off x="5071354" y="441515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27D55E9B-0696-3B4C-80A5-252CBB8D5A69}"/>
                  </a:ext>
                </a:extLst>
              </p:cNvPr>
              <p:cNvSpPr/>
              <p:nvPr/>
            </p:nvSpPr>
            <p:spPr>
              <a:xfrm>
                <a:off x="5086688" y="477859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861D3EDE-EA20-0841-AC18-DC27A43741E0}"/>
                  </a:ext>
                </a:extLst>
              </p:cNvPr>
              <p:cNvSpPr/>
              <p:nvPr/>
            </p:nvSpPr>
            <p:spPr>
              <a:xfrm>
                <a:off x="5321768" y="504863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2C539A55-0C2A-7942-AEF5-700F306775F5}"/>
                  </a:ext>
                </a:extLst>
              </p:cNvPr>
              <p:cNvSpPr/>
              <p:nvPr/>
            </p:nvSpPr>
            <p:spPr>
              <a:xfrm>
                <a:off x="5365613" y="502216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20BB95FB-054D-5543-B27D-C7140C401FA7}"/>
                  </a:ext>
                </a:extLst>
              </p:cNvPr>
              <p:cNvSpPr/>
              <p:nvPr/>
            </p:nvSpPr>
            <p:spPr>
              <a:xfrm>
                <a:off x="4942508" y="478879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29A86B85-FEA8-AD4B-87FE-3D3759439642}"/>
                  </a:ext>
                </a:extLst>
              </p:cNvPr>
              <p:cNvSpPr/>
              <p:nvPr/>
            </p:nvSpPr>
            <p:spPr>
              <a:xfrm>
                <a:off x="734011" y="286890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1D8E5970-8DDD-B24F-A15E-9CE7445ACB6F}"/>
                  </a:ext>
                </a:extLst>
              </p:cNvPr>
              <p:cNvSpPr/>
              <p:nvPr/>
            </p:nvSpPr>
            <p:spPr>
              <a:xfrm>
                <a:off x="632477" y="290345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F76558D2-9769-C24B-BCB8-F6FD9C7AA139}"/>
                  </a:ext>
                </a:extLst>
              </p:cNvPr>
              <p:cNvSpPr/>
              <p:nvPr/>
            </p:nvSpPr>
            <p:spPr>
              <a:xfrm>
                <a:off x="1697976" y="289502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93CAA470-C7E3-F845-9760-45637D9AB6F2}"/>
                  </a:ext>
                </a:extLst>
              </p:cNvPr>
              <p:cNvSpPr/>
              <p:nvPr/>
            </p:nvSpPr>
            <p:spPr>
              <a:xfrm>
                <a:off x="7476606" y="384507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A62B7F7D-992A-4D45-B8A6-9891B5ED6EDC}"/>
                  </a:ext>
                </a:extLst>
              </p:cNvPr>
              <p:cNvSpPr/>
              <p:nvPr/>
            </p:nvSpPr>
            <p:spPr>
              <a:xfrm>
                <a:off x="7453337" y="379505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4A57F061-4D76-E048-B6D0-1F67F6F143C4}"/>
                  </a:ext>
                </a:extLst>
              </p:cNvPr>
              <p:cNvSpPr/>
              <p:nvPr/>
            </p:nvSpPr>
            <p:spPr>
              <a:xfrm>
                <a:off x="8550961" y="539783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C337CA97-B98A-534B-9410-DC0F469759AF}"/>
                  </a:ext>
                </a:extLst>
              </p:cNvPr>
              <p:cNvSpPr/>
              <p:nvPr/>
            </p:nvSpPr>
            <p:spPr>
              <a:xfrm>
                <a:off x="7603158" y="417939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32118B9F-4238-1540-9EA1-C59F122DB8FC}"/>
                  </a:ext>
                </a:extLst>
              </p:cNvPr>
              <p:cNvSpPr/>
              <p:nvPr/>
            </p:nvSpPr>
            <p:spPr>
              <a:xfrm>
                <a:off x="6001266" y="418390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002FDA32-38C9-9641-BD8A-00AFD8F87CF4}"/>
                  </a:ext>
                </a:extLst>
              </p:cNvPr>
              <p:cNvSpPr/>
              <p:nvPr/>
            </p:nvSpPr>
            <p:spPr>
              <a:xfrm>
                <a:off x="8112017" y="464084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39E427CC-05BF-3445-A51A-9CACC908684D}"/>
                  </a:ext>
                </a:extLst>
              </p:cNvPr>
              <p:cNvSpPr/>
              <p:nvPr/>
            </p:nvSpPr>
            <p:spPr>
              <a:xfrm>
                <a:off x="7962014" y="226852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BFCF7721-DE4D-144B-B6E2-4E5372A29B76}"/>
                  </a:ext>
                </a:extLst>
              </p:cNvPr>
              <p:cNvSpPr/>
              <p:nvPr/>
            </p:nvSpPr>
            <p:spPr>
              <a:xfrm>
                <a:off x="9262329" y="174535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89EFBE31-4EB0-D244-9A91-66E467E5D936}"/>
                  </a:ext>
                </a:extLst>
              </p:cNvPr>
              <p:cNvSpPr/>
              <p:nvPr/>
            </p:nvSpPr>
            <p:spPr>
              <a:xfrm>
                <a:off x="9344071" y="184010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89AAEDFE-211F-234A-BB8B-0AB3D19DD3F7}"/>
                  </a:ext>
                </a:extLst>
              </p:cNvPr>
              <p:cNvSpPr/>
              <p:nvPr/>
            </p:nvSpPr>
            <p:spPr>
              <a:xfrm>
                <a:off x="9344071" y="105517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A7B9AA74-D822-4148-9F49-FB37B18B3E2D}"/>
                  </a:ext>
                </a:extLst>
              </p:cNvPr>
              <p:cNvSpPr/>
              <p:nvPr/>
            </p:nvSpPr>
            <p:spPr>
              <a:xfrm>
                <a:off x="8710058" y="132057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6F298320-64D5-F847-B669-FAEDE1228302}"/>
                  </a:ext>
                </a:extLst>
              </p:cNvPr>
              <p:cNvSpPr/>
              <p:nvPr/>
            </p:nvSpPr>
            <p:spPr>
              <a:xfrm>
                <a:off x="9242607" y="180398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95E6F3D-4CE2-A04E-BF78-135D92EF2971}"/>
                  </a:ext>
                </a:extLst>
              </p:cNvPr>
              <p:cNvSpPr/>
              <p:nvPr/>
            </p:nvSpPr>
            <p:spPr>
              <a:xfrm>
                <a:off x="9252677" y="191650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6A5BF08A-1C91-1B4D-9D5B-8B21CB80D9DA}"/>
                  </a:ext>
                </a:extLst>
              </p:cNvPr>
              <p:cNvSpPr/>
              <p:nvPr/>
            </p:nvSpPr>
            <p:spPr>
              <a:xfrm>
                <a:off x="8801531" y="232684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3079311A-C737-2941-96BF-0ECF163397CD}"/>
                  </a:ext>
                </a:extLst>
              </p:cNvPr>
              <p:cNvSpPr/>
              <p:nvPr/>
            </p:nvSpPr>
            <p:spPr>
              <a:xfrm>
                <a:off x="9160865" y="184840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621D6F4F-525C-5F42-BA93-A763A5EE3AE4}"/>
                  </a:ext>
                </a:extLst>
              </p:cNvPr>
              <p:cNvSpPr/>
              <p:nvPr/>
            </p:nvSpPr>
            <p:spPr>
              <a:xfrm>
                <a:off x="9024673" y="193649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C7BA8924-3FE0-1F4E-A3F9-7250AD3BB5DA}"/>
                  </a:ext>
                </a:extLst>
              </p:cNvPr>
              <p:cNvSpPr/>
              <p:nvPr/>
            </p:nvSpPr>
            <p:spPr>
              <a:xfrm>
                <a:off x="8931376" y="19286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77D4CEFA-6CBA-4F4B-B62C-153D1EEC408D}"/>
                  </a:ext>
                </a:extLst>
              </p:cNvPr>
              <p:cNvSpPr/>
              <p:nvPr/>
            </p:nvSpPr>
            <p:spPr>
              <a:xfrm>
                <a:off x="8682443" y="23294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AE381AD0-C5AA-F24C-AAEC-EBC2AD2E7CF3}"/>
                  </a:ext>
                </a:extLst>
              </p:cNvPr>
              <p:cNvSpPr/>
              <p:nvPr/>
            </p:nvSpPr>
            <p:spPr>
              <a:xfrm>
                <a:off x="6990482" y="280596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B8FC3EE5-6E8D-7045-B21B-54A6CDE1E713}"/>
                  </a:ext>
                </a:extLst>
              </p:cNvPr>
              <p:cNvSpPr/>
              <p:nvPr/>
            </p:nvSpPr>
            <p:spPr>
              <a:xfrm>
                <a:off x="8422843" y="231609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CC7205F5-7E68-D545-9628-D06828C89850}"/>
                  </a:ext>
                </a:extLst>
              </p:cNvPr>
              <p:cNvSpPr/>
              <p:nvPr/>
            </p:nvSpPr>
            <p:spPr>
              <a:xfrm>
                <a:off x="8563355" y="232684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F24D0FAE-9FB2-B540-BD33-3FA675AA7462}"/>
                  </a:ext>
                </a:extLst>
              </p:cNvPr>
              <p:cNvSpPr/>
              <p:nvPr/>
            </p:nvSpPr>
            <p:spPr>
              <a:xfrm>
                <a:off x="7092016" y="289441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844D2206-F9E5-1B4A-9921-77282770F9B8}"/>
                  </a:ext>
                </a:extLst>
              </p:cNvPr>
              <p:cNvSpPr/>
              <p:nvPr/>
            </p:nvSpPr>
            <p:spPr>
              <a:xfrm>
                <a:off x="8437898" y="275067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99A439C0-DBAD-1B48-BDD6-981A96372811}"/>
                  </a:ext>
                </a:extLst>
              </p:cNvPr>
              <p:cNvSpPr/>
              <p:nvPr/>
            </p:nvSpPr>
            <p:spPr>
              <a:xfrm>
                <a:off x="8504585" y="275067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8BC4ED8B-C519-5F45-9355-E401EB9A0E1B}"/>
                  </a:ext>
                </a:extLst>
              </p:cNvPr>
              <p:cNvSpPr/>
              <p:nvPr/>
            </p:nvSpPr>
            <p:spPr>
              <a:xfrm>
                <a:off x="6986777" y="334660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FDB358F7-E2F3-4142-9AA8-C6314EF2C463}"/>
                  </a:ext>
                </a:extLst>
              </p:cNvPr>
              <p:cNvSpPr/>
              <p:nvPr/>
            </p:nvSpPr>
            <p:spPr>
              <a:xfrm>
                <a:off x="7278656" y="209563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72E1B995-ACF4-704B-B02E-DAA6C70B7DB2}"/>
                  </a:ext>
                </a:extLst>
              </p:cNvPr>
              <p:cNvSpPr/>
              <p:nvPr/>
            </p:nvSpPr>
            <p:spPr>
              <a:xfrm>
                <a:off x="6316402" y="312998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E71A6D2A-2C5B-9B42-91B8-251DD0492ACE}"/>
                  </a:ext>
                </a:extLst>
              </p:cNvPr>
              <p:cNvSpPr/>
              <p:nvPr/>
            </p:nvSpPr>
            <p:spPr>
              <a:xfrm>
                <a:off x="7623345" y="227941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9BCF205B-558E-624C-82E0-6526267AD451}"/>
                  </a:ext>
                </a:extLst>
              </p:cNvPr>
              <p:cNvSpPr/>
              <p:nvPr/>
            </p:nvSpPr>
            <p:spPr>
              <a:xfrm>
                <a:off x="7286079" y="184311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9C3693CE-477D-3F41-85ED-B1ABF7972BED}"/>
                  </a:ext>
                </a:extLst>
              </p:cNvPr>
              <p:cNvSpPr/>
              <p:nvPr/>
            </p:nvSpPr>
            <p:spPr>
              <a:xfrm>
                <a:off x="8062710" y="225556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9D1B62AC-E61D-8446-A2EE-A85045E853F8}"/>
                  </a:ext>
                </a:extLst>
              </p:cNvPr>
              <p:cNvSpPr/>
              <p:nvPr/>
            </p:nvSpPr>
            <p:spPr>
              <a:xfrm>
                <a:off x="5542735" y="317753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625F9CD1-725D-0846-B81A-2DCDC2210042}"/>
                  </a:ext>
                </a:extLst>
              </p:cNvPr>
              <p:cNvSpPr/>
              <p:nvPr/>
            </p:nvSpPr>
            <p:spPr>
              <a:xfrm>
                <a:off x="6374469" y="306823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0AB910F5-0503-5C4B-B670-C87FD4F1E73A}"/>
                  </a:ext>
                </a:extLst>
              </p:cNvPr>
              <p:cNvSpPr/>
              <p:nvPr/>
            </p:nvSpPr>
            <p:spPr>
              <a:xfrm>
                <a:off x="5960395" y="143517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61F82977-F96B-204E-A7B7-62F1962C2C1D}"/>
                  </a:ext>
                </a:extLst>
              </p:cNvPr>
              <p:cNvSpPr/>
              <p:nvPr/>
            </p:nvSpPr>
            <p:spPr>
              <a:xfrm>
                <a:off x="6504295" y="2298827"/>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ECD4FEF6-7416-644B-87B7-92C84C32B83E}"/>
                  </a:ext>
                </a:extLst>
              </p:cNvPr>
              <p:cNvSpPr/>
              <p:nvPr/>
            </p:nvSpPr>
            <p:spPr>
              <a:xfrm>
                <a:off x="1199424" y="374038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128B1BD3-EE13-EE40-AB98-00970BDC3615}"/>
                  </a:ext>
                </a:extLst>
              </p:cNvPr>
              <p:cNvSpPr/>
              <p:nvPr/>
            </p:nvSpPr>
            <p:spPr>
              <a:xfrm>
                <a:off x="1056999" y="369347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B1405DBE-A70A-1047-A90F-A3883186F728}"/>
                  </a:ext>
                </a:extLst>
              </p:cNvPr>
              <p:cNvSpPr/>
              <p:nvPr/>
            </p:nvSpPr>
            <p:spPr>
              <a:xfrm>
                <a:off x="3379346" y="3799924"/>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63ECCDB1-294C-9241-8892-C9EBE65C1A32}"/>
                  </a:ext>
                </a:extLst>
              </p:cNvPr>
              <p:cNvSpPr/>
              <p:nvPr/>
            </p:nvSpPr>
            <p:spPr>
              <a:xfrm>
                <a:off x="3365533" y="433231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DC1AA0B8-328B-2945-B362-6EB695D6C454}"/>
                  </a:ext>
                </a:extLst>
              </p:cNvPr>
              <p:cNvSpPr/>
              <p:nvPr/>
            </p:nvSpPr>
            <p:spPr>
              <a:xfrm>
                <a:off x="1178315" y="308856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882148E7-6D47-5547-B74B-8C0F03B55047}"/>
                  </a:ext>
                </a:extLst>
              </p:cNvPr>
              <p:cNvSpPr/>
              <p:nvPr/>
            </p:nvSpPr>
            <p:spPr>
              <a:xfrm>
                <a:off x="1292761" y="389373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C9DE7E04-7C4A-AE4F-B795-7A49BDC84CF7}"/>
                  </a:ext>
                </a:extLst>
              </p:cNvPr>
              <p:cNvSpPr/>
              <p:nvPr/>
            </p:nvSpPr>
            <p:spPr>
              <a:xfrm>
                <a:off x="1197068" y="379087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C87F1CEE-BA60-E440-A653-BCFE181C3D8F}"/>
                  </a:ext>
                </a:extLst>
              </p:cNvPr>
              <p:cNvSpPr/>
              <p:nvPr/>
            </p:nvSpPr>
            <p:spPr>
              <a:xfrm>
                <a:off x="982093" y="363295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4985EBFE-12FF-A844-B122-B26C3B3A4B3F}"/>
                  </a:ext>
                </a:extLst>
              </p:cNvPr>
              <p:cNvSpPr/>
              <p:nvPr/>
            </p:nvSpPr>
            <p:spPr>
              <a:xfrm>
                <a:off x="1102600" y="371844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4C1A653E-01D7-764E-A9E4-CB5B4E325D5C}"/>
                  </a:ext>
                </a:extLst>
              </p:cNvPr>
              <p:cNvSpPr/>
              <p:nvPr/>
            </p:nvSpPr>
            <p:spPr>
              <a:xfrm>
                <a:off x="1260057" y="385231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733B2470-29DA-DA4E-9A5D-35DE038206F7}"/>
                  </a:ext>
                </a:extLst>
              </p:cNvPr>
              <p:cNvSpPr/>
              <p:nvPr/>
            </p:nvSpPr>
            <p:spPr>
              <a:xfrm>
                <a:off x="2347015" y="424197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88B61BFF-19EE-C641-BCFC-C173C0C883FA}"/>
                  </a:ext>
                </a:extLst>
              </p:cNvPr>
              <p:cNvSpPr/>
              <p:nvPr/>
            </p:nvSpPr>
            <p:spPr>
              <a:xfrm>
                <a:off x="6529918" y="2351742"/>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0E454AB3-38FC-9248-A513-0B1DE61A95ED}"/>
                  </a:ext>
                </a:extLst>
              </p:cNvPr>
              <p:cNvSpPr/>
              <p:nvPr/>
            </p:nvSpPr>
            <p:spPr>
              <a:xfrm>
                <a:off x="6775293" y="2318283"/>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C6789DFD-7D78-6E4F-B9D6-A78FBBEB8957}"/>
                  </a:ext>
                </a:extLst>
              </p:cNvPr>
              <p:cNvSpPr/>
              <p:nvPr/>
            </p:nvSpPr>
            <p:spPr>
              <a:xfrm>
                <a:off x="6578757" y="232435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A9F7B606-64BD-D242-8142-BE9C577E4EDF}"/>
                  </a:ext>
                </a:extLst>
              </p:cNvPr>
              <p:cNvSpPr/>
              <p:nvPr/>
            </p:nvSpPr>
            <p:spPr>
              <a:xfrm>
                <a:off x="6099720" y="1856355"/>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947781AB-CB0A-AC4F-A65F-9F4B28CA958D}"/>
                  </a:ext>
                </a:extLst>
              </p:cNvPr>
              <p:cNvSpPr/>
              <p:nvPr/>
            </p:nvSpPr>
            <p:spPr>
              <a:xfrm>
                <a:off x="6420905" y="206506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3F9A4947-980A-A446-9E98-31B4F39C2537}"/>
                  </a:ext>
                </a:extLst>
              </p:cNvPr>
              <p:cNvSpPr/>
              <p:nvPr/>
            </p:nvSpPr>
            <p:spPr>
              <a:xfrm>
                <a:off x="5662819" y="140749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DEF9C3E5-41CF-F74D-BA0E-E39A7F41235C}"/>
                  </a:ext>
                </a:extLst>
              </p:cNvPr>
              <p:cNvSpPr/>
              <p:nvPr/>
            </p:nvSpPr>
            <p:spPr>
              <a:xfrm>
                <a:off x="4923263" y="121043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E974292D-371E-3C41-9D20-BDC6C5861D51}"/>
                  </a:ext>
                </a:extLst>
              </p:cNvPr>
              <p:cNvSpPr/>
              <p:nvPr/>
            </p:nvSpPr>
            <p:spPr>
              <a:xfrm>
                <a:off x="2410203" y="239964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8CA7F96B-C930-E74F-836F-CAF89CDB3DD8}"/>
                  </a:ext>
                </a:extLst>
              </p:cNvPr>
              <p:cNvSpPr/>
              <p:nvPr/>
            </p:nvSpPr>
            <p:spPr>
              <a:xfrm>
                <a:off x="5196212" y="2296360"/>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2FD6C3A0-A9AF-384B-9E32-698EF93CCDED}"/>
                  </a:ext>
                </a:extLst>
              </p:cNvPr>
              <p:cNvSpPr/>
              <p:nvPr/>
            </p:nvSpPr>
            <p:spPr>
              <a:xfrm>
                <a:off x="5082877" y="2227429"/>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38298BFD-CB9E-D74D-8614-7673A99D349F}"/>
                  </a:ext>
                </a:extLst>
              </p:cNvPr>
              <p:cNvSpPr/>
              <p:nvPr/>
            </p:nvSpPr>
            <p:spPr>
              <a:xfrm>
                <a:off x="5043802" y="2334516"/>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CA4B90A9-9896-D247-99C9-4EA72A230E79}"/>
                  </a:ext>
                </a:extLst>
              </p:cNvPr>
              <p:cNvSpPr/>
              <p:nvPr/>
            </p:nvSpPr>
            <p:spPr>
              <a:xfrm>
                <a:off x="5443797" y="3216391"/>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582E0849-1011-464B-8A30-11DD885E66ED}"/>
                  </a:ext>
                </a:extLst>
              </p:cNvPr>
              <p:cNvSpPr/>
              <p:nvPr/>
            </p:nvSpPr>
            <p:spPr>
              <a:xfrm>
                <a:off x="5239230" y="3532928"/>
                <a:ext cx="81742" cy="8283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FFFF"/>
                  </a:highlight>
                  <a:uLnTx/>
                  <a:uFillTx/>
                  <a:latin typeface="Calibri" panose="020F0502020204030204"/>
                  <a:ea typeface="+mn-ea"/>
                  <a:cs typeface="+mn-cs"/>
                </a:endParaRPr>
              </a:p>
            </p:txBody>
          </p:sp>
        </p:grpSp>
      </p:grpSp>
      <p:grpSp>
        <p:nvGrpSpPr>
          <p:cNvPr id="149" name="Group 148">
            <a:extLst>
              <a:ext uri="{FF2B5EF4-FFF2-40B4-BE49-F238E27FC236}">
                <a16:creationId xmlns:a16="http://schemas.microsoft.com/office/drawing/2014/main" id="{4CACABA8-A10A-AC47-A8C3-3DECAA871036}"/>
              </a:ext>
            </a:extLst>
          </p:cNvPr>
          <p:cNvGrpSpPr/>
          <p:nvPr/>
        </p:nvGrpSpPr>
        <p:grpSpPr>
          <a:xfrm>
            <a:off x="4926111" y="1089745"/>
            <a:ext cx="7153965" cy="4510988"/>
            <a:chOff x="4924316" y="1090432"/>
            <a:chExt cx="7153965" cy="4510988"/>
          </a:xfrm>
        </p:grpSpPr>
        <p:sp>
          <p:nvSpPr>
            <p:cNvPr id="150" name="TextBox 149">
              <a:extLst>
                <a:ext uri="{FF2B5EF4-FFF2-40B4-BE49-F238E27FC236}">
                  <a16:creationId xmlns:a16="http://schemas.microsoft.com/office/drawing/2014/main" id="{49EAC351-C7A2-0844-9621-FBD49226D19E}"/>
                </a:ext>
              </a:extLst>
            </p:cNvPr>
            <p:cNvSpPr txBox="1"/>
            <p:nvPr/>
          </p:nvSpPr>
          <p:spPr>
            <a:xfrm>
              <a:off x="10499382" y="1090432"/>
              <a:ext cx="1402372" cy="307777"/>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Leadership-class</a:t>
              </a:r>
            </a:p>
          </p:txBody>
        </p:sp>
        <p:grpSp>
          <p:nvGrpSpPr>
            <p:cNvPr id="151" name="Group 150">
              <a:extLst>
                <a:ext uri="{FF2B5EF4-FFF2-40B4-BE49-F238E27FC236}">
                  <a16:creationId xmlns:a16="http://schemas.microsoft.com/office/drawing/2014/main" id="{F440CD3B-8D95-6843-B534-4F051E92FA68}"/>
                </a:ext>
              </a:extLst>
            </p:cNvPr>
            <p:cNvGrpSpPr/>
            <p:nvPr/>
          </p:nvGrpSpPr>
          <p:grpSpPr>
            <a:xfrm>
              <a:off x="4924316" y="4504191"/>
              <a:ext cx="7153965" cy="1097229"/>
              <a:chOff x="4924316" y="4504191"/>
              <a:chExt cx="7153965" cy="1097229"/>
            </a:xfrm>
          </p:grpSpPr>
          <p:sp>
            <p:nvSpPr>
              <p:cNvPr id="153" name="TextBox 152">
                <a:extLst>
                  <a:ext uri="{FF2B5EF4-FFF2-40B4-BE49-F238E27FC236}">
                    <a16:creationId xmlns:a16="http://schemas.microsoft.com/office/drawing/2014/main" id="{5CCF201F-64C6-A54D-9229-184B97D1D19F}"/>
                  </a:ext>
                </a:extLst>
              </p:cNvPr>
              <p:cNvSpPr txBox="1"/>
              <p:nvPr/>
            </p:nvSpPr>
            <p:spPr>
              <a:xfrm>
                <a:off x="10322159" y="5232088"/>
                <a:ext cx="1756122"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Frontera (Austin)</a:t>
                </a:r>
              </a:p>
            </p:txBody>
          </p:sp>
          <p:sp>
            <p:nvSpPr>
              <p:cNvPr id="154" name="Oval 153">
                <a:extLst>
                  <a:ext uri="{FF2B5EF4-FFF2-40B4-BE49-F238E27FC236}">
                    <a16:creationId xmlns:a16="http://schemas.microsoft.com/office/drawing/2014/main" id="{60E300B1-0219-3349-A88E-9DB2561FE973}"/>
                  </a:ext>
                </a:extLst>
              </p:cNvPr>
              <p:cNvSpPr/>
              <p:nvPr/>
            </p:nvSpPr>
            <p:spPr>
              <a:xfrm>
                <a:off x="4924316" y="4504191"/>
                <a:ext cx="182880" cy="182880"/>
              </a:xfrm>
              <a:prstGeom prst="ellipse">
                <a:avLst/>
              </a:prstGeom>
              <a:solidFill>
                <a:srgbClr val="203964"/>
              </a:solidFill>
              <a:ln>
                <a:solidFill>
                  <a:srgbClr val="203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Oval 151">
              <a:extLst>
                <a:ext uri="{FF2B5EF4-FFF2-40B4-BE49-F238E27FC236}">
                  <a16:creationId xmlns:a16="http://schemas.microsoft.com/office/drawing/2014/main" id="{3F7A0E34-A126-B549-B157-74C62ED07C88}"/>
                </a:ext>
              </a:extLst>
            </p:cNvPr>
            <p:cNvSpPr/>
            <p:nvPr/>
          </p:nvSpPr>
          <p:spPr>
            <a:xfrm>
              <a:off x="10162728" y="1133305"/>
              <a:ext cx="182880" cy="182880"/>
            </a:xfrm>
            <a:prstGeom prst="ellipse">
              <a:avLst/>
            </a:prstGeom>
            <a:solidFill>
              <a:srgbClr val="203964"/>
            </a:solidFill>
            <a:ln>
              <a:solidFill>
                <a:srgbClr val="203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3" name="Group 172">
            <a:extLst>
              <a:ext uri="{FF2B5EF4-FFF2-40B4-BE49-F238E27FC236}">
                <a16:creationId xmlns:a16="http://schemas.microsoft.com/office/drawing/2014/main" id="{774DEE98-8FD2-4242-866E-2523ECD89A52}"/>
              </a:ext>
            </a:extLst>
          </p:cNvPr>
          <p:cNvGrpSpPr/>
          <p:nvPr/>
        </p:nvGrpSpPr>
        <p:grpSpPr>
          <a:xfrm>
            <a:off x="1303848" y="2150183"/>
            <a:ext cx="10772607" cy="3057782"/>
            <a:chOff x="1304294" y="2150242"/>
            <a:chExt cx="10772607" cy="3057782"/>
          </a:xfrm>
        </p:grpSpPr>
        <p:sp>
          <p:nvSpPr>
            <p:cNvPr id="174" name="TextBox 173">
              <a:extLst>
                <a:ext uri="{FF2B5EF4-FFF2-40B4-BE49-F238E27FC236}">
                  <a16:creationId xmlns:a16="http://schemas.microsoft.com/office/drawing/2014/main" id="{6AD75713-72B4-7546-B446-4956499AD4FB}"/>
                </a:ext>
              </a:extLst>
            </p:cNvPr>
            <p:cNvSpPr txBox="1"/>
            <p:nvPr/>
          </p:nvSpPr>
          <p:spPr>
            <a:xfrm>
              <a:off x="10496794" y="2664457"/>
              <a:ext cx="1404167" cy="307777"/>
            </a:xfrm>
            <a:prstGeom prst="rect">
              <a:avLst/>
            </a:prstGeom>
            <a:solidFill>
              <a:schemeClr val="accent4"/>
            </a:solidFill>
            <a:ln>
              <a:solidFill>
                <a:schemeClr val="accent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Cloud Resources</a:t>
              </a:r>
            </a:p>
          </p:txBody>
        </p:sp>
        <p:sp>
          <p:nvSpPr>
            <p:cNvPr id="175" name="Oval 174">
              <a:extLst>
                <a:ext uri="{FF2B5EF4-FFF2-40B4-BE49-F238E27FC236}">
                  <a16:creationId xmlns:a16="http://schemas.microsoft.com/office/drawing/2014/main" id="{59B07712-C2DC-6E43-AA29-4AA803B08B24}"/>
                </a:ext>
              </a:extLst>
            </p:cNvPr>
            <p:cNvSpPr/>
            <p:nvPr/>
          </p:nvSpPr>
          <p:spPr>
            <a:xfrm>
              <a:off x="10200648" y="2703315"/>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A9837421-CFB8-4742-8DA4-FBA7BB84E086}"/>
                </a:ext>
              </a:extLst>
            </p:cNvPr>
            <p:cNvSpPr/>
            <p:nvPr/>
          </p:nvSpPr>
          <p:spPr>
            <a:xfrm>
              <a:off x="1304294" y="3754845"/>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BF326A67-DCA5-6742-A31C-882E60B87335}"/>
                </a:ext>
              </a:extLst>
            </p:cNvPr>
            <p:cNvSpPr txBox="1"/>
            <p:nvPr/>
          </p:nvSpPr>
          <p:spPr>
            <a:xfrm>
              <a:off x="9722410" y="4838692"/>
              <a:ext cx="2354491" cy="369332"/>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CloudBank (San Diego)</a:t>
              </a:r>
            </a:p>
          </p:txBody>
        </p:sp>
        <p:sp>
          <p:nvSpPr>
            <p:cNvPr id="178" name="Oval 177">
              <a:extLst>
                <a:ext uri="{FF2B5EF4-FFF2-40B4-BE49-F238E27FC236}">
                  <a16:creationId xmlns:a16="http://schemas.microsoft.com/office/drawing/2014/main" id="{18E65D80-72FC-914F-B2D5-D0F9327FAA75}"/>
                </a:ext>
              </a:extLst>
            </p:cNvPr>
            <p:cNvSpPr/>
            <p:nvPr/>
          </p:nvSpPr>
          <p:spPr>
            <a:xfrm>
              <a:off x="2453300" y="2327185"/>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TextBox 178">
              <a:extLst>
                <a:ext uri="{FF2B5EF4-FFF2-40B4-BE49-F238E27FC236}">
                  <a16:creationId xmlns:a16="http://schemas.microsoft.com/office/drawing/2014/main" id="{585E1CAD-5EE2-2B4D-9ADE-8B57EE6EFB0C}"/>
                </a:ext>
              </a:extLst>
            </p:cNvPr>
            <p:cNvSpPr txBox="1"/>
            <p:nvPr/>
          </p:nvSpPr>
          <p:spPr>
            <a:xfrm>
              <a:off x="9620651" y="4434806"/>
              <a:ext cx="2456250" cy="369332"/>
            </a:xfrm>
            <a:prstGeom prst="rect">
              <a:avLst/>
            </a:prstGeom>
            <a:solidFill>
              <a:schemeClr val="accent4"/>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CloudLab (Salt Lake City)</a:t>
              </a:r>
            </a:p>
          </p:txBody>
        </p:sp>
        <p:sp>
          <p:nvSpPr>
            <p:cNvPr id="180" name="Oval 179">
              <a:extLst>
                <a:ext uri="{FF2B5EF4-FFF2-40B4-BE49-F238E27FC236}">
                  <a16:creationId xmlns:a16="http://schemas.microsoft.com/office/drawing/2014/main" id="{FF15FCA6-6FF9-094A-BC8F-8737B77012DB}"/>
                </a:ext>
              </a:extLst>
            </p:cNvPr>
            <p:cNvSpPr/>
            <p:nvPr/>
          </p:nvSpPr>
          <p:spPr>
            <a:xfrm>
              <a:off x="6497785" y="2150242"/>
              <a:ext cx="182880" cy="1828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FDE7B858-9E3F-2E4B-8F75-3295E75ED1F7}"/>
                </a:ext>
              </a:extLst>
            </p:cNvPr>
            <p:cNvSpPr txBox="1"/>
            <p:nvPr/>
          </p:nvSpPr>
          <p:spPr>
            <a:xfrm>
              <a:off x="9397787" y="4036488"/>
              <a:ext cx="2679114" cy="369332"/>
            </a:xfrm>
            <a:prstGeom prst="rect">
              <a:avLst/>
            </a:prstGeom>
            <a:solidFill>
              <a:schemeClr val="accent4"/>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Chameleon Lab (Chicago)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2" name="Group 181">
            <a:extLst>
              <a:ext uri="{FF2B5EF4-FFF2-40B4-BE49-F238E27FC236}">
                <a16:creationId xmlns:a16="http://schemas.microsoft.com/office/drawing/2014/main" id="{8971BCD6-0E8B-A342-AD3F-5274766160B7}"/>
              </a:ext>
            </a:extLst>
          </p:cNvPr>
          <p:cNvGrpSpPr/>
          <p:nvPr/>
        </p:nvGrpSpPr>
        <p:grpSpPr>
          <a:xfrm>
            <a:off x="3571658" y="2150183"/>
            <a:ext cx="7535118" cy="3433561"/>
            <a:chOff x="3566568" y="2150277"/>
            <a:chExt cx="7535118" cy="3433561"/>
          </a:xfrm>
        </p:grpSpPr>
        <p:sp>
          <p:nvSpPr>
            <p:cNvPr id="183" name="TextBox 182">
              <a:extLst>
                <a:ext uri="{FF2B5EF4-FFF2-40B4-BE49-F238E27FC236}">
                  <a16:creationId xmlns:a16="http://schemas.microsoft.com/office/drawing/2014/main" id="{393D11C5-CE4E-D846-BE1C-17188002A904}"/>
                </a:ext>
              </a:extLst>
            </p:cNvPr>
            <p:cNvSpPr txBox="1"/>
            <p:nvPr/>
          </p:nvSpPr>
          <p:spPr>
            <a:xfrm>
              <a:off x="10493827" y="2282191"/>
              <a:ext cx="607859" cy="307777"/>
            </a:xfrm>
            <a:prstGeom prst="rect">
              <a:avLst/>
            </a:prstGeom>
            <a:solidFill>
              <a:schemeClr val="accent5">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NCAR</a:t>
              </a:r>
            </a:p>
          </p:txBody>
        </p:sp>
        <p:sp>
          <p:nvSpPr>
            <p:cNvPr id="184" name="Oval 183">
              <a:extLst>
                <a:ext uri="{FF2B5EF4-FFF2-40B4-BE49-F238E27FC236}">
                  <a16:creationId xmlns:a16="http://schemas.microsoft.com/office/drawing/2014/main" id="{C9E48F0F-55E8-9D43-81D9-F59F8696318D}"/>
                </a:ext>
              </a:extLst>
            </p:cNvPr>
            <p:cNvSpPr/>
            <p:nvPr/>
          </p:nvSpPr>
          <p:spPr>
            <a:xfrm>
              <a:off x="10167918" y="2332210"/>
              <a:ext cx="182880" cy="182880"/>
            </a:xfrm>
            <a:prstGeom prst="ellipse">
              <a:avLst/>
            </a:prstGeom>
            <a:solidFill>
              <a:schemeClr val="accent5">
                <a:lumMod val="75000"/>
              </a:schemeClr>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92FD660A-B529-2349-8C7F-7CB13FAFF2C1}"/>
                </a:ext>
              </a:extLst>
            </p:cNvPr>
            <p:cNvSpPr txBox="1"/>
            <p:nvPr/>
          </p:nvSpPr>
          <p:spPr>
            <a:xfrm>
              <a:off x="5679000" y="5214506"/>
              <a:ext cx="2267224" cy="369332"/>
            </a:xfrm>
            <a:prstGeom prst="rect">
              <a:avLst/>
            </a:prstGeom>
            <a:solidFill>
              <a:schemeClr val="accent5">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Cheyenne (Cheyenne)</a:t>
              </a:r>
            </a:p>
          </p:txBody>
        </p:sp>
        <p:sp>
          <p:nvSpPr>
            <p:cNvPr id="186" name="Oval 185">
              <a:extLst>
                <a:ext uri="{FF2B5EF4-FFF2-40B4-BE49-F238E27FC236}">
                  <a16:creationId xmlns:a16="http://schemas.microsoft.com/office/drawing/2014/main" id="{25A5072A-03EE-6046-A71E-CF4239563EC2}"/>
                </a:ext>
              </a:extLst>
            </p:cNvPr>
            <p:cNvSpPr/>
            <p:nvPr/>
          </p:nvSpPr>
          <p:spPr>
            <a:xfrm>
              <a:off x="3566568" y="2150277"/>
              <a:ext cx="182880" cy="182880"/>
            </a:xfrm>
            <a:prstGeom prst="ellipse">
              <a:avLst/>
            </a:prstGeom>
            <a:solidFill>
              <a:schemeClr val="accent5">
                <a:lumMod val="75000"/>
              </a:schemeClr>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7" name="Group 186">
            <a:extLst>
              <a:ext uri="{FF2B5EF4-FFF2-40B4-BE49-F238E27FC236}">
                <a16:creationId xmlns:a16="http://schemas.microsoft.com/office/drawing/2014/main" id="{2E03F720-2229-6A40-9893-F62E12E3F411}"/>
              </a:ext>
            </a:extLst>
          </p:cNvPr>
          <p:cNvGrpSpPr/>
          <p:nvPr/>
        </p:nvGrpSpPr>
        <p:grpSpPr>
          <a:xfrm>
            <a:off x="5730367" y="1892521"/>
            <a:ext cx="5893410" cy="3302158"/>
            <a:chOff x="9897815" y="1878334"/>
            <a:chExt cx="5893410" cy="3302158"/>
          </a:xfrm>
        </p:grpSpPr>
        <p:sp>
          <p:nvSpPr>
            <p:cNvPr id="188" name="TextBox 187">
              <a:extLst>
                <a:ext uri="{FF2B5EF4-FFF2-40B4-BE49-F238E27FC236}">
                  <a16:creationId xmlns:a16="http://schemas.microsoft.com/office/drawing/2014/main" id="{69F05C1F-5D4E-F14A-95B8-A0F1DB7FD19A}"/>
                </a:ext>
              </a:extLst>
            </p:cNvPr>
            <p:cNvSpPr txBox="1"/>
            <p:nvPr/>
          </p:nvSpPr>
          <p:spPr>
            <a:xfrm>
              <a:off x="14666365" y="1878334"/>
              <a:ext cx="1124860" cy="307777"/>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HTC Services</a:t>
              </a:r>
            </a:p>
          </p:txBody>
        </p:sp>
        <p:sp>
          <p:nvSpPr>
            <p:cNvPr id="189" name="Oval 188">
              <a:extLst>
                <a:ext uri="{FF2B5EF4-FFF2-40B4-BE49-F238E27FC236}">
                  <a16:creationId xmlns:a16="http://schemas.microsoft.com/office/drawing/2014/main" id="{E6167A6E-4F00-DC40-BB0D-28A97195566D}"/>
                </a:ext>
              </a:extLst>
            </p:cNvPr>
            <p:cNvSpPr/>
            <p:nvPr/>
          </p:nvSpPr>
          <p:spPr>
            <a:xfrm>
              <a:off x="10362011" y="1928077"/>
              <a:ext cx="182880" cy="182880"/>
            </a:xfrm>
            <a:prstGeom prst="ellipse">
              <a:avLst/>
            </a:prstGeom>
            <a:solidFill>
              <a:srgbClr val="7030A1"/>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0" name="Group 189">
              <a:extLst>
                <a:ext uri="{FF2B5EF4-FFF2-40B4-BE49-F238E27FC236}">
                  <a16:creationId xmlns:a16="http://schemas.microsoft.com/office/drawing/2014/main" id="{86E0AA55-3BE0-8643-A5FD-0E79737D1241}"/>
                </a:ext>
              </a:extLst>
            </p:cNvPr>
            <p:cNvGrpSpPr/>
            <p:nvPr/>
          </p:nvGrpSpPr>
          <p:grpSpPr>
            <a:xfrm>
              <a:off x="9897815" y="1901313"/>
              <a:ext cx="4617036" cy="3279179"/>
              <a:chOff x="9897815" y="1901313"/>
              <a:chExt cx="4617036" cy="3279179"/>
            </a:xfrm>
          </p:grpSpPr>
          <p:sp>
            <p:nvSpPr>
              <p:cNvPr id="193" name="TextBox 192">
                <a:extLst>
                  <a:ext uri="{FF2B5EF4-FFF2-40B4-BE49-F238E27FC236}">
                    <a16:creationId xmlns:a16="http://schemas.microsoft.com/office/drawing/2014/main" id="{FF6CFC7D-6647-FD43-B225-58D585C20126}"/>
                  </a:ext>
                </a:extLst>
              </p:cNvPr>
              <p:cNvSpPr txBox="1"/>
              <p:nvPr/>
            </p:nvSpPr>
            <p:spPr>
              <a:xfrm>
                <a:off x="9897815" y="4811160"/>
                <a:ext cx="2182445" cy="369332"/>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PATh</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/OSG (Madison)</a:t>
                </a:r>
              </a:p>
            </p:txBody>
          </p:sp>
          <p:sp>
            <p:nvSpPr>
              <p:cNvPr id="194" name="Oval 193">
                <a:extLst>
                  <a:ext uri="{FF2B5EF4-FFF2-40B4-BE49-F238E27FC236}">
                    <a16:creationId xmlns:a16="http://schemas.microsoft.com/office/drawing/2014/main" id="{793C5E05-A470-9140-9CAE-C423ADEED414}"/>
                  </a:ext>
                </a:extLst>
              </p:cNvPr>
              <p:cNvSpPr/>
              <p:nvPr/>
            </p:nvSpPr>
            <p:spPr>
              <a:xfrm>
                <a:off x="14331971" y="1901313"/>
                <a:ext cx="182880" cy="182880"/>
              </a:xfrm>
              <a:prstGeom prst="ellipse">
                <a:avLst/>
              </a:prstGeom>
              <a:solidFill>
                <a:srgbClr val="7030A1"/>
              </a:solidFill>
              <a:ln>
                <a:solidFill>
                  <a:srgbClr val="703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63534E05-9ADC-7D44-987D-ED6449F74F6B}"/>
              </a:ext>
            </a:extLst>
          </p:cNvPr>
          <p:cNvGrpSpPr/>
          <p:nvPr/>
        </p:nvGrpSpPr>
        <p:grpSpPr>
          <a:xfrm>
            <a:off x="157005" y="1491133"/>
            <a:ext cx="11946784" cy="5304068"/>
            <a:chOff x="159798" y="1506528"/>
            <a:chExt cx="11946784" cy="5304068"/>
          </a:xfrm>
        </p:grpSpPr>
        <p:grpSp>
          <p:nvGrpSpPr>
            <p:cNvPr id="155" name="Group 154">
              <a:extLst>
                <a:ext uri="{FF2B5EF4-FFF2-40B4-BE49-F238E27FC236}">
                  <a16:creationId xmlns:a16="http://schemas.microsoft.com/office/drawing/2014/main" id="{2E8DF42B-9298-194D-86B1-DCAC05EE1C5F}"/>
                </a:ext>
              </a:extLst>
            </p:cNvPr>
            <p:cNvGrpSpPr/>
            <p:nvPr/>
          </p:nvGrpSpPr>
          <p:grpSpPr>
            <a:xfrm>
              <a:off x="1194742" y="1506528"/>
              <a:ext cx="10911840" cy="5304068"/>
              <a:chOff x="1194742" y="1506528"/>
              <a:chExt cx="10911840" cy="5304068"/>
            </a:xfrm>
          </p:grpSpPr>
          <p:sp>
            <p:nvSpPr>
              <p:cNvPr id="156" name="TextBox 155">
                <a:extLst>
                  <a:ext uri="{FF2B5EF4-FFF2-40B4-BE49-F238E27FC236}">
                    <a16:creationId xmlns:a16="http://schemas.microsoft.com/office/drawing/2014/main" id="{05EB0520-5735-2340-990C-A69035994E55}"/>
                  </a:ext>
                </a:extLst>
              </p:cNvPr>
              <p:cNvSpPr txBox="1"/>
              <p:nvPr/>
            </p:nvSpPr>
            <p:spPr>
              <a:xfrm>
                <a:off x="10504925" y="1506528"/>
                <a:ext cx="1601657" cy="307777"/>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Innovative systems</a:t>
                </a:r>
              </a:p>
            </p:txBody>
          </p:sp>
          <p:sp>
            <p:nvSpPr>
              <p:cNvPr id="157" name="Oval 156">
                <a:extLst>
                  <a:ext uri="{FF2B5EF4-FFF2-40B4-BE49-F238E27FC236}">
                    <a16:creationId xmlns:a16="http://schemas.microsoft.com/office/drawing/2014/main" id="{B70210FB-9BCE-E343-9E92-EAED969119C5}"/>
                  </a:ext>
                </a:extLst>
              </p:cNvPr>
              <p:cNvSpPr/>
              <p:nvPr/>
            </p:nvSpPr>
            <p:spPr>
              <a:xfrm>
                <a:off x="10178947" y="1566338"/>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 name="Group 157">
                <a:extLst>
                  <a:ext uri="{FF2B5EF4-FFF2-40B4-BE49-F238E27FC236}">
                    <a16:creationId xmlns:a16="http://schemas.microsoft.com/office/drawing/2014/main" id="{BE7A4713-B7EF-AC41-876D-A66DD5F16E0B}"/>
                  </a:ext>
                </a:extLst>
              </p:cNvPr>
              <p:cNvGrpSpPr/>
              <p:nvPr/>
            </p:nvGrpSpPr>
            <p:grpSpPr>
              <a:xfrm>
                <a:off x="1194742" y="1924318"/>
                <a:ext cx="10270034" cy="4886278"/>
                <a:chOff x="1194742" y="1924318"/>
                <a:chExt cx="10270034" cy="4886278"/>
              </a:xfrm>
            </p:grpSpPr>
            <p:sp>
              <p:nvSpPr>
                <p:cNvPr id="160" name="TextBox 159">
                  <a:extLst>
                    <a:ext uri="{FF2B5EF4-FFF2-40B4-BE49-F238E27FC236}">
                      <a16:creationId xmlns:a16="http://schemas.microsoft.com/office/drawing/2014/main" id="{4E763D04-E468-2B48-A757-EC5A3C93B732}"/>
                    </a:ext>
                  </a:extLst>
                </p:cNvPr>
                <p:cNvSpPr txBox="1"/>
                <p:nvPr/>
              </p:nvSpPr>
              <p:spPr>
                <a:xfrm>
                  <a:off x="8654143" y="6039074"/>
                  <a:ext cx="2709460"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Bridges-2, Neocortex (Pitt)</a:t>
                  </a:r>
                </a:p>
              </p:txBody>
            </p:sp>
            <p:sp>
              <p:nvSpPr>
                <p:cNvPr id="159" name="TextBox 158">
                  <a:extLst>
                    <a:ext uri="{FF2B5EF4-FFF2-40B4-BE49-F238E27FC236}">
                      <a16:creationId xmlns:a16="http://schemas.microsoft.com/office/drawing/2014/main" id="{42EF24C6-B3D0-5A4B-9657-3760447FD2D1}"/>
                    </a:ext>
                  </a:extLst>
                </p:cNvPr>
                <p:cNvSpPr txBox="1"/>
                <p:nvPr/>
              </p:nvSpPr>
              <p:spPr>
                <a:xfrm>
                  <a:off x="8343537" y="6441264"/>
                  <a:ext cx="3121239"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Stampede 2, Wrangler (Austin)</a:t>
                  </a:r>
                </a:p>
              </p:txBody>
            </p:sp>
            <p:sp>
              <p:nvSpPr>
                <p:cNvPr id="161" name="TextBox 160">
                  <a:extLst>
                    <a:ext uri="{FF2B5EF4-FFF2-40B4-BE49-F238E27FC236}">
                      <a16:creationId xmlns:a16="http://schemas.microsoft.com/office/drawing/2014/main" id="{12578493-3A2B-9B46-A991-EF12D5AE938C}"/>
                    </a:ext>
                  </a:extLst>
                </p:cNvPr>
                <p:cNvSpPr txBox="1"/>
                <p:nvPr/>
              </p:nvSpPr>
              <p:spPr>
                <a:xfrm>
                  <a:off x="4328333" y="5622091"/>
                  <a:ext cx="3805465"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Jetstream, JetStream-2 (Bloomington)</a:t>
                  </a:r>
                </a:p>
              </p:txBody>
            </p:sp>
            <p:sp>
              <p:nvSpPr>
                <p:cNvPr id="162" name="TextBox 161">
                  <a:extLst>
                    <a:ext uri="{FF2B5EF4-FFF2-40B4-BE49-F238E27FC236}">
                      <a16:creationId xmlns:a16="http://schemas.microsoft.com/office/drawing/2014/main" id="{A303B035-CAC0-CD45-9F2E-2879940AFCF3}"/>
                    </a:ext>
                  </a:extLst>
                </p:cNvPr>
                <p:cNvSpPr txBox="1"/>
                <p:nvPr/>
              </p:nvSpPr>
              <p:spPr>
                <a:xfrm>
                  <a:off x="4317026" y="6030948"/>
                  <a:ext cx="2224455"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Ookami (Stonybrook)</a:t>
                  </a:r>
                </a:p>
              </p:txBody>
            </p:sp>
            <p:sp>
              <p:nvSpPr>
                <p:cNvPr id="163" name="TextBox 162">
                  <a:extLst>
                    <a:ext uri="{FF2B5EF4-FFF2-40B4-BE49-F238E27FC236}">
                      <a16:creationId xmlns:a16="http://schemas.microsoft.com/office/drawing/2014/main" id="{EE21F472-D63B-F44A-97F6-EEB95E159502}"/>
                    </a:ext>
                  </a:extLst>
                </p:cNvPr>
                <p:cNvSpPr txBox="1"/>
                <p:nvPr/>
              </p:nvSpPr>
              <p:spPr>
                <a:xfrm>
                  <a:off x="2484998" y="6438438"/>
                  <a:ext cx="5822171"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Expanse, Voyager, National Research Platform (San Diego)</a:t>
                  </a:r>
                </a:p>
              </p:txBody>
            </p:sp>
            <p:sp>
              <p:nvSpPr>
                <p:cNvPr id="164" name="TextBox 163">
                  <a:extLst>
                    <a:ext uri="{FF2B5EF4-FFF2-40B4-BE49-F238E27FC236}">
                      <a16:creationId xmlns:a16="http://schemas.microsoft.com/office/drawing/2014/main" id="{EAB965DC-EA66-EE44-8591-61ADF378251C}"/>
                    </a:ext>
                  </a:extLst>
                </p:cNvPr>
                <p:cNvSpPr txBox="1"/>
                <p:nvPr/>
              </p:nvSpPr>
              <p:spPr>
                <a:xfrm>
                  <a:off x="6575689" y="6039074"/>
                  <a:ext cx="2047163"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Anvil (W. Lafayette)</a:t>
                  </a:r>
                </a:p>
              </p:txBody>
            </p:sp>
            <p:sp>
              <p:nvSpPr>
                <p:cNvPr id="165" name="Oval 164">
                  <a:extLst>
                    <a:ext uri="{FF2B5EF4-FFF2-40B4-BE49-F238E27FC236}">
                      <a16:creationId xmlns:a16="http://schemas.microsoft.com/office/drawing/2014/main" id="{D4DEBB3B-7A15-394E-ACA9-35410CE3DF47}"/>
                    </a:ext>
                  </a:extLst>
                </p:cNvPr>
                <p:cNvSpPr/>
                <p:nvPr/>
              </p:nvSpPr>
              <p:spPr>
                <a:xfrm>
                  <a:off x="1194742" y="3640880"/>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96293421-7396-1D4A-9BE9-4922A6D56720}"/>
                    </a:ext>
                  </a:extLst>
                </p:cNvPr>
                <p:cNvSpPr/>
                <p:nvPr/>
              </p:nvSpPr>
              <p:spPr>
                <a:xfrm>
                  <a:off x="4830582" y="4468333"/>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A84DCC2B-0E2F-F841-B065-5CF68EA5FBA1}"/>
                    </a:ext>
                  </a:extLst>
                </p:cNvPr>
                <p:cNvSpPr/>
                <p:nvPr/>
              </p:nvSpPr>
              <p:spPr>
                <a:xfrm>
                  <a:off x="6309707" y="2634400"/>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4EEB43B1-24BA-6A4A-82C5-4C70351699AD}"/>
                    </a:ext>
                  </a:extLst>
                </p:cNvPr>
                <p:cNvSpPr/>
                <p:nvPr/>
              </p:nvSpPr>
              <p:spPr>
                <a:xfrm>
                  <a:off x="6710644" y="2520657"/>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6AF52C2F-09DE-F342-9ED1-590B1A42E35B}"/>
                    </a:ext>
                  </a:extLst>
                </p:cNvPr>
                <p:cNvSpPr/>
                <p:nvPr/>
              </p:nvSpPr>
              <p:spPr>
                <a:xfrm>
                  <a:off x="6912638" y="2633274"/>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C27F15F2-412B-FB43-BC34-AAA860333B52}"/>
                    </a:ext>
                  </a:extLst>
                </p:cNvPr>
                <p:cNvSpPr/>
                <p:nvPr/>
              </p:nvSpPr>
              <p:spPr>
                <a:xfrm>
                  <a:off x="7882558" y="2336236"/>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F93A766C-C589-8047-BC62-89100EE63B4A}"/>
                    </a:ext>
                  </a:extLst>
                </p:cNvPr>
                <p:cNvSpPr/>
                <p:nvPr/>
              </p:nvSpPr>
              <p:spPr>
                <a:xfrm>
                  <a:off x="9125983" y="1924318"/>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3383FC9B-B061-A548-95E0-77F8B479ED3C}"/>
                    </a:ext>
                  </a:extLst>
                </p:cNvPr>
                <p:cNvSpPr txBox="1"/>
                <p:nvPr/>
              </p:nvSpPr>
              <p:spPr>
                <a:xfrm>
                  <a:off x="8180832" y="5633714"/>
                  <a:ext cx="2740815"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Delta (Urbana-Champaign)</a:t>
                  </a:r>
                </a:p>
              </p:txBody>
            </p:sp>
          </p:grpSp>
        </p:grpSp>
        <p:sp>
          <p:nvSpPr>
            <p:cNvPr id="195" name="TextBox 194">
              <a:extLst>
                <a:ext uri="{FF2B5EF4-FFF2-40B4-BE49-F238E27FC236}">
                  <a16:creationId xmlns:a16="http://schemas.microsoft.com/office/drawing/2014/main" id="{5B8A8324-2BDE-6449-842E-DDB373378C1F}"/>
                </a:ext>
              </a:extLst>
            </p:cNvPr>
            <p:cNvSpPr txBox="1"/>
            <p:nvPr/>
          </p:nvSpPr>
          <p:spPr>
            <a:xfrm>
              <a:off x="159798" y="6424147"/>
              <a:ext cx="2288832" cy="369332"/>
            </a:xfrm>
            <a:prstGeom prst="rect">
              <a:avLst/>
            </a:prstGeom>
            <a:solidFill>
              <a:schemeClr val="accent6">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ACES (College Station)</a:t>
              </a:r>
            </a:p>
          </p:txBody>
        </p:sp>
        <p:sp>
          <p:nvSpPr>
            <p:cNvPr id="196" name="Oval 195">
              <a:extLst>
                <a:ext uri="{FF2B5EF4-FFF2-40B4-BE49-F238E27FC236}">
                  <a16:creationId xmlns:a16="http://schemas.microsoft.com/office/drawing/2014/main" id="{C6BCA2C3-CA3A-4D45-AE79-62FBB0993AE3}"/>
                </a:ext>
              </a:extLst>
            </p:cNvPr>
            <p:cNvSpPr/>
            <p:nvPr/>
          </p:nvSpPr>
          <p:spPr>
            <a:xfrm>
              <a:off x="5032308" y="4887642"/>
              <a:ext cx="182880" cy="182880"/>
            </a:xfrm>
            <a:prstGeom prst="ellipse">
              <a:avLst/>
            </a:prstGeom>
            <a:solidFill>
              <a:srgbClr val="548234"/>
            </a:solidFill>
            <a:ln>
              <a:solidFill>
                <a:srgbClr val="54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F6BA653B-FD11-02CC-B552-7DA20FD0ADB6}"/>
              </a:ext>
            </a:extLst>
          </p:cNvPr>
          <p:cNvGrpSpPr/>
          <p:nvPr/>
        </p:nvGrpSpPr>
        <p:grpSpPr>
          <a:xfrm>
            <a:off x="3447138" y="715593"/>
            <a:ext cx="8203149" cy="2325103"/>
            <a:chOff x="3451983" y="716787"/>
            <a:chExt cx="8203149" cy="2325103"/>
          </a:xfrm>
        </p:grpSpPr>
        <p:sp>
          <p:nvSpPr>
            <p:cNvPr id="4" name="Star: 5 Points 45">
              <a:extLst>
                <a:ext uri="{FF2B5EF4-FFF2-40B4-BE49-F238E27FC236}">
                  <a16:creationId xmlns:a16="http://schemas.microsoft.com/office/drawing/2014/main" id="{5A60157E-717F-EE44-3FFE-117512FEA57F}"/>
                </a:ext>
              </a:extLst>
            </p:cNvPr>
            <p:cNvSpPr/>
            <p:nvPr/>
          </p:nvSpPr>
          <p:spPr>
            <a:xfrm>
              <a:off x="3451983" y="2820718"/>
              <a:ext cx="251287" cy="221172"/>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tar: 5 Points 44">
              <a:extLst>
                <a:ext uri="{FF2B5EF4-FFF2-40B4-BE49-F238E27FC236}">
                  <a16:creationId xmlns:a16="http://schemas.microsoft.com/office/drawing/2014/main" id="{1A0BE3B1-9504-C782-6A62-627782CBEE6C}"/>
                </a:ext>
              </a:extLst>
            </p:cNvPr>
            <p:cNvSpPr/>
            <p:nvPr/>
          </p:nvSpPr>
          <p:spPr>
            <a:xfrm>
              <a:off x="6416576" y="2721321"/>
              <a:ext cx="212252" cy="188766"/>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tar: 5 Points 44">
              <a:extLst>
                <a:ext uri="{FF2B5EF4-FFF2-40B4-BE49-F238E27FC236}">
                  <a16:creationId xmlns:a16="http://schemas.microsoft.com/office/drawing/2014/main" id="{E7BD2493-1AB2-6C36-C142-A86C8BD5FBA9}"/>
                </a:ext>
              </a:extLst>
            </p:cNvPr>
            <p:cNvSpPr/>
            <p:nvPr/>
          </p:nvSpPr>
          <p:spPr>
            <a:xfrm>
              <a:off x="8038468" y="2241510"/>
              <a:ext cx="251287" cy="221172"/>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tar: 5 Points 44">
              <a:extLst>
                <a:ext uri="{FF2B5EF4-FFF2-40B4-BE49-F238E27FC236}">
                  <a16:creationId xmlns:a16="http://schemas.microsoft.com/office/drawing/2014/main" id="{369CC9A7-121D-05AD-827A-1DC5386335FD}"/>
                </a:ext>
              </a:extLst>
            </p:cNvPr>
            <p:cNvSpPr/>
            <p:nvPr/>
          </p:nvSpPr>
          <p:spPr>
            <a:xfrm>
              <a:off x="8005754" y="1741295"/>
              <a:ext cx="251287" cy="221172"/>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tar: 5 Points 44">
              <a:extLst>
                <a:ext uri="{FF2B5EF4-FFF2-40B4-BE49-F238E27FC236}">
                  <a16:creationId xmlns:a16="http://schemas.microsoft.com/office/drawing/2014/main" id="{05CF5C6F-8C78-CF6A-022D-75B3AF236921}"/>
                </a:ext>
              </a:extLst>
            </p:cNvPr>
            <p:cNvSpPr/>
            <p:nvPr/>
          </p:nvSpPr>
          <p:spPr>
            <a:xfrm>
              <a:off x="6417219" y="2562022"/>
              <a:ext cx="251287" cy="221172"/>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5 Points 47">
              <a:extLst>
                <a:ext uri="{FF2B5EF4-FFF2-40B4-BE49-F238E27FC236}">
                  <a16:creationId xmlns:a16="http://schemas.microsoft.com/office/drawing/2014/main" id="{D88AD5A3-1593-18C0-D73C-B271C053CEFD}"/>
                </a:ext>
              </a:extLst>
            </p:cNvPr>
            <p:cNvSpPr/>
            <p:nvPr/>
          </p:nvSpPr>
          <p:spPr>
            <a:xfrm>
              <a:off x="10115185" y="757635"/>
              <a:ext cx="272742" cy="227816"/>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C1C036F-D722-FD4F-5BA6-0953E22DEDBB}"/>
                </a:ext>
              </a:extLst>
            </p:cNvPr>
            <p:cNvSpPr/>
            <p:nvPr/>
          </p:nvSpPr>
          <p:spPr>
            <a:xfrm>
              <a:off x="10506022" y="716787"/>
              <a:ext cx="1149110" cy="28054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ACCESS PIs</a:t>
              </a:r>
            </a:p>
          </p:txBody>
        </p:sp>
      </p:grpSp>
      <p:pic>
        <p:nvPicPr>
          <p:cNvPr id="58" name="Picture 57" descr="A picture containing transport, wheel&#10;&#10;Description automatically generated">
            <a:extLst>
              <a:ext uri="{FF2B5EF4-FFF2-40B4-BE49-F238E27FC236}">
                <a16:creationId xmlns:a16="http://schemas.microsoft.com/office/drawing/2014/main" id="{38E7A5CF-ED69-3448-A189-7DD602F48A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44" y="4646441"/>
            <a:ext cx="1115162" cy="1120562"/>
          </a:xfrm>
          <a:prstGeom prst="rect">
            <a:avLst/>
          </a:prstGeom>
        </p:spPr>
      </p:pic>
      <p:sp>
        <p:nvSpPr>
          <p:cNvPr id="14" name="Freeform 141">
            <a:extLst>
              <a:ext uri="{FF2B5EF4-FFF2-40B4-BE49-F238E27FC236}">
                <a16:creationId xmlns:a16="http://schemas.microsoft.com/office/drawing/2014/main" id="{6BBA737C-3FDA-7618-6B8D-CC17B10D4149}"/>
              </a:ext>
            </a:extLst>
          </p:cNvPr>
          <p:cNvSpPr>
            <a:spLocks/>
          </p:cNvSpPr>
          <p:nvPr/>
        </p:nvSpPr>
        <p:spPr bwMode="auto">
          <a:xfrm>
            <a:off x="2770229" y="2817783"/>
            <a:ext cx="110988" cy="102339"/>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FEB1725-FA7B-2BB6-4E4A-F70C63B4CCD8}"/>
              </a:ext>
            </a:extLst>
          </p:cNvPr>
          <p:cNvSpPr txBox="1"/>
          <p:nvPr/>
        </p:nvSpPr>
        <p:spPr>
          <a:xfrm>
            <a:off x="2562691" y="11584"/>
            <a:ext cx="69676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An Advanced CI Ecosystem for All</a:t>
            </a:r>
          </a:p>
        </p:txBody>
      </p:sp>
      <p:grpSp>
        <p:nvGrpSpPr>
          <p:cNvPr id="15" name="Group 14">
            <a:extLst>
              <a:ext uri="{FF2B5EF4-FFF2-40B4-BE49-F238E27FC236}">
                <a16:creationId xmlns:a16="http://schemas.microsoft.com/office/drawing/2014/main" id="{82351527-0C5D-9628-271A-3CBDDC426D6F}"/>
              </a:ext>
            </a:extLst>
          </p:cNvPr>
          <p:cNvGrpSpPr/>
          <p:nvPr/>
        </p:nvGrpSpPr>
        <p:grpSpPr>
          <a:xfrm>
            <a:off x="824137" y="533612"/>
            <a:ext cx="8324682" cy="4693073"/>
            <a:chOff x="844871" y="317336"/>
            <a:chExt cx="8324682" cy="4693073"/>
          </a:xfrm>
        </p:grpSpPr>
        <p:grpSp>
          <p:nvGrpSpPr>
            <p:cNvPr id="18" name="Group 17">
              <a:extLst>
                <a:ext uri="{FF2B5EF4-FFF2-40B4-BE49-F238E27FC236}">
                  <a16:creationId xmlns:a16="http://schemas.microsoft.com/office/drawing/2014/main" id="{256FFE59-4E9D-1E34-3F53-FDFE32C95B36}"/>
                </a:ext>
              </a:extLst>
            </p:cNvPr>
            <p:cNvGrpSpPr/>
            <p:nvPr/>
          </p:nvGrpSpPr>
          <p:grpSpPr>
            <a:xfrm>
              <a:off x="1258957" y="1997912"/>
              <a:ext cx="7388007" cy="2825879"/>
              <a:chOff x="1285461" y="2011164"/>
              <a:chExt cx="7388007" cy="2825879"/>
            </a:xfrm>
          </p:grpSpPr>
          <p:cxnSp>
            <p:nvCxnSpPr>
              <p:cNvPr id="40" name="Straight Connector 39">
                <a:extLst>
                  <a:ext uri="{FF2B5EF4-FFF2-40B4-BE49-F238E27FC236}">
                    <a16:creationId xmlns:a16="http://schemas.microsoft.com/office/drawing/2014/main" id="{61A7F1B2-4D4B-3166-C9F6-833DF9678DAD}"/>
                  </a:ext>
                </a:extLst>
              </p:cNvPr>
              <p:cNvCxnSpPr>
                <a:cxnSpLocks/>
              </p:cNvCxnSpPr>
              <p:nvPr/>
            </p:nvCxnSpPr>
            <p:spPr>
              <a:xfrm flipH="1" flipV="1">
                <a:off x="6612836" y="2031039"/>
                <a:ext cx="2060632" cy="298174"/>
              </a:xfrm>
              <a:prstGeom prst="line">
                <a:avLst/>
              </a:prstGeom>
              <a:ln w="698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F96235-E77F-D4B7-4CAE-03713D62DB16}"/>
                  </a:ext>
                </a:extLst>
              </p:cNvPr>
              <p:cNvCxnSpPr>
                <a:cxnSpLocks/>
              </p:cNvCxnSpPr>
              <p:nvPr/>
            </p:nvCxnSpPr>
            <p:spPr>
              <a:xfrm flipV="1">
                <a:off x="5463336" y="2011164"/>
                <a:ext cx="1156128" cy="2825879"/>
              </a:xfrm>
              <a:prstGeom prst="line">
                <a:avLst/>
              </a:prstGeom>
              <a:ln w="698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6401D7F-4052-55E9-C690-5E3FB49D2F30}"/>
                  </a:ext>
                </a:extLst>
              </p:cNvPr>
              <p:cNvCxnSpPr>
                <a:cxnSpLocks/>
              </p:cNvCxnSpPr>
              <p:nvPr/>
            </p:nvCxnSpPr>
            <p:spPr>
              <a:xfrm flipH="1" flipV="1">
                <a:off x="1285461" y="3670852"/>
                <a:ext cx="4158001" cy="1132919"/>
              </a:xfrm>
              <a:prstGeom prst="line">
                <a:avLst/>
              </a:prstGeom>
              <a:ln w="698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Arc 18">
              <a:extLst>
                <a:ext uri="{FF2B5EF4-FFF2-40B4-BE49-F238E27FC236}">
                  <a16:creationId xmlns:a16="http://schemas.microsoft.com/office/drawing/2014/main" id="{FC4BC597-35CB-9BD5-4385-D3B627544BA5}"/>
                </a:ext>
              </a:extLst>
            </p:cNvPr>
            <p:cNvSpPr/>
            <p:nvPr/>
          </p:nvSpPr>
          <p:spPr>
            <a:xfrm rot="240652" flipH="1" flipV="1">
              <a:off x="844871" y="437321"/>
              <a:ext cx="1063436" cy="3233528"/>
            </a:xfrm>
            <a:prstGeom prst="arc">
              <a:avLst>
                <a:gd name="adj1" fmla="val 16200000"/>
                <a:gd name="adj2" fmla="val 4934724"/>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E9E7AD7B-0BBE-4FCE-269F-3EB7AE18B942}"/>
                </a:ext>
              </a:extLst>
            </p:cNvPr>
            <p:cNvSpPr/>
            <p:nvPr/>
          </p:nvSpPr>
          <p:spPr>
            <a:xfrm rot="10211004" flipH="1" flipV="1">
              <a:off x="957546" y="344934"/>
              <a:ext cx="1624105" cy="2772505"/>
            </a:xfrm>
            <a:prstGeom prst="arc">
              <a:avLst>
                <a:gd name="adj1" fmla="val 15501700"/>
                <a:gd name="adj2" fmla="val 2990786"/>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606B8FF-E346-ED2A-E99A-08F95802D1C6}"/>
                </a:ext>
              </a:extLst>
            </p:cNvPr>
            <p:cNvSpPr/>
            <p:nvPr/>
          </p:nvSpPr>
          <p:spPr>
            <a:xfrm>
              <a:off x="5383824" y="4711895"/>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032309E-5458-82DA-6D89-A6A052BD104C}"/>
                </a:ext>
              </a:extLst>
            </p:cNvPr>
            <p:cNvSpPr/>
            <p:nvPr/>
          </p:nvSpPr>
          <p:spPr>
            <a:xfrm>
              <a:off x="1182754" y="456550"/>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F25DEA-26D9-0EDC-DEAC-E08E206CFFE2}"/>
                </a:ext>
              </a:extLst>
            </p:cNvPr>
            <p:cNvSpPr/>
            <p:nvPr/>
          </p:nvSpPr>
          <p:spPr>
            <a:xfrm>
              <a:off x="6516757" y="1942189"/>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FDD7748-6DE4-4ACC-D815-1AC0AA2A377C}"/>
                </a:ext>
              </a:extLst>
            </p:cNvPr>
            <p:cNvSpPr/>
            <p:nvPr/>
          </p:nvSpPr>
          <p:spPr>
            <a:xfrm>
              <a:off x="8547611" y="2169729"/>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7EB2C32-2AA0-B57C-CBB4-B70BB50F01AB}"/>
                </a:ext>
              </a:extLst>
            </p:cNvPr>
            <p:cNvSpPr/>
            <p:nvPr/>
          </p:nvSpPr>
          <p:spPr>
            <a:xfrm>
              <a:off x="9001537" y="1691430"/>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A2D500F-6C62-CB9A-A504-E344C04EDA6B}"/>
                </a:ext>
              </a:extLst>
            </p:cNvPr>
            <p:cNvSpPr/>
            <p:nvPr/>
          </p:nvSpPr>
          <p:spPr>
            <a:xfrm>
              <a:off x="7543759" y="3580152"/>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1FB2646-FEE3-A18B-0666-31C5248CFB46}"/>
                </a:ext>
              </a:extLst>
            </p:cNvPr>
            <p:cNvSpPr/>
            <p:nvPr/>
          </p:nvSpPr>
          <p:spPr>
            <a:xfrm>
              <a:off x="5416958" y="2513350"/>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5B00471F-AB40-B659-96C1-42E5B8BC238D}"/>
                </a:ext>
              </a:extLst>
            </p:cNvPr>
            <p:cNvSpPr/>
            <p:nvPr/>
          </p:nvSpPr>
          <p:spPr>
            <a:xfrm rot="5400000" flipH="1" flipV="1">
              <a:off x="3175732" y="1205704"/>
              <a:ext cx="1624105" cy="2898099"/>
            </a:xfrm>
            <a:prstGeom prst="arc">
              <a:avLst>
                <a:gd name="adj1" fmla="val 16741511"/>
                <a:gd name="adj2" fmla="val 518643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21FBBFBE-FA18-FD9B-7979-43A9CD0CAE29}"/>
                </a:ext>
              </a:extLst>
            </p:cNvPr>
            <p:cNvSpPr/>
            <p:nvPr/>
          </p:nvSpPr>
          <p:spPr>
            <a:xfrm rot="3993967" flipH="1" flipV="1">
              <a:off x="1780858" y="1839004"/>
              <a:ext cx="1624105" cy="2898099"/>
            </a:xfrm>
            <a:prstGeom prst="arc">
              <a:avLst>
                <a:gd name="adj1" fmla="val 16741511"/>
                <a:gd name="adj2" fmla="val 1149181"/>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5C1B3E7-921C-AD53-89DD-9F58D92ACE85}"/>
                </a:ext>
              </a:extLst>
            </p:cNvPr>
            <p:cNvSpPr/>
            <p:nvPr/>
          </p:nvSpPr>
          <p:spPr>
            <a:xfrm>
              <a:off x="1139686" y="3538332"/>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D645C1C-AAC8-B8EF-3F29-CE55486B9A96}"/>
                </a:ext>
              </a:extLst>
            </p:cNvPr>
            <p:cNvSpPr/>
            <p:nvPr/>
          </p:nvSpPr>
          <p:spPr>
            <a:xfrm>
              <a:off x="2435047" y="2368481"/>
              <a:ext cx="152405" cy="22379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id="{3B9599B0-8A3D-F34E-D94D-152FC477F95F}"/>
                </a:ext>
              </a:extLst>
            </p:cNvPr>
            <p:cNvSpPr/>
            <p:nvPr/>
          </p:nvSpPr>
          <p:spPr>
            <a:xfrm rot="913857" flipH="1" flipV="1">
              <a:off x="5208951" y="2030993"/>
              <a:ext cx="1624105" cy="2898099"/>
            </a:xfrm>
            <a:prstGeom prst="arc">
              <a:avLst>
                <a:gd name="adj1" fmla="val 16741511"/>
                <a:gd name="adj2" fmla="val 2319645"/>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Arc 32">
              <a:extLst>
                <a:ext uri="{FF2B5EF4-FFF2-40B4-BE49-F238E27FC236}">
                  <a16:creationId xmlns:a16="http://schemas.microsoft.com/office/drawing/2014/main" id="{D6E0C71F-4D5A-FA96-67F8-097B004AED6C}"/>
                </a:ext>
              </a:extLst>
            </p:cNvPr>
            <p:cNvSpPr/>
            <p:nvPr/>
          </p:nvSpPr>
          <p:spPr>
            <a:xfrm rot="4591363" flipH="1" flipV="1">
              <a:off x="6174199" y="1337624"/>
              <a:ext cx="901508" cy="2266939"/>
            </a:xfrm>
            <a:prstGeom prst="arc">
              <a:avLst>
                <a:gd name="adj1" fmla="val 16741511"/>
                <a:gd name="adj2" fmla="val 63155"/>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Arc 33">
              <a:extLst>
                <a:ext uri="{FF2B5EF4-FFF2-40B4-BE49-F238E27FC236}">
                  <a16:creationId xmlns:a16="http://schemas.microsoft.com/office/drawing/2014/main" id="{6EE29888-DB37-B198-8B37-508E24D0CD21}"/>
                </a:ext>
              </a:extLst>
            </p:cNvPr>
            <p:cNvSpPr/>
            <p:nvPr/>
          </p:nvSpPr>
          <p:spPr>
            <a:xfrm rot="20590495" flipH="1" flipV="1">
              <a:off x="6644697" y="1123639"/>
              <a:ext cx="1027486" cy="2586971"/>
            </a:xfrm>
            <a:prstGeom prst="arc">
              <a:avLst>
                <a:gd name="adj1" fmla="val 16201577"/>
                <a:gd name="adj2" fmla="val 2344733"/>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D715FF2E-96F8-2CC3-102C-807AC7DD2F5A}"/>
                </a:ext>
              </a:extLst>
            </p:cNvPr>
            <p:cNvSpPr/>
            <p:nvPr/>
          </p:nvSpPr>
          <p:spPr>
            <a:xfrm rot="15588585" flipH="1" flipV="1">
              <a:off x="5221491" y="2415766"/>
              <a:ext cx="1753703" cy="3126477"/>
            </a:xfrm>
            <a:prstGeom prst="arc">
              <a:avLst>
                <a:gd name="adj1" fmla="val 16288115"/>
                <a:gd name="adj2" fmla="val 2579197"/>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Arc 35">
              <a:extLst>
                <a:ext uri="{FF2B5EF4-FFF2-40B4-BE49-F238E27FC236}">
                  <a16:creationId xmlns:a16="http://schemas.microsoft.com/office/drawing/2014/main" id="{D660BAC3-D333-9315-8A59-09065EF60A23}"/>
                </a:ext>
              </a:extLst>
            </p:cNvPr>
            <p:cNvSpPr/>
            <p:nvPr/>
          </p:nvSpPr>
          <p:spPr>
            <a:xfrm rot="2765452" flipH="1" flipV="1">
              <a:off x="7668788" y="2196612"/>
              <a:ext cx="1117793" cy="1704746"/>
            </a:xfrm>
            <a:prstGeom prst="arc">
              <a:avLst>
                <a:gd name="adj1" fmla="val 16201577"/>
                <a:gd name="adj2" fmla="val 4150263"/>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c 36">
              <a:extLst>
                <a:ext uri="{FF2B5EF4-FFF2-40B4-BE49-F238E27FC236}">
                  <a16:creationId xmlns:a16="http://schemas.microsoft.com/office/drawing/2014/main" id="{778E8509-D4BD-F5AE-88C6-885B593F1540}"/>
                </a:ext>
              </a:extLst>
            </p:cNvPr>
            <p:cNvSpPr/>
            <p:nvPr/>
          </p:nvSpPr>
          <p:spPr>
            <a:xfrm rot="5599012" flipH="1" flipV="1">
              <a:off x="7355841" y="787455"/>
              <a:ext cx="1117793" cy="2509631"/>
            </a:xfrm>
            <a:prstGeom prst="arc">
              <a:avLst>
                <a:gd name="adj1" fmla="val 16201577"/>
                <a:gd name="adj2" fmla="val 4485433"/>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id="{719AF572-1EE2-7AA3-1779-D224BF64C531}"/>
                </a:ext>
              </a:extLst>
            </p:cNvPr>
            <p:cNvSpPr/>
            <p:nvPr/>
          </p:nvSpPr>
          <p:spPr>
            <a:xfrm rot="13047084" flipH="1" flipV="1">
              <a:off x="7988715" y="317336"/>
              <a:ext cx="1117793" cy="2509631"/>
            </a:xfrm>
            <a:prstGeom prst="arc">
              <a:avLst>
                <a:gd name="adj1" fmla="val 21184916"/>
                <a:gd name="adj2" fmla="val 2555964"/>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00FCF7E-6445-AE62-356F-811D05BCBEB9}"/>
                </a:ext>
              </a:extLst>
            </p:cNvPr>
            <p:cNvSpPr txBox="1"/>
            <p:nvPr/>
          </p:nvSpPr>
          <p:spPr>
            <a:xfrm rot="943241">
              <a:off x="1481128" y="4641077"/>
              <a:ext cx="3052759" cy="369332"/>
            </a:xfrm>
            <a:prstGeom prst="rect">
              <a:avLst/>
            </a:prstGeom>
            <a:solidFill>
              <a:schemeClr val="accent2">
                <a:lumMod val="75000"/>
              </a:schemeClr>
            </a:solidFill>
            <a:ln>
              <a:solidFill>
                <a:schemeClr val="accent2">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FABRIC Network (Nationwide)</a:t>
              </a:r>
            </a:p>
          </p:txBody>
        </p:sp>
      </p:grpSp>
      <p:grpSp>
        <p:nvGrpSpPr>
          <p:cNvPr id="61" name="Group 60">
            <a:extLst>
              <a:ext uri="{FF2B5EF4-FFF2-40B4-BE49-F238E27FC236}">
                <a16:creationId xmlns:a16="http://schemas.microsoft.com/office/drawing/2014/main" id="{0C34860E-F9BC-08A9-1756-FAD6C3EE4557}"/>
              </a:ext>
            </a:extLst>
          </p:cNvPr>
          <p:cNvGrpSpPr/>
          <p:nvPr/>
        </p:nvGrpSpPr>
        <p:grpSpPr>
          <a:xfrm>
            <a:off x="2109062" y="1359631"/>
            <a:ext cx="9731681" cy="2612856"/>
            <a:chOff x="2109062" y="1359631"/>
            <a:chExt cx="9731681" cy="2612856"/>
          </a:xfrm>
        </p:grpSpPr>
        <p:grpSp>
          <p:nvGrpSpPr>
            <p:cNvPr id="56" name="Group 55">
              <a:extLst>
                <a:ext uri="{FF2B5EF4-FFF2-40B4-BE49-F238E27FC236}">
                  <a16:creationId xmlns:a16="http://schemas.microsoft.com/office/drawing/2014/main" id="{2E4F396A-AB5A-2C11-37F1-2CBFEED9601F}"/>
                </a:ext>
              </a:extLst>
            </p:cNvPr>
            <p:cNvGrpSpPr/>
            <p:nvPr/>
          </p:nvGrpSpPr>
          <p:grpSpPr>
            <a:xfrm>
              <a:off x="2109062" y="1359631"/>
              <a:ext cx="9731681" cy="2588689"/>
              <a:chOff x="2092057" y="1367631"/>
              <a:chExt cx="9731681" cy="2588689"/>
            </a:xfrm>
          </p:grpSpPr>
          <p:pic>
            <p:nvPicPr>
              <p:cNvPr id="44" name="Graphic 43" descr="Cell Tower">
                <a:extLst>
                  <a:ext uri="{FF2B5EF4-FFF2-40B4-BE49-F238E27FC236}">
                    <a16:creationId xmlns:a16="http://schemas.microsoft.com/office/drawing/2014/main" id="{DF0C6C92-D8E4-8754-F5C4-964EF3A5637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77653" y="1367631"/>
                <a:ext cx="386203" cy="386203"/>
              </a:xfrm>
              <a:prstGeom prst="rect">
                <a:avLst/>
              </a:prstGeom>
            </p:spPr>
          </p:pic>
          <p:pic>
            <p:nvPicPr>
              <p:cNvPr id="47" name="Graphic 46" descr="Cell Tower">
                <a:extLst>
                  <a:ext uri="{FF2B5EF4-FFF2-40B4-BE49-F238E27FC236}">
                    <a16:creationId xmlns:a16="http://schemas.microsoft.com/office/drawing/2014/main" id="{F1385BD1-E2E7-8516-3811-123618EAF85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18901" y="1607354"/>
                <a:ext cx="386203" cy="386203"/>
              </a:xfrm>
              <a:prstGeom prst="rect">
                <a:avLst/>
              </a:prstGeom>
            </p:spPr>
          </p:pic>
          <p:pic>
            <p:nvPicPr>
              <p:cNvPr id="49" name="Graphic 48" descr="Cell Tower">
                <a:extLst>
                  <a:ext uri="{FF2B5EF4-FFF2-40B4-BE49-F238E27FC236}">
                    <a16:creationId xmlns:a16="http://schemas.microsoft.com/office/drawing/2014/main" id="{1E0D9F5E-3943-76F3-847F-CA97A3D49AC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92057" y="2176174"/>
                <a:ext cx="386203" cy="386203"/>
              </a:xfrm>
              <a:prstGeom prst="rect">
                <a:avLst/>
              </a:prstGeom>
            </p:spPr>
          </p:pic>
          <p:pic>
            <p:nvPicPr>
              <p:cNvPr id="51" name="Graphic 50" descr="Cell Tower">
                <a:extLst>
                  <a:ext uri="{FF2B5EF4-FFF2-40B4-BE49-F238E27FC236}">
                    <a16:creationId xmlns:a16="http://schemas.microsoft.com/office/drawing/2014/main" id="{B71DF865-77DE-6016-F1FB-DF714E19C31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37893" y="3071331"/>
                <a:ext cx="386203" cy="386203"/>
              </a:xfrm>
              <a:prstGeom prst="rect">
                <a:avLst/>
              </a:prstGeom>
            </p:spPr>
          </p:pic>
          <p:pic>
            <p:nvPicPr>
              <p:cNvPr id="53" name="Graphic 52" descr="Cell Tower">
                <a:extLst>
                  <a:ext uri="{FF2B5EF4-FFF2-40B4-BE49-F238E27FC236}">
                    <a16:creationId xmlns:a16="http://schemas.microsoft.com/office/drawing/2014/main" id="{DDD57D88-7ACE-DCD5-4CC7-D4973B0BCEE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36688" y="2090364"/>
                <a:ext cx="386203" cy="386203"/>
              </a:xfrm>
              <a:prstGeom prst="rect">
                <a:avLst/>
              </a:prstGeom>
            </p:spPr>
          </p:pic>
          <p:sp>
            <p:nvSpPr>
              <p:cNvPr id="55" name="TextBox 54">
                <a:extLst>
                  <a:ext uri="{FF2B5EF4-FFF2-40B4-BE49-F238E27FC236}">
                    <a16:creationId xmlns:a16="http://schemas.microsoft.com/office/drawing/2014/main" id="{08D789F9-60AF-A3AD-CB05-90E2DBCADAA9}"/>
                  </a:ext>
                </a:extLst>
              </p:cNvPr>
              <p:cNvSpPr txBox="1"/>
              <p:nvPr/>
            </p:nvSpPr>
            <p:spPr>
              <a:xfrm>
                <a:off x="10499145" y="3648543"/>
                <a:ext cx="1324593" cy="307777"/>
              </a:xfrm>
              <a:prstGeom prst="rect">
                <a:avLst/>
              </a:prstGeom>
              <a:solidFill>
                <a:srgbClr val="F066E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PAWR Testbeds</a:t>
                </a:r>
              </a:p>
            </p:txBody>
          </p:sp>
        </p:grpSp>
        <p:pic>
          <p:nvPicPr>
            <p:cNvPr id="60" name="Graphic 59" descr="Cell Tower">
              <a:extLst>
                <a:ext uri="{FF2B5EF4-FFF2-40B4-BE49-F238E27FC236}">
                  <a16:creationId xmlns:a16="http://schemas.microsoft.com/office/drawing/2014/main" id="{00E001BF-DFFF-F0F6-CE2F-5A2444CAE67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18801" y="3586284"/>
              <a:ext cx="386203" cy="386203"/>
            </a:xfrm>
            <a:prstGeom prst="rect">
              <a:avLst/>
            </a:prstGeom>
          </p:spPr>
        </p:pic>
      </p:grpSp>
    </p:spTree>
    <p:extLst>
      <p:ext uri="{BB962C8B-B14F-4D97-AF65-F5344CB8AC3E}">
        <p14:creationId xmlns:p14="http://schemas.microsoft.com/office/powerpoint/2010/main" val="299268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 presetClass="entr" presetSubtype="0" fill="hold" nodeType="afterEffect">
                                  <p:stCondLst>
                                    <p:cond delay="1000"/>
                                  </p:stCondLst>
                                  <p:childTnLst>
                                    <p:set>
                                      <p:cBhvr>
                                        <p:cTn id="6" dur="1" fill="hold">
                                          <p:stCondLst>
                                            <p:cond delay="0"/>
                                          </p:stCondLst>
                                        </p:cTn>
                                        <p:tgtEl>
                                          <p:spTgt spid="18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1000"/>
                                  </p:stCondLst>
                                  <p:childTnLst>
                                    <p:set>
                                      <p:cBhvr>
                                        <p:cTn id="9" dur="1" fill="hold">
                                          <p:stCondLst>
                                            <p:cond delay="0"/>
                                          </p:stCondLst>
                                        </p:cTn>
                                        <p:tgtEl>
                                          <p:spTgt spid="173"/>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0"/>
                                          </p:stCondLst>
                                        </p:cTn>
                                        <p:tgtEl>
                                          <p:spTgt spid="187"/>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nodeType="afterEffect">
                                  <p:stCondLst>
                                    <p:cond delay="8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5800"/>
                            </p:stCondLst>
                            <p:childTnLst>
                              <p:par>
                                <p:cTn id="20" presetID="1" presetClass="entr" presetSubtype="0" fill="hold" nodeType="afterEffect">
                                  <p:stCondLst>
                                    <p:cond delay="8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6600"/>
                            </p:stCondLst>
                            <p:childTnLst>
                              <p:par>
                                <p:cTn id="23" presetID="1" presetClass="entr" presetSubtype="0" fill="hold" nodeType="afterEffect">
                                  <p:stCondLst>
                                    <p:cond delay="800"/>
                                  </p:stCondLst>
                                  <p:childTnLst>
                                    <p:set>
                                      <p:cBhvr>
                                        <p:cTn id="24" dur="1" fill="hold">
                                          <p:stCondLst>
                                            <p:cond delay="0"/>
                                          </p:stCondLst>
                                        </p:cTn>
                                        <p:tgtEl>
                                          <p:spTgt spid="149"/>
                                        </p:tgtEl>
                                        <p:attrNameLst>
                                          <p:attrName>style.visibility</p:attrName>
                                        </p:attrNameLst>
                                      </p:cBhvr>
                                      <p:to>
                                        <p:strVal val="visible"/>
                                      </p:to>
                                    </p:set>
                                  </p:childTnLst>
                                </p:cTn>
                              </p:par>
                            </p:childTnLst>
                          </p:cTn>
                        </p:par>
                        <p:par>
                          <p:cTn id="25" fill="hold">
                            <p:stCondLst>
                              <p:cond delay="7400"/>
                            </p:stCondLst>
                            <p:childTnLst>
                              <p:par>
                                <p:cTn id="26" presetID="1" presetClass="entr" presetSubtype="0" fill="hold" nodeType="afterEffect">
                                  <p:stCondLst>
                                    <p:cond delay="80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8200"/>
                            </p:stCondLst>
                            <p:childTnLst>
                              <p:par>
                                <p:cTn id="29" presetID="1" presetClass="entr" presetSubtype="0" fill="hold" nodeType="afterEffect">
                                  <p:stCondLst>
                                    <p:cond delay="60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099070-0F3D-0150-F066-9123FBADA02C}"/>
              </a:ext>
            </a:extLst>
          </p:cNvPr>
          <p:cNvSpPr>
            <a:spLocks noGrp="1"/>
          </p:cNvSpPr>
          <p:nvPr>
            <p:ph type="title"/>
          </p:nvPr>
        </p:nvSpPr>
        <p:spPr/>
        <p:txBody>
          <a:bodyPr/>
          <a:lstStyle/>
          <a:p>
            <a:r>
              <a:rPr lang="en-US" sz="3600" dirty="0">
                <a:latin typeface="Open Sans" panose="020B0606030504020204" pitchFamily="34" charset="0"/>
                <a:ea typeface="Open Sans" panose="020B0606030504020204" pitchFamily="34" charset="0"/>
                <a:cs typeface="Open Sans" panose="020B0606030504020204" pitchFamily="34" charset="0"/>
              </a:rPr>
              <a:t>Federating Data and Compute (</a:t>
            </a:r>
            <a:r>
              <a:rPr lang="en-US" sz="3600" dirty="0" err="1">
                <a:latin typeface="Open Sans" panose="020B0606030504020204" pitchFamily="34" charset="0"/>
                <a:ea typeface="Open Sans" panose="020B0606030504020204" pitchFamily="34" charset="0"/>
                <a:cs typeface="Open Sans" panose="020B0606030504020204" pitchFamily="34" charset="0"/>
              </a:rPr>
              <a:t>PATh</a:t>
            </a:r>
            <a:r>
              <a:rPr lang="en-US" sz="3600" dirty="0">
                <a:latin typeface="Open Sans" panose="020B0606030504020204" pitchFamily="34" charset="0"/>
                <a:ea typeface="Open Sans" panose="020B0606030504020204" pitchFamily="34" charset="0"/>
                <a:cs typeface="Open Sans" panose="020B0606030504020204" pitchFamily="34" charset="0"/>
              </a:rPr>
              <a:t>/OSG, OSDF)</a:t>
            </a:r>
          </a:p>
        </p:txBody>
      </p:sp>
      <p:sp>
        <p:nvSpPr>
          <p:cNvPr id="2" name="Slide Number Placeholder 1">
            <a:extLst>
              <a:ext uri="{FF2B5EF4-FFF2-40B4-BE49-F238E27FC236}">
                <a16:creationId xmlns:a16="http://schemas.microsoft.com/office/drawing/2014/main" id="{486278E8-8810-6D34-DBF1-DD1F2F7D62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Tw Cen MT" panose="020B0602020104020603" pitchFamily="34" charset="77"/>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Tw Cen MT" panose="020B0602020104020603" pitchFamily="34" charset="77"/>
              <a:ea typeface="Verdana" panose="020B0604030504040204" pitchFamily="34" charset="0"/>
              <a:cs typeface="+mn-cs"/>
            </a:endParaRPr>
          </a:p>
        </p:txBody>
      </p:sp>
      <p:pic>
        <p:nvPicPr>
          <p:cNvPr id="4" name="Picture 3" descr="Map&#10;&#10;Description automatically generated">
            <a:extLst>
              <a:ext uri="{FF2B5EF4-FFF2-40B4-BE49-F238E27FC236}">
                <a16:creationId xmlns:a16="http://schemas.microsoft.com/office/drawing/2014/main" id="{CFB3D0F1-84BB-89F6-FB1F-F1EF664C4B04}"/>
              </a:ext>
            </a:extLst>
          </p:cNvPr>
          <p:cNvPicPr>
            <a:picLocks noChangeAspect="1"/>
          </p:cNvPicPr>
          <p:nvPr/>
        </p:nvPicPr>
        <p:blipFill>
          <a:blip r:embed="rId3"/>
          <a:stretch>
            <a:fillRect/>
          </a:stretch>
        </p:blipFill>
        <p:spPr>
          <a:xfrm>
            <a:off x="1542993" y="1266031"/>
            <a:ext cx="9106014" cy="5090319"/>
          </a:xfrm>
          <a:prstGeom prst="rect">
            <a:avLst/>
          </a:prstGeom>
        </p:spPr>
      </p:pic>
    </p:spTree>
    <p:extLst>
      <p:ext uri="{BB962C8B-B14F-4D97-AF65-F5344CB8AC3E}">
        <p14:creationId xmlns:p14="http://schemas.microsoft.com/office/powerpoint/2010/main" val="2313096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906F-0AD7-FB42-9BB1-AFFA411EBC1E}"/>
              </a:ext>
            </a:extLst>
          </p:cNvPr>
          <p:cNvSpPr>
            <a:spLocks noGrp="1"/>
          </p:cNvSpPr>
          <p:nvPr>
            <p:ph type="title"/>
          </p:nvPr>
        </p:nvSpPr>
        <p:spPr>
          <a:xfrm>
            <a:off x="1676400" y="83128"/>
            <a:ext cx="8534400" cy="1104405"/>
          </a:xfrm>
        </p:spPr>
        <p:txBody>
          <a:bodyPr>
            <a:normAutofit/>
          </a:bodyPr>
          <a:lstStyle/>
          <a:p>
            <a:r>
              <a:rPr lang="en-US" sz="2800" dirty="0"/>
              <a:t>The Campus Cyberinfrastructure (CC*) Program</a:t>
            </a:r>
          </a:p>
        </p:txBody>
      </p:sp>
      <p:sp>
        <p:nvSpPr>
          <p:cNvPr id="3" name="Content Placeholder 2">
            <a:extLst>
              <a:ext uri="{FF2B5EF4-FFF2-40B4-BE49-F238E27FC236}">
                <a16:creationId xmlns:a16="http://schemas.microsoft.com/office/drawing/2014/main" id="{8157D112-7144-B34E-80E2-1081EDD9F12F}"/>
              </a:ext>
            </a:extLst>
          </p:cNvPr>
          <p:cNvSpPr>
            <a:spLocks noGrp="1"/>
          </p:cNvSpPr>
          <p:nvPr>
            <p:ph idx="1"/>
          </p:nvPr>
        </p:nvSpPr>
        <p:spPr>
          <a:xfrm>
            <a:off x="875646" y="848925"/>
            <a:ext cx="10135908" cy="2990714"/>
          </a:xfrm>
        </p:spPr>
        <p:txBody>
          <a:bodyPr>
            <a:normAutofit/>
          </a:bodyPr>
          <a:lstStyle/>
          <a:p>
            <a:r>
              <a:rPr lang="en-US" sz="2000" dirty="0"/>
              <a:t>Networking as a fundamental layer and underpinning of Cyberinfrastructure, driven by scientific R&amp;E needs</a:t>
            </a:r>
          </a:p>
          <a:p>
            <a:r>
              <a:rPr lang="en-US" sz="2000" dirty="0"/>
              <a:t>Most awards go to High Speed Campus networking upgrades, external connectivity to the national R&amp;E fabric, and campus border redesign prioritizing science traffic. </a:t>
            </a:r>
          </a:p>
          <a:p>
            <a:r>
              <a:rPr lang="en-US" sz="2000" dirty="0"/>
              <a:t>Program is in its 12</a:t>
            </a:r>
            <a:r>
              <a:rPr lang="en-US" sz="2000" baseline="30000" dirty="0"/>
              <a:t>th</a:t>
            </a:r>
            <a:r>
              <a:rPr lang="en-US" sz="2000" dirty="0"/>
              <a:t> year with different program areas expanding into other components of CI including computing and data</a:t>
            </a:r>
          </a:p>
          <a:p>
            <a:r>
              <a:rPr lang="en-US" sz="2000" dirty="0"/>
              <a:t>CC* emphasizes strong campus level partnerships between researchers/teachers and campus IT leadership</a:t>
            </a:r>
          </a:p>
          <a:p>
            <a:endParaRPr lang="en-US" sz="1800" dirty="0"/>
          </a:p>
        </p:txBody>
      </p:sp>
      <p:pic>
        <p:nvPicPr>
          <p:cNvPr id="5" name="Picture 4">
            <a:extLst>
              <a:ext uri="{FF2B5EF4-FFF2-40B4-BE49-F238E27FC236}">
                <a16:creationId xmlns:a16="http://schemas.microsoft.com/office/drawing/2014/main" id="{57D53D1D-0A03-364B-85E8-F8503FF34F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0725" y="3955112"/>
            <a:ext cx="4913864" cy="2750488"/>
          </a:xfrm>
          <a:prstGeom prst="rect">
            <a:avLst/>
          </a:prstGeom>
        </p:spPr>
      </p:pic>
      <p:pic>
        <p:nvPicPr>
          <p:cNvPr id="6" name="Content Placeholder 3" descr="esnet_dmz_web.tiff">
            <a:extLst>
              <a:ext uri="{FF2B5EF4-FFF2-40B4-BE49-F238E27FC236}">
                <a16:creationId xmlns:a16="http://schemas.microsoft.com/office/drawing/2014/main" id="{CD307BDF-237E-9C49-80EC-F869FCA4FE46}"/>
              </a:ext>
            </a:extLst>
          </p:cNvPr>
          <p:cNvPicPr>
            <a:picLocks noGrp="1" noChangeAspect="1"/>
          </p:cNvPicPr>
          <p:nvPr/>
        </p:nvPicPr>
        <p:blipFill>
          <a:blip r:embed="rId4" cstate="screen">
            <a:extLst>
              <a:ext uri="{28A0092B-C50C-407E-A947-70E740481C1C}">
                <a14:useLocalDpi xmlns:a14="http://schemas.microsoft.com/office/drawing/2010/main"/>
              </a:ext>
            </a:extLst>
          </a:blip>
          <a:srcRect l="-34734" r="-34734"/>
          <a:stretch>
            <a:fillRect/>
          </a:stretch>
        </p:blipFill>
        <p:spPr>
          <a:xfrm>
            <a:off x="5943600" y="3880582"/>
            <a:ext cx="5842000" cy="2799950"/>
          </a:xfrm>
          <a:prstGeom prst="rect">
            <a:avLst/>
          </a:prstGeom>
        </p:spPr>
      </p:pic>
      <p:sp>
        <p:nvSpPr>
          <p:cNvPr id="4" name="Slide Number Placeholder 3">
            <a:extLst>
              <a:ext uri="{FF2B5EF4-FFF2-40B4-BE49-F238E27FC236}">
                <a16:creationId xmlns:a16="http://schemas.microsoft.com/office/drawing/2014/main" id="{8D68896B-4DDF-E247-239E-1E2672A8EBF7}"/>
              </a:ext>
            </a:extLst>
          </p:cNvPr>
          <p:cNvSpPr>
            <a:spLocks noGrp="1"/>
          </p:cNvSpPr>
          <p:nvPr>
            <p:ph type="sldNum" sz="quarter" idx="12"/>
          </p:nvPr>
        </p:nvSpPr>
        <p:spPr/>
        <p:txBody>
          <a:bodyPr/>
          <a:lstStyle/>
          <a:p>
            <a:fld id="{2066355A-084C-D24E-9AD2-7E4FC41EA627}" type="slidenum">
              <a:rPr lang="en-US" smtClean="0"/>
              <a:pPr/>
              <a:t>8</a:t>
            </a:fld>
            <a:endParaRPr lang="en-US"/>
          </a:p>
        </p:txBody>
      </p:sp>
    </p:spTree>
    <p:extLst>
      <p:ext uri="{BB962C8B-B14F-4D97-AF65-F5344CB8AC3E}">
        <p14:creationId xmlns:p14="http://schemas.microsoft.com/office/powerpoint/2010/main" val="20684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007D-B6D3-A946-95B8-0A58809495BA}"/>
              </a:ext>
            </a:extLst>
          </p:cNvPr>
          <p:cNvSpPr>
            <a:spLocks noGrp="1"/>
          </p:cNvSpPr>
          <p:nvPr>
            <p:ph type="title"/>
          </p:nvPr>
        </p:nvSpPr>
        <p:spPr/>
        <p:txBody>
          <a:bodyPr/>
          <a:lstStyle/>
          <a:p>
            <a:r>
              <a:rPr lang="en-US" dirty="0"/>
              <a:t>State and Regional R&amp;E Fabric</a:t>
            </a:r>
          </a:p>
        </p:txBody>
      </p:sp>
      <p:pic>
        <p:nvPicPr>
          <p:cNvPr id="3" name="Picture 2">
            <a:extLst>
              <a:ext uri="{FF2B5EF4-FFF2-40B4-BE49-F238E27FC236}">
                <a16:creationId xmlns:a16="http://schemas.microsoft.com/office/drawing/2014/main" id="{2055920F-B7C6-B84B-8027-8E2F77733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320800"/>
            <a:ext cx="9144000" cy="5143500"/>
          </a:xfrm>
          <a:prstGeom prst="rect">
            <a:avLst/>
          </a:prstGeom>
        </p:spPr>
      </p:pic>
      <p:sp>
        <p:nvSpPr>
          <p:cNvPr id="4" name="Slide Number Placeholder 3">
            <a:extLst>
              <a:ext uri="{FF2B5EF4-FFF2-40B4-BE49-F238E27FC236}">
                <a16:creationId xmlns:a16="http://schemas.microsoft.com/office/drawing/2014/main" id="{41A69C1A-D583-694E-F2DA-E519D2FC05BF}"/>
              </a:ext>
            </a:extLst>
          </p:cNvPr>
          <p:cNvSpPr>
            <a:spLocks noGrp="1"/>
          </p:cNvSpPr>
          <p:nvPr>
            <p:ph type="sldNum" sz="quarter" idx="12"/>
          </p:nvPr>
        </p:nvSpPr>
        <p:spPr/>
        <p:txBody>
          <a:bodyPr/>
          <a:lstStyle/>
          <a:p>
            <a:fld id="{E65854F1-4203-412A-BBC9-C51A1ECC8925}" type="slidenum">
              <a:rPr lang="en-US" smtClean="0"/>
              <a:t>9</a:t>
            </a:fld>
            <a:endParaRPr lang="en-US"/>
          </a:p>
        </p:txBody>
      </p:sp>
    </p:spTree>
    <p:extLst>
      <p:ext uri="{BB962C8B-B14F-4D97-AF65-F5344CB8AC3E}">
        <p14:creationId xmlns:p14="http://schemas.microsoft.com/office/powerpoint/2010/main" val="72317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83F91F4DA9534497F947EC0D5CF963" ma:contentTypeVersion="2" ma:contentTypeDescription="Create a new document." ma:contentTypeScope="" ma:versionID="38f1432956e2f3b884768563eda89050">
  <xsd:schema xmlns:xsd="http://www.w3.org/2001/XMLSchema" xmlns:xs="http://www.w3.org/2001/XMLSchema" xmlns:p="http://schemas.microsoft.com/office/2006/metadata/properties" xmlns:ns2="4e0431d6-19f8-4c45-9f3a-9c4e043eeef8" targetNamespace="http://schemas.microsoft.com/office/2006/metadata/properties" ma:root="true" ma:fieldsID="e6c043d8e2080ead92b8d9b9f39b5384" ns2:_="">
    <xsd:import namespace="4e0431d6-19f8-4c45-9f3a-9c4e043eeef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431d6-19f8-4c45-9f3a-9c4e043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19A5E1-F6B6-4EFC-B8AD-48B4980B8C07}">
  <ds:schemaRefs>
    <ds:schemaRef ds:uri="http://schemas.microsoft.com/sharepoint/v3/contenttype/forms"/>
  </ds:schemaRefs>
</ds:datastoreItem>
</file>

<file path=customXml/itemProps2.xml><?xml version="1.0" encoding="utf-8"?>
<ds:datastoreItem xmlns:ds="http://schemas.openxmlformats.org/officeDocument/2006/customXml" ds:itemID="{3DCE24FB-A361-46CD-8DCA-269DB5AFB0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0431d6-19f8-4c45-9f3a-9c4e043ee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965370-828F-45E4-83F5-31404AD0C631}">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4e0431d6-19f8-4c45-9f3a-9c4e043eeef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31619</TotalTime>
  <Words>3789</Words>
  <Application>Microsoft Macintosh PowerPoint</Application>
  <PresentationFormat>Widescreen</PresentationFormat>
  <Paragraphs>556</Paragraphs>
  <Slides>25</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Calibri</vt:lpstr>
      <vt:lpstr>Cambria</vt:lpstr>
      <vt:lpstr>Chalkboard</vt:lpstr>
      <vt:lpstr>Formata BQ Regular</vt:lpstr>
      <vt:lpstr>Microsoft Sans Serif</vt:lpstr>
      <vt:lpstr>Open Sans</vt:lpstr>
      <vt:lpstr>Tahoma</vt:lpstr>
      <vt:lpstr>Tw Cen MT</vt:lpstr>
      <vt:lpstr>Wingdings</vt:lpstr>
      <vt:lpstr>Office Theme</vt:lpstr>
      <vt:lpstr>Custom Design</vt:lpstr>
      <vt:lpstr>1_Custom Design</vt:lpstr>
      <vt:lpstr>NSF and Campus Cyberinfrastructure</vt:lpstr>
      <vt:lpstr>Programmatic directorates and offices supporting the NSF Mission: promote the progress of science; advance the national health, prosperity, and welfare; and to secure the national defense</vt:lpstr>
      <vt:lpstr>NSF’s CISE/OAC and Scientific Cyberinfrastructure</vt:lpstr>
      <vt:lpstr>NSF Office of Advanced Cyberinfrastructure (OAC)</vt:lpstr>
      <vt:lpstr>NSF Office of Advanced Cyberinfrastructure (OAC)</vt:lpstr>
      <vt:lpstr>PowerPoint Presentation</vt:lpstr>
      <vt:lpstr>Federating Data and Compute (PATh/OSG, OSDF)</vt:lpstr>
      <vt:lpstr>The Campus Cyberinfrastructure (CC*) Program</vt:lpstr>
      <vt:lpstr>State and Regional R&amp;E Fabric</vt:lpstr>
      <vt:lpstr>CC* 23-526 - Campus Cyberinfrastructure</vt:lpstr>
      <vt:lpstr>Area 4: Campus Computing and Computing Continuum</vt:lpstr>
      <vt:lpstr>Excerpt from CC* Area#4 on Campus Computing</vt:lpstr>
      <vt:lpstr>Area 5: Regional Computing</vt:lpstr>
      <vt:lpstr>CC* Area#6 Data Storage</vt:lpstr>
      <vt:lpstr>CC* Area#6 Data Storage</vt:lpstr>
      <vt:lpstr>2019 - 1st year of Campus Compute Awards (12)</vt:lpstr>
      <vt:lpstr>2019 award example</vt:lpstr>
      <vt:lpstr>2020 – Year2 of Campus Compute area (19)</vt:lpstr>
      <vt:lpstr>2020 Award example</vt:lpstr>
      <vt:lpstr>2021/early FY2022 – 2 deadlines…17 awards</vt:lpstr>
      <vt:lpstr>2021/2022 Award Example</vt:lpstr>
      <vt:lpstr>NSF Campus Cyberinfrastructure PI and  Cybersecurity Innovation for Cyberinfrastructure PI Workshop </vt:lpstr>
      <vt:lpstr>Late FY2022 New Areas: Data Storage (9) and Regional Compute (5) Awards</vt:lpstr>
      <vt:lpstr>2023+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Vision Template</dc:title>
  <dc:subject/>
  <dc:creator>gdcoll@associates.nsf.gov;ammason@nsf.gov</dc:creator>
  <cp:keywords>Vision</cp:keywords>
  <dc:description/>
  <cp:lastModifiedBy>Thompson, Kevin L.</cp:lastModifiedBy>
  <cp:revision>105</cp:revision>
  <cp:lastPrinted>2022-11-18T19:49:52Z</cp:lastPrinted>
  <dcterms:created xsi:type="dcterms:W3CDTF">2020-09-04T16:24:30Z</dcterms:created>
  <dcterms:modified xsi:type="dcterms:W3CDTF">2023-07-11T04:00:53Z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0x0101004D83F91F4DA9534497F947EC0D5CF963</vt:lpwstr>
  </property>
  <property fmtid="{D5CDD505-2E9C-101B-9397-08002B2CF9AE}" pid="3" name="NXPowerLiteLastOptimized">
    <vt:lpwstr>40261494</vt:lpwstr>
  </property>
  <property fmtid="{D5CDD505-2E9C-101B-9397-08002B2CF9AE}" pid="4" name="NXPowerLiteSettings">
    <vt:lpwstr>C900052003A000</vt:lpwstr>
  </property>
  <property fmtid="{D5CDD505-2E9C-101B-9397-08002B2CF9AE}" pid="5" name="NXPowerLiteVersion">
    <vt:lpwstr>D8.0.8</vt:lpwstr>
  </property>
  <property fmtid="{D5CDD505-2E9C-101B-9397-08002B2CF9AE}" pid="6" name="MediaServiceImageTags">
    <vt:lpwstr/>
  </property>
  <property fmtid="{D5CDD505-2E9C-101B-9397-08002B2CF9AE}" pid="7" name="TitusGUID">
    <vt:lpwstr>2ef98d56-5b74-4c31-bd02-ad698404c444</vt:lpwstr>
  </property>
  <property fmtid="{D5CDD505-2E9C-101B-9397-08002B2CF9AE}" pid="8" name="ContainsCUI">
    <vt:lpwstr>No</vt:lpwstr>
  </property>
</Properties>
</file>