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37"/>
  </p:notesMasterIdLst>
  <p:sldIdLst>
    <p:sldId id="267" r:id="rId5"/>
    <p:sldId id="311" r:id="rId6"/>
    <p:sldId id="312" r:id="rId7"/>
    <p:sldId id="294" r:id="rId8"/>
    <p:sldId id="295" r:id="rId9"/>
    <p:sldId id="296" r:id="rId10"/>
    <p:sldId id="297" r:id="rId11"/>
    <p:sldId id="298" r:id="rId12"/>
    <p:sldId id="305" r:id="rId13"/>
    <p:sldId id="306" r:id="rId14"/>
    <p:sldId id="307" r:id="rId15"/>
    <p:sldId id="308" r:id="rId16"/>
    <p:sldId id="309" r:id="rId17"/>
    <p:sldId id="310" r:id="rId18"/>
    <p:sldId id="299" r:id="rId19"/>
    <p:sldId id="301" r:id="rId20"/>
    <p:sldId id="302" r:id="rId21"/>
    <p:sldId id="303" r:id="rId22"/>
    <p:sldId id="304" r:id="rId23"/>
    <p:sldId id="300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277" r:id="rId36"/>
  </p:sldIdLst>
  <p:sldSz cx="12192000" cy="6858000"/>
  <p:notesSz cx="6858000" cy="9144000"/>
  <p:embeddedFontLst>
    <p:embeddedFont>
      <p:font typeface="Acumin Pro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Franklin Gothic Book" panose="020B0503020102020204" pitchFamily="34" charset="0"/>
      <p:regular r:id="rId47"/>
      <p:italic r:id="rId48"/>
    </p:embeddedFont>
    <p:embeddedFont>
      <p:font typeface="Franklin Gothic Medium" panose="020B0603020102020204" pitchFamily="34" charset="0"/>
      <p:regular r:id="rId49"/>
      <p:italic r:id="rId50"/>
    </p:embeddedFont>
    <p:embeddedFont>
      <p:font typeface="Franklin Gothic Medium Cond" panose="020B0606030402020204" pitchFamily="3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6CE219-6CB4-4D82-2315-C217F06FFCCD}" name="Hiller, Kelly R" initials="HKR" userId="S::khiller@purdue.edu::b25b1487-7f5e-4b7f-a0b2-f8bcb0b1ea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B991"/>
    <a:srgbClr val="DDB945"/>
    <a:srgbClr val="EBD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/>
    <p:restoredTop sz="82109"/>
  </p:normalViewPr>
  <p:slideViewPr>
    <p:cSldViewPr snapToGrid="0">
      <p:cViewPr varScale="1">
        <p:scale>
          <a:sx n="99" d="100"/>
          <a:sy n="99" d="100"/>
        </p:scale>
        <p:origin x="304" y="184"/>
      </p:cViewPr>
      <p:guideLst>
        <p:guide orient="horz" pos="1080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Times New Roman"/>
              </a:defRPr>
            </a:pPr>
            <a:r>
              <a:rPr lang="en-US" sz="800" b="0" i="0" u="none" strike="noStrike">
                <a:solidFill>
                  <a:srgbClr val="000000"/>
                </a:solidFill>
                <a:latin typeface="Times New Roman"/>
              </a:rPr>
              <a:t>TOTAL CPU HOURS AVAILABLE DAILY FOR RESEARCH COMPUTING</a:t>
            </a:r>
          </a:p>
        </c:rich>
      </c:tx>
      <c:layout>
        <c:manualLayout>
          <c:xMode val="edge"/>
          <c:yMode val="edge"/>
          <c:x val="0.27736899999999998"/>
          <c:y val="0"/>
          <c:w val="0.44526199999999999"/>
          <c:h val="8.23793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9500400000000002E-2"/>
          <c:y val="8.2379300000000003E-2"/>
          <c:w val="0.86807800000000002"/>
          <c:h val="0.831833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CPU Hours Available</c:v>
                </c:pt>
              </c:strCache>
            </c:strRef>
          </c:tx>
          <c:spPr>
            <a:solidFill>
              <a:srgbClr val="9999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000000"/>
                    </a:solidFill>
                    <a:latin typeface="Times New Roman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7680</c:v>
                </c:pt>
                <c:pt idx="1">
                  <c:v>17726</c:v>
                </c:pt>
                <c:pt idx="2">
                  <c:v>51506</c:v>
                </c:pt>
                <c:pt idx="3">
                  <c:v>61643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A0-F041-B0BC-A667C460B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5"/>
        <c:axId val="2094734556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Hardware Investment:  $ per CPU hour</c:v>
                </c:pt>
              </c:strCache>
            </c:strRef>
          </c:tx>
          <c:spPr>
            <a:ln w="38100" cap="flat">
              <a:solidFill>
                <a:srgbClr val="900000"/>
              </a:solidFill>
              <a:prstDash val="solid"/>
              <a:round/>
            </a:ln>
            <a:effectLst/>
          </c:spPr>
          <c:marker>
            <c:symbol val="diamond"/>
            <c:size val="3"/>
            <c:spPr>
              <a:solidFill>
                <a:srgbClr val="900000"/>
              </a:solidFill>
              <a:ln w="25400" cap="flat">
                <a:solidFill>
                  <a:srgbClr val="900000"/>
                </a:solidFill>
                <a:prstDash val="solid"/>
                <a:round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586</c:v>
                </c:pt>
                <c:pt idx="1">
                  <c:v>271</c:v>
                </c:pt>
                <c:pt idx="2">
                  <c:v>94</c:v>
                </c:pt>
                <c:pt idx="3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A0-F041-B0BC-A667C460B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cross"/>
        <c:minorTickMark val="none"/>
        <c:tickLblPos val="low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Times New Roman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&quot;$&quot;#,##0" sourceLinked="0"/>
        <c:majorTickMark val="cross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Times New Roman"/>
              </a:defRPr>
            </a:pPr>
            <a:endParaRPr lang="en-US"/>
          </a:p>
        </c:txPr>
        <c:crossAx val="2094734552"/>
        <c:crosses val="autoZero"/>
        <c:crossBetween val="between"/>
        <c:majorUnit val="150"/>
        <c:minorUnit val="75"/>
      </c:valAx>
      <c:catAx>
        <c:axId val="20947345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6"/>
        <c:crosses val="autoZero"/>
        <c:auto val="1"/>
        <c:lblAlgn val="ctr"/>
        <c:lblOffset val="100"/>
        <c:noMultiLvlLbl val="1"/>
      </c:catAx>
      <c:valAx>
        <c:axId val="2094734556"/>
        <c:scaling>
          <c:orientation val="minMax"/>
        </c:scaling>
        <c:delete val="0"/>
        <c:axPos val="r"/>
        <c:numFmt formatCode="#,##0" sourceLinked="0"/>
        <c:majorTickMark val="cross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Times New Roman"/>
              </a:defRPr>
            </a:pPr>
            <a:endParaRPr lang="en-US"/>
          </a:p>
        </c:txPr>
        <c:crossAx val="2094734555"/>
        <c:crosses val="max"/>
        <c:crossBetween val="between"/>
        <c:majorUnit val="17500"/>
        <c:minorUnit val="8750"/>
      </c:valAx>
      <c:spPr>
        <a:solidFill>
          <a:schemeClr val="accent4">
            <a:lumOff val="44000"/>
          </a:schemeClr>
        </a:solidFill>
        <a:ln w="12700" cap="flat">
          <a:solidFill>
            <a:srgbClr val="808080"/>
          </a:solidFill>
          <a:prstDash val="solid"/>
          <a:round/>
        </a:ln>
        <a:effectLst/>
      </c:spPr>
    </c:plotArea>
    <c:plotVisOnly val="1"/>
    <c:dispBlanksAs val="gap"/>
    <c:showDLblsOverMax val="1"/>
  </c:chart>
  <c:spPr>
    <a:solidFill>
      <a:schemeClr val="accent4">
        <a:lumOff val="44000"/>
      </a:schemeClr>
    </a:solidFill>
    <a:ln w="12700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2400" b="1" i="0" u="none" strike="noStrike">
                <a:solidFill>
                  <a:srgbClr val="000000"/>
                </a:solidFill>
                <a:latin typeface="Acumin Pro"/>
              </a:defRPr>
            </a:pPr>
            <a:r>
              <a:rPr lang="en-US" sz="2400" b="1" i="0" u="none" strike="noStrike">
                <a:solidFill>
                  <a:srgbClr val="000000"/>
                </a:solidFill>
                <a:latin typeface="Acumin Pro"/>
              </a:rPr>
              <a:t>RCAC Usage - All Users</a:t>
            </a:r>
          </a:p>
        </c:rich>
      </c:tx>
      <c:layout>
        <c:manualLayout>
          <c:xMode val="edge"/>
          <c:yMode val="edge"/>
          <c:x val="0.24719099999999999"/>
          <c:y val="0"/>
          <c:w val="0.50561800000000001"/>
          <c:h val="0.133196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8318899999999999"/>
          <c:y val="0.13319600000000001"/>
          <c:w val="0.81181099999999995"/>
          <c:h val="0.61300399999999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PBS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Sheet1!$B$1:$AK$1</c:f>
              <c:strCache>
                <c:ptCount val="36"/>
                <c:pt idx="0">
                  <c:v>2002-Q1</c:v>
                </c:pt>
                <c:pt idx="1">
                  <c:v>2002-Q2</c:v>
                </c:pt>
                <c:pt idx="2">
                  <c:v>2002-Q3</c:v>
                </c:pt>
                <c:pt idx="3">
                  <c:v>2002-Q4</c:v>
                </c:pt>
                <c:pt idx="4">
                  <c:v>2003-Q1</c:v>
                </c:pt>
                <c:pt idx="5">
                  <c:v>2003-Q2</c:v>
                </c:pt>
                <c:pt idx="6">
                  <c:v>2003-Q3</c:v>
                </c:pt>
                <c:pt idx="7">
                  <c:v>2003-Q4</c:v>
                </c:pt>
                <c:pt idx="8">
                  <c:v>2004-Q1</c:v>
                </c:pt>
                <c:pt idx="9">
                  <c:v>2004-Q2</c:v>
                </c:pt>
                <c:pt idx="10">
                  <c:v>2004-Q3</c:v>
                </c:pt>
                <c:pt idx="11">
                  <c:v>2004-Q4</c:v>
                </c:pt>
                <c:pt idx="12">
                  <c:v>2005-Q1</c:v>
                </c:pt>
                <c:pt idx="13">
                  <c:v>2005-Q2</c:v>
                </c:pt>
                <c:pt idx="14">
                  <c:v>2005-Q3</c:v>
                </c:pt>
                <c:pt idx="15">
                  <c:v>2005-Q4</c:v>
                </c:pt>
                <c:pt idx="16">
                  <c:v>2006-Q1</c:v>
                </c:pt>
                <c:pt idx="17">
                  <c:v>2006-Q2</c:v>
                </c:pt>
                <c:pt idx="18">
                  <c:v>2006-Q3</c:v>
                </c:pt>
                <c:pt idx="19">
                  <c:v>2006-Q4</c:v>
                </c:pt>
                <c:pt idx="20">
                  <c:v>2007-Q1</c:v>
                </c:pt>
                <c:pt idx="21">
                  <c:v>2007-Q2</c:v>
                </c:pt>
                <c:pt idx="22">
                  <c:v>2007-Q3</c:v>
                </c:pt>
                <c:pt idx="23">
                  <c:v>2007-Q4</c:v>
                </c:pt>
                <c:pt idx="24">
                  <c:v>2008-Q1</c:v>
                </c:pt>
                <c:pt idx="25">
                  <c:v>2008-Q2</c:v>
                </c:pt>
                <c:pt idx="26">
                  <c:v>2008-Q3</c:v>
                </c:pt>
                <c:pt idx="27">
                  <c:v>2008-Q4</c:v>
                </c:pt>
                <c:pt idx="28">
                  <c:v>2009-Q1</c:v>
                </c:pt>
                <c:pt idx="29">
                  <c:v>2009-Q2</c:v>
                </c:pt>
                <c:pt idx="30">
                  <c:v>2009-Q3</c:v>
                </c:pt>
                <c:pt idx="31">
                  <c:v>2009-Q4</c:v>
                </c:pt>
                <c:pt idx="32">
                  <c:v>2010-Q1</c:v>
                </c:pt>
                <c:pt idx="33">
                  <c:v>2010-Q2</c:v>
                </c:pt>
                <c:pt idx="34">
                  <c:v>2010-Q3</c:v>
                </c:pt>
                <c:pt idx="35">
                  <c:v>2010-Q4</c:v>
                </c:pt>
              </c:strCache>
            </c:strRef>
          </c:cat>
          <c:val>
            <c:numRef>
              <c:f>Sheet1!$B$2:$AK$2</c:f>
              <c:numCache>
                <c:formatCode>General</c:formatCode>
                <c:ptCount val="36"/>
                <c:pt idx="0">
                  <c:v>506450.07083300001</c:v>
                </c:pt>
                <c:pt idx="1">
                  <c:v>499577.21527799999</c:v>
                </c:pt>
                <c:pt idx="2">
                  <c:v>556756.10277799994</c:v>
                </c:pt>
                <c:pt idx="3">
                  <c:v>1043953.989722</c:v>
                </c:pt>
                <c:pt idx="4">
                  <c:v>1226934.434722</c:v>
                </c:pt>
                <c:pt idx="5">
                  <c:v>1660329.9627779999</c:v>
                </c:pt>
                <c:pt idx="6">
                  <c:v>1545404.989722</c:v>
                </c:pt>
                <c:pt idx="7">
                  <c:v>1562271.990833</c:v>
                </c:pt>
                <c:pt idx="8">
                  <c:v>1749889.0449999999</c:v>
                </c:pt>
                <c:pt idx="9">
                  <c:v>1802895.575833</c:v>
                </c:pt>
                <c:pt idx="10">
                  <c:v>2146038.4513889998</c:v>
                </c:pt>
                <c:pt idx="11">
                  <c:v>1995727.7224999999</c:v>
                </c:pt>
                <c:pt idx="12">
                  <c:v>1782785.3080559999</c:v>
                </c:pt>
                <c:pt idx="13">
                  <c:v>1465452.7224999999</c:v>
                </c:pt>
                <c:pt idx="14">
                  <c:v>2255596.8572220001</c:v>
                </c:pt>
                <c:pt idx="15">
                  <c:v>2791773.9319440001</c:v>
                </c:pt>
                <c:pt idx="16">
                  <c:v>2952382.3602780001</c:v>
                </c:pt>
                <c:pt idx="17">
                  <c:v>2877037.2286109999</c:v>
                </c:pt>
                <c:pt idx="18">
                  <c:v>2971058.5638890001</c:v>
                </c:pt>
                <c:pt idx="19">
                  <c:v>2396556.84</c:v>
                </c:pt>
                <c:pt idx="20">
                  <c:v>2839565.9113889998</c:v>
                </c:pt>
                <c:pt idx="21">
                  <c:v>3755047.671389</c:v>
                </c:pt>
                <c:pt idx="22">
                  <c:v>4636835.6691669999</c:v>
                </c:pt>
                <c:pt idx="23">
                  <c:v>5145678.6466669999</c:v>
                </c:pt>
                <c:pt idx="24">
                  <c:v>4885513.4800000004</c:v>
                </c:pt>
                <c:pt idx="25">
                  <c:v>6071959.1605559997</c:v>
                </c:pt>
                <c:pt idx="26">
                  <c:v>10576908.571110999</c:v>
                </c:pt>
                <c:pt idx="27">
                  <c:v>12740441.065833</c:v>
                </c:pt>
                <c:pt idx="28">
                  <c:v>12273387.343333</c:v>
                </c:pt>
                <c:pt idx="29">
                  <c:v>14239084.459443999</c:v>
                </c:pt>
                <c:pt idx="30">
                  <c:v>17713762.819444001</c:v>
                </c:pt>
                <c:pt idx="31">
                  <c:v>23466871.678056002</c:v>
                </c:pt>
                <c:pt idx="32">
                  <c:v>27090061.188611001</c:v>
                </c:pt>
                <c:pt idx="33">
                  <c:v>27565391.401110999</c:v>
                </c:pt>
                <c:pt idx="34">
                  <c:v>27512260.785556</c:v>
                </c:pt>
                <c:pt idx="35">
                  <c:v>31460744.124166999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89-B346-9BA4-83C3B6EC0F6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Condor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Sheet1!$B$1:$AK$1</c:f>
              <c:strCache>
                <c:ptCount val="36"/>
                <c:pt idx="0">
                  <c:v>2002-Q1</c:v>
                </c:pt>
                <c:pt idx="1">
                  <c:v>2002-Q2</c:v>
                </c:pt>
                <c:pt idx="2">
                  <c:v>2002-Q3</c:v>
                </c:pt>
                <c:pt idx="3">
                  <c:v>2002-Q4</c:v>
                </c:pt>
                <c:pt idx="4">
                  <c:v>2003-Q1</c:v>
                </c:pt>
                <c:pt idx="5">
                  <c:v>2003-Q2</c:v>
                </c:pt>
                <c:pt idx="6">
                  <c:v>2003-Q3</c:v>
                </c:pt>
                <c:pt idx="7">
                  <c:v>2003-Q4</c:v>
                </c:pt>
                <c:pt idx="8">
                  <c:v>2004-Q1</c:v>
                </c:pt>
                <c:pt idx="9">
                  <c:v>2004-Q2</c:v>
                </c:pt>
                <c:pt idx="10">
                  <c:v>2004-Q3</c:v>
                </c:pt>
                <c:pt idx="11">
                  <c:v>2004-Q4</c:v>
                </c:pt>
                <c:pt idx="12">
                  <c:v>2005-Q1</c:v>
                </c:pt>
                <c:pt idx="13">
                  <c:v>2005-Q2</c:v>
                </c:pt>
                <c:pt idx="14">
                  <c:v>2005-Q3</c:v>
                </c:pt>
                <c:pt idx="15">
                  <c:v>2005-Q4</c:v>
                </c:pt>
                <c:pt idx="16">
                  <c:v>2006-Q1</c:v>
                </c:pt>
                <c:pt idx="17">
                  <c:v>2006-Q2</c:v>
                </c:pt>
                <c:pt idx="18">
                  <c:v>2006-Q3</c:v>
                </c:pt>
                <c:pt idx="19">
                  <c:v>2006-Q4</c:v>
                </c:pt>
                <c:pt idx="20">
                  <c:v>2007-Q1</c:v>
                </c:pt>
                <c:pt idx="21">
                  <c:v>2007-Q2</c:v>
                </c:pt>
                <c:pt idx="22">
                  <c:v>2007-Q3</c:v>
                </c:pt>
                <c:pt idx="23">
                  <c:v>2007-Q4</c:v>
                </c:pt>
                <c:pt idx="24">
                  <c:v>2008-Q1</c:v>
                </c:pt>
                <c:pt idx="25">
                  <c:v>2008-Q2</c:v>
                </c:pt>
                <c:pt idx="26">
                  <c:v>2008-Q3</c:v>
                </c:pt>
                <c:pt idx="27">
                  <c:v>2008-Q4</c:v>
                </c:pt>
                <c:pt idx="28">
                  <c:v>2009-Q1</c:v>
                </c:pt>
                <c:pt idx="29">
                  <c:v>2009-Q2</c:v>
                </c:pt>
                <c:pt idx="30">
                  <c:v>2009-Q3</c:v>
                </c:pt>
                <c:pt idx="31">
                  <c:v>2009-Q4</c:v>
                </c:pt>
                <c:pt idx="32">
                  <c:v>2010-Q1</c:v>
                </c:pt>
                <c:pt idx="33">
                  <c:v>2010-Q2</c:v>
                </c:pt>
                <c:pt idx="34">
                  <c:v>2010-Q3</c:v>
                </c:pt>
                <c:pt idx="35">
                  <c:v>2010-Q4</c:v>
                </c:pt>
              </c:strCache>
            </c:strRef>
          </c:cat>
          <c:val>
            <c:numRef>
              <c:f>Sheet1!$B$3:$AK$3</c:f>
              <c:numCache>
                <c:formatCode>General</c:formatCode>
                <c:ptCount val="36"/>
                <c:pt idx="5">
                  <c:v>12277.251111</c:v>
                </c:pt>
                <c:pt idx="6">
                  <c:v>53003.907222000002</c:v>
                </c:pt>
                <c:pt idx="7">
                  <c:v>90950.814167000004</c:v>
                </c:pt>
                <c:pt idx="8">
                  <c:v>91420.199443999998</c:v>
                </c:pt>
                <c:pt idx="9">
                  <c:v>74812.792222000004</c:v>
                </c:pt>
                <c:pt idx="10">
                  <c:v>31051.361667000001</c:v>
                </c:pt>
                <c:pt idx="11">
                  <c:v>112938.359444</c:v>
                </c:pt>
                <c:pt idx="12">
                  <c:v>20306.955556000001</c:v>
                </c:pt>
                <c:pt idx="13">
                  <c:v>1077301.2322219999</c:v>
                </c:pt>
                <c:pt idx="14">
                  <c:v>515126.33861099998</c:v>
                </c:pt>
                <c:pt idx="15">
                  <c:v>329353.39166700002</c:v>
                </c:pt>
                <c:pt idx="16">
                  <c:v>617971.18833300006</c:v>
                </c:pt>
                <c:pt idx="17">
                  <c:v>700232.99361100001</c:v>
                </c:pt>
                <c:pt idx="18">
                  <c:v>1188313.2452779999</c:v>
                </c:pt>
                <c:pt idx="19">
                  <c:v>1743916.907778</c:v>
                </c:pt>
                <c:pt idx="20">
                  <c:v>849903.95611100004</c:v>
                </c:pt>
                <c:pt idx="21">
                  <c:v>1531847.5766670001</c:v>
                </c:pt>
                <c:pt idx="22">
                  <c:v>2386516.6724999999</c:v>
                </c:pt>
                <c:pt idx="23">
                  <c:v>2863722.5769440001</c:v>
                </c:pt>
                <c:pt idx="24">
                  <c:v>2192075.4780560001</c:v>
                </c:pt>
                <c:pt idx="25">
                  <c:v>5023940.8016670002</c:v>
                </c:pt>
                <c:pt idx="26">
                  <c:v>5326441.7022219999</c:v>
                </c:pt>
                <c:pt idx="27">
                  <c:v>4101684.9844439998</c:v>
                </c:pt>
                <c:pt idx="28">
                  <c:v>4211304.6947219996</c:v>
                </c:pt>
                <c:pt idx="29">
                  <c:v>3695227.0544440001</c:v>
                </c:pt>
                <c:pt idx="30">
                  <c:v>4688926.9408329995</c:v>
                </c:pt>
                <c:pt idx="31">
                  <c:v>5010776.3008329999</c:v>
                </c:pt>
                <c:pt idx="32">
                  <c:v>3906957.5472220001</c:v>
                </c:pt>
                <c:pt idx="33">
                  <c:v>4826208.1322219996</c:v>
                </c:pt>
                <c:pt idx="34">
                  <c:v>5335656.5625</c:v>
                </c:pt>
                <c:pt idx="35">
                  <c:v>4506939.0316669997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89-B346-9BA4-83C3B6EC0F6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SLURM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Sheet1!$B$1:$AK$1</c:f>
              <c:strCache>
                <c:ptCount val="36"/>
                <c:pt idx="0">
                  <c:v>2002-Q1</c:v>
                </c:pt>
                <c:pt idx="1">
                  <c:v>2002-Q2</c:v>
                </c:pt>
                <c:pt idx="2">
                  <c:v>2002-Q3</c:v>
                </c:pt>
                <c:pt idx="3">
                  <c:v>2002-Q4</c:v>
                </c:pt>
                <c:pt idx="4">
                  <c:v>2003-Q1</c:v>
                </c:pt>
                <c:pt idx="5">
                  <c:v>2003-Q2</c:v>
                </c:pt>
                <c:pt idx="6">
                  <c:v>2003-Q3</c:v>
                </c:pt>
                <c:pt idx="7">
                  <c:v>2003-Q4</c:v>
                </c:pt>
                <c:pt idx="8">
                  <c:v>2004-Q1</c:v>
                </c:pt>
                <c:pt idx="9">
                  <c:v>2004-Q2</c:v>
                </c:pt>
                <c:pt idx="10">
                  <c:v>2004-Q3</c:v>
                </c:pt>
                <c:pt idx="11">
                  <c:v>2004-Q4</c:v>
                </c:pt>
                <c:pt idx="12">
                  <c:v>2005-Q1</c:v>
                </c:pt>
                <c:pt idx="13">
                  <c:v>2005-Q2</c:v>
                </c:pt>
                <c:pt idx="14">
                  <c:v>2005-Q3</c:v>
                </c:pt>
                <c:pt idx="15">
                  <c:v>2005-Q4</c:v>
                </c:pt>
                <c:pt idx="16">
                  <c:v>2006-Q1</c:v>
                </c:pt>
                <c:pt idx="17">
                  <c:v>2006-Q2</c:v>
                </c:pt>
                <c:pt idx="18">
                  <c:v>2006-Q3</c:v>
                </c:pt>
                <c:pt idx="19">
                  <c:v>2006-Q4</c:v>
                </c:pt>
                <c:pt idx="20">
                  <c:v>2007-Q1</c:v>
                </c:pt>
                <c:pt idx="21">
                  <c:v>2007-Q2</c:v>
                </c:pt>
                <c:pt idx="22">
                  <c:v>2007-Q3</c:v>
                </c:pt>
                <c:pt idx="23">
                  <c:v>2007-Q4</c:v>
                </c:pt>
                <c:pt idx="24">
                  <c:v>2008-Q1</c:v>
                </c:pt>
                <c:pt idx="25">
                  <c:v>2008-Q2</c:v>
                </c:pt>
                <c:pt idx="26">
                  <c:v>2008-Q3</c:v>
                </c:pt>
                <c:pt idx="27">
                  <c:v>2008-Q4</c:v>
                </c:pt>
                <c:pt idx="28">
                  <c:v>2009-Q1</c:v>
                </c:pt>
                <c:pt idx="29">
                  <c:v>2009-Q2</c:v>
                </c:pt>
                <c:pt idx="30">
                  <c:v>2009-Q3</c:v>
                </c:pt>
                <c:pt idx="31">
                  <c:v>2009-Q4</c:v>
                </c:pt>
                <c:pt idx="32">
                  <c:v>2010-Q1</c:v>
                </c:pt>
                <c:pt idx="33">
                  <c:v>2010-Q2</c:v>
                </c:pt>
                <c:pt idx="34">
                  <c:v>2010-Q3</c:v>
                </c:pt>
                <c:pt idx="35">
                  <c:v>2010-Q4</c:v>
                </c:pt>
              </c:strCache>
            </c:strRef>
          </c:cat>
          <c:val>
            <c:numRef>
              <c:f>Sheet1!$B$4:$AK$4</c:f>
              <c:numCache>
                <c:formatCode>General</c:formatCode>
                <c:ptCount val="36"/>
                <c:pt idx="25">
                  <c:v>265686.75833300001</c:v>
                </c:pt>
                <c:pt idx="26">
                  <c:v>3590110.1066669999</c:v>
                </c:pt>
                <c:pt idx="27">
                  <c:v>2718431.8050000002</c:v>
                </c:pt>
                <c:pt idx="28">
                  <c:v>3250411.2774999999</c:v>
                </c:pt>
                <c:pt idx="29">
                  <c:v>5619839.9494439997</c:v>
                </c:pt>
                <c:pt idx="30">
                  <c:v>4584141.625</c:v>
                </c:pt>
                <c:pt idx="31">
                  <c:v>3507844.7383329999</c:v>
                </c:pt>
                <c:pt idx="32">
                  <c:v>2609777.4316670001</c:v>
                </c:pt>
                <c:pt idx="33">
                  <c:v>1724119.4583330001</c:v>
                </c:pt>
                <c:pt idx="34">
                  <c:v>1605613.8966669999</c:v>
                </c:pt>
                <c:pt idx="35">
                  <c:v>1392693.4005559999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89-B346-9BA4-83C3B6EC0F6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Users</c:v>
                </c:pt>
              </c:strCache>
            </c:strRef>
          </c:tx>
          <c:spPr>
            <a:solidFill>
              <a:srgbClr val="0070C0"/>
            </a:solidFill>
            <a:ln w="50800" cap="flat">
              <a:solidFill>
                <a:srgbClr val="0070C0"/>
              </a:solidFill>
              <a:prstDash val="solid"/>
              <a:round/>
            </a:ln>
            <a:effectLst/>
          </c:spPr>
          <c:invertIfNegative val="0"/>
          <c:cat>
            <c:strRef>
              <c:f>Sheet1!$B$1:$AK$1</c:f>
              <c:strCache>
                <c:ptCount val="36"/>
                <c:pt idx="0">
                  <c:v>2002-Q1</c:v>
                </c:pt>
                <c:pt idx="1">
                  <c:v>2002-Q2</c:v>
                </c:pt>
                <c:pt idx="2">
                  <c:v>2002-Q3</c:v>
                </c:pt>
                <c:pt idx="3">
                  <c:v>2002-Q4</c:v>
                </c:pt>
                <c:pt idx="4">
                  <c:v>2003-Q1</c:v>
                </c:pt>
                <c:pt idx="5">
                  <c:v>2003-Q2</c:v>
                </c:pt>
                <c:pt idx="6">
                  <c:v>2003-Q3</c:v>
                </c:pt>
                <c:pt idx="7">
                  <c:v>2003-Q4</c:v>
                </c:pt>
                <c:pt idx="8">
                  <c:v>2004-Q1</c:v>
                </c:pt>
                <c:pt idx="9">
                  <c:v>2004-Q2</c:v>
                </c:pt>
                <c:pt idx="10">
                  <c:v>2004-Q3</c:v>
                </c:pt>
                <c:pt idx="11">
                  <c:v>2004-Q4</c:v>
                </c:pt>
                <c:pt idx="12">
                  <c:v>2005-Q1</c:v>
                </c:pt>
                <c:pt idx="13">
                  <c:v>2005-Q2</c:v>
                </c:pt>
                <c:pt idx="14">
                  <c:v>2005-Q3</c:v>
                </c:pt>
                <c:pt idx="15">
                  <c:v>2005-Q4</c:v>
                </c:pt>
                <c:pt idx="16">
                  <c:v>2006-Q1</c:v>
                </c:pt>
                <c:pt idx="17">
                  <c:v>2006-Q2</c:v>
                </c:pt>
                <c:pt idx="18">
                  <c:v>2006-Q3</c:v>
                </c:pt>
                <c:pt idx="19">
                  <c:v>2006-Q4</c:v>
                </c:pt>
                <c:pt idx="20">
                  <c:v>2007-Q1</c:v>
                </c:pt>
                <c:pt idx="21">
                  <c:v>2007-Q2</c:v>
                </c:pt>
                <c:pt idx="22">
                  <c:v>2007-Q3</c:v>
                </c:pt>
                <c:pt idx="23">
                  <c:v>2007-Q4</c:v>
                </c:pt>
                <c:pt idx="24">
                  <c:v>2008-Q1</c:v>
                </c:pt>
                <c:pt idx="25">
                  <c:v>2008-Q2</c:v>
                </c:pt>
                <c:pt idx="26">
                  <c:v>2008-Q3</c:v>
                </c:pt>
                <c:pt idx="27">
                  <c:v>2008-Q4</c:v>
                </c:pt>
                <c:pt idx="28">
                  <c:v>2009-Q1</c:v>
                </c:pt>
                <c:pt idx="29">
                  <c:v>2009-Q2</c:v>
                </c:pt>
                <c:pt idx="30">
                  <c:v>2009-Q3</c:v>
                </c:pt>
                <c:pt idx="31">
                  <c:v>2009-Q4</c:v>
                </c:pt>
                <c:pt idx="32">
                  <c:v>2010-Q1</c:v>
                </c:pt>
                <c:pt idx="33">
                  <c:v>2010-Q2</c:v>
                </c:pt>
                <c:pt idx="34">
                  <c:v>2010-Q3</c:v>
                </c:pt>
                <c:pt idx="35">
                  <c:v>2010-Q4</c:v>
                </c:pt>
              </c:strCache>
            </c:strRef>
          </c:cat>
          <c:val>
            <c:numRef>
              <c:f>Sheet1!$B$5:$AK$5</c:f>
              <c:numCache>
                <c:formatCode>General</c:formatCode>
                <c:ptCount val="36"/>
                <c:pt idx="0">
                  <c:v>136</c:v>
                </c:pt>
                <c:pt idx="1">
                  <c:v>143</c:v>
                </c:pt>
                <c:pt idx="2">
                  <c:v>144</c:v>
                </c:pt>
                <c:pt idx="3">
                  <c:v>150</c:v>
                </c:pt>
                <c:pt idx="4">
                  <c:v>169</c:v>
                </c:pt>
                <c:pt idx="5">
                  <c:v>183</c:v>
                </c:pt>
                <c:pt idx="6">
                  <c:v>209</c:v>
                </c:pt>
                <c:pt idx="7">
                  <c:v>191</c:v>
                </c:pt>
                <c:pt idx="8">
                  <c:v>201</c:v>
                </c:pt>
                <c:pt idx="9">
                  <c:v>219</c:v>
                </c:pt>
                <c:pt idx="10">
                  <c:v>230</c:v>
                </c:pt>
                <c:pt idx="11">
                  <c:v>197</c:v>
                </c:pt>
                <c:pt idx="12">
                  <c:v>233</c:v>
                </c:pt>
                <c:pt idx="13">
                  <c:v>235</c:v>
                </c:pt>
                <c:pt idx="14">
                  <c:v>273</c:v>
                </c:pt>
                <c:pt idx="15">
                  <c:v>270</c:v>
                </c:pt>
                <c:pt idx="16">
                  <c:v>258</c:v>
                </c:pt>
                <c:pt idx="17">
                  <c:v>280</c:v>
                </c:pt>
                <c:pt idx="18">
                  <c:v>281</c:v>
                </c:pt>
                <c:pt idx="19">
                  <c:v>288</c:v>
                </c:pt>
                <c:pt idx="20">
                  <c:v>300</c:v>
                </c:pt>
                <c:pt idx="21">
                  <c:v>319</c:v>
                </c:pt>
                <c:pt idx="22">
                  <c:v>330</c:v>
                </c:pt>
                <c:pt idx="23">
                  <c:v>325</c:v>
                </c:pt>
                <c:pt idx="24">
                  <c:v>303</c:v>
                </c:pt>
                <c:pt idx="25">
                  <c:v>308</c:v>
                </c:pt>
                <c:pt idx="26">
                  <c:v>331</c:v>
                </c:pt>
                <c:pt idx="27">
                  <c:v>359</c:v>
                </c:pt>
                <c:pt idx="28">
                  <c:v>377</c:v>
                </c:pt>
                <c:pt idx="29">
                  <c:v>411</c:v>
                </c:pt>
                <c:pt idx="30">
                  <c:v>472</c:v>
                </c:pt>
                <c:pt idx="31">
                  <c:v>472</c:v>
                </c:pt>
                <c:pt idx="32">
                  <c:v>496</c:v>
                </c:pt>
                <c:pt idx="33">
                  <c:v>567</c:v>
                </c:pt>
                <c:pt idx="34">
                  <c:v>535</c:v>
                </c:pt>
                <c:pt idx="35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89-B346-9BA4-83C3B6EC0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-5400000"/>
          <a:lstStyle/>
          <a:p>
            <a:pPr>
              <a:defRPr sz="1200" b="0" i="0" u="none" strike="noStrike">
                <a:solidFill>
                  <a:srgbClr val="000000"/>
                </a:solidFill>
                <a:latin typeface="Acumin Pro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400" b="1" i="0" u="none" strike="noStrike">
                    <a:solidFill>
                      <a:srgbClr val="000000"/>
                    </a:solidFill>
                    <a:latin typeface="Acumin Pro"/>
                  </a:defRPr>
                </a:pPr>
                <a:r>
                  <a:rPr lang="en-US" sz="1400" b="1" i="0" u="none" strike="noStrike">
                    <a:solidFill>
                      <a:srgbClr val="000000"/>
                    </a:solidFill>
                    <a:latin typeface="Acumin Pro"/>
                  </a:rPr>
                  <a:t>Processor-Hours Used</a:t>
                </a:r>
              </a:p>
            </c:rich>
          </c:tx>
          <c:overlay val="1"/>
        </c:title>
        <c:numFmt formatCode="#,##0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Acumin Pro"/>
              </a:defRPr>
            </a:pPr>
            <a:endParaRPr lang="en-US"/>
          </a:p>
        </c:txPr>
        <c:crossAx val="2094734552"/>
        <c:crosses val="autoZero"/>
        <c:crossBetween val="between"/>
        <c:majorUnit val="10000000"/>
        <c:minorUnit val="5000000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73453"/>
          <c:y val="0.93484100000000003"/>
          <c:w val="0.56224200000000002"/>
          <c:h val="6.51589999999999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000000"/>
              </a:solidFill>
              <a:latin typeface="Acumin Pro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6CF7-48D8-2F46-AFC8-8A5D2298DFDD}" type="datetimeFigureOut">
              <a:rPr lang="en-US" smtClean="0"/>
              <a:t>7/10/23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BF745-0557-B241-863F-056113C70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1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not going to go into a detail here except to refer back to the stakeholder personas before – frame your metrics to address their interests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people are the ones who will be your advocates to your provost, president, deans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3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urdue Logo" descr="Purdue Logo">
            <a:extLst>
              <a:ext uri="{FF2B5EF4-FFF2-40B4-BE49-F238E27FC236}">
                <a16:creationId xmlns:a16="http://schemas.microsoft.com/office/drawing/2014/main" id="{121060AA-930A-4F8F-D7F6-9CFE824946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077" y="5756157"/>
            <a:ext cx="2709200" cy="484939"/>
          </a:xfrm>
          <a:prstGeom prst="rect">
            <a:avLst/>
          </a:prstGeom>
        </p:spPr>
      </p:pic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2005070"/>
            <a:ext cx="7763458" cy="592834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29338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07129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2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3" y="3652272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1" y="1543323"/>
            <a:ext cx="546974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75945" y="1543323"/>
            <a:ext cx="5458727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929" y="3652271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1641B97-9FFC-02AC-9A83-AD9CF1F958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85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4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2" y="1543323"/>
            <a:ext cx="3534479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336974" y="1543324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5959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05605" y="1532307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7E27B2-1DE2-3469-81EF-9EBD7DC7AF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0" y="3641255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039C530-4D1F-8F28-146E-3ECC4BBCE9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6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402-16CB-60F1-259A-4E1A1619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3" cy="964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9552-EB9F-6D72-9130-E107C02C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570383"/>
            <a:ext cx="4314823" cy="42986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6EAB8-D2BB-0BDE-C7AC-895B69CA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1" y="457200"/>
            <a:ext cx="6662927" cy="54117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821C840C-3AA9-6493-3A9D-CE82D8D49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C4977-AD33-556A-2AED-7416F7D439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9A83-2C12-9A72-A547-B9374C10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70037"/>
            <a:ext cx="4325711" cy="1034775"/>
          </a:xfrm>
        </p:spPr>
        <p:txBody>
          <a:bodyPr anchor="b"/>
          <a:lstStyle>
            <a:lvl1pPr fontAlgn="t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70037"/>
            <a:ext cx="6562498" cy="53910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759226"/>
            <a:ext cx="4325711" cy="4086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56456-EFF1-AF89-28F7-3D4A6920E0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54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3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832766-AA56-63AE-E2AA-9A294734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92D672-5C11-B647-ADA7-722837BA86C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86962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FB8997-E903-BD34-CBB7-A70F3BD09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135B86-20D4-13D9-0376-A64DF5C381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086" y="1543323"/>
            <a:ext cx="5862679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5759" y="1543322"/>
            <a:ext cx="5129927" cy="43075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486577" y="3795304"/>
            <a:ext cx="2844188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086" y="3795304"/>
            <a:ext cx="2844188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9D6A4-F44C-720B-EF21-A331231A6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4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8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A3B0E8-AC0D-A169-37E3-2D123D6EBF2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325104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40970D8-E511-89A8-FC5C-6DB37485ADE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214780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04B79A-B4BD-0306-3D46-D570E1F51CA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03332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0B4796-C4B7-C272-5ADD-7D6C896B70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214780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33AE4D-056F-FC97-1F10-877F247AB31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13656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9716662-3C77-F831-E45C-F9EA49810F58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35428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ED1A14F-5E0D-476E-9C60-BD987EFC494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03332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0003A4C-26CB-DD7F-0B22-024AFB58DC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193008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8CE8D58-56A2-6AE5-AB18-C53F4134DD88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281560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4C2D1F-1A58-AC60-F606-B816E5F23FF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193008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D3EBD5-219C-5B88-5FAA-E3535228FBD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4" y="1542762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4406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3655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223A017-A902-92C1-8A99-7D45B08D860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2904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352EAA-3DC6-450E-518D-B55638975EC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1843620" y="3651150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E5E3807-051E-4D4B-1143-A6B4BDDBB5D8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74136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659EF4B-6B57-DE2A-B33A-D60A659CFE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63385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B1371B0-95CE-4462-18BB-F77CBC19BF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13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1986" y="3884037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A134D-7A3A-AD4B-91DF-57347E308706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81B053-21C8-C0AD-58C7-637A6315D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1726" y="3395949"/>
            <a:ext cx="521294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2033E-9DB9-9A2B-D4C5-6D8960838D22}"/>
              </a:ext>
            </a:extLst>
          </p:cNvPr>
          <p:cNvSpPr/>
          <p:nvPr userDrawn="1"/>
        </p:nvSpPr>
        <p:spPr>
          <a:xfrm>
            <a:off x="6521856" y="5636913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02FFCFA-A84F-7535-4A5F-29A5FC64606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21726" y="5636913"/>
            <a:ext cx="521281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785C5DB-355E-CD09-6EF5-58F892E8FB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2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87219" y="3884037"/>
            <a:ext cx="2447580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21986" y="3879120"/>
            <a:ext cx="2528916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C4E08-5A51-BF4F-655E-4E54DD771548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D80C23-74F3-F853-02BF-83C74303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823" y="3395949"/>
            <a:ext cx="5162846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2EB8-4EFD-86A4-8EB8-8A4F1A1AA2DF}"/>
              </a:ext>
            </a:extLst>
          </p:cNvPr>
          <p:cNvSpPr/>
          <p:nvPr userDrawn="1"/>
        </p:nvSpPr>
        <p:spPr>
          <a:xfrm>
            <a:off x="6512818" y="5631997"/>
            <a:ext cx="2512330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4B2AA-E0AE-18DD-BAA3-AF2A9CA6987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62654" y="5631997"/>
            <a:ext cx="2488248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B5CD1-FF93-2C9C-1BFF-73A3CE39E65D}"/>
              </a:ext>
            </a:extLst>
          </p:cNvPr>
          <p:cNvSpPr/>
          <p:nvPr userDrawn="1"/>
        </p:nvSpPr>
        <p:spPr>
          <a:xfrm>
            <a:off x="9287218" y="5641703"/>
            <a:ext cx="2431941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272AC-9734-6D60-9441-B5E7B9E4E37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337055" y="5641703"/>
            <a:ext cx="2408630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E9F3313-6532-97CE-1E0D-3A21EA40A3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4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EEEEC0-D7E4-4DE5-4E3D-FAAD9ABA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1812045"/>
            <a:ext cx="7763458" cy="719757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EDB9B8-C811-84E9-5F58-0130F3A80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17146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BF34A7-30DF-7BD2-A5A2-434BBF667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48847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3/31/23</a:t>
            </a:r>
          </a:p>
        </p:txBody>
      </p:sp>
    </p:spTree>
    <p:extLst>
      <p:ext uri="{BB962C8B-B14F-4D97-AF65-F5344CB8AC3E}">
        <p14:creationId xmlns:p14="http://schemas.microsoft.com/office/powerpoint/2010/main" val="56992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FF414-FA47-F7EC-7EFB-7073E26BB831}"/>
              </a:ext>
            </a:extLst>
          </p:cNvPr>
          <p:cNvSpPr/>
          <p:nvPr userDrawn="1"/>
        </p:nvSpPr>
        <p:spPr>
          <a:xfrm>
            <a:off x="7938475" y="1315894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C0F4F-1E76-E3A4-E5AA-8FA79C7C69FB}"/>
              </a:ext>
            </a:extLst>
          </p:cNvPr>
          <p:cNvSpPr/>
          <p:nvPr userDrawn="1"/>
        </p:nvSpPr>
        <p:spPr>
          <a:xfrm>
            <a:off x="4420956" y="1315895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105CB-DECE-0616-2A57-776784CFC1CB}"/>
              </a:ext>
            </a:extLst>
          </p:cNvPr>
          <p:cNvSpPr/>
          <p:nvPr userDrawn="1"/>
        </p:nvSpPr>
        <p:spPr>
          <a:xfrm>
            <a:off x="903437" y="1315896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3FE17-B697-FB87-4ED6-D832D798E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06" y="143646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94D6C-2E61-91FC-DA54-8FB71DE93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1943" y="204322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65CB9D-AA49-05C2-2100-C63D32C82B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943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3204028-135E-83A2-B94A-693154F53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284" y="143646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56D1137-A56F-85A2-FEB3-FEBA9D3C8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721" y="204322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E810FD-2D00-764A-B144-B235C21E32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721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71EF50-386A-A3B9-93FB-6EF179A4EE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803" y="143391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26B9638-0AB1-0F11-EA67-211E598673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7240" y="204067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AE17ED9-FDD9-34C3-1F7D-9A8EA4C4B4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240" y="4043274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endParaRPr lang="en-US" dirty="0"/>
          </a:p>
        </p:txBody>
      </p:sp>
      <p:pic>
        <p:nvPicPr>
          <p:cNvPr id="15" name="Purdue Logo" descr="Purdue Logo">
            <a:extLst>
              <a:ext uri="{FF2B5EF4-FFF2-40B4-BE49-F238E27FC236}">
                <a16:creationId xmlns:a16="http://schemas.microsoft.com/office/drawing/2014/main" id="{F444D1CF-9A99-D079-5D89-6DE824A89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77D3ED32-45F9-B948-371F-67E8465B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F278F-8AAE-FA0B-4B47-AB0FFECE6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12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98D576-4759-5408-883D-2E56D9D0F603}"/>
              </a:ext>
            </a:extLst>
          </p:cNvPr>
          <p:cNvSpPr/>
          <p:nvPr userDrawn="1"/>
        </p:nvSpPr>
        <p:spPr>
          <a:xfrm>
            <a:off x="7938216" y="1315892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44A1A-1D1D-F2D9-8EC1-EFF25EBA1FB0}"/>
              </a:ext>
            </a:extLst>
          </p:cNvPr>
          <p:cNvSpPr/>
          <p:nvPr userDrawn="1"/>
        </p:nvSpPr>
        <p:spPr>
          <a:xfrm>
            <a:off x="4420697" y="1315893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8D75A-DD50-6C6E-0A9D-7F77E72C780A}"/>
              </a:ext>
            </a:extLst>
          </p:cNvPr>
          <p:cNvSpPr/>
          <p:nvPr userDrawn="1"/>
        </p:nvSpPr>
        <p:spPr>
          <a:xfrm>
            <a:off x="903178" y="1315894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6A1563-09E6-06B6-EC4A-8E309CC5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247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F401EC8-7352-A985-133C-726A718A9E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025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1A04C69-EC92-81B2-FCD5-39464C669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544" y="143391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E5BF8CB-9477-F598-75C4-6F35D608B3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1684" y="2040670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6CE746-1703-63A8-BBD4-546AD104E27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04880" y="2065258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53952BA5-2190-5106-0EBD-DA1D15EFB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684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835FE666-CADC-4DB4-80A4-BFD9823DE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462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AECA5017-0E7C-4957-02B2-65FA6C1F6E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6981" y="4043272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endParaRPr 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F4CE92C-83FA-CA44-69CB-E6229E14419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129414" y="2071424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body copy.</a:t>
            </a:r>
          </a:p>
        </p:txBody>
      </p:sp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DDE6D-DD47-E873-4306-EBFC1F91F65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46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5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79A34A-6A6B-FC98-1EC8-8347FAB1A48F}"/>
              </a:ext>
            </a:extLst>
          </p:cNvPr>
          <p:cNvSpPr/>
          <p:nvPr userDrawn="1"/>
        </p:nvSpPr>
        <p:spPr>
          <a:xfrm>
            <a:off x="1008584" y="1660596"/>
            <a:ext cx="1918020" cy="436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F2A76-73C1-7478-1C52-F70D9B50BC0A}"/>
              </a:ext>
            </a:extLst>
          </p:cNvPr>
          <p:cNvSpPr/>
          <p:nvPr userDrawn="1"/>
        </p:nvSpPr>
        <p:spPr>
          <a:xfrm>
            <a:off x="1011339" y="2160555"/>
            <a:ext cx="1915265" cy="32335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25D0-8078-E003-46A7-FFCB83C221E0}"/>
              </a:ext>
            </a:extLst>
          </p:cNvPr>
          <p:cNvSpPr/>
          <p:nvPr userDrawn="1"/>
        </p:nvSpPr>
        <p:spPr>
          <a:xfrm>
            <a:off x="3045437" y="1660596"/>
            <a:ext cx="1918020" cy="43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AD059-9160-4AE4-0F86-92FB0AAD082C}"/>
              </a:ext>
            </a:extLst>
          </p:cNvPr>
          <p:cNvSpPr/>
          <p:nvPr userDrawn="1"/>
        </p:nvSpPr>
        <p:spPr>
          <a:xfrm>
            <a:off x="3048192" y="2160555"/>
            <a:ext cx="1915265" cy="32335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701C0-7A2F-0B95-E95C-07302A14CA56}"/>
              </a:ext>
            </a:extLst>
          </p:cNvPr>
          <p:cNvSpPr/>
          <p:nvPr userDrawn="1"/>
        </p:nvSpPr>
        <p:spPr>
          <a:xfrm>
            <a:off x="5082290" y="1660596"/>
            <a:ext cx="1918020" cy="4364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86ED8-9187-C7FB-F774-CE52A2971FFD}"/>
              </a:ext>
            </a:extLst>
          </p:cNvPr>
          <p:cNvSpPr/>
          <p:nvPr userDrawn="1"/>
        </p:nvSpPr>
        <p:spPr>
          <a:xfrm>
            <a:off x="5085045" y="2160555"/>
            <a:ext cx="1915265" cy="3233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F5635-02F3-829F-B778-4A766D8D4A2D}"/>
              </a:ext>
            </a:extLst>
          </p:cNvPr>
          <p:cNvSpPr/>
          <p:nvPr userDrawn="1"/>
        </p:nvSpPr>
        <p:spPr>
          <a:xfrm>
            <a:off x="7119143" y="1660596"/>
            <a:ext cx="1918020" cy="436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D6A50-2E1C-FDDB-2F9B-D9101B8535C5}"/>
              </a:ext>
            </a:extLst>
          </p:cNvPr>
          <p:cNvSpPr/>
          <p:nvPr userDrawn="1"/>
        </p:nvSpPr>
        <p:spPr>
          <a:xfrm>
            <a:off x="7121898" y="2160555"/>
            <a:ext cx="1915265" cy="3233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9B4FF-413F-3DBC-C6E4-087C951C5464}"/>
              </a:ext>
            </a:extLst>
          </p:cNvPr>
          <p:cNvSpPr/>
          <p:nvPr userDrawn="1"/>
        </p:nvSpPr>
        <p:spPr>
          <a:xfrm>
            <a:off x="9155998" y="1660596"/>
            <a:ext cx="1918020" cy="436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8434E-9F38-4592-327E-51A570C73E09}"/>
              </a:ext>
            </a:extLst>
          </p:cNvPr>
          <p:cNvSpPr/>
          <p:nvPr userDrawn="1"/>
        </p:nvSpPr>
        <p:spPr>
          <a:xfrm>
            <a:off x="9158753" y="2160555"/>
            <a:ext cx="1915265" cy="3233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 dirty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BA8130D-B7F2-9815-5056-6F334D4BB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8584" y="1783909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A41A66E4-0B84-E1FB-88CD-3E0E6E80C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438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35E5CE7-3D80-1BB5-DACD-8A63CA927E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2291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85C02D4-EA4F-4962-D397-F6439EC5C6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19145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F46F0A7-55C4-6BAE-BCB0-157A86C91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6000" y="1770870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69C3F7-0A3A-FAC2-6540-8BB750E9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982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40CB427-2320-1A81-037C-6D83BCA5B36F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3175312" y="2299864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144BCA8-7BD5-8323-CDAB-E5362D78AA68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5212165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2EC0719-39BA-B2AB-F29D-3C947DC7892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7249018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939ED29-1A95-3771-8E52-C1F99F848AB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285873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F45DEB53-8B0A-80C6-DDED-B7234423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58850-3E44-9220-12DF-98BC6F729C54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pPr algn="r"/>
            <a:r>
              <a:rPr lang="en-US"/>
              <a:t>3/31/23            </a:t>
            </a:r>
            <a:fld id="{2D8F9ACA-D6C0-E54C-B1B8-E9196C9CD10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40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Black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4"/>
            <a:ext cx="6581614" cy="6867524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-944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0ED9A8-0DA3-BC24-94A1-086C8ECA8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7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White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5"/>
            <a:ext cx="6581614" cy="6892463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11E696-D9D7-67E3-048E-80603F311A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contact info</a:t>
            </a:r>
          </a:p>
        </p:txBody>
      </p:sp>
      <p:pic>
        <p:nvPicPr>
          <p:cNvPr id="8" name="Purdue Logo" descr="Purdue Logo">
            <a:extLst>
              <a:ext uri="{FF2B5EF4-FFF2-40B4-BE49-F238E27FC236}">
                <a16:creationId xmlns:a16="http://schemas.microsoft.com/office/drawing/2014/main" id="{D1A65555-63A8-D3C1-AA71-F25B3071B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070" y="5739119"/>
            <a:ext cx="2709200" cy="4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3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648B145-A545-0D6D-AFF0-0F715C90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3D40940-377F-6BBC-02CB-083B672BF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16180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76D92-8FAB-782E-E607-5D0C5CC9C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DAFB6-8BB6-ADBB-6574-5B0C25E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671391"/>
            <a:ext cx="11266714" cy="14014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F931D0-D7E7-D9E1-3CCC-83299A092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972" y="6085510"/>
            <a:ext cx="11266714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61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5"/>
            <a:ext cx="12192000" cy="6892463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A0E95C-D44C-0BD3-29E1-C39EBAC823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1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1718D0-66F2-E88D-01BB-CD3AF9F1A3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3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2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1718D0-66F2-E88D-01BB-CD3AF9F1A3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98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57E46A32-0E35-7B3E-4B6F-A7D50B07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EE0A7E-143D-2A83-397F-55801DA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EE62C3-A7DA-7701-DE4B-C1A290C4FA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54FE2-5844-7885-7089-16924C393E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03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urdue Logo" descr="Purdue Logo">
            <a:extLst>
              <a:ext uri="{FF2B5EF4-FFF2-40B4-BE49-F238E27FC236}">
                <a16:creationId xmlns:a16="http://schemas.microsoft.com/office/drawing/2014/main" id="{1187A0AE-82DF-15CC-71EB-814F9338E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363996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543324"/>
            <a:ext cx="3507565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D9D56DBC-682D-9000-C377-A3E36338D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77F14-E88B-D0A5-6F63-E4DA45A7C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217" y="1543323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95E987-1BAB-5DE6-3A52-75935C6298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243137" y="1543322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A31FF2-2F1A-7D0F-36B0-1773F6A9A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20F0F-7917-55BD-382B-A4E02410819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/>
              <a:t>3/31/23            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1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9200A-5F39-EB36-4116-B2C1717CC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48231" y="6295058"/>
            <a:ext cx="1786567" cy="323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/>
              <a:t>3/31/23            ‹#›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F61CC-58D4-72CE-66CA-BFE87D08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295-B2CD-F1FF-F99B-B267D174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192696"/>
            <a:ext cx="11266714" cy="483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1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2" r:id="rId3"/>
    <p:sldLayoutId id="2147483708" r:id="rId4"/>
    <p:sldLayoutId id="2147483687" r:id="rId5"/>
    <p:sldLayoutId id="2147483714" r:id="rId6"/>
    <p:sldLayoutId id="2147483688" r:id="rId7"/>
    <p:sldLayoutId id="2147483650" r:id="rId8"/>
    <p:sldLayoutId id="2147483701" r:id="rId9"/>
    <p:sldLayoutId id="2147483711" r:id="rId10"/>
    <p:sldLayoutId id="2147483712" r:id="rId11"/>
    <p:sldLayoutId id="2147483656" r:id="rId12"/>
    <p:sldLayoutId id="2147483657" r:id="rId13"/>
    <p:sldLayoutId id="2147483706" r:id="rId14"/>
    <p:sldLayoutId id="2147483705" r:id="rId15"/>
    <p:sldLayoutId id="2147483707" r:id="rId16"/>
    <p:sldLayoutId id="2147483713" r:id="rId17"/>
    <p:sldLayoutId id="2147483709" r:id="rId18"/>
    <p:sldLayoutId id="2147483710" r:id="rId19"/>
    <p:sldLayoutId id="2147483653" r:id="rId20"/>
    <p:sldLayoutId id="2147483690" r:id="rId21"/>
    <p:sldLayoutId id="2147483704" r:id="rId22"/>
    <p:sldLayoutId id="2147483692" r:id="rId23"/>
    <p:sldLayoutId id="2147483693" r:id="rId24"/>
    <p:sldLayoutId id="2147483691" r:id="rId25"/>
    <p:sldLayoutId id="2147483703" r:id="rId26"/>
  </p:sldLayoutIdLst>
  <p:hf sldNum="0" hdr="0" dt="0"/>
  <p:txStyles>
    <p:titleStyle>
      <a:lvl1pPr algn="l" defTabSz="914400" rtl="0" eaLnBrk="1" fontAlgn="t" latinLnBrk="0" hangingPunct="1">
        <a:lnSpc>
          <a:spcPct val="90000"/>
        </a:lnSpc>
        <a:spcBef>
          <a:spcPct val="0"/>
        </a:spcBef>
        <a:buNone/>
        <a:defRPr lang="en-US" sz="4800" b="0" i="1" kern="1200" cap="none" baseline="0" dirty="0">
          <a:solidFill>
            <a:schemeClr val="tx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5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1155985"/>
            <a:ext cx="7763458" cy="592834"/>
          </a:xfrm>
        </p:spPr>
        <p:txBody>
          <a:bodyPr/>
          <a:lstStyle/>
          <a:p>
            <a:r>
              <a:rPr lang="en-US" dirty="0"/>
              <a:t>Adventures in Communicating the Value of Campus CI Investment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Preston Smith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18A17-096C-AED1-C745-D58ECF2EFE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Throughput Computing 2023 – July 11, 2023</a:t>
            </a:r>
          </a:p>
        </p:txBody>
      </p:sp>
    </p:spTree>
    <p:extLst>
      <p:ext uri="{BB962C8B-B14F-4D97-AF65-F5344CB8AC3E}">
        <p14:creationId xmlns:p14="http://schemas.microsoft.com/office/powerpoint/2010/main" val="415499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D2F4C4-25FB-CDE7-515E-0D3A23F0D76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FA675F-5FAE-D4C5-9FBB-480F60A1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All Stakeholders: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2DB2D-81B6-4EE3-921E-EE385CA58F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The capacity that we’ve invested in is well-used</a:t>
            </a:r>
            <a:endParaRPr lang="en-US" dirty="0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C69753A1-664F-7E21-A275-340B681CCB18}"/>
              </a:ext>
            </a:extLst>
          </p:cNvPr>
          <p:cNvSpPr txBox="1"/>
          <p:nvPr/>
        </p:nvSpPr>
        <p:spPr>
          <a:xfrm>
            <a:off x="3087506" y="5538875"/>
            <a:ext cx="6766562" cy="103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100" b="1" i="1">
                <a:solidFill>
                  <a:srgbClr val="968D8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124% average annual growth on the number of </a:t>
            </a:r>
          </a:p>
          <a:p>
            <a:pPr algn="ctr">
              <a:defRPr sz="2100" b="1" i="1">
                <a:solidFill>
                  <a:srgbClr val="968D8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computational hours used by Purdue faculty</a:t>
            </a:r>
          </a:p>
          <a:p>
            <a:pPr>
              <a:defRPr>
                <a:solidFill>
                  <a:srgbClr val="968D8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 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BCCF629-E544-3393-BD4A-97296E86AE2D}"/>
              </a:ext>
            </a:extLst>
          </p:cNvPr>
          <p:cNvSpPr txBox="1"/>
          <p:nvPr/>
        </p:nvSpPr>
        <p:spPr>
          <a:xfrm>
            <a:off x="3144656" y="6338975"/>
            <a:ext cx="270891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>
                <a:latin typeface="+mn-lt"/>
                <a:ea typeface="+mn-ea"/>
                <a:cs typeface="+mn-cs"/>
                <a:sym typeface="Calibri"/>
              </a:defRPr>
            </a:pPr>
            <a:r>
              <a:t>Grid computing: 30M</a:t>
            </a:r>
            <a:r>
              <a:rPr i="1"/>
              <a:t>↑</a:t>
            </a:r>
          </a:p>
          <a:p>
            <a:pPr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t> </a:t>
            </a:r>
            <a:r>
              <a:rPr i="1"/>
              <a:t>from 18M hours (2008)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7351D880-3106-19B2-02C5-59BE0014355A}"/>
              </a:ext>
            </a:extLst>
          </p:cNvPr>
          <p:cNvSpPr txBox="1"/>
          <p:nvPr/>
        </p:nvSpPr>
        <p:spPr>
          <a:xfrm>
            <a:off x="5430656" y="6338975"/>
            <a:ext cx="230886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>
                <a:latin typeface="+mn-lt"/>
                <a:ea typeface="+mn-ea"/>
                <a:cs typeface="+mn-cs"/>
                <a:sym typeface="Calibri"/>
              </a:defRPr>
            </a:pPr>
            <a:r>
              <a:t>Storage: 2,588 TB↑ </a:t>
            </a:r>
          </a:p>
          <a:p>
            <a:pPr>
              <a:defRPr sz="1000">
                <a:latin typeface="+mn-lt"/>
                <a:ea typeface="+mn-ea"/>
                <a:cs typeface="+mn-cs"/>
                <a:sym typeface="Calibri"/>
              </a:defRPr>
            </a:pPr>
            <a:r>
              <a:t> </a:t>
            </a:r>
            <a:r>
              <a:rPr i="1"/>
              <a:t>from 1,904 TB of capacity (2009)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582FB38-3786-5927-8124-3A41C1A5B1FB}"/>
              </a:ext>
            </a:extLst>
          </p:cNvPr>
          <p:cNvSpPr txBox="1"/>
          <p:nvPr/>
        </p:nvSpPr>
        <p:spPr>
          <a:xfrm>
            <a:off x="7716656" y="6338975"/>
            <a:ext cx="213741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>
                <a:latin typeface="+mn-lt"/>
                <a:ea typeface="+mn-ea"/>
                <a:cs typeface="+mn-cs"/>
                <a:sym typeface="Calibri"/>
              </a:defRPr>
            </a:pPr>
            <a:r>
              <a:t>HPC: 113M</a:t>
            </a:r>
            <a:r>
              <a:rPr i="1"/>
              <a:t>↑</a:t>
            </a:r>
            <a:r>
              <a:t> </a:t>
            </a:r>
          </a:p>
          <a:p>
            <a:pPr>
              <a:defRPr sz="1000" i="1">
                <a:latin typeface="+mn-lt"/>
                <a:ea typeface="+mn-ea"/>
                <a:cs typeface="+mn-cs"/>
                <a:sym typeface="Calibri"/>
              </a:defRPr>
            </a:pPr>
            <a:r>
              <a:t> from 67M hours (2009)</a:t>
            </a:r>
          </a:p>
        </p:txBody>
      </p:sp>
      <p:graphicFrame>
        <p:nvGraphicFramePr>
          <p:cNvPr id="10" name="Chart 8">
            <a:extLst>
              <a:ext uri="{FF2B5EF4-FFF2-40B4-BE49-F238E27FC236}">
                <a16:creationId xmlns:a16="http://schemas.microsoft.com/office/drawing/2014/main" id="{430ABE97-17C4-7E2C-9AD6-EF442B9086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616838"/>
              </p:ext>
            </p:extLst>
          </p:nvPr>
        </p:nvGraphicFramePr>
        <p:xfrm>
          <a:off x="2662270" y="1296503"/>
          <a:ext cx="6867460" cy="409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597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E75A17-4E2F-1338-CEF7-BD11B1B37E7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20B03-3CB4-65B2-36E6-557B13E2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Faculty and CFO: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F27AB-A835-794A-92F6-D7EA5B08B5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Each iteration gets us more capability per dollar</a:t>
            </a:r>
            <a:endParaRPr lang="en-US" dirty="0"/>
          </a:p>
        </p:txBody>
      </p:sp>
      <p:pic>
        <p:nvPicPr>
          <p:cNvPr id="6" name="Picture 4" descr="Picture 4">
            <a:extLst>
              <a:ext uri="{FF2B5EF4-FFF2-40B4-BE49-F238E27FC236}">
                <a16:creationId xmlns:a16="http://schemas.microsoft.com/office/drawing/2014/main" id="{66BC11BA-D7FC-4C8C-DFE0-DA5D539D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827" y="1436262"/>
            <a:ext cx="7324345" cy="53141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4940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BC943B-F545-F4BA-2939-1374EF85B06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7907C3-C21B-5A6F-E200-5AC4A17A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CIO and CFO: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8FF33-5E74-A4A8-3EF3-BCD203D02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We understand our sales and usage patterns well enough to plan our lifecycle needs</a:t>
            </a:r>
            <a:endParaRPr lang="en-US" dirty="0"/>
          </a:p>
        </p:txBody>
      </p:sp>
      <p:pic>
        <p:nvPicPr>
          <p:cNvPr id="6" name="Picture 4" descr="Picture 4">
            <a:extLst>
              <a:ext uri="{FF2B5EF4-FFF2-40B4-BE49-F238E27FC236}">
                <a16:creationId xmlns:a16="http://schemas.microsoft.com/office/drawing/2014/main" id="{2722497B-8B12-C3AD-9754-FF2A08C15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78" y="1592995"/>
            <a:ext cx="8846844" cy="488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188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3657A6-705F-45DD-18D5-6A15C46810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B431D8-F3C8-DC56-C2AB-8A0EAAA1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Faculty and Academic Leaders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7DD86-9146-4E62-FB47-6624E871A3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To train students, CI resources are critical tools to have available</a:t>
            </a:r>
            <a:endParaRPr lang="en-US" dirty="0"/>
          </a:p>
        </p:txBody>
      </p:sp>
      <p:pic>
        <p:nvPicPr>
          <p:cNvPr id="6" name="Google Shape;96;p15" descr="Google Shape;96;p15">
            <a:extLst>
              <a:ext uri="{FF2B5EF4-FFF2-40B4-BE49-F238E27FC236}">
                <a16:creationId xmlns:a16="http://schemas.microsoft.com/office/drawing/2014/main" id="{23FBB5DF-B8C6-9911-448B-80902C76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1763490"/>
            <a:ext cx="6187684" cy="4014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8CA08-BD37-1FDA-A6C7-5916C440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526" y="2211112"/>
            <a:ext cx="5397878" cy="31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5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878D6C-2EFB-85A6-65BC-3ACE05581C0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3E1A6F-6598-20A9-A3F5-E7877A2D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the CFO: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4C33C-35DB-CDC6-C7E5-74F669BE4A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The general fund costs for campus CI enable research expenditures have a high ROI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705AB-7972-1B68-131F-2AC8CE037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056" y="1669773"/>
            <a:ext cx="6129998" cy="347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9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hat bubble with solid fill">
            <a:extLst>
              <a:ext uri="{FF2B5EF4-FFF2-40B4-BE49-F238E27FC236}">
                <a16:creationId xmlns:a16="http://schemas.microsoft.com/office/drawing/2014/main" id="{35207E64-9DCB-35CC-D0B4-75700502A9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80" r="2080"/>
          <a:stretch>
            <a:fillRect/>
          </a:stretch>
        </p:blipFill>
        <p:spPr>
          <a:xfrm>
            <a:off x="7173181" y="758687"/>
            <a:ext cx="2775050" cy="2895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0A1BD9-F575-3D5B-15BF-BF60A252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Get Testimonials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ABDE7-8DC4-7357-EE89-697B65E1C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Don’t underestimate the power of qualitative data</a:t>
            </a:r>
          </a:p>
          <a:p>
            <a:endParaRPr lang="en-US" dirty="0"/>
          </a:p>
        </p:txBody>
      </p:sp>
      <p:pic>
        <p:nvPicPr>
          <p:cNvPr id="9" name="Graphic 8" descr="Scientist female with solid fill">
            <a:extLst>
              <a:ext uri="{FF2B5EF4-FFF2-40B4-BE49-F238E27FC236}">
                <a16:creationId xmlns:a16="http://schemas.microsoft.com/office/drawing/2014/main" id="{C8918053-7CAE-EAF3-4602-34200F6F6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9287" y="3269974"/>
            <a:ext cx="2219739" cy="22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35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05874B-FC11-9102-4914-352C0954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Before: (~2006)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E8D0AF-57C0-381F-7D4A-9BAE63174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200" dirty="0"/>
              <a:t>“I’d rather remove my appendix with a spork than let you people run my research computers.” </a:t>
            </a:r>
          </a:p>
          <a:p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5E97269-E0F0-CF03-F6A0-856BEF446F3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r="539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19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3554-7C76-1F0C-D340-2D614414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Recruitment: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AB7A4-DF5B-8E56-4CC5-58774A19E89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85D2D-4853-FF13-C3A5-8205D5B81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lvl="1" indent="0">
              <a:defRPr sz="2800" i="1">
                <a:latin typeface="+mn-lt"/>
                <a:ea typeface="+mn-ea"/>
                <a:cs typeface="+mn-cs"/>
                <a:sym typeface="Calibri"/>
              </a:defRPr>
            </a:pPr>
            <a:r>
              <a:rPr lang="en-US" b="1" dirty="0"/>
              <a:t>“Knowing there was a good group of experienced professionals I could rely on for support and establishing the computational infrastructure that I needed was very comforting when I was considering coming to Purdue. It frees up my time and the time of my graduate students and post-docs. We can focus on  the scientific problems, which are our primary interest.” </a:t>
            </a:r>
          </a:p>
          <a:p>
            <a:pPr lvl="1" indent="0" algn="r"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rPr lang="en-US" dirty="0"/>
              <a:t>— Jeffrey Greeley</a:t>
            </a:r>
          </a:p>
          <a:p>
            <a:pPr lvl="1" algn="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US" i="0" dirty="0">
                <a:effectLst/>
              </a:rPr>
              <a:t>Charles and Nancy Davidson</a:t>
            </a:r>
          </a:p>
          <a:p>
            <a:pPr lvl="1" indent="0" algn="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US" dirty="0"/>
              <a:t>Professor of Chemical Engineering</a:t>
            </a:r>
          </a:p>
          <a:p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DB42F64-EC26-FF65-7F53-C261C66C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831495" y="1113699"/>
            <a:ext cx="2931205" cy="41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42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6A96-F73C-8862-11F2-1244C5CF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 Top Faculty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5F96FA-D32D-7A5C-4E60-CFC50D3CE60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72A4E-B845-BE85-4844-DE6A12CE0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 defTabSz="914400">
              <a:lnSpc>
                <a:spcPts val="2800"/>
              </a:lnSpc>
              <a:spcBef>
                <a:spcPts val="1800"/>
              </a:spcBef>
              <a:defRPr sz="2800" b="1" i="1">
                <a:latin typeface="+mn-lt"/>
                <a:ea typeface="+mn-ea"/>
                <a:cs typeface="+mn-cs"/>
                <a:sym typeface="Calibri"/>
              </a:defRPr>
            </a:pPr>
            <a:r>
              <a:rPr lang="en-US" dirty="0"/>
              <a:t>"I wouldn't have been elected to the National Academy of Sciences without these clusters. Having the clusters, we were able to set a very high standard that led a lot of people around the world to use our work as a benchmark, which is the kind of thing that gets the attention of the national academy."		 </a:t>
            </a:r>
          </a:p>
          <a:p>
            <a:pPr algn="r"/>
            <a:r>
              <a:rPr lang="en-US" sz="2600" dirty="0"/>
              <a:t>— Joseph Francisco</a:t>
            </a:r>
            <a:br>
              <a:rPr lang="en-US" sz="2600" dirty="0"/>
            </a:br>
            <a:br>
              <a:rPr lang="en-US" sz="2200" dirty="0"/>
            </a:br>
            <a:r>
              <a:rPr lang="en-US" sz="2200" dirty="0"/>
              <a:t>William E. Moore Professor of Physical Chemistry, </a:t>
            </a:r>
            <a:br>
              <a:rPr lang="en-US" sz="2200" dirty="0"/>
            </a:br>
            <a:r>
              <a:rPr lang="en-US" sz="2200" dirty="0"/>
              <a:t>member of the National Academy of Sciences and past president of the American Chemical Society</a:t>
            </a:r>
          </a:p>
        </p:txBody>
      </p:sp>
      <p:pic>
        <p:nvPicPr>
          <p:cNvPr id="5124" name="Picture 4" descr="Francisco named president-elect of American Chemical Society">
            <a:extLst>
              <a:ext uri="{FF2B5EF4-FFF2-40B4-BE49-F238E27FC236}">
                <a16:creationId xmlns:a16="http://schemas.microsoft.com/office/drawing/2014/main" id="{34CA0AB5-8AA3-CBE8-8FC4-93F50633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08" y="697325"/>
            <a:ext cx="3130980" cy="49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0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EA88-678A-F749-D8B8-7173326D7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0"/>
            <a:ext cx="4325711" cy="1034775"/>
          </a:xfrm>
        </p:spPr>
        <p:txBody>
          <a:bodyPr/>
          <a:lstStyle/>
          <a:p>
            <a:r>
              <a:rPr lang="en-US" dirty="0"/>
              <a:t>Enable the Impossible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86CD3B-FB61-DC7A-F7CF-A05AD3F8607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50CD8-73A4-1A49-1CB5-D92DF3E8B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504812"/>
            <a:ext cx="4325711" cy="4790246"/>
          </a:xfrm>
        </p:spPr>
        <p:txBody>
          <a:bodyPr>
            <a:normAutofit lnSpcReduction="10000"/>
          </a:bodyPr>
          <a:lstStyle/>
          <a:p>
            <a:pPr algn="r" defTabSz="914400">
              <a:lnSpc>
                <a:spcPct val="80000"/>
              </a:lnSpc>
              <a:defRPr sz="2800" i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2000" dirty="0"/>
              <a:t>“We've been running things on the Conte cluster that would have taken months to run in a day. It's been a huge enabling technology for us.”</a:t>
            </a: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— Charles </a:t>
            </a:r>
            <a:r>
              <a:rPr lang="en-US" sz="2000" dirty="0" err="1"/>
              <a:t>Bouman</a:t>
            </a:r>
            <a:r>
              <a:rPr lang="en-US" sz="1600" dirty="0"/>
              <a:t> </a:t>
            </a:r>
          </a:p>
          <a:p>
            <a:pPr algn="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US" sz="1400" dirty="0"/>
              <a:t>Showalter Professor of Electrical and Computer </a:t>
            </a:r>
            <a:br>
              <a:rPr lang="en-US" sz="1400" dirty="0"/>
            </a:br>
            <a:r>
              <a:rPr lang="en-US" sz="1400" dirty="0"/>
              <a:t>Engineering  and Biomedical Engineering</a:t>
            </a:r>
          </a:p>
          <a:p>
            <a:pPr algn="r">
              <a:defRPr>
                <a:latin typeface="+mn-lt"/>
                <a:ea typeface="+mn-ea"/>
                <a:cs typeface="+mn-cs"/>
                <a:sym typeface="Calibri"/>
              </a:defRPr>
            </a:pPr>
            <a:endParaRPr lang="en-US" dirty="0">
              <a:solidFill>
                <a:srgbClr val="000000"/>
              </a:solidFill>
            </a:endParaRPr>
          </a:p>
          <a:p>
            <a:pPr algn="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n-US" sz="2000" dirty="0"/>
              <a:t>"It’s great to have world-class HPC systems like Bell at Purdue. Without these systems, we would not have been able to finish this study estimating the total number of tree species worldwide.”</a:t>
            </a:r>
          </a:p>
          <a:p>
            <a:pPr lvl="1" indent="0" algn="r">
              <a:defRPr sz="2800">
                <a:latin typeface="+mn-lt"/>
                <a:ea typeface="+mn-ea"/>
                <a:cs typeface="+mn-cs"/>
                <a:sym typeface="Calibri"/>
              </a:defRPr>
            </a:pPr>
            <a:r>
              <a:rPr lang="en-US" sz="2000" dirty="0"/>
              <a:t>— Jingjing Liang</a:t>
            </a:r>
          </a:p>
          <a:p>
            <a:pPr lvl="1" indent="0" algn="r"/>
            <a:r>
              <a:rPr lang="en-US" dirty="0"/>
              <a:t>Assistant Professor of Quantitative Forest Ecology</a:t>
            </a:r>
          </a:p>
          <a:p>
            <a:pPr algn="r">
              <a:defRPr>
                <a:latin typeface="+mn-lt"/>
                <a:ea typeface="+mn-ea"/>
                <a:cs typeface="+mn-cs"/>
                <a:sym typeface="Calibri"/>
              </a:defRPr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170" name="Picture 2" descr="Charles A. Bouman">
            <a:extLst>
              <a:ext uri="{FF2B5EF4-FFF2-40B4-BE49-F238E27FC236}">
                <a16:creationId xmlns:a16="http://schemas.microsoft.com/office/drawing/2014/main" id="{11C8151B-1D2B-5AD7-0D4C-679D474A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670" y="470037"/>
            <a:ext cx="2634532" cy="329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Jingjing Liang">
            <a:extLst>
              <a:ext uri="{FF2B5EF4-FFF2-40B4-BE49-F238E27FC236}">
                <a16:creationId xmlns:a16="http://schemas.microsoft.com/office/drawing/2014/main" id="{7011EF49-B7B9-96B7-53E8-060FDBB9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97" y="2277074"/>
            <a:ext cx="3084945" cy="431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89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9BBB9B-A291-3814-67BA-709085BF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Plug: This is the abridged version!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831B8-1BF2-7B0F-241F-1E30BCED9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Catch me in Chicago this fall for the full version!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300BA59-5624-DD21-8FBC-57CE5024C89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3897"/>
          <a:stretch>
            <a:fillRect/>
          </a:stretch>
        </p:blipFill>
        <p:spPr bwMode="auto">
          <a:xfrm>
            <a:off x="2895600" y="877955"/>
            <a:ext cx="6400799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88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9E1B31D-25CA-3C17-4B27-AFA1289323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0A1BD9-F575-3D5B-15BF-BF60A252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Function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ABDE7-8DC4-7357-EE89-697B65E1C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Some guy did some research on the value proposition…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6F1A2B-A2E2-A831-24B1-280F59D37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888" y="599779"/>
            <a:ext cx="3835622" cy="54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3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85F8F773-BCD1-978A-F24B-CBF74264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Motivator: Metrics at Purdue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AFE5444-4435-1FBC-88CD-64F1D54E5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28600" indent="-228600" defTabSz="9144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dirty="0"/>
              <a:t>CI-using awards, degrees, proposals all take huge jumps in 2012-2014</a:t>
            </a:r>
          </a:p>
          <a:p>
            <a:pPr marL="228600" indent="-228600" defTabSz="9144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1300" b="1" i="1"/>
            </a:pPr>
            <a:r>
              <a:rPr lang="en-US" dirty="0"/>
              <a:t>What happened there?</a:t>
            </a:r>
          </a:p>
          <a:p>
            <a:pPr marL="228600" indent="-228600" defTabSz="9144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dirty="0"/>
              <a:t>Carter (our first big cluster) came online in late 2011.</a:t>
            </a:r>
          </a:p>
          <a:p>
            <a:pPr marL="228600" indent="-228600" defTabSz="914400">
              <a:lnSpc>
                <a:spcPct val="72000"/>
              </a:lnSpc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dirty="0"/>
              <a:t>Conte (#28 on Top 500) in </a:t>
            </a:r>
            <a:br>
              <a:rPr lang="en-US" dirty="0"/>
            </a:br>
            <a:r>
              <a:rPr lang="en-US" dirty="0"/>
              <a:t>early 2013 </a:t>
            </a:r>
          </a:p>
          <a:p>
            <a:pPr defTabSz="914400">
              <a:lnSpc>
                <a:spcPct val="72000"/>
              </a:lnSpc>
              <a:spcBef>
                <a:spcPts val="1000"/>
              </a:spcBef>
              <a:defRPr sz="1300" i="1"/>
            </a:pPr>
            <a:r>
              <a:rPr lang="en-US" dirty="0"/>
              <a:t>This prompted questions to me – did these investments contribute to increase in outputs?</a:t>
            </a:r>
          </a:p>
          <a:p>
            <a:endParaRPr lang="en-US" dirty="0"/>
          </a:p>
          <a:p>
            <a:r>
              <a:rPr lang="en-US" i="1" dirty="0">
                <a:solidFill>
                  <a:srgbClr val="FF0000"/>
                </a:solidFill>
              </a:rPr>
              <a:t>Understanding these relationships is critical to modeling the impact of the investment!</a:t>
            </a:r>
          </a:p>
          <a:p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4E91E18-57BC-F37C-08EF-B0A00A983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55" descr="Picture 255">
            <a:extLst>
              <a:ext uri="{FF2B5EF4-FFF2-40B4-BE49-F238E27FC236}">
                <a16:creationId xmlns:a16="http://schemas.microsoft.com/office/drawing/2014/main" id="{F171632B-EA03-F1A3-C345-B0357FC4B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146" y="1397823"/>
            <a:ext cx="2714565" cy="1985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oogle Shape;96;p15" descr="Google Shape;96;p15">
            <a:extLst>
              <a:ext uri="{FF2B5EF4-FFF2-40B4-BE49-F238E27FC236}">
                <a16:creationId xmlns:a16="http://schemas.microsoft.com/office/drawing/2014/main" id="{8DD62502-12AF-EBF0-412F-74F6AAEB0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470" y="1421296"/>
            <a:ext cx="2714564" cy="1951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56" descr="Picture 256">
            <a:extLst>
              <a:ext uri="{FF2B5EF4-FFF2-40B4-BE49-F238E27FC236}">
                <a16:creationId xmlns:a16="http://schemas.microsoft.com/office/drawing/2014/main" id="{66F7FC4A-6773-4100-7447-561D05A4F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79" y="3708718"/>
            <a:ext cx="2671614" cy="1937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61" descr="Picture 261">
            <a:extLst>
              <a:ext uri="{FF2B5EF4-FFF2-40B4-BE49-F238E27FC236}">
                <a16:creationId xmlns:a16="http://schemas.microsoft.com/office/drawing/2014/main" id="{58DE3B97-BD93-7329-4959-C0445E007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354" y="3711859"/>
            <a:ext cx="2671612" cy="193448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traight Arrow Connector 263">
            <a:extLst>
              <a:ext uri="{FF2B5EF4-FFF2-40B4-BE49-F238E27FC236}">
                <a16:creationId xmlns:a16="http://schemas.microsoft.com/office/drawing/2014/main" id="{B033FA6D-4ED8-0F43-929C-BA184C63C03A}"/>
              </a:ext>
            </a:extLst>
          </p:cNvPr>
          <p:cNvSpPr/>
          <p:nvPr/>
        </p:nvSpPr>
        <p:spPr>
          <a:xfrm>
            <a:off x="6811618" y="2474559"/>
            <a:ext cx="279780" cy="358254"/>
          </a:xfrm>
          <a:prstGeom prst="line">
            <a:avLst/>
          </a:prstGeom>
          <a:ln w="31750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Straight Arrow Connector 264">
            <a:extLst>
              <a:ext uri="{FF2B5EF4-FFF2-40B4-BE49-F238E27FC236}">
                <a16:creationId xmlns:a16="http://schemas.microsoft.com/office/drawing/2014/main" id="{5BCAB87C-E8F9-83ED-B016-48C7A0C631D5}"/>
              </a:ext>
            </a:extLst>
          </p:cNvPr>
          <p:cNvSpPr/>
          <p:nvPr/>
        </p:nvSpPr>
        <p:spPr>
          <a:xfrm>
            <a:off x="9648411" y="2474559"/>
            <a:ext cx="279780" cy="358254"/>
          </a:xfrm>
          <a:prstGeom prst="line">
            <a:avLst/>
          </a:prstGeom>
          <a:ln w="31750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Straight Arrow Connector 265">
            <a:extLst>
              <a:ext uri="{FF2B5EF4-FFF2-40B4-BE49-F238E27FC236}">
                <a16:creationId xmlns:a16="http://schemas.microsoft.com/office/drawing/2014/main" id="{C5291D6B-12D5-7F47-64C5-FE6CE8336C4A}"/>
              </a:ext>
            </a:extLst>
          </p:cNvPr>
          <p:cNvSpPr/>
          <p:nvPr/>
        </p:nvSpPr>
        <p:spPr>
          <a:xfrm>
            <a:off x="10049751" y="4456841"/>
            <a:ext cx="279780" cy="358254"/>
          </a:xfrm>
          <a:prstGeom prst="line">
            <a:avLst/>
          </a:prstGeom>
          <a:ln w="31750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Straight Arrow Connector 266">
            <a:extLst>
              <a:ext uri="{FF2B5EF4-FFF2-40B4-BE49-F238E27FC236}">
                <a16:creationId xmlns:a16="http://schemas.microsoft.com/office/drawing/2014/main" id="{0ED3F1AC-0AED-9A73-A899-9D5E46163C4F}"/>
              </a:ext>
            </a:extLst>
          </p:cNvPr>
          <p:cNvSpPr/>
          <p:nvPr/>
        </p:nvSpPr>
        <p:spPr>
          <a:xfrm>
            <a:off x="7232664" y="4888875"/>
            <a:ext cx="279780" cy="358254"/>
          </a:xfrm>
          <a:prstGeom prst="line">
            <a:avLst/>
          </a:prstGeom>
          <a:ln w="31750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0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dvAuto="0"/>
      <p:bldP spid="28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0D7D57-B34E-112F-6160-C79817A16D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DECB4-1C0D-C734-B150-A6CEE4658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Does institutional investment in campus CI facilities lead to a measurable impact on institutional output?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4BC165-FE48-3C3C-EE07-9174796A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Questions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6C5081F-1572-62CE-D0CD-D171117525F7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BA72F1-900E-C754-3E07-34637D96D8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If so, what are the key factors for investment that lead to returns on institutional outputs? 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45813D-780E-B2FD-AF20-EAA5381E167F}"/>
              </a:ext>
            </a:extLst>
          </p:cNvPr>
          <p:cNvSpPr>
            <a:spLocks noGrp="1"/>
          </p:cNvSpPr>
          <p:nvPr>
            <p:ph type="pic" idx="16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226989-3154-AA77-FFC3-3F3C738D00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What is a model for quantifying the impact of campus cyberinfrastructure investments? </a:t>
            </a:r>
          </a:p>
          <a:p>
            <a:endParaRPr lang="en-US" dirty="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DE167494-2053-F020-E511-15A3245DD5B6}"/>
              </a:ext>
            </a:extLst>
          </p:cNvPr>
          <p:cNvSpPr/>
          <p:nvPr/>
        </p:nvSpPr>
        <p:spPr>
          <a:xfrm>
            <a:off x="5450527" y="1825018"/>
            <a:ext cx="1300253" cy="130025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7A2937F2-ECCD-4205-9013-B7FF8BF4635D}"/>
              </a:ext>
            </a:extLst>
          </p:cNvPr>
          <p:cNvSpPr/>
          <p:nvPr/>
        </p:nvSpPr>
        <p:spPr>
          <a:xfrm>
            <a:off x="1464061" y="1825017"/>
            <a:ext cx="1300253" cy="130025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12B4CEBE-2ACC-1596-1F6F-CBFFED75C34F}"/>
              </a:ext>
            </a:extLst>
          </p:cNvPr>
          <p:cNvSpPr/>
          <p:nvPr/>
        </p:nvSpPr>
        <p:spPr>
          <a:xfrm>
            <a:off x="9298104" y="1816910"/>
            <a:ext cx="1300253" cy="130025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412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70E9239-6886-C69E-5D5C-9DF84EDA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A175DA-BDFA-3EC0-E222-094C675F3A2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53903-87C5-40D2-5F6E-419E3AC93C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0747" y="2212046"/>
            <a:ext cx="5425643" cy="1526447"/>
          </a:xfrm>
        </p:spPr>
        <p:txBody>
          <a:bodyPr>
            <a:noAutofit/>
          </a:bodyPr>
          <a:lstStyle/>
          <a:p>
            <a:pPr marL="217170" indent="-217170" defTabSz="868680"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sz="1330" b="1"/>
            </a:pPr>
            <a:r>
              <a:rPr lang="en-US" sz="2400" dirty="0"/>
              <a:t>Downsides: </a:t>
            </a:r>
            <a:r>
              <a:rPr lang="en-US" sz="2400" b="0" dirty="0"/>
              <a:t>Top 500 is no longer a viable proxy for investment. </a:t>
            </a:r>
            <a:endParaRPr lang="en-US" sz="2400" dirty="0">
              <a:solidFill>
                <a:srgbClr val="262626"/>
              </a:solidFill>
            </a:endParaRPr>
          </a:p>
          <a:p>
            <a:pPr marL="217170" indent="-217170" defTabSz="868680"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sz="1330"/>
            </a:pPr>
            <a:r>
              <a:rPr lang="en-US" sz="2400" dirty="0"/>
              <a:t>How to add a labor dimension in model?  No cross-institutional data available as to investment. </a:t>
            </a:r>
            <a:endParaRPr lang="en-US" sz="2400" dirty="0">
              <a:solidFill>
                <a:srgbClr val="262626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71D6FE-8915-EAB1-1875-E5E4CC26E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Work by Amy </a:t>
            </a:r>
            <a:r>
              <a:rPr lang="en-US" dirty="0" err="1"/>
              <a:t>Apon</a:t>
            </a:r>
            <a:r>
              <a:rPr lang="en-US" dirty="0"/>
              <a:t> </a:t>
            </a:r>
          </a:p>
        </p:txBody>
      </p:sp>
      <p:grpSp>
        <p:nvGrpSpPr>
          <p:cNvPr id="13" name="Content Placeholder 2">
            <a:extLst>
              <a:ext uri="{FF2B5EF4-FFF2-40B4-BE49-F238E27FC236}">
                <a16:creationId xmlns:a16="http://schemas.microsoft.com/office/drawing/2014/main" id="{367BD0B6-67F0-70D1-88C0-61C4977E43B8}"/>
              </a:ext>
            </a:extLst>
          </p:cNvPr>
          <p:cNvGrpSpPr/>
          <p:nvPr/>
        </p:nvGrpSpPr>
        <p:grpSpPr>
          <a:xfrm>
            <a:off x="592756" y="2239725"/>
            <a:ext cx="5004368" cy="2654301"/>
            <a:chOff x="0" y="0"/>
            <a:chExt cx="5004366" cy="2654300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0505AD40-C319-26C8-7AC6-77B044EC2259}"/>
                </a:ext>
              </a:extLst>
            </p:cNvPr>
            <p:cNvSpPr/>
            <p:nvPr/>
          </p:nvSpPr>
          <p:spPr>
            <a:xfrm>
              <a:off x="0" y="1004886"/>
              <a:ext cx="644529" cy="64452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Square">
              <a:extLst>
                <a:ext uri="{FF2B5EF4-FFF2-40B4-BE49-F238E27FC236}">
                  <a16:creationId xmlns:a16="http://schemas.microsoft.com/office/drawing/2014/main" id="{8B8FC118-568B-18DD-9633-4B210EE3B39F}"/>
                </a:ext>
              </a:extLst>
            </p:cNvPr>
            <p:cNvSpPr/>
            <p:nvPr/>
          </p:nvSpPr>
          <p:spPr>
            <a:xfrm>
              <a:off x="135351" y="1140237"/>
              <a:ext cx="373827" cy="373827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" name="(2010): Presence of a Top 500 supercomputer on a campus (an input) positively impacts research output at the institutional level.">
              <a:extLst>
                <a:ext uri="{FF2B5EF4-FFF2-40B4-BE49-F238E27FC236}">
                  <a16:creationId xmlns:a16="http://schemas.microsoft.com/office/drawing/2014/main" id="{20A3E153-5B4F-50BE-1696-F8EC57696308}"/>
                </a:ext>
              </a:extLst>
            </p:cNvPr>
            <p:cNvSpPr txBox="1"/>
            <p:nvPr/>
          </p:nvSpPr>
          <p:spPr>
            <a:xfrm>
              <a:off x="782642" y="0"/>
              <a:ext cx="1519247" cy="2654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711200">
                <a:spcBef>
                  <a:spcPts val="600"/>
                </a:spcBef>
                <a:defRPr sz="1600"/>
              </a:lvl1pPr>
            </a:lstStyle>
            <a:p>
              <a:r>
                <a:rPr dirty="0"/>
                <a:t>(2010): Presence of a Top 500 supercomputer on a campus (an input) positively impacts research output at the institutional level. </a:t>
              </a:r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F78F9356-4075-8A73-E04B-495CD270B67E}"/>
                </a:ext>
              </a:extLst>
            </p:cNvPr>
            <p:cNvSpPr/>
            <p:nvPr/>
          </p:nvSpPr>
          <p:spPr>
            <a:xfrm>
              <a:off x="2566605" y="1004886"/>
              <a:ext cx="644529" cy="64452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Square">
              <a:extLst>
                <a:ext uri="{FF2B5EF4-FFF2-40B4-BE49-F238E27FC236}">
                  <a16:creationId xmlns:a16="http://schemas.microsoft.com/office/drawing/2014/main" id="{0492523E-8770-5C23-4B2F-BA51CBAB20D3}"/>
                </a:ext>
              </a:extLst>
            </p:cNvPr>
            <p:cNvSpPr/>
            <p:nvPr/>
          </p:nvSpPr>
          <p:spPr>
            <a:xfrm>
              <a:off x="2701956" y="1140237"/>
              <a:ext cx="373827" cy="373827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" name="(2015): Departments in Chemistry, Civil and Environmental Engineering, and Physics are more productive in universities with local cyberinfrastructure.">
              <a:extLst>
                <a:ext uri="{FF2B5EF4-FFF2-40B4-BE49-F238E27FC236}">
                  <a16:creationId xmlns:a16="http://schemas.microsoft.com/office/drawing/2014/main" id="{8D9C023D-541E-6A28-1AC3-0C452E6034D0}"/>
                </a:ext>
              </a:extLst>
            </p:cNvPr>
            <p:cNvSpPr txBox="1"/>
            <p:nvPr/>
          </p:nvSpPr>
          <p:spPr>
            <a:xfrm>
              <a:off x="3275723" y="0"/>
              <a:ext cx="1728644" cy="2654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711200">
                <a:spcBef>
                  <a:spcPts val="600"/>
                </a:spcBef>
                <a:defRPr sz="1600"/>
              </a:lvl1pPr>
            </a:lstStyle>
            <a:p>
              <a:r>
                <a:t>(2015): Departments in Chemistry, Civil and Environmental Engineering, and Physics are more productive in universities with local cyberinfrastructure.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16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DCB0-E4EB-C603-961E-18FAFD75B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Production Function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EB932-97E5-4A69-5D1F-E5B7398B4E3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SzTx/>
              <a:buFont typeface="Wingdings"/>
              <a:buNone/>
              <a:defRPr b="1"/>
            </a:pPr>
            <a:r>
              <a:rPr lang="en-US" dirty="0"/>
              <a:t>In the 1920s, </a:t>
            </a:r>
            <a:r>
              <a:rPr lang="en-US" b="0" dirty="0"/>
              <a:t>theories of production described the amount produced depended upon the level of technological knowledge and the quantities of the factors of production. </a:t>
            </a:r>
          </a:p>
          <a:p>
            <a:pPr marL="0"/>
            <a:endParaRPr lang="en-US" b="0" dirty="0"/>
          </a:p>
          <a:p>
            <a:pPr marL="0" indent="0">
              <a:buSzTx/>
              <a:buFont typeface="Wingdings"/>
              <a:buNone/>
              <a:defRPr b="1"/>
            </a:pPr>
            <a:r>
              <a:rPr lang="en-US" dirty="0"/>
              <a:t>Cobb and Douglas </a:t>
            </a:r>
            <a:r>
              <a:rPr lang="en-US" b="0" dirty="0"/>
              <a:t>(1927) described a least squares regression equation that predicts production (Y) based on inputs of capital (K) and labor (L),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EAECE-B368-78A2-3975-DB402EA888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EB0C0D4E-2E78-35DF-7F3D-651CBF6A05B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447514" y="2680253"/>
            <a:ext cx="3175000" cy="177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F882DCE-DA98-FFFB-95E8-AC2A2FFCC2A8}"/>
              </a:ext>
            </a:extLst>
          </p:cNvPr>
          <p:cNvSpPr txBox="1"/>
          <p:nvPr/>
        </p:nvSpPr>
        <p:spPr>
          <a:xfrm>
            <a:off x="4445233" y="5238085"/>
            <a:ext cx="6004561" cy="926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“We found the values of k and 1-k by the method of least squares to be .75 and .25…”</a:t>
            </a:r>
            <a:r>
              <a:rPr dirty="0">
                <a:latin typeface="Acumin Pro"/>
                <a:ea typeface="Acumin Pro"/>
                <a:cs typeface="Acumin Pro"/>
                <a:sym typeface="Acumin Pro"/>
              </a:rPr>
              <a:t> </a:t>
            </a:r>
          </a:p>
          <a:p>
            <a:pPr algn="r">
              <a:defRPr i="1"/>
            </a:pPr>
            <a:r>
              <a:rPr dirty="0"/>
              <a:t>Paul Douglas, Autobiography (1971)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3B91D11D-4C3A-109B-EED7-58834FDE51E4}"/>
                  </a:ext>
                </a:extLst>
              </p:cNvPr>
              <p:cNvSpPr txBox="1"/>
              <p:nvPr/>
            </p:nvSpPr>
            <p:spPr>
              <a:xfrm>
                <a:off x="7902536" y="1778712"/>
                <a:ext cx="2264955" cy="4597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spcBef>
                    <a:spcPts val="600"/>
                  </a:spcBef>
                  <a:defRPr sz="2400"/>
                </a:pPr>
                <a:r>
                  <a:t>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t>)</a:t>
                </a:r>
                <a:endParaRPr sz="2200"/>
              </a:p>
            </p:txBody>
          </p:sp>
        </mc:Choice>
        <mc:Fallback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3B91D11D-4C3A-109B-EED7-58834FDE5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536" y="1778712"/>
                <a:ext cx="2264955" cy="459741"/>
              </a:xfrm>
              <a:prstGeom prst="rect">
                <a:avLst/>
              </a:prstGeom>
              <a:blipFill>
                <a:blip r:embed="rId3"/>
                <a:stretch>
                  <a:fillRect l="-6145" t="-8108" b="-324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6578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E21F52-6873-D253-536C-550C50EEF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to use for Labor, Capital, and Outputs?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8B7FC-EC20-A240-415A-5EA2D61A7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7996CE-D6E3-C79F-A9D4-F9DB8F8F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Inputs and Outputs</a:t>
            </a:r>
          </a:p>
        </p:txBody>
      </p:sp>
      <p:pic>
        <p:nvPicPr>
          <p:cNvPr id="6" name="Picture 10" descr="Picture 10">
            <a:extLst>
              <a:ext uri="{FF2B5EF4-FFF2-40B4-BE49-F238E27FC236}">
                <a16:creationId xmlns:a16="http://schemas.microsoft.com/office/drawing/2014/main" id="{7565ECA4-A853-AC08-62FA-71782102F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806" y="1851886"/>
            <a:ext cx="7250578" cy="38375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3066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838A7972-9292-7BD7-F612-DF2B4B47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 dirty="0"/>
              <a:t>Correlation Analysis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8F877A0-0B64-EC35-7E51-A671161412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954291"/>
            <a:ext cx="11277600" cy="365760"/>
          </a:xfrm>
        </p:spPr>
        <p:txBody>
          <a:bodyPr/>
          <a:lstStyle/>
          <a:p>
            <a:r>
              <a:rPr lang="en-US" dirty="0"/>
              <a:t>For Single Inputs TF and Salary</a:t>
            </a:r>
          </a:p>
        </p:txBody>
      </p: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CD84C914-E046-4163-A828-464CB34EC3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7250839"/>
              </p:ext>
            </p:extLst>
          </p:nvPr>
        </p:nvGraphicFramePr>
        <p:xfrm>
          <a:off x="985166" y="1543324"/>
          <a:ext cx="10232555" cy="4454710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45098"/>
                  </a:srgbClr>
                </a:solidFill>
              </a:tblPr>
              <a:tblGrid>
                <a:gridCol w="31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2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5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7565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3000" b="0" cap="none" spc="0">
                          <a:solidFill>
                            <a:schemeClr val="bg1"/>
                          </a:solidFill>
                          <a:sym typeface="Acumin Pro"/>
                        </a:rPr>
                        <a:t>Output</a:t>
                      </a:r>
                    </a:p>
                  </a:txBody>
                  <a:tcPr marL="56837" marR="56837" marT="198409" marB="56837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/>
                      </a:pPr>
                      <a:r>
                        <a:rPr sz="3000" b="0" cap="none" spc="0">
                          <a:solidFill>
                            <a:schemeClr val="bg1"/>
                          </a:solidFill>
                          <a:sym typeface="Acumin Pro"/>
                        </a:rPr>
                        <a:t>Kendall Tau (TF)</a:t>
                      </a:r>
                    </a:p>
                  </a:txBody>
                  <a:tcPr marL="56837" marR="56837" marT="198409" marB="56837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/>
                      </a:pPr>
                      <a:r>
                        <a:rPr sz="3000" b="0" cap="none" spc="0">
                          <a:solidFill>
                            <a:schemeClr val="bg1"/>
                          </a:solidFill>
                          <a:sym typeface="Acumin Pro"/>
                        </a:rPr>
                        <a:t>Kendall Tau (Salary)</a:t>
                      </a:r>
                    </a:p>
                  </a:txBody>
                  <a:tcPr marL="56837" marR="56837" marT="198409" marB="56837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42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HERD Exp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 dirty="0">
                          <a:solidFill>
                            <a:schemeClr val="tx1"/>
                          </a:solidFill>
                          <a:sym typeface="Acumin Pro"/>
                        </a:rPr>
                        <a:t>0.92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0.88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42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Awards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 dirty="0">
                          <a:solidFill>
                            <a:schemeClr val="tx1"/>
                          </a:solidFill>
                          <a:sym typeface="Acumin Pro"/>
                        </a:rPr>
                        <a:t>0.83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0.75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42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Earned Doctorates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 dirty="0">
                          <a:solidFill>
                            <a:schemeClr val="tx1"/>
                          </a:solidFill>
                          <a:sym typeface="Acumin Pro"/>
                        </a:rPr>
                        <a:t>0.90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 dirty="0">
                          <a:solidFill>
                            <a:schemeClr val="tx1"/>
                          </a:solidFill>
                          <a:sym typeface="Acumin Pro"/>
                        </a:rPr>
                        <a:t>0.77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42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Purdue Pubs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0.90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 dirty="0">
                          <a:solidFill>
                            <a:schemeClr val="tx1"/>
                          </a:solidFill>
                          <a:sym typeface="Acumin Pro"/>
                        </a:rPr>
                        <a:t>0.32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42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Hi Impact Pubs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>
                          <a:solidFill>
                            <a:schemeClr val="tx1"/>
                          </a:solidFill>
                          <a:sym typeface="Acumin Pro"/>
                        </a:rPr>
                        <a:t>0.85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600" cap="none" spc="0" dirty="0">
                          <a:solidFill>
                            <a:schemeClr val="tx1"/>
                          </a:solidFill>
                          <a:sym typeface="Acumin Pro"/>
                        </a:rPr>
                        <a:t>0.87</a:t>
                      </a:r>
                    </a:p>
                  </a:txBody>
                  <a:tcPr marL="56837" marR="56837" marT="198409" marB="56837" anchor="b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632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5B7D-2D02-D1D9-519B-E7F1E7F3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 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49B87-A090-EF42-50B6-360DF4945F9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6E266-D1BE-A79D-A91F-B67A8E686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With Multiple Inputs Predicting an Output</a:t>
            </a:r>
          </a:p>
        </p:txBody>
      </p:sp>
      <p:grpSp>
        <p:nvGrpSpPr>
          <p:cNvPr id="7" name="Content Placeholder 2">
            <a:extLst>
              <a:ext uri="{FF2B5EF4-FFF2-40B4-BE49-F238E27FC236}">
                <a16:creationId xmlns:a16="http://schemas.microsoft.com/office/drawing/2014/main" id="{FFD11CBC-28C4-BE41-59E3-2C6A352946F1}"/>
              </a:ext>
            </a:extLst>
          </p:cNvPr>
          <p:cNvGrpSpPr/>
          <p:nvPr/>
        </p:nvGrpSpPr>
        <p:grpSpPr>
          <a:xfrm>
            <a:off x="7060768" y="1916584"/>
            <a:ext cx="3922419" cy="4702444"/>
            <a:chOff x="0" y="0"/>
            <a:chExt cx="3012714" cy="4702443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5E78EDA4-C0B3-7024-DCF7-E3B5B78C2E94}"/>
                </a:ext>
              </a:extLst>
            </p:cNvPr>
            <p:cNvSpPr/>
            <p:nvPr/>
          </p:nvSpPr>
          <p:spPr>
            <a:xfrm>
              <a:off x="380917" y="0"/>
              <a:ext cx="623321" cy="62332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spcBef>
                  <a:spcPts val="1000"/>
                </a:spcBef>
              </a:pPr>
              <a:endParaRPr/>
            </a:p>
          </p:txBody>
        </p:sp>
        <p:sp>
          <p:nvSpPr>
            <p:cNvPr id="9" name="With the proxies for labor and capital identified, use the production function form  (labor + capital) to model the various outputs.">
              <a:extLst>
                <a:ext uri="{FF2B5EF4-FFF2-40B4-BE49-F238E27FC236}">
                  <a16:creationId xmlns:a16="http://schemas.microsoft.com/office/drawing/2014/main" id="{83DE96E4-C003-4FA6-8BEF-D9C90CA59860}"/>
                </a:ext>
              </a:extLst>
            </p:cNvPr>
            <p:cNvSpPr txBox="1"/>
            <p:nvPr/>
          </p:nvSpPr>
          <p:spPr>
            <a:xfrm>
              <a:off x="0" y="1070243"/>
              <a:ext cx="1385156" cy="363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800100">
                <a:spcBef>
                  <a:spcPts val="700"/>
                </a:spcBef>
              </a:pPr>
              <a:r>
                <a:rPr dirty="0"/>
                <a:t>With the proxies for labor and capital identified, use the production function form  </a:t>
              </a:r>
              <a:r>
                <a:rPr b="1" dirty="0"/>
                <a:t>(labor + capital) </a:t>
              </a:r>
              <a:r>
                <a:rPr dirty="0"/>
                <a:t>to model the various outputs.</a:t>
              </a: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7F55BB31-CEFB-A0E8-B118-C0829F1954DB}"/>
                </a:ext>
              </a:extLst>
            </p:cNvPr>
            <p:cNvSpPr/>
            <p:nvPr/>
          </p:nvSpPr>
          <p:spPr>
            <a:xfrm>
              <a:off x="2008476" y="0"/>
              <a:ext cx="623321" cy="623320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400">
                <a:spcBef>
                  <a:spcPts val="1000"/>
                </a:spcBef>
              </a:pPr>
              <a:endParaRPr/>
            </a:p>
          </p:txBody>
        </p:sp>
        <p:sp>
          <p:nvSpPr>
            <p:cNvPr id="11" name="For example, TeraFLOPS + staff salaries to predict outputs">
              <a:extLst>
                <a:ext uri="{FF2B5EF4-FFF2-40B4-BE49-F238E27FC236}">
                  <a16:creationId xmlns:a16="http://schemas.microsoft.com/office/drawing/2014/main" id="{ECA98900-A1E3-E21E-76F5-454A3078DB6B}"/>
                </a:ext>
              </a:extLst>
            </p:cNvPr>
            <p:cNvSpPr txBox="1"/>
            <p:nvPr/>
          </p:nvSpPr>
          <p:spPr>
            <a:xfrm>
              <a:off x="1627558" y="1070243"/>
              <a:ext cx="1385157" cy="167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00100">
                <a:spcBef>
                  <a:spcPts val="700"/>
                </a:spcBef>
              </a:lvl1pPr>
            </a:lstStyle>
            <a:p>
              <a:r>
                <a:t>For example, TeraFLOPS + staff salaries to predict outputs</a:t>
              </a:r>
            </a:p>
          </p:txBody>
        </p:sp>
      </p:grpSp>
      <p:pic>
        <p:nvPicPr>
          <p:cNvPr id="12" name="Picture 10" descr="Picture 10">
            <a:extLst>
              <a:ext uri="{FF2B5EF4-FFF2-40B4-BE49-F238E27FC236}">
                <a16:creationId xmlns:a16="http://schemas.microsoft.com/office/drawing/2014/main" id="{C0190D6B-E6B5-6FFE-75B7-1C13AC199EE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/>
          <a:stretch>
            <a:fillRect/>
          </a:stretch>
        </p:blipFill>
        <p:spPr>
          <a:xfrm>
            <a:off x="-13726" y="2685325"/>
            <a:ext cx="6799310" cy="1487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621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E83D82-EE51-10AC-8E23-1916AC718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CBE73-F9BB-EADD-8164-C5F2702F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Output – HERD Expenditures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4DB2A-F305-24E2-FD10-0E1819335A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6F04F2D-8E57-52E8-BB6F-6D66FE999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378661"/>
              </p:ext>
            </p:extLst>
          </p:nvPr>
        </p:nvGraphicFramePr>
        <p:xfrm>
          <a:off x="2060574" y="2408601"/>
          <a:ext cx="8600936" cy="272415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699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6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4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7446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3300" b="1" dirty="0">
                          <a:sym typeface="Acumin Pro"/>
                        </a:rPr>
                        <a:t>Input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 b="0"/>
                      </a:pPr>
                      <a:r>
                        <a:rPr sz="3300" b="1">
                          <a:sym typeface="Acumin Pro"/>
                        </a:rPr>
                        <a:t>HERD Exp ($M)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3300" b="1">
                          <a:sym typeface="Acumin Pro"/>
                        </a:rPr>
                        <a:t>% Variance Explained</a:t>
                      </a:r>
                    </a:p>
                  </a:txBody>
                  <a:tcPr marL="26194" marR="26194" marT="26194" marB="26194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0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300">
                          <a:sym typeface="Acumin Pro"/>
                        </a:rPr>
                        <a:t>100 TeraFLOPS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>
                          <a:sym typeface="Acumin Pro"/>
                        </a:rPr>
                        <a:t>2.59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>
                          <a:sym typeface="Acumin Pro"/>
                        </a:rPr>
                        <a:t>25%</a:t>
                      </a:r>
                    </a:p>
                  </a:txBody>
                  <a:tcPr marL="26194" marR="26194" marT="26194" marB="26194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0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300">
                          <a:sym typeface="Acumin Pro"/>
                        </a:rPr>
                        <a:t>$100k Salaries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>
                          <a:sym typeface="Acumin Pro"/>
                        </a:rPr>
                        <a:t>9.04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>
                          <a:sym typeface="Acumin Pro"/>
                        </a:rPr>
                        <a:t>43%</a:t>
                      </a:r>
                    </a:p>
                  </a:txBody>
                  <a:tcPr marL="26194" marR="26194" marT="26194" marB="26194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0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300">
                          <a:sym typeface="Acumin Pro"/>
                        </a:rPr>
                        <a:t>$100k RCAC Grants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>
                          <a:sym typeface="Acumin Pro"/>
                        </a:rPr>
                        <a:t>2.34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3300" dirty="0">
                          <a:sym typeface="Acumin Pro"/>
                        </a:rPr>
                        <a:t>28%</a:t>
                      </a:r>
                    </a:p>
                  </a:txBody>
                  <a:tcPr marL="26194" marR="26194" marT="26194" marB="26194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789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27C7A1-CFCF-0F22-1CF1-38F9DA0220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35AA80-14A3-4A5C-D1BD-FBDB9B6A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Output – Earned Doctorates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EE907-7189-33D1-8934-762B3A80F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F07AFDB-CDED-2C52-E1E5-77173C7E37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794477"/>
              </p:ext>
            </p:extLst>
          </p:nvPr>
        </p:nvGraphicFramePr>
        <p:xfrm>
          <a:off x="1788726" y="2451733"/>
          <a:ext cx="8838806" cy="234315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802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943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 b="1" dirty="0">
                          <a:sym typeface="Acumin Pro"/>
                        </a:rPr>
                        <a:t>Input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 b="0"/>
                      </a:pPr>
                      <a:r>
                        <a:rPr sz="2800" b="1">
                          <a:sym typeface="Acumin Pro"/>
                        </a:rPr>
                        <a:t>Earned Doctorates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 b="1">
                          <a:sym typeface="Acumin Pro"/>
                        </a:rPr>
                        <a:t>% Variance Explained</a:t>
                      </a:r>
                    </a:p>
                  </a:txBody>
                  <a:tcPr marL="26194" marR="26194" marT="26194" marB="26194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89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sym typeface="Acumin Pro"/>
                        </a:rPr>
                        <a:t>100 TeraFLOPS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sym typeface="Acumin Pro"/>
                        </a:rPr>
                        <a:t>2.55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sym typeface="Acumin Pro"/>
                        </a:rPr>
                        <a:t>31%</a:t>
                      </a:r>
                    </a:p>
                  </a:txBody>
                  <a:tcPr marL="26194" marR="26194" marT="26194" marB="26194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89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sym typeface="Acumin Pro"/>
                        </a:rPr>
                        <a:t>$100k Salaries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sym typeface="Acumin Pro"/>
                        </a:rPr>
                        <a:t>7.36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sym typeface="Acumin Pro"/>
                        </a:rPr>
                        <a:t>42%</a:t>
                      </a:r>
                    </a:p>
                  </a:txBody>
                  <a:tcPr marL="26194" marR="26194" marT="26194" marB="26194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89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sym typeface="Acumin Pro"/>
                        </a:rPr>
                        <a:t>$100k RCAC Grants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sym typeface="Acumin Pro"/>
                        </a:rPr>
                        <a:t>1.27</a:t>
                      </a:r>
                    </a:p>
                  </a:txBody>
                  <a:tcPr marL="26194" marR="26194" marT="26194" marB="26194" anchor="b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ym typeface="Acumin Pro"/>
                        </a:rPr>
                        <a:t>22%</a:t>
                      </a:r>
                    </a:p>
                  </a:txBody>
                  <a:tcPr marL="26194" marR="26194" marT="26194" marB="26194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28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FFBF8C-69B4-69B5-10EE-1B1B644F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Campus </a:t>
            </a:r>
            <a:r>
              <a:rPr lang="en-US" dirty="0" err="1"/>
              <a:t>Cyberinfrastucture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625004-5AAD-7B10-CD1D-5613644742C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NSF and other agencies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Campuses</a:t>
            </a:r>
          </a:p>
          <a:p>
            <a:pPr marL="0" indent="0">
              <a:buNone/>
            </a:pPr>
            <a:r>
              <a:rPr lang="en-US" sz="2400" dirty="0"/>
              <a:t>  CIOs</a:t>
            </a:r>
          </a:p>
          <a:p>
            <a:pPr marL="0" indent="0">
              <a:buNone/>
            </a:pPr>
            <a:r>
              <a:rPr lang="en-US" sz="2400" dirty="0"/>
              <a:t>  VPRs</a:t>
            </a:r>
          </a:p>
          <a:p>
            <a:pPr marL="0" indent="0">
              <a:buNone/>
            </a:pPr>
            <a:r>
              <a:rPr lang="en-US" sz="2400" dirty="0"/>
              <a:t>  Faculty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C026E2-C67D-4495-A0D3-AE7937F55F0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E57DF-BC5F-2B0B-5F0B-3C2F503EE5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Coordinated Investment by Many Stakeholders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445C901-AA20-5AE6-49B7-63A320CA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635" y="1197309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sident Mung Chiang Full Biography - Office of the President">
            <a:extLst>
              <a:ext uri="{FF2B5EF4-FFF2-40B4-BE49-F238E27FC236}">
                <a16:creationId xmlns:a16="http://schemas.microsoft.com/office/drawing/2014/main" id="{48C4EF6E-B57E-525B-6E15-5078C625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88" y="4448099"/>
            <a:ext cx="1465360" cy="13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istinguished and named professors, medal recipient honored in ceremony - Purdue  University News">
            <a:extLst>
              <a:ext uri="{FF2B5EF4-FFF2-40B4-BE49-F238E27FC236}">
                <a16:creationId xmlns:a16="http://schemas.microsoft.com/office/drawing/2014/main" id="{8D3B18CE-925A-AC99-2E20-B3657FA1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13" y="3034747"/>
            <a:ext cx="2633870" cy="17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FDE5DB-9BA4-FFA8-1842-B5883C7DCF65}"/>
              </a:ext>
            </a:extLst>
          </p:cNvPr>
          <p:cNvSpPr txBox="1"/>
          <p:nvPr/>
        </p:nvSpPr>
        <p:spPr>
          <a:xfrm>
            <a:off x="1444487" y="5314676"/>
            <a:ext cx="39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My talk will focus </a:t>
            </a:r>
            <a:r>
              <a:rPr lang="en-US" b="1" i="1"/>
              <a:t>mostly on </a:t>
            </a:r>
            <a:r>
              <a:rPr lang="en-US" b="1" i="1" dirty="0"/>
              <a:t>the latter!</a:t>
            </a:r>
          </a:p>
        </p:txBody>
      </p:sp>
      <p:pic>
        <p:nvPicPr>
          <p:cNvPr id="9222" name="Picture 6" descr="Introducing a new mission and vision for ITaP - Purdue University News">
            <a:extLst>
              <a:ext uri="{FF2B5EF4-FFF2-40B4-BE49-F238E27FC236}">
                <a16:creationId xmlns:a16="http://schemas.microsoft.com/office/drawing/2014/main" id="{1823BCCA-6F50-15D3-B7D9-5951C1C3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397" y="5212000"/>
            <a:ext cx="2052786" cy="13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5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52BF7-B793-761B-99B9-DC89724EDD9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C7F86F-52C5-60CE-EBC2-AFE58807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Implications for Policymakers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D63EA-EB29-63F0-4687-E82143BCD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Results, Summarized</a:t>
            </a:r>
          </a:p>
        </p:txBody>
      </p:sp>
      <p:grpSp>
        <p:nvGrpSpPr>
          <p:cNvPr id="6" name="Content Placeholder 2">
            <a:extLst>
              <a:ext uri="{FF2B5EF4-FFF2-40B4-BE49-F238E27FC236}">
                <a16:creationId xmlns:a16="http://schemas.microsoft.com/office/drawing/2014/main" id="{1AD919A8-1752-6206-AC97-B9F79238700A}"/>
              </a:ext>
            </a:extLst>
          </p:cNvPr>
          <p:cNvGrpSpPr/>
          <p:nvPr/>
        </p:nvGrpSpPr>
        <p:grpSpPr>
          <a:xfrm>
            <a:off x="1845612" y="1889338"/>
            <a:ext cx="7430910" cy="3887747"/>
            <a:chOff x="0" y="0"/>
            <a:chExt cx="6586488" cy="3019680"/>
          </a:xfrm>
        </p:grpSpPr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8455159A-95A6-C410-7C12-3F4D7D375063}"/>
                </a:ext>
              </a:extLst>
            </p:cNvPr>
            <p:cNvGrpSpPr/>
            <p:nvPr/>
          </p:nvGrpSpPr>
          <p:grpSpPr>
            <a:xfrm>
              <a:off x="0" y="0"/>
              <a:ext cx="6586489" cy="716041"/>
              <a:chOff x="0" y="0"/>
              <a:chExt cx="6586488" cy="716040"/>
            </a:xfrm>
          </p:grpSpPr>
          <p:sp>
            <p:nvSpPr>
              <p:cNvPr id="17" name="Rounded Rectangle">
                <a:extLst>
                  <a:ext uri="{FF2B5EF4-FFF2-40B4-BE49-F238E27FC236}">
                    <a16:creationId xmlns:a16="http://schemas.microsoft.com/office/drawing/2014/main" id="{56E2FF66-B3B5-BB2E-363C-DE861AD7A21B}"/>
                  </a:ext>
                </a:extLst>
              </p:cNvPr>
              <p:cNvSpPr/>
              <p:nvPr/>
            </p:nvSpPr>
            <p:spPr>
              <a:xfrm>
                <a:off x="0" y="0"/>
                <a:ext cx="6586489" cy="7160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</a:pPr>
                <a:endParaRPr/>
              </a:p>
            </p:txBody>
          </p:sp>
          <p:sp>
            <p:nvSpPr>
              <p:cNvPr id="18" name="Investments in both systems and people lead to measurable returns to the institution">
                <a:extLst>
                  <a:ext uri="{FF2B5EF4-FFF2-40B4-BE49-F238E27FC236}">
                    <a16:creationId xmlns:a16="http://schemas.microsoft.com/office/drawing/2014/main" id="{45F9BAA0-5B0F-E4C1-C891-89E2FB18FB40}"/>
                  </a:ext>
                </a:extLst>
              </p:cNvPr>
              <p:cNvSpPr txBox="1"/>
              <p:nvPr/>
            </p:nvSpPr>
            <p:spPr>
              <a:xfrm>
                <a:off x="34954" y="24010"/>
                <a:ext cx="6516582" cy="668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</a:lvl1pPr>
              </a:lstStyle>
              <a:p>
                <a:r>
                  <a:t>Investments in both systems and people lead to measurable returns to the institution</a:t>
                </a:r>
              </a:p>
            </p:txBody>
          </p:sp>
        </p:grp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5A94E9C1-319D-0E48-EB1C-09B86BB81F1A}"/>
                </a:ext>
              </a:extLst>
            </p:cNvPr>
            <p:cNvGrpSpPr/>
            <p:nvPr/>
          </p:nvGrpSpPr>
          <p:grpSpPr>
            <a:xfrm>
              <a:off x="0" y="767880"/>
              <a:ext cx="6586489" cy="716041"/>
              <a:chOff x="0" y="0"/>
              <a:chExt cx="6586488" cy="716040"/>
            </a:xfrm>
          </p:grpSpPr>
          <p:sp>
            <p:nvSpPr>
              <p:cNvPr id="15" name="Rounded Rectangle">
                <a:extLst>
                  <a:ext uri="{FF2B5EF4-FFF2-40B4-BE49-F238E27FC236}">
                    <a16:creationId xmlns:a16="http://schemas.microsoft.com/office/drawing/2014/main" id="{B12C4E77-1572-4EBF-DE86-C3D22C54D609}"/>
                  </a:ext>
                </a:extLst>
              </p:cNvPr>
              <p:cNvSpPr/>
              <p:nvPr/>
            </p:nvSpPr>
            <p:spPr>
              <a:xfrm>
                <a:off x="0" y="0"/>
                <a:ext cx="6586489" cy="7160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</a:pPr>
                <a:endParaRPr/>
              </a:p>
            </p:txBody>
          </p:sp>
          <p:sp>
            <p:nvSpPr>
              <p:cNvPr id="16" name="Labor accounts for the largest amount of the variation in all models">
                <a:extLst>
                  <a:ext uri="{FF2B5EF4-FFF2-40B4-BE49-F238E27FC236}">
                    <a16:creationId xmlns:a16="http://schemas.microsoft.com/office/drawing/2014/main" id="{67DC7CFE-BC4A-B217-52AB-325FBB1C68BF}"/>
                  </a:ext>
                </a:extLst>
              </p:cNvPr>
              <p:cNvSpPr txBox="1"/>
              <p:nvPr/>
            </p:nvSpPr>
            <p:spPr>
              <a:xfrm>
                <a:off x="34954" y="24009"/>
                <a:ext cx="6516582" cy="668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</a:lvl1pPr>
              </a:lstStyle>
              <a:p>
                <a:r>
                  <a:t>Labor accounts for the largest amount of the variation in all models</a:t>
                </a:r>
              </a:p>
            </p:txBody>
          </p: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6BE69E59-5358-943E-167F-ABE937836719}"/>
                </a:ext>
              </a:extLst>
            </p:cNvPr>
            <p:cNvGrpSpPr/>
            <p:nvPr/>
          </p:nvGrpSpPr>
          <p:grpSpPr>
            <a:xfrm>
              <a:off x="0" y="1535760"/>
              <a:ext cx="6586489" cy="716041"/>
              <a:chOff x="0" y="0"/>
              <a:chExt cx="6586488" cy="716040"/>
            </a:xfrm>
          </p:grpSpPr>
          <p:sp>
            <p:nvSpPr>
              <p:cNvPr id="13" name="Rounded Rectangle">
                <a:extLst>
                  <a:ext uri="{FF2B5EF4-FFF2-40B4-BE49-F238E27FC236}">
                    <a16:creationId xmlns:a16="http://schemas.microsoft.com/office/drawing/2014/main" id="{BA5A7F08-7C9C-54FA-8ED0-49CC540E389E}"/>
                  </a:ext>
                </a:extLst>
              </p:cNvPr>
              <p:cNvSpPr/>
              <p:nvPr/>
            </p:nvSpPr>
            <p:spPr>
              <a:xfrm>
                <a:off x="0" y="0"/>
                <a:ext cx="6586489" cy="7160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</a:pPr>
                <a:endParaRPr/>
              </a:p>
            </p:txBody>
          </p:sp>
          <p:sp>
            <p:nvSpPr>
              <p:cNvPr id="14" name="When optimizing for publication-based outputs, salary investment yields strong returns">
                <a:extLst>
                  <a:ext uri="{FF2B5EF4-FFF2-40B4-BE49-F238E27FC236}">
                    <a16:creationId xmlns:a16="http://schemas.microsoft.com/office/drawing/2014/main" id="{7F897EA9-D136-5E5E-6B58-5DB26231C0F1}"/>
                  </a:ext>
                </a:extLst>
              </p:cNvPr>
              <p:cNvSpPr txBox="1"/>
              <p:nvPr/>
            </p:nvSpPr>
            <p:spPr>
              <a:xfrm>
                <a:off x="34954" y="24010"/>
                <a:ext cx="6516582" cy="668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</a:lvl1pPr>
              </a:lstStyle>
              <a:p>
                <a:r>
                  <a:t>When optimizing for publication-based outputs, salary investment yields strong returns</a:t>
                </a:r>
              </a:p>
            </p:txBody>
          </p:sp>
        </p:grp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29D0C712-E0D1-2BA4-B507-C261BF126C14}"/>
                </a:ext>
              </a:extLst>
            </p:cNvPr>
            <p:cNvGrpSpPr/>
            <p:nvPr/>
          </p:nvGrpSpPr>
          <p:grpSpPr>
            <a:xfrm>
              <a:off x="0" y="2303640"/>
              <a:ext cx="6586489" cy="716041"/>
              <a:chOff x="0" y="0"/>
              <a:chExt cx="6586488" cy="716040"/>
            </a:xfrm>
          </p:grpSpPr>
          <p:sp>
            <p:nvSpPr>
              <p:cNvPr id="11" name="Rounded Rectangle">
                <a:extLst>
                  <a:ext uri="{FF2B5EF4-FFF2-40B4-BE49-F238E27FC236}">
                    <a16:creationId xmlns:a16="http://schemas.microsoft.com/office/drawing/2014/main" id="{ACFECC48-E3E5-EA12-B718-0183054DF7AF}"/>
                  </a:ext>
                </a:extLst>
              </p:cNvPr>
              <p:cNvSpPr/>
              <p:nvPr/>
            </p:nvSpPr>
            <p:spPr>
              <a:xfrm>
                <a:off x="0" y="0"/>
                <a:ext cx="6586489" cy="71604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</a:pPr>
                <a:endParaRPr/>
              </a:p>
            </p:txBody>
          </p:sp>
          <p:sp>
            <p:nvSpPr>
              <p:cNvPr id="12" name="Allowing (or encouraging) HPC center staff to be PIs on their own grants or with faculty yields dividends to the institution">
                <a:extLst>
                  <a:ext uri="{FF2B5EF4-FFF2-40B4-BE49-F238E27FC236}">
                    <a16:creationId xmlns:a16="http://schemas.microsoft.com/office/drawing/2014/main" id="{287BEF6D-9AE8-5A7B-90DF-9307A2960FAB}"/>
                  </a:ext>
                </a:extLst>
              </p:cNvPr>
              <p:cNvSpPr txBox="1"/>
              <p:nvPr/>
            </p:nvSpPr>
            <p:spPr>
              <a:xfrm>
                <a:off x="34954" y="24009"/>
                <a:ext cx="6516582" cy="668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</a:lvl1pPr>
              </a:lstStyle>
              <a:p>
                <a:r>
                  <a:t>Allowing (or encouraging) HPC center staff to be PIs on their own grants or with faculty yields dividends to the institution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716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88F05-8B29-0421-F503-E35E154CE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F55D4-52FD-D5D6-2663-07DBB3BAB94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 ongoing to apply model to other campus’ data.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Can I talk to you about your data?</a:t>
            </a:r>
          </a:p>
          <a:p>
            <a:r>
              <a:rPr lang="en-US" dirty="0"/>
              <a:t>Work ongoing to apply model to NSF XSEDE infrastructure</a:t>
            </a:r>
          </a:p>
          <a:p>
            <a:pPr lvl="1"/>
            <a:r>
              <a:rPr lang="en-US" dirty="0"/>
              <a:t>Using all NSF expenditures, US Earned Doctorates, NSF-funded pubs in Scopus, etc.</a:t>
            </a:r>
          </a:p>
          <a:p>
            <a:pPr lvl="1"/>
            <a:r>
              <a:rPr lang="en-US" dirty="0"/>
              <a:t>Gap: only have XSEDE2 data, and lack staff costs that are in resource awards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Q: How could we adapt this model for OSG?</a:t>
            </a:r>
          </a:p>
          <a:p>
            <a:r>
              <a:rPr lang="en-US" dirty="0"/>
              <a:t>Proxies for capacity?</a:t>
            </a:r>
          </a:p>
          <a:p>
            <a:r>
              <a:rPr lang="en-US" dirty="0"/>
              <a:t>How to measure labor?</a:t>
            </a:r>
          </a:p>
          <a:p>
            <a:r>
              <a:rPr lang="en-US" dirty="0"/>
              <a:t>Is there a quantifiable value to making your resources a part of the shared national CI?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F95859-50B1-0FA8-47C4-7ED35421462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120627" y="679520"/>
            <a:ext cx="3987800" cy="20701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FECB8-739C-861D-04DB-D0D09E3A9D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can this framework be applied to other CIs?</a:t>
            </a:r>
          </a:p>
        </p:txBody>
      </p:sp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6F1B2368-8782-ED3A-6F61-0D2A8C57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627" y="3065123"/>
            <a:ext cx="4966459" cy="30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59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72CBA-026F-7E96-546F-23B8813A8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FBDCD-BC38-D4A8-A210-EA02F26100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psmith@purdue.edu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266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816E5D5-9C12-50EF-DC12-C861A4F1A72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3B0CA-F7FC-0689-1810-7FF0FCDBB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Questions heard at Purdue from finance leaders:</a:t>
            </a:r>
          </a:p>
          <a:p>
            <a:br>
              <a:rPr lang="en-US" dirty="0"/>
            </a:br>
            <a:r>
              <a:rPr lang="en-US" i="1" dirty="0">
                <a:solidFill>
                  <a:srgbClr val="C00000"/>
                </a:solidFill>
              </a:rPr>
              <a:t>“What do they keep spending all that money on for supercomputers?”</a:t>
            </a:r>
          </a:p>
          <a:p>
            <a:endParaRPr lang="en-US" dirty="0"/>
          </a:p>
          <a:p>
            <a:r>
              <a:rPr lang="en-US" dirty="0"/>
              <a:t>“Who even uses these things? Are they just vanity toys for a couple of people?”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“Why is that recharge center not covering its costs?”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61FD29-BDE3-8E07-0F2B-68579B04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Communicating Value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514DF0-9C09-9824-8BD0-D84F53BCC2B7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07CF76-CEE0-9EA9-B5C2-E0D4980D0D88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7469C3-63E3-3FE6-554B-FF75E85D0E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Hot Take: Our Community is Immature at Communicating Value</a:t>
            </a:r>
          </a:p>
          <a:p>
            <a:endParaRPr lang="en-US" dirty="0"/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A29C962D-98BA-BDF3-D7BF-A9FA06AA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47" y="2278062"/>
            <a:ext cx="3088248" cy="3088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448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06F15-A499-3B96-696C-1E2DE588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Computing systems are critical pieces of research infrastructure</a:t>
            </a:r>
          </a:p>
          <a:p>
            <a:pPr>
              <a:lnSpc>
                <a:spcPct val="90000"/>
              </a:lnSpc>
            </a:pPr>
            <a:r>
              <a:rPr lang="en-US" dirty="0"/>
              <a:t>Administrators have to manage competing priorities of infrastructures in which to invest:</a:t>
            </a:r>
          </a:p>
          <a:p>
            <a:pPr marL="457200" lvl="1" indent="-228600">
              <a:lnSpc>
                <a:spcPct val="90000"/>
              </a:lnSpc>
              <a:defRPr sz="1600"/>
            </a:pPr>
            <a:r>
              <a:rPr lang="en-US" dirty="0"/>
              <a:t>Supercomputers</a:t>
            </a:r>
          </a:p>
          <a:p>
            <a:pPr marL="457200" lvl="1" indent="-228600">
              <a:lnSpc>
                <a:spcPct val="90000"/>
              </a:lnSpc>
              <a:defRPr sz="1600"/>
            </a:pPr>
            <a:r>
              <a:rPr lang="en-US" dirty="0"/>
              <a:t>Wind tunnels</a:t>
            </a:r>
          </a:p>
          <a:p>
            <a:pPr marL="457200" lvl="1" indent="-228600">
              <a:lnSpc>
                <a:spcPct val="90000"/>
              </a:lnSpc>
              <a:defRPr sz="1600"/>
            </a:pPr>
            <a:r>
              <a:rPr lang="en-US" dirty="0"/>
              <a:t>Electron Microscopes</a:t>
            </a:r>
          </a:p>
          <a:p>
            <a:pPr marL="457200" lvl="1" indent="-228600">
              <a:lnSpc>
                <a:spcPct val="90000"/>
              </a:lnSpc>
              <a:defRPr sz="1600"/>
            </a:pPr>
            <a:r>
              <a:rPr lang="en-US" dirty="0"/>
              <a:t>Enterprise IT vs research IT</a:t>
            </a:r>
          </a:p>
          <a:p>
            <a:pPr marL="457200" lvl="1" indent="-228600">
              <a:lnSpc>
                <a:spcPct val="90000"/>
              </a:lnSpc>
              <a:defRPr sz="1600"/>
            </a:pPr>
            <a:r>
              <a:rPr lang="en-US" dirty="0" err="1"/>
              <a:t>Etc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262626"/>
              </a:solidFill>
            </a:endParaRPr>
          </a:p>
          <a:p>
            <a:pPr marL="0" indent="0">
              <a:lnSpc>
                <a:spcPct val="90000"/>
              </a:lnSpc>
              <a:buSzTx/>
              <a:buFont typeface="Wingdings"/>
              <a:buNone/>
              <a:defRPr b="1"/>
            </a:pPr>
            <a:r>
              <a:rPr lang="en-US" dirty="0"/>
              <a:t>How to demonstrate that computational research is a good investment?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173AA6-15C2-F003-8A20-766609D0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D25235-E8C1-CCDF-B58D-CF0851C489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Value of HPC investments</a:t>
            </a:r>
          </a:p>
          <a:p>
            <a:endParaRPr lang="en-US" dirty="0"/>
          </a:p>
        </p:txBody>
      </p:sp>
      <p:pic>
        <p:nvPicPr>
          <p:cNvPr id="1026" name="Picture 2" descr="Quiet' Mach 6 wind tunnel at Purdue helps shape future aircraft">
            <a:extLst>
              <a:ext uri="{FF2B5EF4-FFF2-40B4-BE49-F238E27FC236}">
                <a16:creationId xmlns:a16="http://schemas.microsoft.com/office/drawing/2014/main" id="{299D433A-0FD5-ED65-9D21-61F106894AE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7" b="223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quipment Electron Microscopy">
            <a:extLst>
              <a:ext uri="{FF2B5EF4-FFF2-40B4-BE49-F238E27FC236}">
                <a16:creationId xmlns:a16="http://schemas.microsoft.com/office/drawing/2014/main" id="{3E8F14C7-BC9C-13F0-E677-2F95AEDD5607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" b="19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CAC - Negishi supercomputer now available for faculty use (May 5, 2023)">
            <a:extLst>
              <a:ext uri="{FF2B5EF4-FFF2-40B4-BE49-F238E27FC236}">
                <a16:creationId xmlns:a16="http://schemas.microsoft.com/office/drawing/2014/main" id="{B71F25DC-2D53-EB54-22CC-8C2E3515047D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r="405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4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AC5208E-863D-6BAC-C791-61C534A53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FDE329-F467-B70C-DF66-4F374D18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Know your Stakeholders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3F146-5F6C-AA1C-55A0-FC3486325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 sz="1600" i="1"/>
            </a:pPr>
            <a:r>
              <a:rPr lang="en-US" dirty="0"/>
              <a:t>Which specific stakeholders are you communicating value to?</a:t>
            </a:r>
          </a:p>
          <a:p>
            <a:pPr>
              <a:defRPr sz="1600" i="1"/>
            </a:pPr>
            <a:endParaRPr lang="en-US" dirty="0"/>
          </a:p>
          <a:p>
            <a:pPr>
              <a:defRPr sz="1600" i="1"/>
            </a:pPr>
            <a:r>
              <a:rPr lang="en-US" dirty="0"/>
              <a:t>What is important at the institution at this point in time?</a:t>
            </a:r>
          </a:p>
          <a:p>
            <a:endParaRPr lang="en-US" dirty="0"/>
          </a:p>
        </p:txBody>
      </p:sp>
      <p:pic>
        <p:nvPicPr>
          <p:cNvPr id="2050" name="Picture 2" descr="President Mung Chiang Full Biography - Office of the President">
            <a:extLst>
              <a:ext uri="{FF2B5EF4-FFF2-40B4-BE49-F238E27FC236}">
                <a16:creationId xmlns:a16="http://schemas.microsoft.com/office/drawing/2014/main" id="{AD0C818F-FEED-3B70-4DAE-FFB79ABA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95" y="1646238"/>
            <a:ext cx="3810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11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405B4E-6CFA-204A-A379-11F43C18F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1AC7F-33EC-2C10-3C7E-6DFA8725E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Stakeholder Interests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88E4825-6E9D-7156-FD64-6B02987DABDC}"/>
              </a:ext>
            </a:extLst>
          </p:cNvPr>
          <p:cNvSpPr txBox="1"/>
          <p:nvPr/>
        </p:nvSpPr>
        <p:spPr>
          <a:xfrm>
            <a:off x="7791767" y="257024"/>
            <a:ext cx="3681414" cy="1511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b="1"/>
            </a:pPr>
            <a:r>
              <a:rPr dirty="0"/>
              <a:t>Deans, Heads, Chairs: </a:t>
            </a:r>
            <a:r>
              <a:rPr b="0" dirty="0"/>
              <a:t>Students, educational outcomes, Faculty recruitment and retention, Having appropriate infrastructure for their units to succeed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11A402-3E17-FBB4-F256-A395E7930FBD}"/>
              </a:ext>
            </a:extLst>
          </p:cNvPr>
          <p:cNvSpPr txBox="1"/>
          <p:nvPr/>
        </p:nvSpPr>
        <p:spPr>
          <a:xfrm>
            <a:off x="4053492" y="1938561"/>
            <a:ext cx="3924300" cy="118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b="1"/>
            </a:pPr>
            <a:r>
              <a:rPr dirty="0"/>
              <a:t>VP for Research: </a:t>
            </a:r>
            <a:r>
              <a:rPr b="0" dirty="0"/>
              <a:t>Competitiveness for funding, winning major grants and contracts, growing R&amp;D expenditures, tech transfer, IP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180AD51-2CBC-313A-24E8-79EE247F28E3}"/>
              </a:ext>
            </a:extLst>
          </p:cNvPr>
          <p:cNvSpPr txBox="1"/>
          <p:nvPr/>
        </p:nvSpPr>
        <p:spPr>
          <a:xfrm>
            <a:off x="8127523" y="3429000"/>
            <a:ext cx="3009901" cy="67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1600" b="1"/>
            </a:pPr>
            <a:r>
              <a:rPr dirty="0"/>
              <a:t>CFO: </a:t>
            </a:r>
            <a:r>
              <a:rPr b="0" dirty="0"/>
              <a:t>$$$ - ROI, efficiency, reduction of expense, increase of revenue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A6874AC-851D-9B92-A427-1E2FE52FAB0F}"/>
              </a:ext>
            </a:extLst>
          </p:cNvPr>
          <p:cNvSpPr txBox="1"/>
          <p:nvPr/>
        </p:nvSpPr>
        <p:spPr>
          <a:xfrm>
            <a:off x="3488858" y="3932434"/>
            <a:ext cx="3009901" cy="67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b="1"/>
            </a:pPr>
            <a:r>
              <a:rPr dirty="0"/>
              <a:t>CIO: </a:t>
            </a:r>
            <a:r>
              <a:rPr b="0" dirty="0"/>
              <a:t>Contributing to the mission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D526FFF-94C9-B143-3CED-54874563E74D}"/>
              </a:ext>
            </a:extLst>
          </p:cNvPr>
          <p:cNvSpPr txBox="1"/>
          <p:nvPr/>
        </p:nvSpPr>
        <p:spPr>
          <a:xfrm>
            <a:off x="945697" y="323227"/>
            <a:ext cx="3009900" cy="89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b="1"/>
            </a:pPr>
            <a:r>
              <a:rPr dirty="0"/>
              <a:t>Faculty:</a:t>
            </a:r>
            <a:r>
              <a:rPr b="0" dirty="0"/>
              <a:t> getting next grant, publishing, graduating students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EE9C6B8-754F-A41A-241D-1986766092A8}"/>
              </a:ext>
            </a:extLst>
          </p:cNvPr>
          <p:cNvSpPr txBox="1"/>
          <p:nvPr/>
        </p:nvSpPr>
        <p:spPr>
          <a:xfrm>
            <a:off x="640897" y="2250965"/>
            <a:ext cx="3009900" cy="89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b="1"/>
            </a:pPr>
            <a:r>
              <a:rPr lang="en-US" dirty="0"/>
              <a:t>Provost: Students, educational outcome, happy faulty</a:t>
            </a:r>
          </a:p>
        </p:txBody>
      </p:sp>
    </p:spTree>
    <p:extLst>
      <p:ext uri="{BB962C8B-B14F-4D97-AF65-F5344CB8AC3E}">
        <p14:creationId xmlns:p14="http://schemas.microsoft.com/office/powerpoint/2010/main" val="387209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9E1B31D-25CA-3C17-4B27-AFA1289323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0A1BD9-F575-3D5B-15BF-BF60A252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Have Quantitative Center Metrics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ABDE7-8DC4-7357-EE89-697B65E1C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Telling your story </a:t>
            </a:r>
          </a:p>
          <a:p>
            <a:endParaRPr lang="en-US" dirty="0"/>
          </a:p>
          <a:p>
            <a:r>
              <a:rPr lang="en-US" dirty="0"/>
              <a:t>.. based on the interests of the specific stakeholder, given the institution’s priorities in the current context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8424CCB-B324-E048-1AEE-9B72C5FC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69" y="2120347"/>
            <a:ext cx="4491252" cy="29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987F92-6800-7260-8872-E8EAA0C2573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E2D3FC-3DB2-DD58-3338-FC2984A2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All Stakeholders: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52E52D-5301-789F-AF7D-958BE57D5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We are addressing the ~2001 lack of capacity and driving costs down</a:t>
            </a:r>
            <a:endParaRPr lang="en-US" dirty="0"/>
          </a:p>
        </p:txBody>
      </p:sp>
      <p:graphicFrame>
        <p:nvGraphicFramePr>
          <p:cNvPr id="9" name="TOTAL CPU HOURS AVAILABLE DAILY FOR RESEARCH COMPUTING">
            <a:extLst>
              <a:ext uri="{FF2B5EF4-FFF2-40B4-BE49-F238E27FC236}">
                <a16:creationId xmlns:a16="http://schemas.microsoft.com/office/drawing/2014/main" id="{0378DB80-9D98-7C91-5CFA-AAAE0A27D1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29942"/>
              </p:ext>
            </p:extLst>
          </p:nvPr>
        </p:nvGraphicFramePr>
        <p:xfrm>
          <a:off x="2215191" y="2480486"/>
          <a:ext cx="7371735" cy="296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Hardware Investment:…">
            <a:extLst>
              <a:ext uri="{FF2B5EF4-FFF2-40B4-BE49-F238E27FC236}">
                <a16:creationId xmlns:a16="http://schemas.microsoft.com/office/drawing/2014/main" id="{A6F342E7-8331-161F-BB4B-24336CEB7CDC}"/>
              </a:ext>
            </a:extLst>
          </p:cNvPr>
          <p:cNvSpPr txBox="1"/>
          <p:nvPr/>
        </p:nvSpPr>
        <p:spPr>
          <a:xfrm>
            <a:off x="3976269" y="2020099"/>
            <a:ext cx="2187724" cy="57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/>
          <a:lstStyle/>
          <a:p>
            <a:pPr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00" dirty="0"/>
              <a:t>Hardware Investment:  </a:t>
            </a:r>
          </a:p>
          <a:p>
            <a:pPr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00" dirty="0"/>
              <a:t>$ per CPU Hour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F8E5D05D-73ED-1234-79F8-106138D98A6D}"/>
              </a:ext>
            </a:extLst>
          </p:cNvPr>
          <p:cNvSpPr/>
          <p:nvPr/>
        </p:nvSpPr>
        <p:spPr>
          <a:xfrm>
            <a:off x="4151243" y="2480486"/>
            <a:ext cx="160057" cy="859795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836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EFFFF"/>
      </a:lt1>
      <a:dk2>
        <a:srgbClr val="55585F"/>
      </a:dk2>
      <a:lt2>
        <a:srgbClr val="CECACB"/>
      </a:lt2>
      <a:accent1>
        <a:srgbClr val="CFB891"/>
      </a:accent1>
      <a:accent2>
        <a:srgbClr val="555960"/>
      </a:accent2>
      <a:accent3>
        <a:srgbClr val="8D6F3D"/>
      </a:accent3>
      <a:accent4>
        <a:srgbClr val="FFFFFF"/>
      </a:accent4>
      <a:accent5>
        <a:srgbClr val="DAAA00"/>
      </a:accent5>
      <a:accent6>
        <a:srgbClr val="9D9694"/>
      </a:accent6>
      <a:hlink>
        <a:srgbClr val="000000"/>
      </a:hlink>
      <a:folHlink>
        <a:srgbClr val="FE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 Template.potx" id="{7A2887B6-AF1A-E24D-8E9D-870BBF53B331}" vid="{56A60E50-7EF6-C244-B1D3-2D887417ED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6656b4d-3fa0-4709-acfb-d5e813445d1e">
      <UserInfo>
        <DisplayName>Schott, Thomas H.</DisplayName>
        <AccountId>17</AccountId>
        <AccountType/>
      </UserInfo>
      <UserInfo>
        <DisplayName>Sarault, Olivia M</DisplayName>
        <AccountId>29</AccountId>
        <AccountType/>
      </UserInfo>
      <UserInfo>
        <DisplayName>Hiller, Kelly R</DisplayName>
        <AccountId>98</AccountId>
        <AccountType/>
      </UserInfo>
      <UserInfo>
        <DisplayName>Eddy, Abigail Ellen</DisplayName>
        <AccountId>46</AccountId>
        <AccountType/>
      </UserInfo>
      <UserInfo>
        <DisplayName>Gu, Yu Rain</DisplayName>
        <AccountId>77</AccountId>
        <AccountType/>
      </UserInfo>
      <UserInfo>
        <DisplayName>Reese, Kristy S</DisplayName>
        <AccountId>26</AccountId>
        <AccountType/>
      </UserInfo>
    </SharedWithUsers>
    <lcf76f155ced4ddcb4097134ff3c332f xmlns="37af3f4b-4b66-46f9-8456-831d9bc3e737">
      <Terms xmlns="http://schemas.microsoft.com/office/infopath/2007/PartnerControls"/>
    </lcf76f155ced4ddcb4097134ff3c332f>
    <TaxCatchAll xmlns="d6656b4d-3fa0-4709-acfb-d5e813445d1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202481DC1CB46AA011D949D311478" ma:contentTypeVersion="13" ma:contentTypeDescription="Create a new document." ma:contentTypeScope="" ma:versionID="309c718596e4092f54ce9aa93358bb8d">
  <xsd:schema xmlns:xsd="http://www.w3.org/2001/XMLSchema" xmlns:xs="http://www.w3.org/2001/XMLSchema" xmlns:p="http://schemas.microsoft.com/office/2006/metadata/properties" xmlns:ns2="37af3f4b-4b66-46f9-8456-831d9bc3e737" xmlns:ns3="d6656b4d-3fa0-4709-acfb-d5e813445d1e" targetNamespace="http://schemas.microsoft.com/office/2006/metadata/properties" ma:root="true" ma:fieldsID="0c34f3e70276db9d2471c2526b8de3df" ns2:_="" ns3:_="">
    <xsd:import namespace="37af3f4b-4b66-46f9-8456-831d9bc3e737"/>
    <xsd:import namespace="d6656b4d-3fa0-4709-acfb-d5e813445d1e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af3f4b-4b66-46f9-8456-831d9bc3e73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e9e90a8-b24c-4be7-8760-a88b2cd47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56b4d-3fa0-4709-acfb-d5e813445d1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ebcf308-42de-4d63-b51a-b2360cc04078}" ma:internalName="TaxCatchAll" ma:showField="CatchAllData" ma:web="d6656b4d-3fa0-4709-acfb-d5e813445d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B64EEB-1B4A-4920-AA44-E234D7D487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DE0D6C-581B-4814-98E7-EF172D5D46A1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d6656b4d-3fa0-4709-acfb-d5e813445d1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7af3f4b-4b66-46f9-8456-831d9bc3e73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4D795B0-FAA0-424A-9B96-7691ED1EF2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af3f4b-4b66-46f9-8456-831d9bc3e737"/>
    <ds:schemaRef ds:uri="d6656b4d-3fa0-4709-acfb-d5e813445d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13271</TotalTime>
  <Words>1493</Words>
  <Application>Microsoft Macintosh PowerPoint</Application>
  <PresentationFormat>Widescreen</PresentationFormat>
  <Paragraphs>202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Times New Roman</vt:lpstr>
      <vt:lpstr>Franklin Gothic Medium Cond</vt:lpstr>
      <vt:lpstr>Franklin Gothic Medium</vt:lpstr>
      <vt:lpstr>Acumin Pro</vt:lpstr>
      <vt:lpstr>Franklin Gothic Book</vt:lpstr>
      <vt:lpstr>Calibri</vt:lpstr>
      <vt:lpstr>Cambria Math</vt:lpstr>
      <vt:lpstr>Wingdings</vt:lpstr>
      <vt:lpstr>Office Theme</vt:lpstr>
      <vt:lpstr>Adventures in Communicating the Value of Campus CI Investment</vt:lpstr>
      <vt:lpstr>Plug: This is the abridged version!</vt:lpstr>
      <vt:lpstr>Campus Cyberinfrastucture</vt:lpstr>
      <vt:lpstr>Communicating Value</vt:lpstr>
      <vt:lpstr>Motivation</vt:lpstr>
      <vt:lpstr>Step 1: Know your Stakeholders</vt:lpstr>
      <vt:lpstr>Personas</vt:lpstr>
      <vt:lpstr>Step 2: Have Quantitative Center Metrics</vt:lpstr>
      <vt:lpstr>To All Stakeholders:</vt:lpstr>
      <vt:lpstr>To All Stakeholders:</vt:lpstr>
      <vt:lpstr>To Faculty and CFO:</vt:lpstr>
      <vt:lpstr>To CIO and CFO:</vt:lpstr>
      <vt:lpstr>To Faculty and Academic Leaders</vt:lpstr>
      <vt:lpstr>To the CFO:</vt:lpstr>
      <vt:lpstr>Step 3: Get Testimonials</vt:lpstr>
      <vt:lpstr>Before: (~2006)</vt:lpstr>
      <vt:lpstr>Recruitment:</vt:lpstr>
      <vt:lpstr>Enable Top Faculty</vt:lpstr>
      <vt:lpstr>Enable the Impossible</vt:lpstr>
      <vt:lpstr>Production Function Model</vt:lpstr>
      <vt:lpstr>Motivator: Metrics at Purdue</vt:lpstr>
      <vt:lpstr>Research Questions</vt:lpstr>
      <vt:lpstr>Background </vt:lpstr>
      <vt:lpstr>Production Function Model</vt:lpstr>
      <vt:lpstr>Inputs and Outputs</vt:lpstr>
      <vt:lpstr>Correlation Analysis</vt:lpstr>
      <vt:lpstr>Regression Models</vt:lpstr>
      <vt:lpstr>Output – HERD Expenditures</vt:lpstr>
      <vt:lpstr>Output – Earned Doctorates</vt:lpstr>
      <vt:lpstr>Implications for Policymakers</vt:lpstr>
      <vt:lpstr>Broader Applications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Ramona McCarthy</dc:creator>
  <cp:lastModifiedBy>Smith, Preston M</cp:lastModifiedBy>
  <cp:revision>42</cp:revision>
  <dcterms:created xsi:type="dcterms:W3CDTF">2023-02-16T02:16:06Z</dcterms:created>
  <dcterms:modified xsi:type="dcterms:W3CDTF">2023-07-11T02:24:28Z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2023-02-20T19:00:53Z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b33bf962-ed92-4dd9-bc75-9825fb79b2e3</vt:lpwstr>
  </property>
  <property fmtid="{D5CDD505-2E9C-101B-9397-08002B2CF9AE}" pid="8" name="MSIP_Label_4044bd30-2ed7-4c9d-9d12-46200872a97b_ContentBits">
    <vt:lpwstr>0</vt:lpwstr>
  </property>
  <property fmtid="{D5CDD505-2E9C-101B-9397-08002B2CF9AE}" pid="9" name="ContentTypeId">
    <vt:lpwstr>0x01010054E202481DC1CB46AA011D949D311478</vt:lpwstr>
  </property>
  <property fmtid="{D5CDD505-2E9C-101B-9397-08002B2CF9AE}" pid="10" name="MediaServiceImageTags">
    <vt:lpwstr/>
  </property>
</Properties>
</file>