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4" r:id="rId3"/>
    <p:sldId id="273" r:id="rId4"/>
    <p:sldId id="261" r:id="rId5"/>
    <p:sldId id="258" r:id="rId6"/>
    <p:sldId id="259" r:id="rId7"/>
    <p:sldId id="260" r:id="rId8"/>
    <p:sldId id="262" r:id="rId9"/>
    <p:sldId id="263" r:id="rId10"/>
    <p:sldId id="264" r:id="rId11"/>
    <p:sldId id="266" r:id="rId12"/>
    <p:sldId id="267" r:id="rId13"/>
    <p:sldId id="268" r:id="rId14"/>
    <p:sldId id="269" r:id="rId15"/>
    <p:sldId id="270" r:id="rId16"/>
    <p:sldId id="271" r:id="rId17"/>
    <p:sldId id="272" r:id="rId18"/>
    <p:sldId id="275"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3"/>
    <p:restoredTop sz="96197"/>
  </p:normalViewPr>
  <p:slideViewPr>
    <p:cSldViewPr snapToGrid="0">
      <p:cViewPr varScale="1">
        <p:scale>
          <a:sx n="124" d="100"/>
          <a:sy n="124" d="100"/>
        </p:scale>
        <p:origin x="6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B99AB-69DC-4849-9C1E-91D258D78A92}"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20D9C-73B2-F145-BB05-EE3BDC0A0C2C}" type="slidenum">
              <a:rPr lang="en-US" smtClean="0"/>
              <a:t>‹#›</a:t>
            </a:fld>
            <a:endParaRPr lang="en-US"/>
          </a:p>
        </p:txBody>
      </p:sp>
    </p:spTree>
    <p:extLst>
      <p:ext uri="{BB962C8B-B14F-4D97-AF65-F5344CB8AC3E}">
        <p14:creationId xmlns:p14="http://schemas.microsoft.com/office/powerpoint/2010/main" val="41012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6D53-A283-1178-F034-2DA215263D0A}"/>
              </a:ext>
            </a:extLst>
          </p:cNvPr>
          <p:cNvSpPr>
            <a:spLocks noGrp="1"/>
          </p:cNvSpPr>
          <p:nvPr>
            <p:ph type="ctrTitle" hasCustomPrompt="1"/>
          </p:nvPr>
        </p:nvSpPr>
        <p:spPr>
          <a:xfrm>
            <a:off x="1524000" y="1271451"/>
            <a:ext cx="9144000" cy="2157549"/>
          </a:xfrm>
        </p:spPr>
        <p:txBody>
          <a:bodyPr anchor="b"/>
          <a:lstStyle>
            <a:lvl1pPr algn="ctr">
              <a:defRPr sz="6000" b="1" i="0">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This is a Test Title</a:t>
            </a:r>
          </a:p>
        </p:txBody>
      </p:sp>
      <p:sp>
        <p:nvSpPr>
          <p:cNvPr id="3" name="Subtitle 2">
            <a:extLst>
              <a:ext uri="{FF2B5EF4-FFF2-40B4-BE49-F238E27FC236}">
                <a16:creationId xmlns:a16="http://schemas.microsoft.com/office/drawing/2014/main" id="{45C16465-D089-5E77-D4B3-9B03811B1EAF}"/>
              </a:ext>
            </a:extLst>
          </p:cNvPr>
          <p:cNvSpPr>
            <a:spLocks noGrp="1"/>
          </p:cNvSpPr>
          <p:nvPr>
            <p:ph type="subTitle" idx="1" hasCustomPrompt="1"/>
          </p:nvPr>
        </p:nvSpPr>
        <p:spPr>
          <a:xfrm>
            <a:off x="1524000" y="3559629"/>
            <a:ext cx="9144000" cy="2026920"/>
          </a:xfrm>
        </p:spPr>
        <p:txBody>
          <a:bodyPr/>
          <a:lstStyle>
            <a:lvl1pPr marL="0" indent="0" algn="ctr">
              <a:buNone/>
              <a:defRPr sz="2400" b="0" i="0">
                <a:latin typeface="Helvetica Neue Light" panose="02000403000000020004" pitchFamily="2" charset="0"/>
                <a:ea typeface="Helvetica Neue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test footnote text</a:t>
            </a:r>
          </a:p>
        </p:txBody>
      </p:sp>
      <p:sp>
        <p:nvSpPr>
          <p:cNvPr id="4" name="Date Placeholder 3">
            <a:extLst>
              <a:ext uri="{FF2B5EF4-FFF2-40B4-BE49-F238E27FC236}">
                <a16:creationId xmlns:a16="http://schemas.microsoft.com/office/drawing/2014/main" id="{ABE2CDAF-FC4B-D3C3-BC11-345CF78C0084}"/>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5" name="Footer Placeholder 4">
            <a:extLst>
              <a:ext uri="{FF2B5EF4-FFF2-40B4-BE49-F238E27FC236}">
                <a16:creationId xmlns:a16="http://schemas.microsoft.com/office/drawing/2014/main" id="{350A6802-4BCA-B88D-0D34-056CB2BD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5AA52-F86E-8330-1E61-08A76E647F52}"/>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t>‹#›</a:t>
            </a:fld>
            <a:endParaRPr lang="en-US" dirty="0"/>
          </a:p>
        </p:txBody>
      </p:sp>
    </p:spTree>
    <p:extLst>
      <p:ext uri="{BB962C8B-B14F-4D97-AF65-F5344CB8AC3E}">
        <p14:creationId xmlns:p14="http://schemas.microsoft.com/office/powerpoint/2010/main" val="207518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6B05-4BBB-5E55-B390-B3FAF3EAE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AE93BA-61D4-41C5-D02E-C7BD9AB37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1AFA0-62D7-A777-E0E2-00D039BB1D86}"/>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5" name="Footer Placeholder 4">
            <a:extLst>
              <a:ext uri="{FF2B5EF4-FFF2-40B4-BE49-F238E27FC236}">
                <a16:creationId xmlns:a16="http://schemas.microsoft.com/office/drawing/2014/main" id="{4484B1DD-B9D5-ED96-F9D9-3EB4BB6A5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47799-B685-B013-DC98-8A7289D163BE}"/>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304876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8CD0A-A2DB-2EDA-434A-EA6AF1874F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E19DC9-4E3F-5866-90F8-69310EFEDC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06AF6-2D28-D9BE-A49D-23FB504F5E8D}"/>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5" name="Footer Placeholder 4">
            <a:extLst>
              <a:ext uri="{FF2B5EF4-FFF2-40B4-BE49-F238E27FC236}">
                <a16:creationId xmlns:a16="http://schemas.microsoft.com/office/drawing/2014/main" id="{88D3A20C-8326-674F-CB6D-8838B7C67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05D4-64EB-03E8-7ADE-BA52D0B3E83A}"/>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287648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B358-C177-8C60-1871-71780EF0B863}"/>
              </a:ext>
            </a:extLst>
          </p:cNvPr>
          <p:cNvSpPr>
            <a:spLocks noGrp="1"/>
          </p:cNvSpPr>
          <p:nvPr>
            <p:ph type="title" hasCustomPrompt="1"/>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Test Slide Title</a:t>
            </a:r>
          </a:p>
        </p:txBody>
      </p:sp>
      <p:sp>
        <p:nvSpPr>
          <p:cNvPr id="3" name="Content Placeholder 2">
            <a:extLst>
              <a:ext uri="{FF2B5EF4-FFF2-40B4-BE49-F238E27FC236}">
                <a16:creationId xmlns:a16="http://schemas.microsoft.com/office/drawing/2014/main" id="{57851B7B-176E-8436-C4BB-53B7288F7B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657B241-691E-6763-B6F3-5152A89B5042}"/>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5" name="Footer Placeholder 4">
            <a:extLst>
              <a:ext uri="{FF2B5EF4-FFF2-40B4-BE49-F238E27FC236}">
                <a16:creationId xmlns:a16="http://schemas.microsoft.com/office/drawing/2014/main" id="{9BB638B7-A71E-CB43-5B7F-876174579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D483C-576C-CCE7-425A-16405B4634AC}"/>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377536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DEBC-A614-2495-99C6-06462748C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63B245-791B-7BFB-8C2C-7550F45BC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2ED331-2B91-4F2F-A605-D69CF216D57D}"/>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5" name="Footer Placeholder 4">
            <a:extLst>
              <a:ext uri="{FF2B5EF4-FFF2-40B4-BE49-F238E27FC236}">
                <a16:creationId xmlns:a16="http://schemas.microsoft.com/office/drawing/2014/main" id="{D6C44D1F-4BE5-A78A-68DC-86F16FAB8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2953E-C9C2-C56D-E1D9-00BB50073244}"/>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15379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9BD6-BB51-7E3D-55EB-7A0476A5E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68010-DFB4-CF21-BC48-933867977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E2A71-FFED-66A4-8A3D-C659089B3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24AB65-20AE-163E-CA0E-2CCB16948150}"/>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6" name="Footer Placeholder 5">
            <a:extLst>
              <a:ext uri="{FF2B5EF4-FFF2-40B4-BE49-F238E27FC236}">
                <a16:creationId xmlns:a16="http://schemas.microsoft.com/office/drawing/2014/main" id="{08A70408-0352-D05E-6039-5B651009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C02C0-F726-DECD-D10A-7CE2E19572E2}"/>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102255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A91B-52E0-01EE-233B-8FEF9630D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28B8C-7856-6319-BF7D-79C8A9F7E8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6E7F9A-E969-4EC5-0C8F-8AB32B324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7D7F7-620A-2383-DCBC-11DE793A3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AC3D0-BB34-66D9-88E3-DDCA82CE8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613EA3-838B-F0EE-EB6A-A3DFEB26CF63}"/>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8" name="Footer Placeholder 7">
            <a:extLst>
              <a:ext uri="{FF2B5EF4-FFF2-40B4-BE49-F238E27FC236}">
                <a16:creationId xmlns:a16="http://schemas.microsoft.com/office/drawing/2014/main" id="{2F893A71-8278-0DF3-BC2C-65D4B404D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C891EC-85FA-95F6-70C7-8CE45B3FF83D}"/>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311729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3B83-AA58-7D56-EE67-7A8B5B945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75932-4EC7-99E1-49A7-34D786399C87}"/>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4" name="Footer Placeholder 3">
            <a:extLst>
              <a:ext uri="{FF2B5EF4-FFF2-40B4-BE49-F238E27FC236}">
                <a16:creationId xmlns:a16="http://schemas.microsoft.com/office/drawing/2014/main" id="{2DF48677-A6CA-116F-0317-0375422CA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9AF1D-154C-EFB4-2BE0-C3CC814FE9D4}"/>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42226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26884-0F74-CB64-3834-48DDD28D11A5}"/>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3" name="Footer Placeholder 2">
            <a:extLst>
              <a:ext uri="{FF2B5EF4-FFF2-40B4-BE49-F238E27FC236}">
                <a16:creationId xmlns:a16="http://schemas.microsoft.com/office/drawing/2014/main" id="{4873269E-4867-4EB5-5AF0-2F7FFFB6C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7F394-B5DC-5F4F-0466-0D91FDB84004}"/>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26773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33BF-980F-74C0-DA88-CF0DC289C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5926C-8DE5-1C6B-137B-5DD6B47B5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8E572-A293-43AE-9817-01008A831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F653D-59C7-E610-5B1C-2E87FADD0894}"/>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6" name="Footer Placeholder 5">
            <a:extLst>
              <a:ext uri="{FF2B5EF4-FFF2-40B4-BE49-F238E27FC236}">
                <a16:creationId xmlns:a16="http://schemas.microsoft.com/office/drawing/2014/main" id="{B88CF38B-8BE7-DE89-B597-0C6A9AAFF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2FED6-7810-842B-360E-7D502967D370}"/>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309432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09C0-D025-6257-9DE6-F3D0F2F15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65710-DDF9-A4E0-E32E-62AD7B634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AD8659B-7250-3FF8-47EC-E6674E04F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7046F-D317-A347-4C78-6B922D6A9EEE}"/>
              </a:ext>
            </a:extLst>
          </p:cNvPr>
          <p:cNvSpPr>
            <a:spLocks noGrp="1"/>
          </p:cNvSpPr>
          <p:nvPr>
            <p:ph type="dt" sz="half" idx="10"/>
          </p:nvPr>
        </p:nvSpPr>
        <p:spPr/>
        <p:txBody>
          <a:bodyPr/>
          <a:lstStyle/>
          <a:p>
            <a:r>
              <a:rPr lang="en-US" dirty="0"/>
              <a:t>HTC23 – Campuses &amp; OSG Services</a:t>
            </a:r>
            <a:br>
              <a:rPr lang="en-US" dirty="0"/>
            </a:br>
            <a:r>
              <a:rPr lang="en-US" dirty="0"/>
              <a:t>11 July 2023</a:t>
            </a:r>
          </a:p>
        </p:txBody>
      </p:sp>
      <p:sp>
        <p:nvSpPr>
          <p:cNvPr id="6" name="Footer Placeholder 5">
            <a:extLst>
              <a:ext uri="{FF2B5EF4-FFF2-40B4-BE49-F238E27FC236}">
                <a16:creationId xmlns:a16="http://schemas.microsoft.com/office/drawing/2014/main" id="{0ABF6143-F18D-4E1B-5056-05909A861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3E89E-863D-D14A-7AF1-7B71FC130FD1}"/>
              </a:ext>
            </a:extLst>
          </p:cNvPr>
          <p:cNvSpPr>
            <a:spLocks noGrp="1"/>
          </p:cNvSpPr>
          <p:nvPr>
            <p:ph type="sldNum" sz="quarter" idx="12"/>
          </p:nvPr>
        </p:nvSpPr>
        <p:spPr/>
        <p:txBody>
          <a:body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147244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58566-50F4-4449-904F-A313DB1FB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F7257C-7E21-7DBA-763E-4AD417682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29F2B8F-FDA5-4183-0413-2D9251CD1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Helvetica Neue Light" panose="02000403000000020004" pitchFamily="2" charset="0"/>
                <a:ea typeface="Helvetica Neue Light" panose="02000403000000020004" pitchFamily="2" charset="0"/>
              </a:defRPr>
            </a:lvl1pPr>
          </a:lstStyle>
          <a:p>
            <a:r>
              <a:rPr lang="en-US" dirty="0"/>
              <a:t>HTC23 – Campuses &amp; OSG Services</a:t>
            </a:r>
            <a:br>
              <a:rPr lang="en-US" dirty="0"/>
            </a:br>
            <a:r>
              <a:rPr lang="en-US" dirty="0"/>
              <a:t>11 July 2023</a:t>
            </a:r>
          </a:p>
        </p:txBody>
      </p:sp>
      <p:sp>
        <p:nvSpPr>
          <p:cNvPr id="5" name="Footer Placeholder 4">
            <a:extLst>
              <a:ext uri="{FF2B5EF4-FFF2-40B4-BE49-F238E27FC236}">
                <a16:creationId xmlns:a16="http://schemas.microsoft.com/office/drawing/2014/main" id="{08E25F4D-EA2A-3EFA-363C-1FAB3A40C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28549-1A0B-4744-6377-270E26579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Helvetica Neue Light" panose="02000403000000020004" pitchFamily="2" charset="0"/>
                <a:ea typeface="Helvetica Neue Light" panose="02000403000000020004" pitchFamily="2" charset="0"/>
              </a:defRPr>
            </a:lvl1pPr>
          </a:lstStyle>
          <a:p>
            <a:r>
              <a:rPr lang="en-US" dirty="0"/>
              <a:t>T. Cartwright</a:t>
            </a:r>
            <a:br>
              <a:rPr lang="en-US" dirty="0"/>
            </a:br>
            <a:fld id="{7D6B6BCA-0F02-1C4A-A7FD-5289AC363B05}" type="slidenum">
              <a:rPr lang="en-US" smtClean="0"/>
              <a:pPr/>
              <a:t>‹#›</a:t>
            </a:fld>
            <a:endParaRPr lang="en-US" dirty="0"/>
          </a:p>
        </p:txBody>
      </p:sp>
    </p:spTree>
    <p:extLst>
      <p:ext uri="{BB962C8B-B14F-4D97-AF65-F5344CB8AC3E}">
        <p14:creationId xmlns:p14="http://schemas.microsoft.com/office/powerpoint/2010/main" val="387857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upport@osg-ht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osg-htc.org" TargetMode="External"/><Relationship Id="rId2" Type="http://schemas.openxmlformats.org/officeDocument/2006/relationships/hyperlink" Target="https://osg-htc.org/doc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upport@osg-htc.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g-htc.org/docs/data/run-frontier-squid-container/" TargetMode="External"/><Relationship Id="rId2" Type="http://schemas.openxmlformats.org/officeDocument/2006/relationships/hyperlink" Target="https://osg-htc.org/docs/worker-node/install-apptain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A228-12B9-0DDC-8B6B-28A7BD335351}"/>
              </a:ext>
            </a:extLst>
          </p:cNvPr>
          <p:cNvSpPr>
            <a:spLocks noGrp="1"/>
          </p:cNvSpPr>
          <p:nvPr>
            <p:ph type="ctrTitle"/>
          </p:nvPr>
        </p:nvSpPr>
        <p:spPr/>
        <p:txBody>
          <a:bodyPr/>
          <a:lstStyle/>
          <a:p>
            <a:r>
              <a:rPr lang="en-US" dirty="0"/>
              <a:t>Campuses and OSG Services</a:t>
            </a:r>
          </a:p>
        </p:txBody>
      </p:sp>
      <p:sp>
        <p:nvSpPr>
          <p:cNvPr id="3" name="Subtitle 2">
            <a:extLst>
              <a:ext uri="{FF2B5EF4-FFF2-40B4-BE49-F238E27FC236}">
                <a16:creationId xmlns:a16="http://schemas.microsoft.com/office/drawing/2014/main" id="{7F858F2A-C48D-1C13-A9C2-6798520E25C0}"/>
              </a:ext>
            </a:extLst>
          </p:cNvPr>
          <p:cNvSpPr>
            <a:spLocks noGrp="1"/>
          </p:cNvSpPr>
          <p:nvPr>
            <p:ph type="subTitle" idx="1"/>
          </p:nvPr>
        </p:nvSpPr>
        <p:spPr/>
        <p:txBody>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Tim Cartwright</a:t>
            </a:r>
          </a:p>
          <a:p>
            <a:r>
              <a:rPr lang="en-US" sz="2000" i="1" dirty="0">
                <a:latin typeface="Helvetica Neue" panose="02000503000000020004" pitchFamily="2" charset="0"/>
                <a:ea typeface="Helvetica Neue" panose="02000503000000020004" pitchFamily="2" charset="0"/>
              </a:rPr>
              <a:t>University of Wisconsin–Madison</a:t>
            </a:r>
          </a:p>
          <a:p>
            <a:r>
              <a:rPr lang="en-US" sz="2000" dirty="0"/>
              <a:t>OSG Campus Coordinator</a:t>
            </a:r>
          </a:p>
          <a:p>
            <a:r>
              <a:rPr lang="en-US" sz="2000" dirty="0">
                <a:solidFill>
                  <a:schemeClr val="accent3"/>
                </a:solidFill>
              </a:rPr>
              <a:t>OSG Deputy Executive Director</a:t>
            </a:r>
          </a:p>
          <a:p>
            <a:r>
              <a:rPr lang="en-US" sz="2000" dirty="0">
                <a:solidFill>
                  <a:schemeClr val="accent3"/>
                </a:solidFill>
              </a:rPr>
              <a:t>OSG School Director</a:t>
            </a:r>
          </a:p>
        </p:txBody>
      </p:sp>
    </p:spTree>
    <p:extLst>
      <p:ext uri="{BB962C8B-B14F-4D97-AF65-F5344CB8AC3E}">
        <p14:creationId xmlns:p14="http://schemas.microsoft.com/office/powerpoint/2010/main" val="259724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866D-4473-54EF-2346-A1DD86D1E0AA}"/>
              </a:ext>
            </a:extLst>
          </p:cNvPr>
          <p:cNvSpPr>
            <a:spLocks noGrp="1"/>
          </p:cNvSpPr>
          <p:nvPr>
            <p:ph type="title"/>
          </p:nvPr>
        </p:nvSpPr>
        <p:spPr/>
        <p:txBody>
          <a:bodyPr/>
          <a:lstStyle/>
          <a:p>
            <a:r>
              <a:rPr lang="en-US" dirty="0"/>
              <a:t>Sharing Storage — Export Your Data</a:t>
            </a:r>
          </a:p>
        </p:txBody>
      </p:sp>
      <p:sp>
        <p:nvSpPr>
          <p:cNvPr id="3" name="Content Placeholder 2">
            <a:extLst>
              <a:ext uri="{FF2B5EF4-FFF2-40B4-BE49-F238E27FC236}">
                <a16:creationId xmlns:a16="http://schemas.microsoft.com/office/drawing/2014/main" id="{3843C360-EF9B-F799-91C9-503835B8A011}"/>
              </a:ext>
            </a:extLst>
          </p:cNvPr>
          <p:cNvSpPr>
            <a:spLocks noGrp="1"/>
          </p:cNvSpPr>
          <p:nvPr>
            <p:ph idx="1"/>
          </p:nvPr>
        </p:nvSpPr>
        <p:spPr/>
        <p:txBody>
          <a:bodyPr>
            <a:normAutofit/>
          </a:bodyPr>
          <a:lstStyle/>
          <a:p>
            <a:r>
              <a:rPr lang="en-US" dirty="0"/>
              <a:t>Export your data, read-only, into the OSDF</a:t>
            </a:r>
          </a:p>
          <a:p>
            <a:pPr lvl="1"/>
            <a:r>
              <a:rPr lang="en-US" dirty="0"/>
              <a:t>You provide access to one or more parts of your filesystem</a:t>
            </a:r>
          </a:p>
          <a:p>
            <a:pPr lvl="1"/>
            <a:r>
              <a:rPr lang="en-US" dirty="0"/>
              <a:t>You choose whether data are public or protected</a:t>
            </a:r>
          </a:p>
          <a:p>
            <a:pPr lvl="1"/>
            <a:r>
              <a:rPr lang="en-US" dirty="0"/>
              <a:t>We manage an OSDF Origin for you – makes data accessible via OSDF</a:t>
            </a:r>
          </a:p>
          <a:p>
            <a:pPr lvl="1"/>
            <a:r>
              <a:rPr lang="en-US" dirty="0"/>
              <a:t>Can support writing back to Origin for your users (you provide auth)</a:t>
            </a:r>
          </a:p>
        </p:txBody>
      </p:sp>
      <p:sp>
        <p:nvSpPr>
          <p:cNvPr id="4" name="Date Placeholder 3">
            <a:extLst>
              <a:ext uri="{FF2B5EF4-FFF2-40B4-BE49-F238E27FC236}">
                <a16:creationId xmlns:a16="http://schemas.microsoft.com/office/drawing/2014/main" id="{F2A59356-E1C2-9A57-D3C9-70EDC4CC7CB8}"/>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BA5211C9-F64D-F6CB-7EEB-28CD211A3A18}"/>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10</a:t>
            </a:fld>
            <a:endParaRPr lang="en-US" dirty="0"/>
          </a:p>
        </p:txBody>
      </p:sp>
      <p:pic>
        <p:nvPicPr>
          <p:cNvPr id="7" name="Picture 6" descr="Diagram of a diagram of data storage&#10;&#10;Description automatically generated">
            <a:extLst>
              <a:ext uri="{FF2B5EF4-FFF2-40B4-BE49-F238E27FC236}">
                <a16:creationId xmlns:a16="http://schemas.microsoft.com/office/drawing/2014/main" id="{2C9CDCF7-8F0A-F23E-11AE-6D0861345A65}"/>
              </a:ext>
            </a:extLst>
          </p:cNvPr>
          <p:cNvPicPr>
            <a:picLocks noChangeAspect="1"/>
          </p:cNvPicPr>
          <p:nvPr/>
        </p:nvPicPr>
        <p:blipFill>
          <a:blip r:embed="rId2"/>
          <a:stretch>
            <a:fillRect/>
          </a:stretch>
        </p:blipFill>
        <p:spPr>
          <a:xfrm>
            <a:off x="2980362" y="3923703"/>
            <a:ext cx="4684160" cy="2068503"/>
          </a:xfrm>
          <a:prstGeom prst="rect">
            <a:avLst/>
          </a:prstGeom>
        </p:spPr>
      </p:pic>
    </p:spTree>
    <p:extLst>
      <p:ext uri="{BB962C8B-B14F-4D97-AF65-F5344CB8AC3E}">
        <p14:creationId xmlns:p14="http://schemas.microsoft.com/office/powerpoint/2010/main" val="117489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866D-4473-54EF-2346-A1DD86D1E0AA}"/>
              </a:ext>
            </a:extLst>
          </p:cNvPr>
          <p:cNvSpPr>
            <a:spLocks noGrp="1"/>
          </p:cNvSpPr>
          <p:nvPr>
            <p:ph type="title"/>
          </p:nvPr>
        </p:nvSpPr>
        <p:spPr/>
        <p:txBody>
          <a:bodyPr/>
          <a:lstStyle/>
          <a:p>
            <a:r>
              <a:rPr lang="en-US" dirty="0"/>
              <a:t>Sharing Storage — Other Options</a:t>
            </a:r>
          </a:p>
        </p:txBody>
      </p:sp>
      <p:sp>
        <p:nvSpPr>
          <p:cNvPr id="3" name="Content Placeholder 2">
            <a:extLst>
              <a:ext uri="{FF2B5EF4-FFF2-40B4-BE49-F238E27FC236}">
                <a16:creationId xmlns:a16="http://schemas.microsoft.com/office/drawing/2014/main" id="{3843C360-EF9B-F799-91C9-503835B8A011}"/>
              </a:ext>
            </a:extLst>
          </p:cNvPr>
          <p:cNvSpPr>
            <a:spLocks noGrp="1"/>
          </p:cNvSpPr>
          <p:nvPr>
            <p:ph idx="1"/>
          </p:nvPr>
        </p:nvSpPr>
        <p:spPr/>
        <p:txBody>
          <a:bodyPr>
            <a:normAutofit/>
          </a:bodyPr>
          <a:lstStyle/>
          <a:p>
            <a:pPr>
              <a:spcBef>
                <a:spcPts val="2400"/>
              </a:spcBef>
            </a:pPr>
            <a:r>
              <a:rPr lang="en-US" dirty="0"/>
              <a:t>Donate storage capacity to us, and we manage user access</a:t>
            </a:r>
          </a:p>
          <a:p>
            <a:pPr lvl="1"/>
            <a:r>
              <a:rPr lang="en-US" dirty="0"/>
              <a:t>Still exploring and experimenting with this option, but it is likely the future</a:t>
            </a:r>
          </a:p>
          <a:p>
            <a:pPr lvl="1"/>
            <a:r>
              <a:rPr lang="en-US" dirty="0"/>
              <a:t>Interested? Contact us (</a:t>
            </a:r>
            <a:r>
              <a:rPr lang="en-US" dirty="0">
                <a:hlinkClick r:id="rId2"/>
              </a:rPr>
              <a:t>support@osg-htc.org</a:t>
            </a:r>
            <a:r>
              <a:rPr lang="en-US" dirty="0"/>
              <a:t>) and let’s figure it out!</a:t>
            </a:r>
          </a:p>
          <a:p>
            <a:pPr>
              <a:spcBef>
                <a:spcPts val="2400"/>
              </a:spcBef>
            </a:pPr>
            <a:r>
              <a:rPr lang="en-US" dirty="0"/>
              <a:t>Provide storage capacity as OSDF cache</a:t>
            </a:r>
          </a:p>
          <a:p>
            <a:pPr lvl="1"/>
            <a:r>
              <a:rPr lang="en-US" dirty="0"/>
              <a:t>You provide storage capacity</a:t>
            </a:r>
          </a:p>
          <a:p>
            <a:pPr lvl="1"/>
            <a:r>
              <a:rPr lang="en-US" dirty="0"/>
              <a:t>We manage the OSDF Cache service that uses it</a:t>
            </a:r>
          </a:p>
        </p:txBody>
      </p:sp>
      <p:sp>
        <p:nvSpPr>
          <p:cNvPr id="4" name="Date Placeholder 3">
            <a:extLst>
              <a:ext uri="{FF2B5EF4-FFF2-40B4-BE49-F238E27FC236}">
                <a16:creationId xmlns:a16="http://schemas.microsoft.com/office/drawing/2014/main" id="{F2A59356-E1C2-9A57-D3C9-70EDC4CC7CB8}"/>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BA5211C9-F64D-F6CB-7EEB-28CD211A3A18}"/>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11</a:t>
            </a:fld>
            <a:endParaRPr lang="en-US" dirty="0"/>
          </a:p>
        </p:txBody>
      </p:sp>
    </p:spTree>
    <p:extLst>
      <p:ext uri="{BB962C8B-B14F-4D97-AF65-F5344CB8AC3E}">
        <p14:creationId xmlns:p14="http://schemas.microsoft.com/office/powerpoint/2010/main" val="233628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7549DD-AC4B-8218-78DA-F6ABA3E4410D}"/>
              </a:ext>
            </a:extLst>
          </p:cNvPr>
          <p:cNvSpPr>
            <a:spLocks noGrp="1"/>
          </p:cNvSpPr>
          <p:nvPr>
            <p:ph type="title"/>
          </p:nvPr>
        </p:nvSpPr>
        <p:spPr/>
        <p:txBody>
          <a:bodyPr/>
          <a:lstStyle/>
          <a:p>
            <a:r>
              <a:rPr lang="en-US" dirty="0"/>
              <a:t>Collaborating</a:t>
            </a:r>
          </a:p>
        </p:txBody>
      </p:sp>
      <p:sp>
        <p:nvSpPr>
          <p:cNvPr id="7" name="Text Placeholder 6">
            <a:extLst>
              <a:ext uri="{FF2B5EF4-FFF2-40B4-BE49-F238E27FC236}">
                <a16:creationId xmlns:a16="http://schemas.microsoft.com/office/drawing/2014/main" id="{46996466-7F1E-E9C3-BB0B-2A55283FC45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BD48E7D-0E1B-2EFF-3FCB-FF4720DAAD0B}"/>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00B6C78B-CC62-CEE2-2828-0D63BBE5A742}"/>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12</a:t>
            </a:fld>
            <a:endParaRPr lang="en-US" dirty="0"/>
          </a:p>
        </p:txBody>
      </p:sp>
    </p:spTree>
    <p:extLst>
      <p:ext uri="{BB962C8B-B14F-4D97-AF65-F5344CB8AC3E}">
        <p14:creationId xmlns:p14="http://schemas.microsoft.com/office/powerpoint/2010/main" val="321081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4B5EFF-CEB6-456A-55CA-B22CCE669348}"/>
              </a:ext>
            </a:extLst>
          </p:cNvPr>
          <p:cNvSpPr>
            <a:spLocks noGrp="1"/>
          </p:cNvSpPr>
          <p:nvPr>
            <p:ph type="title"/>
          </p:nvPr>
        </p:nvSpPr>
        <p:spPr/>
        <p:txBody>
          <a:bodyPr/>
          <a:lstStyle/>
          <a:p>
            <a:r>
              <a:rPr lang="en-US" dirty="0"/>
              <a:t>Collaborating — Overview</a:t>
            </a:r>
          </a:p>
        </p:txBody>
      </p:sp>
      <p:sp>
        <p:nvSpPr>
          <p:cNvPr id="7" name="Content Placeholder 6">
            <a:extLst>
              <a:ext uri="{FF2B5EF4-FFF2-40B4-BE49-F238E27FC236}">
                <a16:creationId xmlns:a16="http://schemas.microsoft.com/office/drawing/2014/main" id="{96203A59-DB20-BACF-D77B-7819209B86D7}"/>
              </a:ext>
            </a:extLst>
          </p:cNvPr>
          <p:cNvSpPr>
            <a:spLocks noGrp="1"/>
          </p:cNvSpPr>
          <p:nvPr>
            <p:ph idx="1"/>
          </p:nvPr>
        </p:nvSpPr>
        <p:spPr/>
        <p:txBody>
          <a:bodyPr/>
          <a:lstStyle/>
          <a:p>
            <a:r>
              <a:rPr lang="en-US" dirty="0"/>
              <a:t>Typical phases of a Campus/OSG collaboration:</a:t>
            </a:r>
          </a:p>
          <a:p>
            <a:pPr lvl="1"/>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Planning</a:t>
            </a:r>
            <a:r>
              <a:rPr lang="en-US" dirty="0"/>
              <a:t> – Before proposal, order, or integration</a:t>
            </a:r>
          </a:p>
          <a:p>
            <a:pPr lvl="1"/>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Integration</a:t>
            </a:r>
            <a:r>
              <a:rPr lang="en-US" dirty="0"/>
              <a:t> – Technical and human aspects</a:t>
            </a:r>
          </a:p>
          <a:p>
            <a:pPr lvl="1"/>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Operations</a:t>
            </a:r>
            <a:r>
              <a:rPr lang="en-US" dirty="0"/>
              <a:t>  – Monitoring, accounting, and support</a:t>
            </a:r>
          </a:p>
          <a:p>
            <a:pPr>
              <a:spcBef>
                <a:spcPts val="2400"/>
              </a:spcBef>
            </a:pPr>
            <a:r>
              <a:rPr lang="en-US" dirty="0"/>
              <a:t>Recently added a Campus Coordinator role (me!)</a:t>
            </a:r>
          </a:p>
          <a:p>
            <a:pPr lvl="1"/>
            <a:r>
              <a:rPr lang="en-US" dirty="0"/>
              <a:t>Single point-of-contact throughout the lifecycle</a:t>
            </a:r>
          </a:p>
          <a:p>
            <a:pPr lvl="1"/>
            <a:r>
              <a:rPr lang="en-US" dirty="0"/>
              <a:t>Can connect to all </a:t>
            </a:r>
            <a:r>
              <a:rPr lang="en-US" dirty="0" err="1"/>
              <a:t>PATh</a:t>
            </a:r>
            <a:r>
              <a:rPr lang="en-US" dirty="0"/>
              <a:t> teams</a:t>
            </a:r>
          </a:p>
        </p:txBody>
      </p:sp>
      <p:sp>
        <p:nvSpPr>
          <p:cNvPr id="4" name="Date Placeholder 3">
            <a:extLst>
              <a:ext uri="{FF2B5EF4-FFF2-40B4-BE49-F238E27FC236}">
                <a16:creationId xmlns:a16="http://schemas.microsoft.com/office/drawing/2014/main" id="{02A8A2E8-363C-0E25-D581-89F0EF2624FB}"/>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6163D6C0-8C5D-0943-650B-E822F73F66D5}"/>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13</a:t>
            </a:fld>
            <a:endParaRPr lang="en-US" dirty="0"/>
          </a:p>
        </p:txBody>
      </p:sp>
    </p:spTree>
    <p:extLst>
      <p:ext uri="{BB962C8B-B14F-4D97-AF65-F5344CB8AC3E}">
        <p14:creationId xmlns:p14="http://schemas.microsoft.com/office/powerpoint/2010/main" val="23460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42D2-337D-8AA3-0606-D402AFEFDF09}"/>
              </a:ext>
            </a:extLst>
          </p:cNvPr>
          <p:cNvSpPr>
            <a:spLocks noGrp="1"/>
          </p:cNvSpPr>
          <p:nvPr>
            <p:ph type="title"/>
          </p:nvPr>
        </p:nvSpPr>
        <p:spPr/>
        <p:txBody>
          <a:bodyPr/>
          <a:lstStyle/>
          <a:p>
            <a:r>
              <a:rPr lang="en-US" dirty="0"/>
              <a:t>Collaborating — Planning</a:t>
            </a:r>
          </a:p>
        </p:txBody>
      </p:sp>
      <p:sp>
        <p:nvSpPr>
          <p:cNvPr id="3" name="Content Placeholder 2">
            <a:extLst>
              <a:ext uri="{FF2B5EF4-FFF2-40B4-BE49-F238E27FC236}">
                <a16:creationId xmlns:a16="http://schemas.microsoft.com/office/drawing/2014/main" id="{B120E9B8-AD25-6A05-EB69-FAC3ABEEDEBA}"/>
              </a:ext>
            </a:extLst>
          </p:cNvPr>
          <p:cNvSpPr>
            <a:spLocks noGrp="1"/>
          </p:cNvSpPr>
          <p:nvPr>
            <p:ph idx="1"/>
          </p:nvPr>
        </p:nvSpPr>
        <p:spPr/>
        <p:txBody>
          <a:bodyPr/>
          <a:lstStyle/>
          <a:p>
            <a:pPr marL="0" indent="0">
              <a:buNone/>
            </a:pPr>
            <a:r>
              <a:rPr lang="en-US" dirty="0"/>
              <a:t>We provide guidance on how to integrate campus capacity with a national CI ecosystem (e.g., </a:t>
            </a:r>
            <a:r>
              <a:rPr lang="en-US" dirty="0" err="1"/>
              <a:t>OSPool</a:t>
            </a:r>
            <a:r>
              <a:rPr lang="en-US" dirty="0"/>
              <a:t>, OSDF)</a:t>
            </a:r>
          </a:p>
          <a:p>
            <a:pPr>
              <a:spcBef>
                <a:spcPts val="2400"/>
              </a:spcBef>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Consult</a:t>
            </a:r>
            <a:r>
              <a:rPr lang="en-US" dirty="0"/>
              <a:t> on topics like the ones covered here, with more details</a:t>
            </a:r>
          </a:p>
          <a:p>
            <a:pPr lvl="1"/>
            <a:r>
              <a:rPr lang="en-US" dirty="0"/>
              <a:t>Options for integration with </a:t>
            </a:r>
            <a:r>
              <a:rPr lang="en-US" dirty="0" err="1"/>
              <a:t>PATh</a:t>
            </a:r>
            <a:r>
              <a:rPr lang="en-US" dirty="0"/>
              <a:t> services</a:t>
            </a:r>
          </a:p>
          <a:p>
            <a:pPr lvl="1"/>
            <a:r>
              <a:rPr lang="en-US" dirty="0"/>
              <a:t>CI architecture and system requirements</a:t>
            </a:r>
          </a:p>
          <a:p>
            <a:pPr>
              <a:spcBef>
                <a:spcPts val="2400"/>
              </a:spcBef>
            </a:pPr>
            <a:r>
              <a:rPr lang="en-US" dirty="0"/>
              <a:t>We provide </a:t>
            </a:r>
            <a:r>
              <a:rPr lang="en-US" i="1" dirty="0">
                <a:latin typeface="Helvetica Neue Medium" panose="02000503000000020004" pitchFamily="2" charset="0"/>
                <a:ea typeface="Helvetica Neue Medium" panose="02000503000000020004" pitchFamily="2" charset="0"/>
                <a:cs typeface="Helvetica Neue Medium" panose="02000503000000020004" pitchFamily="2" charset="0"/>
              </a:rPr>
              <a:t>letters of collaboration </a:t>
            </a:r>
            <a:r>
              <a:rPr lang="en-US" dirty="0"/>
              <a:t>for proposals, incl. NSF CC*</a:t>
            </a:r>
          </a:p>
        </p:txBody>
      </p:sp>
      <p:sp>
        <p:nvSpPr>
          <p:cNvPr id="4" name="Date Placeholder 3">
            <a:extLst>
              <a:ext uri="{FF2B5EF4-FFF2-40B4-BE49-F238E27FC236}">
                <a16:creationId xmlns:a16="http://schemas.microsoft.com/office/drawing/2014/main" id="{6BD8025E-1D42-0E8D-81A0-084BC08954CF}"/>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95C50627-FCB4-42E5-537C-167BA072CA47}"/>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14</a:t>
            </a:fld>
            <a:endParaRPr lang="en-US" dirty="0"/>
          </a:p>
        </p:txBody>
      </p:sp>
    </p:spTree>
    <p:extLst>
      <p:ext uri="{BB962C8B-B14F-4D97-AF65-F5344CB8AC3E}">
        <p14:creationId xmlns:p14="http://schemas.microsoft.com/office/powerpoint/2010/main" val="124252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6E40-5E2A-EE49-519B-6125EA97D8B1}"/>
              </a:ext>
            </a:extLst>
          </p:cNvPr>
          <p:cNvSpPr>
            <a:spLocks noGrp="1"/>
          </p:cNvSpPr>
          <p:nvPr>
            <p:ph type="title"/>
          </p:nvPr>
        </p:nvSpPr>
        <p:spPr/>
        <p:txBody>
          <a:bodyPr/>
          <a:lstStyle/>
          <a:p>
            <a:r>
              <a:rPr lang="en-US" dirty="0"/>
              <a:t>Collaborating — Integration</a:t>
            </a:r>
          </a:p>
        </p:txBody>
      </p:sp>
      <p:sp>
        <p:nvSpPr>
          <p:cNvPr id="3" name="Content Placeholder 2">
            <a:extLst>
              <a:ext uri="{FF2B5EF4-FFF2-40B4-BE49-F238E27FC236}">
                <a16:creationId xmlns:a16="http://schemas.microsoft.com/office/drawing/2014/main" id="{6C7470D4-035C-FBDD-4BC7-DEC50DF41B92}"/>
              </a:ext>
            </a:extLst>
          </p:cNvPr>
          <p:cNvSpPr>
            <a:spLocks noGrp="1"/>
          </p:cNvSpPr>
          <p:nvPr>
            <p:ph idx="1"/>
          </p:nvPr>
        </p:nvSpPr>
        <p:spPr/>
        <p:txBody>
          <a:bodyPr>
            <a:normAutofit/>
          </a:bodyPr>
          <a:lstStyle/>
          <a:p>
            <a:r>
              <a:rPr lang="en-US" dirty="0"/>
              <a:t>Meet once to understand goals and form technical plans</a:t>
            </a:r>
          </a:p>
          <a:p>
            <a:r>
              <a:rPr lang="en-US" dirty="0"/>
              <a:t>Carry out the integration plan</a:t>
            </a:r>
          </a:p>
          <a:p>
            <a:pPr lvl="1"/>
            <a:r>
              <a:rPr lang="en-US" dirty="0"/>
              <a:t>Recent improvement (OSCF): Aim for first jobs in just 1 working meeting</a:t>
            </a:r>
          </a:p>
          <a:p>
            <a:r>
              <a:rPr lang="en-US" dirty="0"/>
              <a:t>We provide detailed technical documentation</a:t>
            </a:r>
          </a:p>
          <a:p>
            <a:pPr lvl="1"/>
            <a:r>
              <a:rPr lang="en-US" dirty="0">
                <a:hlinkClick r:id="rId2"/>
              </a:rPr>
              <a:t>https://osg-htc.org/docs/</a:t>
            </a:r>
            <a:endParaRPr lang="en-US" dirty="0"/>
          </a:p>
          <a:p>
            <a:pPr lvl="1"/>
            <a:r>
              <a:rPr lang="en-US" dirty="0"/>
              <a:t>Reviewed and updated periodically, plus ad hoc as needed</a:t>
            </a:r>
          </a:p>
          <a:p>
            <a:r>
              <a:rPr lang="en-US" dirty="0"/>
              <a:t>Support you throughout process</a:t>
            </a:r>
          </a:p>
          <a:p>
            <a:pPr lvl="1"/>
            <a:r>
              <a:rPr lang="en-US" dirty="0"/>
              <a:t>Contact us at any time: </a:t>
            </a:r>
            <a:r>
              <a:rPr lang="en-US" dirty="0">
                <a:hlinkClick r:id="rId3"/>
              </a:rPr>
              <a:t>support@osg-htc.org</a:t>
            </a:r>
            <a:endParaRPr lang="en-US" dirty="0"/>
          </a:p>
          <a:p>
            <a:pPr lvl="1"/>
            <a:r>
              <a:rPr lang="en-US" dirty="0"/>
              <a:t>Always have Campus Coordinator to turn to</a:t>
            </a:r>
          </a:p>
        </p:txBody>
      </p:sp>
      <p:sp>
        <p:nvSpPr>
          <p:cNvPr id="4" name="Date Placeholder 3">
            <a:extLst>
              <a:ext uri="{FF2B5EF4-FFF2-40B4-BE49-F238E27FC236}">
                <a16:creationId xmlns:a16="http://schemas.microsoft.com/office/drawing/2014/main" id="{F26931BD-C894-591D-D83D-52540F71AD81}"/>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0C5FAE30-CE13-3C4B-17C7-76DC72AEA48A}"/>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15</a:t>
            </a:fld>
            <a:endParaRPr lang="en-US" dirty="0"/>
          </a:p>
        </p:txBody>
      </p:sp>
    </p:spTree>
    <p:extLst>
      <p:ext uri="{BB962C8B-B14F-4D97-AF65-F5344CB8AC3E}">
        <p14:creationId xmlns:p14="http://schemas.microsoft.com/office/powerpoint/2010/main" val="283596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7B45-05E4-28B8-7551-5EA3535B7418}"/>
              </a:ext>
            </a:extLst>
          </p:cNvPr>
          <p:cNvSpPr>
            <a:spLocks noGrp="1"/>
          </p:cNvSpPr>
          <p:nvPr>
            <p:ph type="title"/>
          </p:nvPr>
        </p:nvSpPr>
        <p:spPr/>
        <p:txBody>
          <a:bodyPr/>
          <a:lstStyle/>
          <a:p>
            <a:r>
              <a:rPr lang="en-US" dirty="0"/>
              <a:t>Collaborating — Operations</a:t>
            </a:r>
          </a:p>
        </p:txBody>
      </p:sp>
      <p:sp>
        <p:nvSpPr>
          <p:cNvPr id="3" name="Content Placeholder 2">
            <a:extLst>
              <a:ext uri="{FF2B5EF4-FFF2-40B4-BE49-F238E27FC236}">
                <a16:creationId xmlns:a16="http://schemas.microsoft.com/office/drawing/2014/main" id="{FE305A45-1AB2-3845-028A-95CA2B252A2E}"/>
              </a:ext>
            </a:extLst>
          </p:cNvPr>
          <p:cNvSpPr>
            <a:spLocks noGrp="1"/>
          </p:cNvSpPr>
          <p:nvPr>
            <p:ph idx="1"/>
          </p:nvPr>
        </p:nvSpPr>
        <p:spPr/>
        <p:txBody>
          <a:bodyPr>
            <a:normAutofit/>
          </a:bodyPr>
          <a:lstStyle/>
          <a:p>
            <a:r>
              <a:rPr lang="en-US" dirty="0"/>
              <a:t>We proactively monitor our services and accounting for issues</a:t>
            </a:r>
          </a:p>
          <a:p>
            <a:pPr lvl="1"/>
            <a:r>
              <a:rPr lang="en-US" dirty="0"/>
              <a:t>When we find issues in our services, we resolve and let you know</a:t>
            </a:r>
          </a:p>
          <a:p>
            <a:pPr lvl="1"/>
            <a:r>
              <a:rPr lang="en-US" dirty="0"/>
              <a:t>When we find issues that may be yours, we let you know and follow up</a:t>
            </a:r>
          </a:p>
          <a:p>
            <a:r>
              <a:rPr lang="en-US" dirty="0"/>
              <a:t>Check in with active campuses</a:t>
            </a:r>
          </a:p>
          <a:p>
            <a:pPr lvl="1"/>
            <a:r>
              <a:rPr lang="en-US" dirty="0"/>
              <a:t>Listen for new opportunities, including pain points we should address</a:t>
            </a:r>
          </a:p>
          <a:p>
            <a:pPr lvl="1"/>
            <a:r>
              <a:rPr lang="en-US" dirty="0"/>
              <a:t>Identify potential connections with other campuses, etc.</a:t>
            </a:r>
          </a:p>
          <a:p>
            <a:r>
              <a:rPr lang="en-US" dirty="0"/>
              <a:t>Continue to provide support</a:t>
            </a:r>
          </a:p>
          <a:p>
            <a:pPr lvl="1"/>
            <a:r>
              <a:rPr lang="en-US" dirty="0"/>
              <a:t>Respond to questions, concerns, requests</a:t>
            </a:r>
          </a:p>
          <a:p>
            <a:pPr lvl="1"/>
            <a:r>
              <a:rPr lang="en-US" dirty="0"/>
              <a:t>Provide software and service updates</a:t>
            </a:r>
          </a:p>
          <a:p>
            <a:pPr lvl="1"/>
            <a:r>
              <a:rPr lang="en-US" dirty="0"/>
              <a:t>Improve documentation</a:t>
            </a:r>
          </a:p>
        </p:txBody>
      </p:sp>
      <p:sp>
        <p:nvSpPr>
          <p:cNvPr id="4" name="Date Placeholder 3">
            <a:extLst>
              <a:ext uri="{FF2B5EF4-FFF2-40B4-BE49-F238E27FC236}">
                <a16:creationId xmlns:a16="http://schemas.microsoft.com/office/drawing/2014/main" id="{5D0C3133-7345-608C-4297-44FA8865A9C3}"/>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6653D16C-F38E-39F4-E105-572F803DFF13}"/>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16</a:t>
            </a:fld>
            <a:endParaRPr lang="en-US" dirty="0"/>
          </a:p>
        </p:txBody>
      </p:sp>
    </p:spTree>
    <p:extLst>
      <p:ext uri="{BB962C8B-B14F-4D97-AF65-F5344CB8AC3E}">
        <p14:creationId xmlns:p14="http://schemas.microsoft.com/office/powerpoint/2010/main" val="307177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4DFA-64C5-AA0D-A508-C453E333D062}"/>
              </a:ext>
            </a:extLst>
          </p:cNvPr>
          <p:cNvSpPr>
            <a:spLocks noGrp="1"/>
          </p:cNvSpPr>
          <p:nvPr>
            <p:ph type="title"/>
          </p:nvPr>
        </p:nvSpPr>
        <p:spPr/>
        <p:txBody>
          <a:bodyPr/>
          <a:lstStyle/>
          <a:p>
            <a:r>
              <a:rPr lang="en-US" dirty="0"/>
              <a:t>Collaborating — Your Responsibilities</a:t>
            </a:r>
          </a:p>
        </p:txBody>
      </p:sp>
      <p:sp>
        <p:nvSpPr>
          <p:cNvPr id="3" name="Content Placeholder 2">
            <a:extLst>
              <a:ext uri="{FF2B5EF4-FFF2-40B4-BE49-F238E27FC236}">
                <a16:creationId xmlns:a16="http://schemas.microsoft.com/office/drawing/2014/main" id="{B9027406-55D9-A2C1-EFBC-2E6BF17C73E1}"/>
              </a:ext>
            </a:extLst>
          </p:cNvPr>
          <p:cNvSpPr>
            <a:spLocks noGrp="1"/>
          </p:cNvSpPr>
          <p:nvPr>
            <p:ph idx="1"/>
          </p:nvPr>
        </p:nvSpPr>
        <p:spPr/>
        <p:txBody>
          <a:bodyPr>
            <a:normAutofit/>
          </a:bodyPr>
          <a:lstStyle/>
          <a:p>
            <a:r>
              <a:rPr lang="en-US" dirty="0"/>
              <a:t>Notify us of changes to your infrastructure, especially:</a:t>
            </a:r>
          </a:p>
          <a:p>
            <a:pPr lvl="1"/>
            <a:r>
              <a:rPr lang="en-US" dirty="0"/>
              <a:t>Downtime, scheduled or otherwise (when you can)</a:t>
            </a:r>
          </a:p>
          <a:p>
            <a:pPr lvl="1"/>
            <a:r>
              <a:rPr lang="en-US" dirty="0"/>
              <a:t>Major software changes (e.g., to OS, batch system, etc.)</a:t>
            </a:r>
          </a:p>
          <a:p>
            <a:pPr lvl="1"/>
            <a:r>
              <a:rPr lang="en-US" dirty="0"/>
              <a:t>Networking changes, esp. firewall updates that could affect us</a:t>
            </a:r>
          </a:p>
          <a:p>
            <a:pPr lvl="1"/>
            <a:r>
              <a:rPr lang="en-US" dirty="0"/>
              <a:t>Significant changes to hardware</a:t>
            </a:r>
          </a:p>
          <a:p>
            <a:r>
              <a:rPr lang="en-US" dirty="0"/>
              <a:t>Respond to our operational requests in a timely manner</a:t>
            </a:r>
          </a:p>
          <a:p>
            <a:pPr lvl="1"/>
            <a:r>
              <a:rPr lang="en-US" dirty="0"/>
              <a:t>In the rare case of campus-specific security concerns, we will provide desired response time</a:t>
            </a:r>
          </a:p>
          <a:p>
            <a:r>
              <a:rPr lang="en-US" dirty="0"/>
              <a:t>For big changes, we can start with planning again, etc.</a:t>
            </a:r>
          </a:p>
          <a:p>
            <a:endParaRPr lang="en-US" dirty="0"/>
          </a:p>
        </p:txBody>
      </p:sp>
      <p:sp>
        <p:nvSpPr>
          <p:cNvPr id="4" name="Date Placeholder 3">
            <a:extLst>
              <a:ext uri="{FF2B5EF4-FFF2-40B4-BE49-F238E27FC236}">
                <a16:creationId xmlns:a16="http://schemas.microsoft.com/office/drawing/2014/main" id="{6B6594FA-B857-DCEA-5625-E2E32E739634}"/>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15B43B9E-B54A-FE55-98AC-2708C807EEA5}"/>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17</a:t>
            </a:fld>
            <a:endParaRPr lang="en-US" dirty="0"/>
          </a:p>
        </p:txBody>
      </p:sp>
    </p:spTree>
    <p:extLst>
      <p:ext uri="{BB962C8B-B14F-4D97-AF65-F5344CB8AC3E}">
        <p14:creationId xmlns:p14="http://schemas.microsoft.com/office/powerpoint/2010/main" val="372064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6B3B-2900-6D75-87DE-6C8D1F1CF97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0A49B0B-585A-14D5-8AD3-227276E65498}"/>
              </a:ext>
            </a:extLst>
          </p:cNvPr>
          <p:cNvSpPr>
            <a:spLocks noGrp="1"/>
          </p:cNvSpPr>
          <p:nvPr>
            <p:ph idx="1"/>
          </p:nvPr>
        </p:nvSpPr>
        <p:spPr/>
        <p:txBody>
          <a:bodyPr/>
          <a:lstStyle/>
          <a:p>
            <a:r>
              <a:rPr lang="en-US" dirty="0"/>
              <a:t>We strive to make integration of compute and storage capacity as painless and effective as possible</a:t>
            </a:r>
          </a:p>
          <a:p>
            <a:pPr>
              <a:spcBef>
                <a:spcPts val="2400"/>
              </a:spcBef>
            </a:pPr>
            <a:r>
              <a:rPr lang="en-US" dirty="0"/>
              <a:t>Tell us where it hurts, so at least we have the opportunity to fix it</a:t>
            </a:r>
          </a:p>
          <a:p>
            <a:pPr>
              <a:spcBef>
                <a:spcPts val="2400"/>
              </a:spcBef>
            </a:pPr>
            <a:r>
              <a:rPr lang="en-US" sz="3400" dirty="0">
                <a:latin typeface="Helvetica Neue Medium" panose="02000503000000020004" pitchFamily="2" charset="0"/>
                <a:ea typeface="Helvetica Neue Medium" panose="02000503000000020004" pitchFamily="2" charset="0"/>
                <a:cs typeface="Helvetica Neue Medium" panose="02000503000000020004" pitchFamily="2" charset="0"/>
              </a:rPr>
              <a:t>To get started: </a:t>
            </a:r>
            <a:r>
              <a:rPr lang="en-US" sz="3400" dirty="0">
                <a:latin typeface="Helvetica Neue Medium" panose="02000503000000020004" pitchFamily="2" charset="0"/>
                <a:ea typeface="Helvetica Neue Medium" panose="02000503000000020004" pitchFamily="2" charset="0"/>
                <a:cs typeface="Helvetica Neue Medium" panose="02000503000000020004" pitchFamily="2" charset="0"/>
                <a:hlinkClick r:id="rId2"/>
              </a:rPr>
              <a:t>support@osg-htc.org</a:t>
            </a:r>
            <a:endParaRPr lang="en-US" sz="34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lvl="1">
              <a:spcBef>
                <a:spcPts val="1000"/>
              </a:spcBef>
            </a:pPr>
            <a:r>
              <a:rPr lang="en-US" dirty="0"/>
              <a:t>Or to me, OSG Campus Coordinator: Tim Cartwright &lt;</a:t>
            </a:r>
            <a:r>
              <a:rPr lang="en-US" dirty="0" err="1"/>
              <a:t>cat@cs.wisc.edu</a:t>
            </a:r>
            <a:r>
              <a:rPr lang="en-US" dirty="0"/>
              <a:t>&gt;</a:t>
            </a:r>
          </a:p>
        </p:txBody>
      </p:sp>
      <p:sp>
        <p:nvSpPr>
          <p:cNvPr id="4" name="Date Placeholder 3">
            <a:extLst>
              <a:ext uri="{FF2B5EF4-FFF2-40B4-BE49-F238E27FC236}">
                <a16:creationId xmlns:a16="http://schemas.microsoft.com/office/drawing/2014/main" id="{44B78D3D-3728-513E-F7C0-B6746D567B33}"/>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C916BA0C-5718-B867-909B-9C86FC850AC4}"/>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18</a:t>
            </a:fld>
            <a:endParaRPr lang="en-US" dirty="0"/>
          </a:p>
        </p:txBody>
      </p:sp>
    </p:spTree>
    <p:extLst>
      <p:ext uri="{BB962C8B-B14F-4D97-AF65-F5344CB8AC3E}">
        <p14:creationId xmlns:p14="http://schemas.microsoft.com/office/powerpoint/2010/main" val="406584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E858-4DC1-2050-9F1E-26761C5D4AF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A0EFED0-DF89-E31F-D6D2-FBF4AD9822B3}"/>
              </a:ext>
            </a:extLst>
          </p:cNvPr>
          <p:cNvSpPr>
            <a:spLocks noGrp="1"/>
          </p:cNvSpPr>
          <p:nvPr>
            <p:ph type="body" idx="1"/>
          </p:nvPr>
        </p:nvSpPr>
        <p:spPr/>
        <p:txBody>
          <a:bodyPr>
            <a:normAutofit fontScale="92500"/>
          </a:bodyPr>
          <a:lstStyle/>
          <a:p>
            <a:pPr marL="0" indent="0">
              <a:buNone/>
            </a:pPr>
            <a:r>
              <a:rPr lang="en-US" dirty="0"/>
              <a:t>This material is based upon work supported by the National Science Foundation under Grant Nos. 1836650 and 2030508. Any opinions, findings, and conclusions or recommendations expressed in this material are those of the author(s) and do not necessarily reflect the views of the National Science Foundation.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5BEFB08D-E401-DA21-F694-9813DC1FC305}"/>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B1AFF789-38BE-9CEF-A943-6F08F77567CE}"/>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19</a:t>
            </a:fld>
            <a:endParaRPr lang="en-US" dirty="0"/>
          </a:p>
        </p:txBody>
      </p:sp>
    </p:spTree>
    <p:extLst>
      <p:ext uri="{BB962C8B-B14F-4D97-AF65-F5344CB8AC3E}">
        <p14:creationId xmlns:p14="http://schemas.microsoft.com/office/powerpoint/2010/main" val="399995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1E1022-D843-2254-DFDB-9DFF1E7DE282}"/>
              </a:ext>
            </a:extLst>
          </p:cNvPr>
          <p:cNvSpPr>
            <a:spLocks noGrp="1"/>
          </p:cNvSpPr>
          <p:nvPr>
            <p:ph type="title"/>
          </p:nvPr>
        </p:nvSpPr>
        <p:spPr/>
        <p:txBody>
          <a:bodyPr/>
          <a:lstStyle/>
          <a:p>
            <a:r>
              <a:rPr lang="en-US" dirty="0"/>
              <a:t>Introduction</a:t>
            </a:r>
          </a:p>
        </p:txBody>
      </p:sp>
      <p:sp>
        <p:nvSpPr>
          <p:cNvPr id="7" name="Content Placeholder 6">
            <a:extLst>
              <a:ext uri="{FF2B5EF4-FFF2-40B4-BE49-F238E27FC236}">
                <a16:creationId xmlns:a16="http://schemas.microsoft.com/office/drawing/2014/main" id="{596E743A-793B-C050-BA16-967B3B5287D6}"/>
              </a:ext>
            </a:extLst>
          </p:cNvPr>
          <p:cNvSpPr>
            <a:spLocks noGrp="1"/>
          </p:cNvSpPr>
          <p:nvPr>
            <p:ph idx="1"/>
          </p:nvPr>
        </p:nvSpPr>
        <p:spPr/>
        <p:txBody>
          <a:bodyPr>
            <a:norm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Yesterday:</a:t>
            </a:r>
            <a:r>
              <a:rPr lang="en-US" dirty="0"/>
              <a:t> talked about services we provide to researchers, e.g.,</a:t>
            </a:r>
          </a:p>
          <a:p>
            <a:pPr lvl="1"/>
            <a:r>
              <a:rPr lang="en-US" dirty="0"/>
              <a:t>Open Science Compute Federation (OSCF), esp. Open Science Pool</a:t>
            </a:r>
          </a:p>
          <a:p>
            <a:pPr lvl="1"/>
            <a:r>
              <a:rPr lang="en-US" dirty="0"/>
              <a:t>Open Science Data Federation (OSDF)</a:t>
            </a:r>
          </a:p>
          <a:p>
            <a:pPr>
              <a:spcBef>
                <a:spcPts val="2400"/>
              </a:spcBef>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Today:</a:t>
            </a:r>
            <a:r>
              <a:rPr lang="en-US" dirty="0"/>
              <a:t> </a:t>
            </a:r>
            <a:r>
              <a:rPr lang="en-US" i="1" dirty="0">
                <a:latin typeface="Helvetica Neue Light" panose="02000403000000020004" pitchFamily="2" charset="0"/>
                <a:ea typeface="Helvetica Neue Light" panose="02000403000000020004" pitchFamily="2" charset="0"/>
              </a:rPr>
              <a:t>how</a:t>
            </a:r>
            <a:r>
              <a:rPr lang="en-US" dirty="0"/>
              <a:t> we help campus IT organizations (writ large) share their compute and storage capacity</a:t>
            </a:r>
          </a:p>
          <a:p>
            <a:pPr>
              <a:spcBef>
                <a:spcPts val="2400"/>
              </a:spcBef>
            </a:pPr>
            <a:r>
              <a:rPr lang="en-US" dirty="0"/>
              <a:t>Why might campuses share?</a:t>
            </a:r>
          </a:p>
          <a:p>
            <a:pPr lvl="1"/>
            <a:r>
              <a:rPr lang="en-US" dirty="0"/>
              <a:t>Join a larger ecosystem and contribute beyond their borders</a:t>
            </a:r>
          </a:p>
          <a:p>
            <a:pPr lvl="1"/>
            <a:r>
              <a:rPr lang="en-US" dirty="0"/>
              <a:t>Connect with and learn from other campuses</a:t>
            </a:r>
          </a:p>
          <a:p>
            <a:pPr lvl="1"/>
            <a:r>
              <a:rPr lang="en-US" dirty="0"/>
              <a:t>Maximize usage of capacity</a:t>
            </a:r>
          </a:p>
        </p:txBody>
      </p:sp>
      <p:sp>
        <p:nvSpPr>
          <p:cNvPr id="4" name="Date Placeholder 3">
            <a:extLst>
              <a:ext uri="{FF2B5EF4-FFF2-40B4-BE49-F238E27FC236}">
                <a16:creationId xmlns:a16="http://schemas.microsoft.com/office/drawing/2014/main" id="{CC0B5017-D519-5054-F40A-7F2E60713F52}"/>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4454B5DD-A53F-B0B1-69BC-EA459747494F}"/>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2</a:t>
            </a:fld>
            <a:endParaRPr lang="en-US" dirty="0"/>
          </a:p>
        </p:txBody>
      </p:sp>
    </p:spTree>
    <p:extLst>
      <p:ext uri="{BB962C8B-B14F-4D97-AF65-F5344CB8AC3E}">
        <p14:creationId xmlns:p14="http://schemas.microsoft.com/office/powerpoint/2010/main" val="162644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1469A4-F692-47F7-862F-10919C2EB000}"/>
              </a:ext>
            </a:extLst>
          </p:cNvPr>
          <p:cNvSpPr>
            <a:spLocks noGrp="1"/>
          </p:cNvSpPr>
          <p:nvPr>
            <p:ph type="title"/>
          </p:nvPr>
        </p:nvSpPr>
        <p:spPr/>
        <p:txBody>
          <a:bodyPr/>
          <a:lstStyle/>
          <a:p>
            <a:r>
              <a:rPr lang="en-US" dirty="0"/>
              <a:t>Sharing Compute</a:t>
            </a:r>
          </a:p>
        </p:txBody>
      </p:sp>
      <p:sp>
        <p:nvSpPr>
          <p:cNvPr id="7" name="Text Placeholder 6">
            <a:extLst>
              <a:ext uri="{FF2B5EF4-FFF2-40B4-BE49-F238E27FC236}">
                <a16:creationId xmlns:a16="http://schemas.microsoft.com/office/drawing/2014/main" id="{E4E9A6D8-8DEB-562F-DA04-70C98CC295E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98874FE-F315-DE4C-351F-62CBA28C1795}"/>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3860ED7B-023C-B868-3F9B-7842F2002B00}"/>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3</a:t>
            </a:fld>
            <a:endParaRPr lang="en-US" dirty="0"/>
          </a:p>
        </p:txBody>
      </p:sp>
    </p:spTree>
    <p:extLst>
      <p:ext uri="{BB962C8B-B14F-4D97-AF65-F5344CB8AC3E}">
        <p14:creationId xmlns:p14="http://schemas.microsoft.com/office/powerpoint/2010/main" val="399765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D39F-FB61-F5EF-20E4-E1F47595B3BE}"/>
              </a:ext>
            </a:extLst>
          </p:cNvPr>
          <p:cNvSpPr>
            <a:spLocks noGrp="1"/>
          </p:cNvSpPr>
          <p:nvPr>
            <p:ph type="title"/>
          </p:nvPr>
        </p:nvSpPr>
        <p:spPr/>
        <p:txBody>
          <a:bodyPr/>
          <a:lstStyle/>
          <a:p>
            <a:r>
              <a:rPr lang="en-US" dirty="0"/>
              <a:t>Sharing Compute — Overview</a:t>
            </a:r>
          </a:p>
        </p:txBody>
      </p:sp>
      <p:sp>
        <p:nvSpPr>
          <p:cNvPr id="3" name="Content Placeholder 2">
            <a:extLst>
              <a:ext uri="{FF2B5EF4-FFF2-40B4-BE49-F238E27FC236}">
                <a16:creationId xmlns:a16="http://schemas.microsoft.com/office/drawing/2014/main" id="{E18E4926-3EA7-E8F8-6032-69645AEF3E32}"/>
              </a:ext>
            </a:extLst>
          </p:cNvPr>
          <p:cNvSpPr>
            <a:spLocks noGrp="1"/>
          </p:cNvSpPr>
          <p:nvPr>
            <p:ph idx="1"/>
          </p:nvPr>
        </p:nvSpPr>
        <p:spPr/>
        <p:txBody>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Campuses</a:t>
            </a:r>
            <a:r>
              <a:rPr lang="en-US" dirty="0"/>
              <a:t> provide raw compute capacity</a:t>
            </a:r>
          </a:p>
          <a:p>
            <a:pPr lvl="1"/>
            <a:r>
              <a:rPr lang="en-US" dirty="0"/>
              <a:t>Any batch system</a:t>
            </a:r>
          </a:p>
          <a:p>
            <a:pPr lvl="1"/>
            <a:r>
              <a:rPr lang="en-US" dirty="0"/>
              <a:t>Any “shape” of capacity</a:t>
            </a:r>
          </a:p>
          <a:p>
            <a:pPr>
              <a:spcBef>
                <a:spcPts val="2400"/>
              </a:spcBef>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OSG services</a:t>
            </a:r>
            <a:r>
              <a:rPr lang="en-US" dirty="0"/>
              <a:t> create a consistent, usable runtime environment</a:t>
            </a:r>
          </a:p>
          <a:p>
            <a:pPr lvl="1"/>
            <a:r>
              <a:rPr lang="en-US" dirty="0"/>
              <a:t>We call this an Execution Point (EP)</a:t>
            </a:r>
          </a:p>
          <a:p>
            <a:pPr lvl="1"/>
            <a:r>
              <a:rPr lang="en-US" dirty="0"/>
              <a:t>Gathered into pools</a:t>
            </a:r>
          </a:p>
          <a:p>
            <a:pPr lvl="1"/>
            <a:r>
              <a:rPr lang="en-US" dirty="0"/>
              <a:t>Available via Access Points</a:t>
            </a:r>
          </a:p>
        </p:txBody>
      </p:sp>
      <p:sp>
        <p:nvSpPr>
          <p:cNvPr id="4" name="Date Placeholder 3">
            <a:extLst>
              <a:ext uri="{FF2B5EF4-FFF2-40B4-BE49-F238E27FC236}">
                <a16:creationId xmlns:a16="http://schemas.microsoft.com/office/drawing/2014/main" id="{D3D2F120-1DC5-559A-C09F-6553B8644683}"/>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9DAD4288-C473-8A01-7D31-3EA1F1400359}"/>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4</a:t>
            </a:fld>
            <a:endParaRPr lang="en-US" dirty="0"/>
          </a:p>
        </p:txBody>
      </p:sp>
    </p:spTree>
    <p:extLst>
      <p:ext uri="{BB962C8B-B14F-4D97-AF65-F5344CB8AC3E}">
        <p14:creationId xmlns:p14="http://schemas.microsoft.com/office/powerpoint/2010/main" val="156625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A240-EF28-88DA-3832-04810610E8A5}"/>
              </a:ext>
            </a:extLst>
          </p:cNvPr>
          <p:cNvSpPr>
            <a:spLocks noGrp="1"/>
          </p:cNvSpPr>
          <p:nvPr>
            <p:ph type="title"/>
          </p:nvPr>
        </p:nvSpPr>
        <p:spPr/>
        <p:txBody>
          <a:bodyPr/>
          <a:lstStyle/>
          <a:p>
            <a:r>
              <a:rPr lang="en-US" dirty="0"/>
              <a:t>Sharing Compute — Options</a:t>
            </a:r>
          </a:p>
        </p:txBody>
      </p:sp>
      <p:sp>
        <p:nvSpPr>
          <p:cNvPr id="3" name="Content Placeholder 2">
            <a:extLst>
              <a:ext uri="{FF2B5EF4-FFF2-40B4-BE49-F238E27FC236}">
                <a16:creationId xmlns:a16="http://schemas.microsoft.com/office/drawing/2014/main" id="{BE093783-D3BE-7EBD-9C98-3B407E70BADB}"/>
              </a:ext>
            </a:extLst>
          </p:cNvPr>
          <p:cNvSpPr>
            <a:spLocks noGrp="1"/>
          </p:cNvSpPr>
          <p:nvPr>
            <p:ph idx="1"/>
          </p:nvPr>
        </p:nvSpPr>
        <p:spPr/>
        <p:txBody>
          <a:bodyPr>
            <a:norm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OSG Glide-in jobs via a Hosted CE (Compute </a:t>
            </a:r>
            <a:r>
              <a:rPr lang="en-US" dirty="0" err="1">
                <a:latin typeface="Helvetica Neue Medium" panose="02000503000000020004" pitchFamily="2" charset="0"/>
                <a:ea typeface="Helvetica Neue Medium" panose="02000503000000020004" pitchFamily="2" charset="0"/>
                <a:cs typeface="Helvetica Neue Medium" panose="02000503000000020004" pitchFamily="2" charset="0"/>
              </a:rPr>
              <a:t>Entrypoint</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t>
            </a:r>
          </a:p>
          <a:p>
            <a:pPr lvl="1"/>
            <a:r>
              <a:rPr lang="en-US" dirty="0"/>
              <a:t>Nearly all new campus integrations use this method</a:t>
            </a:r>
          </a:p>
          <a:p>
            <a:pPr lvl="1"/>
            <a:r>
              <a:rPr lang="en-US" dirty="0"/>
              <a:t>Will detail next</a:t>
            </a:r>
          </a:p>
          <a:p>
            <a:pPr>
              <a:spcBef>
                <a:spcPts val="2400"/>
              </a:spcBef>
            </a:pPr>
            <a:r>
              <a:rPr lang="en-US"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OSG Glide-in jobs via a CE that you run</a:t>
            </a:r>
          </a:p>
          <a:p>
            <a:pPr lvl="1"/>
            <a:r>
              <a:rPr lang="en-US" dirty="0">
                <a:solidFill>
                  <a:schemeClr val="bg1">
                    <a:lumMod val="65000"/>
                  </a:schemeClr>
                </a:solidFill>
              </a:rPr>
              <a:t>But don’t do this!</a:t>
            </a:r>
          </a:p>
          <a:p>
            <a:pPr lvl="1"/>
            <a:r>
              <a:rPr lang="en-US" dirty="0">
                <a:solidFill>
                  <a:schemeClr val="bg1">
                    <a:lumMod val="65000"/>
                  </a:schemeClr>
                </a:solidFill>
              </a:rPr>
              <a:t>Extra work on your end, only necessary in uncommon situations</a:t>
            </a:r>
          </a:p>
          <a:p>
            <a:pPr>
              <a:spcBef>
                <a:spcPts val="2400"/>
              </a:spcBef>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OSG Backfill Container</a:t>
            </a:r>
          </a:p>
          <a:p>
            <a:pPr lvl="1"/>
            <a:r>
              <a:rPr lang="en-US" dirty="0"/>
              <a:t>May be useful if you manage computing with, e.g., Kubernetes</a:t>
            </a:r>
          </a:p>
          <a:p>
            <a:pPr lvl="1"/>
            <a:r>
              <a:rPr lang="en-US" dirty="0"/>
              <a:t>Few campuses use this approach but contribute a lot</a:t>
            </a:r>
          </a:p>
        </p:txBody>
      </p:sp>
      <p:sp>
        <p:nvSpPr>
          <p:cNvPr id="4" name="Date Placeholder 3">
            <a:extLst>
              <a:ext uri="{FF2B5EF4-FFF2-40B4-BE49-F238E27FC236}">
                <a16:creationId xmlns:a16="http://schemas.microsoft.com/office/drawing/2014/main" id="{36BD39D6-DBF0-65C7-12EF-39B6F48DA4C0}"/>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CF37A2CF-0054-3EA9-BB18-2BD6E8EB557A}"/>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5</a:t>
            </a:fld>
            <a:endParaRPr lang="en-US" dirty="0"/>
          </a:p>
        </p:txBody>
      </p:sp>
    </p:spTree>
    <p:extLst>
      <p:ext uri="{BB962C8B-B14F-4D97-AF65-F5344CB8AC3E}">
        <p14:creationId xmlns:p14="http://schemas.microsoft.com/office/powerpoint/2010/main" val="396326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BFFE-B305-269E-C74C-FB6AF33A288B}"/>
              </a:ext>
            </a:extLst>
          </p:cNvPr>
          <p:cNvSpPr>
            <a:spLocks noGrp="1"/>
          </p:cNvSpPr>
          <p:nvPr>
            <p:ph type="title"/>
          </p:nvPr>
        </p:nvSpPr>
        <p:spPr/>
        <p:txBody>
          <a:bodyPr/>
          <a:lstStyle/>
          <a:p>
            <a:r>
              <a:rPr lang="en-US" dirty="0"/>
              <a:t>Sharing Compute via Hosted CE</a:t>
            </a:r>
          </a:p>
        </p:txBody>
      </p:sp>
      <p:sp>
        <p:nvSpPr>
          <p:cNvPr id="3" name="Content Placeholder 2">
            <a:extLst>
              <a:ext uri="{FF2B5EF4-FFF2-40B4-BE49-F238E27FC236}">
                <a16:creationId xmlns:a16="http://schemas.microsoft.com/office/drawing/2014/main" id="{C3F4E4E3-34AE-51EA-CEB5-BB5187C26B4F}"/>
              </a:ext>
            </a:extLst>
          </p:cNvPr>
          <p:cNvSpPr>
            <a:spLocks noGrp="1"/>
          </p:cNvSpPr>
          <p:nvPr>
            <p:ph idx="1"/>
          </p:nvPr>
        </p:nvSpPr>
        <p:spPr/>
        <p:txBody>
          <a:bodyPr>
            <a:norm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Campus IT/cluster requirements</a:t>
            </a:r>
          </a:p>
          <a:p>
            <a:pPr lvl="1"/>
            <a:r>
              <a:rPr lang="en-US" dirty="0"/>
              <a:t>An OSG account that can submit into your cluster</a:t>
            </a:r>
          </a:p>
          <a:p>
            <a:pPr lvl="1"/>
            <a:r>
              <a:rPr lang="en-US" dirty="0"/>
              <a:t>SSH access to that account (using public/private keys)</a:t>
            </a:r>
          </a:p>
          <a:p>
            <a:pPr lvl="1"/>
            <a:r>
              <a:rPr lang="en-US" dirty="0"/>
              <a:t>Shared user home directories between submit and worker nodes</a:t>
            </a:r>
          </a:p>
          <a:p>
            <a:pPr lvl="1"/>
            <a:r>
              <a:rPr lang="en-US" dirty="0"/>
              <a:t>Scratch space, either on each node or shared using, e.g., </a:t>
            </a:r>
            <a:r>
              <a:rPr lang="en-US" dirty="0" err="1"/>
              <a:t>BeeGFS</a:t>
            </a:r>
            <a:endParaRPr lang="en-US" dirty="0"/>
          </a:p>
          <a:p>
            <a:pPr lvl="1"/>
            <a:r>
              <a:rPr lang="en-US" dirty="0"/>
              <a:t>Unrestricted outbound network connectivity from worker nodes</a:t>
            </a:r>
          </a:p>
          <a:p>
            <a:pPr>
              <a:spcBef>
                <a:spcPts val="2400"/>
              </a:spcBef>
            </a:pPr>
            <a:r>
              <a:rPr lang="en-US" dirty="0"/>
              <a:t>We </a:t>
            </a:r>
            <a:r>
              <a:rPr lang="en-US" i="1" dirty="0">
                <a:latin typeface="Helvetica Neue Medium" panose="02000503000000020004" pitchFamily="2" charset="0"/>
                <a:ea typeface="Helvetica Neue Medium" panose="02000503000000020004" pitchFamily="2" charset="0"/>
                <a:cs typeface="Helvetica Neue Medium" panose="02000503000000020004" pitchFamily="2" charset="0"/>
              </a:rPr>
              <a:t>host and operate</a:t>
            </a:r>
            <a:r>
              <a:rPr lang="en-US" dirty="0"/>
              <a:t> the remaining required services</a:t>
            </a:r>
          </a:p>
          <a:p>
            <a:pPr lvl="1"/>
            <a:r>
              <a:rPr lang="en-US" dirty="0">
                <a:solidFill>
                  <a:schemeClr val="bg1">
                    <a:lumMod val="50000"/>
                  </a:schemeClr>
                </a:solidFill>
              </a:rPr>
              <a:t>OSG </a:t>
            </a:r>
            <a:r>
              <a:rPr lang="en-US" dirty="0" err="1">
                <a:solidFill>
                  <a:schemeClr val="bg1">
                    <a:lumMod val="50000"/>
                  </a:schemeClr>
                </a:solidFill>
              </a:rPr>
              <a:t>GlideinWMS</a:t>
            </a:r>
            <a:r>
              <a:rPr lang="en-US" dirty="0">
                <a:solidFill>
                  <a:schemeClr val="bg1">
                    <a:lumMod val="50000"/>
                  </a:schemeClr>
                </a:solidFill>
              </a:rPr>
              <a:t> Factory sends </a:t>
            </a:r>
            <a:r>
              <a:rPr lang="en-US" i="1" dirty="0">
                <a:solidFill>
                  <a:schemeClr val="bg1">
                    <a:lumMod val="50000"/>
                  </a:schemeClr>
                </a:solidFill>
              </a:rPr>
              <a:t>glide-in</a:t>
            </a:r>
            <a:r>
              <a:rPr lang="en-US" dirty="0">
                <a:solidFill>
                  <a:schemeClr val="bg1">
                    <a:lumMod val="50000"/>
                  </a:schemeClr>
                </a:solidFill>
              </a:rPr>
              <a:t> jobs to Hosted CE</a:t>
            </a:r>
          </a:p>
          <a:p>
            <a:pPr lvl="1"/>
            <a:r>
              <a:rPr lang="en-US" dirty="0">
                <a:solidFill>
                  <a:schemeClr val="bg1">
                    <a:lumMod val="50000"/>
                  </a:schemeClr>
                </a:solidFill>
              </a:rPr>
              <a:t>Hosted CE uses SSH connection to submit those jobs to your cluster</a:t>
            </a:r>
          </a:p>
          <a:p>
            <a:pPr lvl="1"/>
            <a:r>
              <a:rPr lang="en-US" dirty="0">
                <a:solidFill>
                  <a:schemeClr val="bg1">
                    <a:lumMod val="50000"/>
                  </a:schemeClr>
                </a:solidFill>
              </a:rPr>
              <a:t>When run, the glide-in job sets up the EP environment and joins a pool</a:t>
            </a:r>
          </a:p>
        </p:txBody>
      </p:sp>
      <p:sp>
        <p:nvSpPr>
          <p:cNvPr id="4" name="Date Placeholder 3">
            <a:extLst>
              <a:ext uri="{FF2B5EF4-FFF2-40B4-BE49-F238E27FC236}">
                <a16:creationId xmlns:a16="http://schemas.microsoft.com/office/drawing/2014/main" id="{03719F37-2653-7A1D-1684-606C743B5D62}"/>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5534406E-05CB-D21C-1B3E-86F13CA065FC}"/>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6</a:t>
            </a:fld>
            <a:endParaRPr lang="en-US" dirty="0"/>
          </a:p>
        </p:txBody>
      </p:sp>
    </p:spTree>
    <p:extLst>
      <p:ext uri="{BB962C8B-B14F-4D97-AF65-F5344CB8AC3E}">
        <p14:creationId xmlns:p14="http://schemas.microsoft.com/office/powerpoint/2010/main" val="57274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6795-2EC9-7F5B-F2D3-797A8521C574}"/>
              </a:ext>
            </a:extLst>
          </p:cNvPr>
          <p:cNvSpPr>
            <a:spLocks noGrp="1"/>
          </p:cNvSpPr>
          <p:nvPr>
            <p:ph type="title"/>
          </p:nvPr>
        </p:nvSpPr>
        <p:spPr/>
        <p:txBody>
          <a:bodyPr/>
          <a:lstStyle/>
          <a:p>
            <a:r>
              <a:rPr lang="en-US" dirty="0"/>
              <a:t>Sharing Compute — </a:t>
            </a:r>
            <a:r>
              <a:rPr lang="en-US" i="1" dirty="0">
                <a:latin typeface="Helvetica Neue Medium" panose="02000503000000020004" pitchFamily="2" charset="0"/>
                <a:ea typeface="Helvetica Neue Medium" panose="02000503000000020004" pitchFamily="2" charset="0"/>
                <a:cs typeface="Helvetica Neue Medium" panose="02000503000000020004" pitchFamily="2" charset="0"/>
              </a:rPr>
              <a:t>Optional</a:t>
            </a:r>
            <a:r>
              <a:rPr lang="en-US" dirty="0"/>
              <a:t> Extras</a:t>
            </a:r>
          </a:p>
        </p:txBody>
      </p:sp>
      <p:sp>
        <p:nvSpPr>
          <p:cNvPr id="3" name="Content Placeholder 2">
            <a:extLst>
              <a:ext uri="{FF2B5EF4-FFF2-40B4-BE49-F238E27FC236}">
                <a16:creationId xmlns:a16="http://schemas.microsoft.com/office/drawing/2014/main" id="{3B64BD58-605C-5611-A16E-D43CE6BD1BB1}"/>
              </a:ext>
            </a:extLst>
          </p:cNvPr>
          <p:cNvSpPr>
            <a:spLocks noGrp="1"/>
          </p:cNvSpPr>
          <p:nvPr>
            <p:ph idx="1"/>
          </p:nvPr>
        </p:nvSpPr>
        <p:spPr/>
        <p:txBody>
          <a:bodyPr>
            <a:normAutofit/>
          </a:bodyPr>
          <a:lstStyle/>
          <a:p>
            <a:r>
              <a:rPr lang="en-US" dirty="0"/>
              <a:t>Once integrated, extra software and services may increase usage</a:t>
            </a:r>
          </a:p>
          <a:p>
            <a:pPr>
              <a:spcBef>
                <a:spcPts val="1200"/>
              </a:spcBef>
            </a:pPr>
            <a:r>
              <a:rPr lang="en-US" dirty="0" err="1">
                <a:latin typeface="Helvetica Neue Medium" panose="02000503000000020004" pitchFamily="2" charset="0"/>
                <a:ea typeface="Helvetica Neue Medium" panose="02000503000000020004" pitchFamily="2" charset="0"/>
                <a:cs typeface="Helvetica Neue Medium" panose="02000503000000020004" pitchFamily="2" charset="0"/>
              </a:rPr>
              <a:t>Apptainer</a:t>
            </a:r>
            <a:r>
              <a:rPr lang="en-US" dirty="0"/>
              <a:t> (née Singularity) – extra software on each worker node</a:t>
            </a:r>
          </a:p>
          <a:p>
            <a:pPr lvl="1"/>
            <a:r>
              <a:rPr lang="en-US" dirty="0"/>
              <a:t>Container runtime without root privileges</a:t>
            </a:r>
          </a:p>
          <a:p>
            <a:pPr lvl="1"/>
            <a:r>
              <a:rPr lang="en-US" dirty="0"/>
              <a:t>If glide-in jobs detect a working install, will run payload jobs in containers</a:t>
            </a:r>
          </a:p>
          <a:p>
            <a:pPr lvl="1"/>
            <a:r>
              <a:rPr lang="en-US" dirty="0"/>
              <a:t>Some payload jobs </a:t>
            </a:r>
            <a:r>
              <a:rPr lang="en-US" i="1" dirty="0">
                <a:latin typeface="Helvetica Neue Light" panose="02000403000000020004" pitchFamily="2" charset="0"/>
                <a:ea typeface="Helvetica Neue Light" panose="02000403000000020004" pitchFamily="2" charset="0"/>
              </a:rPr>
              <a:t>require</a:t>
            </a:r>
            <a:r>
              <a:rPr lang="en-US" dirty="0"/>
              <a:t> container support – thus you can run more</a:t>
            </a:r>
          </a:p>
          <a:p>
            <a:pPr lvl="1"/>
            <a:r>
              <a:rPr lang="en-US" dirty="0">
                <a:hlinkClick r:id="rId2"/>
              </a:rPr>
              <a:t>https://osg-htc.org/docs/worker-node/install-apptainer/</a:t>
            </a:r>
            <a:endParaRPr lang="en-US" dirty="0"/>
          </a:p>
          <a:p>
            <a:pPr>
              <a:spcBef>
                <a:spcPts val="1200"/>
              </a:spcBef>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Frontier Squid</a:t>
            </a:r>
            <a:r>
              <a:rPr lang="en-US" dirty="0"/>
              <a:t> caching proxy – extra service next to cluster</a:t>
            </a:r>
          </a:p>
          <a:p>
            <a:pPr lvl="1"/>
            <a:r>
              <a:rPr lang="en-US" dirty="0"/>
              <a:t>Caches HTTP and HTTPS fetches from worker nodes</a:t>
            </a:r>
          </a:p>
          <a:p>
            <a:pPr lvl="1"/>
            <a:r>
              <a:rPr lang="en-US" dirty="0"/>
              <a:t>May reduce WAN bandwidth and improve throughput</a:t>
            </a:r>
          </a:p>
          <a:p>
            <a:pPr lvl="1"/>
            <a:r>
              <a:rPr lang="en-US" dirty="0">
                <a:hlinkClick r:id="rId3"/>
              </a:rPr>
              <a:t>https://osg-htc.org/docs/data/run-frontier-squid-container/</a:t>
            </a:r>
            <a:endParaRPr lang="en-US" dirty="0"/>
          </a:p>
        </p:txBody>
      </p:sp>
      <p:sp>
        <p:nvSpPr>
          <p:cNvPr id="4" name="Date Placeholder 3">
            <a:extLst>
              <a:ext uri="{FF2B5EF4-FFF2-40B4-BE49-F238E27FC236}">
                <a16:creationId xmlns:a16="http://schemas.microsoft.com/office/drawing/2014/main" id="{4E5E0523-38F0-C3E5-2B90-5FC6F2F7D192}"/>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6E3268E7-4B3D-8FBE-AFA1-E40CA9792AFF}"/>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7</a:t>
            </a:fld>
            <a:endParaRPr lang="en-US" dirty="0"/>
          </a:p>
        </p:txBody>
      </p:sp>
    </p:spTree>
    <p:extLst>
      <p:ext uri="{BB962C8B-B14F-4D97-AF65-F5344CB8AC3E}">
        <p14:creationId xmlns:p14="http://schemas.microsoft.com/office/powerpoint/2010/main" val="235431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6E1975-1A76-13FD-D7B5-28A990ABD668}"/>
              </a:ext>
            </a:extLst>
          </p:cNvPr>
          <p:cNvSpPr>
            <a:spLocks noGrp="1"/>
          </p:cNvSpPr>
          <p:nvPr>
            <p:ph type="title"/>
          </p:nvPr>
        </p:nvSpPr>
        <p:spPr/>
        <p:txBody>
          <a:bodyPr/>
          <a:lstStyle/>
          <a:p>
            <a:r>
              <a:rPr lang="en-US" dirty="0"/>
              <a:t>Sharing Storage</a:t>
            </a:r>
          </a:p>
        </p:txBody>
      </p:sp>
      <p:sp>
        <p:nvSpPr>
          <p:cNvPr id="7" name="Text Placeholder 6">
            <a:extLst>
              <a:ext uri="{FF2B5EF4-FFF2-40B4-BE49-F238E27FC236}">
                <a16:creationId xmlns:a16="http://schemas.microsoft.com/office/drawing/2014/main" id="{D3D603C4-F575-0A65-1542-35A75EDCE89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0FD0C48-C41E-1D14-BEE8-9A3329012F45}"/>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5D10564C-9120-3BBC-EDF9-FC67435A4F8D}"/>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8</a:t>
            </a:fld>
            <a:endParaRPr lang="en-US" dirty="0"/>
          </a:p>
        </p:txBody>
      </p:sp>
    </p:spTree>
    <p:extLst>
      <p:ext uri="{BB962C8B-B14F-4D97-AF65-F5344CB8AC3E}">
        <p14:creationId xmlns:p14="http://schemas.microsoft.com/office/powerpoint/2010/main" val="13380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86F25-7943-A007-5D30-8335AEFF677C}"/>
              </a:ext>
            </a:extLst>
          </p:cNvPr>
          <p:cNvSpPr>
            <a:spLocks noGrp="1"/>
          </p:cNvSpPr>
          <p:nvPr>
            <p:ph type="title"/>
          </p:nvPr>
        </p:nvSpPr>
        <p:spPr/>
        <p:txBody>
          <a:bodyPr/>
          <a:lstStyle/>
          <a:p>
            <a:r>
              <a:rPr lang="en-US" dirty="0"/>
              <a:t>Sharing Storage — Overview</a:t>
            </a:r>
          </a:p>
        </p:txBody>
      </p:sp>
      <p:sp>
        <p:nvSpPr>
          <p:cNvPr id="7" name="Content Placeholder 6">
            <a:extLst>
              <a:ext uri="{FF2B5EF4-FFF2-40B4-BE49-F238E27FC236}">
                <a16:creationId xmlns:a16="http://schemas.microsoft.com/office/drawing/2014/main" id="{05465EE4-AF52-208D-5268-8EC42206C5EF}"/>
              </a:ext>
            </a:extLst>
          </p:cNvPr>
          <p:cNvSpPr>
            <a:spLocks noGrp="1"/>
          </p:cNvSpPr>
          <p:nvPr>
            <p:ph idx="1"/>
          </p:nvPr>
        </p:nvSpPr>
        <p:spPr/>
        <p:txBody>
          <a:bodyPr/>
          <a:lstStyle/>
          <a:p>
            <a:r>
              <a:rPr lang="en-US" dirty="0"/>
              <a:t>Open Science Data Federation (OSDF) – our storage services</a:t>
            </a:r>
          </a:p>
          <a:p>
            <a:pPr lvl="1"/>
            <a:r>
              <a:rPr lang="en-US" dirty="0"/>
              <a:t>OSDF Origins – where data are placed</a:t>
            </a:r>
          </a:p>
          <a:p>
            <a:pPr lvl="1"/>
            <a:r>
              <a:rPr lang="en-US" dirty="0"/>
              <a:t>OSDF Caches – where data are accessed</a:t>
            </a:r>
          </a:p>
          <a:p>
            <a:pPr lvl="1"/>
            <a:r>
              <a:rPr lang="en-US" dirty="0"/>
              <a:t>Appears as one global namespace</a:t>
            </a:r>
          </a:p>
          <a:p>
            <a:pPr>
              <a:spcBef>
                <a:spcPts val="2400"/>
              </a:spcBef>
            </a:pPr>
            <a:r>
              <a:rPr lang="en-US" dirty="0">
                <a:latin typeface="Helvetica Neue" panose="02000503000000020004" pitchFamily="2" charset="0"/>
                <a:ea typeface="Helvetica Neue" panose="02000503000000020004" pitchFamily="2" charset="0"/>
              </a:rPr>
              <a:t>Note:</a:t>
            </a:r>
            <a:r>
              <a:rPr lang="en-US" dirty="0"/>
              <a:t> Newer set of services than OS</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C</a:t>
            </a:r>
            <a:r>
              <a:rPr lang="en-US" dirty="0"/>
              <a:t>F</a:t>
            </a:r>
          </a:p>
          <a:p>
            <a:pPr lvl="1"/>
            <a:r>
              <a:rPr lang="en-US" dirty="0"/>
              <a:t>Integration of campus capacity is particularly new</a:t>
            </a:r>
          </a:p>
          <a:p>
            <a:pPr lvl="1"/>
            <a:r>
              <a:rPr lang="en-US" dirty="0"/>
              <a:t>Don’t let that be a deterrent – we will find ways to make things work!</a:t>
            </a:r>
          </a:p>
        </p:txBody>
      </p:sp>
      <p:sp>
        <p:nvSpPr>
          <p:cNvPr id="4" name="Date Placeholder 3">
            <a:extLst>
              <a:ext uri="{FF2B5EF4-FFF2-40B4-BE49-F238E27FC236}">
                <a16:creationId xmlns:a16="http://schemas.microsoft.com/office/drawing/2014/main" id="{EAD3C689-2C05-481E-E58E-25FEB57623C4}"/>
              </a:ext>
            </a:extLst>
          </p:cNvPr>
          <p:cNvSpPr>
            <a:spLocks noGrp="1"/>
          </p:cNvSpPr>
          <p:nvPr>
            <p:ph type="dt" sz="half" idx="10"/>
          </p:nvPr>
        </p:nvSpPr>
        <p:spPr/>
        <p:txBody>
          <a:bodyPr/>
          <a:lstStyle/>
          <a:p>
            <a:r>
              <a:rPr lang="en-US"/>
              <a:t>HTC23 – Campuses &amp; OSG Services</a:t>
            </a:r>
            <a:br>
              <a:rPr lang="en-US"/>
            </a:br>
            <a:r>
              <a:rPr lang="en-US"/>
              <a:t>11 July 2023</a:t>
            </a:r>
            <a:endParaRPr lang="en-US" dirty="0"/>
          </a:p>
        </p:txBody>
      </p:sp>
      <p:sp>
        <p:nvSpPr>
          <p:cNvPr id="5" name="Slide Number Placeholder 4">
            <a:extLst>
              <a:ext uri="{FF2B5EF4-FFF2-40B4-BE49-F238E27FC236}">
                <a16:creationId xmlns:a16="http://schemas.microsoft.com/office/drawing/2014/main" id="{6C35FD55-DDAF-D9E0-D027-28FFBF349201}"/>
              </a:ext>
            </a:extLst>
          </p:cNvPr>
          <p:cNvSpPr>
            <a:spLocks noGrp="1"/>
          </p:cNvSpPr>
          <p:nvPr>
            <p:ph type="sldNum" sz="quarter" idx="12"/>
          </p:nvPr>
        </p:nvSpPr>
        <p:spPr/>
        <p:txBody>
          <a:bodyPr/>
          <a:lstStyle/>
          <a:p>
            <a:r>
              <a:rPr lang="en-US"/>
              <a:t>T. Cartwright</a:t>
            </a:r>
            <a:br>
              <a:rPr lang="en-US"/>
            </a:br>
            <a:fld id="{7D6B6BCA-0F02-1C4A-A7FD-5289AC363B05}" type="slidenum">
              <a:rPr lang="en-US" smtClean="0"/>
              <a:pPr/>
              <a:t>9</a:t>
            </a:fld>
            <a:endParaRPr lang="en-US" dirty="0"/>
          </a:p>
        </p:txBody>
      </p:sp>
    </p:spTree>
    <p:extLst>
      <p:ext uri="{BB962C8B-B14F-4D97-AF65-F5344CB8AC3E}">
        <p14:creationId xmlns:p14="http://schemas.microsoft.com/office/powerpoint/2010/main" val="103616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_Presentation_Template" id="{AE5A75E4-3A6F-E646-8179-69CBF559AB9B}" vid="{CD48FA26-F4A2-7947-8CA8-02194440AA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1386</Words>
  <Application>Microsoft Macintosh PowerPoint</Application>
  <PresentationFormat>Widescreen</PresentationFormat>
  <Paragraphs>170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Helvetica Neue</vt:lpstr>
      <vt:lpstr>Helvetica Neue Condensed</vt:lpstr>
      <vt:lpstr>Helvetica Neue Light</vt:lpstr>
      <vt:lpstr>Helvetica Neue Medium</vt:lpstr>
      <vt:lpstr>Office Theme</vt:lpstr>
      <vt:lpstr>Campuses and OSG Services</vt:lpstr>
      <vt:lpstr>Introduction</vt:lpstr>
      <vt:lpstr>Sharing Compute</vt:lpstr>
      <vt:lpstr>Sharing Compute — Overview</vt:lpstr>
      <vt:lpstr>Sharing Compute — Options</vt:lpstr>
      <vt:lpstr>Sharing Compute via Hosted CE</vt:lpstr>
      <vt:lpstr>Sharing Compute — Optional Extras</vt:lpstr>
      <vt:lpstr>Sharing Storage</vt:lpstr>
      <vt:lpstr>Sharing Storage — Overview</vt:lpstr>
      <vt:lpstr>Sharing Storage — Export Your Data</vt:lpstr>
      <vt:lpstr>Sharing Storage — Other Options</vt:lpstr>
      <vt:lpstr>Collaborating</vt:lpstr>
      <vt:lpstr>Collaborating — Overview</vt:lpstr>
      <vt:lpstr>Collaborating — Planning</vt:lpstr>
      <vt:lpstr>Collaborating — Integration</vt:lpstr>
      <vt:lpstr>Collaborating — Operations</vt:lpstr>
      <vt:lpstr>Collaborating — Your Responsibilities</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Campuses and OSG Services</dc:title>
  <dc:creator>Tim Cartwright</dc:creator>
  <cp:lastModifiedBy>Tim Cartwright</cp:lastModifiedBy>
  <cp:revision>31</cp:revision>
  <dcterms:created xsi:type="dcterms:W3CDTF">2023-07-09T17:18:00Z</dcterms:created>
  <dcterms:modified xsi:type="dcterms:W3CDTF">2023-07-11T13:41:04Z</dcterms:modified>
</cp:coreProperties>
</file>