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258" r:id="rId3"/>
    <p:sldId id="272" r:id="rId4"/>
    <p:sldId id="271" r:id="rId5"/>
    <p:sldId id="260" r:id="rId6"/>
    <p:sldId id="259" r:id="rId7"/>
    <p:sldId id="265" r:id="rId8"/>
    <p:sldId id="264" r:id="rId9"/>
    <p:sldId id="269" r:id="rId10"/>
    <p:sldId id="267" r:id="rId11"/>
    <p:sldId id="268" r:id="rId12"/>
    <p:sldId id="270" r:id="rId13"/>
    <p:sldId id="262" r:id="rId14"/>
    <p:sldId id="263" r:id="rId15"/>
    <p:sldId id="266" r:id="rId16"/>
  </p:sldIdLst>
  <p:sldSz cx="12192000" cy="6858000"/>
  <p:notesSz cx="6858000" cy="9144000"/>
  <p:embeddedFontLst>
    <p:embeddedFont>
      <p:font typeface="Abhaya Libre" panose="02000803000000000000" pitchFamily="2" charset="7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jalla One" panose="02000506040000020004" pitchFamily="2" charset="0"/>
      <p:regular r:id="rId23"/>
    </p:embeddedFont>
    <p:embeddedFont>
      <p:font typeface="Helvetica Neue Light" panose="02000403000000020004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4FDA3-ECB3-784E-8EA6-14C126991894}" v="2" dt="2023-07-11T13:45:1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78145590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78145590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6000"/>
              <a:buFont typeface="Fjalla One"/>
              <a:buNone/>
              <a:defRPr sz="60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full screen bullets">
  <p:cSld name="Text, full screen bulle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219200" y="1447801"/>
            <a:ext cx="10668000" cy="4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dt" idx="10"/>
          </p:nvPr>
        </p:nvSpPr>
        <p:spPr>
          <a:xfrm>
            <a:off x="-101600" y="6375400"/>
            <a:ext cx="8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609600" y="801828"/>
            <a:ext cx="11277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975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Full Logo">
  <p:cSld name="Dark Background Full Log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gradFill>
            <a:gsLst>
              <a:gs pos="0">
                <a:srgbClr val="364A5A"/>
              </a:gs>
              <a:gs pos="100000">
                <a:srgbClr val="2C3F4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2200" y="914400"/>
            <a:ext cx="7368044" cy="39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2357791" y="5163235"/>
            <a:ext cx="746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CONNECTING NETWORKS • ADVOCATING RESEARCH • CULTIVATING COMMUNITY</a:t>
            </a:r>
            <a:endParaRPr sz="1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Blank">
  <p:cSld name="Dark Background - 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gradFill>
            <a:gsLst>
              <a:gs pos="0">
                <a:srgbClr val="364A5A"/>
              </a:gs>
              <a:gs pos="100000">
                <a:srgbClr val="2C3F4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- No Tagline">
  <p:cSld name="Basic - No Taglin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9453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4400"/>
              <a:buFont typeface="Fjalla One"/>
              <a:buNone/>
              <a:defRPr sz="44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2514600" y="91440"/>
            <a:ext cx="9677400" cy="563700"/>
          </a:xfrm>
          <a:prstGeom prst="rect">
            <a:avLst/>
          </a:prstGeom>
          <a:gradFill>
            <a:gsLst>
              <a:gs pos="0">
                <a:srgbClr val="364A5A"/>
              </a:gs>
              <a:gs pos="100000">
                <a:srgbClr val="2C3F4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- Blank Header">
  <p:cSld name="Basic - Blank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8200" y="9453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4400"/>
              <a:buFont typeface="Fjalla One"/>
              <a:buNone/>
              <a:defRPr sz="44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3048" y="91440"/>
            <a:ext cx="12189000" cy="563700"/>
          </a:xfrm>
          <a:prstGeom prst="rect">
            <a:avLst/>
          </a:prstGeom>
          <a:gradFill>
            <a:gsLst>
              <a:gs pos="0">
                <a:srgbClr val="364A5A"/>
              </a:gs>
              <a:gs pos="100000">
                <a:srgbClr val="2C3F4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6000"/>
              <a:buFont typeface="Fjalla One"/>
              <a:buNone/>
              <a:defRPr sz="60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888888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888888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88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88888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10515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4400"/>
              <a:buFont typeface="Fjalla One"/>
              <a:buNone/>
              <a:defRPr sz="44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3200"/>
              <a:buFont typeface="Fjalla One"/>
              <a:buNone/>
              <a:defRPr sz="32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1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3200"/>
              <a:buFont typeface="Fjalla One"/>
              <a:buNone/>
              <a:defRPr sz="32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250781"/>
            <a:ext cx="12192000" cy="607200"/>
          </a:xfrm>
          <a:prstGeom prst="rect">
            <a:avLst/>
          </a:prstGeom>
          <a:solidFill>
            <a:srgbClr val="E7E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9453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SzPts val="4400"/>
              <a:buFont typeface="Fjalla One"/>
              <a:buNone/>
              <a:defRPr sz="4400" b="0" i="0" u="none" strike="noStrike" cap="none">
                <a:solidFill>
                  <a:srgbClr val="484848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2407443"/>
            <a:ext cx="10515600" cy="3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4A3A5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048" y="0"/>
            <a:ext cx="12189000" cy="91500"/>
          </a:xfrm>
          <a:prstGeom prst="rect">
            <a:avLst/>
          </a:prstGeom>
          <a:solidFill>
            <a:srgbClr val="8AA4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3048" y="91440"/>
            <a:ext cx="12189000" cy="563700"/>
          </a:xfrm>
          <a:prstGeom prst="rect">
            <a:avLst/>
          </a:prstGeom>
          <a:gradFill>
            <a:gsLst>
              <a:gs pos="0">
                <a:srgbClr val="364A5A"/>
              </a:gs>
              <a:gs pos="100000">
                <a:srgbClr val="2C3F4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1248" y="122774"/>
            <a:ext cx="889834" cy="486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5489448" y="228669"/>
            <a:ext cx="601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CONNECTING NETWORKS • ADVOCATING RESEARCH • CULTIVATING COMMUNITY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6" r:id="rId5"/>
    <p:sldLayoutId id="2147483658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p-argo.greatplains.n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p-argo.greatplains.net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ctrTitle"/>
          </p:nvPr>
        </p:nvSpPr>
        <p:spPr>
          <a:xfrm>
            <a:off x="771600" y="1717875"/>
            <a:ext cx="106488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Integrating Great Plains Network Capacity into the </a:t>
            </a:r>
            <a:r>
              <a:rPr lang="en-US" dirty="0" err="1"/>
              <a:t>OSPool</a:t>
            </a:r>
            <a:br>
              <a:rPr lang="en-US" dirty="0"/>
            </a:br>
            <a:r>
              <a:rPr lang="en-US" sz="3200" dirty="0"/>
              <a:t>Derek Weitzel</a:t>
            </a:r>
            <a:br>
              <a:rPr lang="en-US" sz="3200" dirty="0"/>
            </a:br>
            <a:r>
              <a:rPr lang="en-US" sz="3200" dirty="0"/>
              <a:t>University of Nebraska-Lincoln</a:t>
            </a:r>
            <a:endParaRPr sz="3200" dirty="0"/>
          </a:p>
        </p:txBody>
      </p:sp>
      <p:sp>
        <p:nvSpPr>
          <p:cNvPr id="105" name="Google Shape;105;p18"/>
          <p:cNvSpPr txBox="1"/>
          <p:nvPr/>
        </p:nvSpPr>
        <p:spPr>
          <a:xfrm>
            <a:off x="1280400" y="4615075"/>
            <a:ext cx="4496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84848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DF5302-7138-9C27-4A31-798E91E7C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F319C-0396-7280-7024-AFE145B5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5455C-7BE7-E687-CA7A-15A6C48F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48940"/>
            <a:ext cx="7772400" cy="33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CC2BD-C2DF-E962-B01F-1F1986839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501C7-FC4F-A72C-3698-66BADCFC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6AD10-9742-DEC9-089E-89F396E3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29295"/>
            <a:ext cx="7772400" cy="27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92717-8C43-F300-5FA5-5D39A50A1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ran at my institution?  Example is University of Arkansas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3F9A6-4478-85D7-9DA6-DE6E5E94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FD303-CCCB-8165-29ED-4B11BB0E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56847"/>
            <a:ext cx="7772400" cy="39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8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78211-2F4E-CB4F-FDB6-76F819BA8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many different universities</a:t>
            </a:r>
          </a:p>
          <a:p>
            <a:pPr lvl="1"/>
            <a:r>
              <a:rPr lang="en-US" dirty="0"/>
              <a:t>Differing policies– Especially with networking</a:t>
            </a:r>
          </a:p>
          <a:p>
            <a:pPr lvl="1"/>
            <a:endParaRPr lang="en-US" dirty="0"/>
          </a:p>
          <a:p>
            <a:r>
              <a:rPr lang="en-US" dirty="0"/>
              <a:t>For example, one university (who shall be unnamed) blocked all outgoing connections.</a:t>
            </a:r>
          </a:p>
          <a:p>
            <a:pPr lvl="1"/>
            <a:r>
              <a:rPr lang="en-US" dirty="0"/>
              <a:t>The OSG requires outgoing connections for data transfers, monitoring, management of resources</a:t>
            </a:r>
          </a:p>
          <a:p>
            <a:pPr lvl="1"/>
            <a:r>
              <a:rPr lang="en-US" dirty="0"/>
              <a:t>The site offered to whitelist IPs, which is very difficult for OSG with arbitrary users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1F0A6C-E0D2-094E-FADB-00C886A6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</a:t>
            </a:r>
          </a:p>
        </p:txBody>
      </p:sp>
    </p:spTree>
    <p:extLst>
      <p:ext uri="{BB962C8B-B14F-4D97-AF65-F5344CB8AC3E}">
        <p14:creationId xmlns:p14="http://schemas.microsoft.com/office/powerpoint/2010/main" val="418699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16D7F-D6F3-24AE-74D0-1FC643B76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GPUs from host all the way to container</a:t>
            </a:r>
          </a:p>
          <a:p>
            <a:endParaRPr lang="en-US" dirty="0"/>
          </a:p>
          <a:p>
            <a:r>
              <a:rPr lang="en-US" dirty="0"/>
              <a:t>OSG Pilot Container already had GPU support ✅</a:t>
            </a:r>
          </a:p>
          <a:p>
            <a:endParaRPr lang="en-US" dirty="0"/>
          </a:p>
          <a:p>
            <a:r>
              <a:rPr lang="en-US" dirty="0"/>
              <a:t>NVIDIA software to export container changed during the project ❌</a:t>
            </a:r>
          </a:p>
          <a:p>
            <a:endParaRPr lang="en-US" dirty="0"/>
          </a:p>
          <a:p>
            <a:r>
              <a:rPr lang="en-US" dirty="0"/>
              <a:t>Originally, if running on a GPU-enabled node, only GPU-enabled jobs would run, frequently leaving the node idle.</a:t>
            </a:r>
          </a:p>
          <a:p>
            <a:pPr lvl="1"/>
            <a:r>
              <a:rPr lang="en-US" dirty="0"/>
              <a:t>Now the pilot container can optionally run non-GPU jobs, if there are no GPU jobs available.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D293E-1D38-CBE6-2ED1-45D163B4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</a:t>
            </a:r>
          </a:p>
        </p:txBody>
      </p:sp>
    </p:spTree>
    <p:extLst>
      <p:ext uri="{BB962C8B-B14F-4D97-AF65-F5344CB8AC3E}">
        <p14:creationId xmlns:p14="http://schemas.microsoft.com/office/powerpoint/2010/main" val="106262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7D44-E088-7C21-744D-BD53786A2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447801"/>
            <a:ext cx="5845629" cy="4495500"/>
          </a:xfrm>
        </p:spPr>
        <p:txBody>
          <a:bodyPr/>
          <a:lstStyle/>
          <a:p>
            <a:r>
              <a:rPr lang="en-US" dirty="0"/>
              <a:t>Great Plains Extended Network of GPUs for Interactive Experimenters (</a:t>
            </a:r>
            <a:r>
              <a:rPr lang="en-US" b="1" dirty="0"/>
              <a:t>GP-ENGINE</a:t>
            </a:r>
            <a:r>
              <a:rPr lang="en-US" dirty="0"/>
              <a:t>)</a:t>
            </a:r>
          </a:p>
          <a:p>
            <a:r>
              <a:rPr lang="en-US" dirty="0"/>
              <a:t>CC* Regional Computing award #2322218</a:t>
            </a:r>
          </a:p>
          <a:p>
            <a:r>
              <a:rPr lang="en-US" dirty="0"/>
              <a:t>Just starting </a:t>
            </a:r>
            <a:r>
              <a:rPr lang="en-US" b="1" dirty="0"/>
              <a:t>July 1, 2023</a:t>
            </a:r>
          </a:p>
          <a:p>
            <a:endParaRPr lang="en-US" dirty="0"/>
          </a:p>
          <a:p>
            <a:r>
              <a:rPr lang="en-US" b="1" dirty="0"/>
              <a:t>Integrate resources with the National Research Platform</a:t>
            </a:r>
          </a:p>
          <a:p>
            <a:r>
              <a:rPr lang="en-US" dirty="0"/>
              <a:t>Contribute to the OSG through the integration of the NRP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6A7307-3752-298F-73FE-13DBFA14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80DC0-0837-D39C-B2DB-46D257269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6" y="1380826"/>
            <a:ext cx="521425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88AAF-D8AE-5EFD-8354-33E8E396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447801"/>
            <a:ext cx="6148777" cy="4495500"/>
          </a:xfrm>
        </p:spPr>
        <p:txBody>
          <a:bodyPr/>
          <a:lstStyle/>
          <a:p>
            <a:r>
              <a:rPr lang="en-US" dirty="0"/>
              <a:t>You get a node, you get a node… everyone gets nodes!</a:t>
            </a:r>
          </a:p>
          <a:p>
            <a:endParaRPr lang="en-US" dirty="0"/>
          </a:p>
          <a:p>
            <a:r>
              <a:rPr lang="en-US" dirty="0"/>
              <a:t>Evolved over the lifetime of the project.</a:t>
            </a:r>
          </a:p>
          <a:p>
            <a:endParaRPr lang="en-US" dirty="0"/>
          </a:p>
          <a:p>
            <a:r>
              <a:rPr lang="en-US" dirty="0"/>
              <a:t>How to manage all these nodes?</a:t>
            </a:r>
          </a:p>
          <a:p>
            <a:endParaRPr lang="en-US" dirty="0"/>
          </a:p>
          <a:p>
            <a:r>
              <a:rPr lang="en-US" dirty="0"/>
              <a:t>How to get “buy-in” to GP-ARGO: Visualization and Monitoring</a:t>
            </a:r>
          </a:p>
          <a:p>
            <a:endParaRPr lang="en-US" dirty="0"/>
          </a:p>
          <a:p>
            <a:r>
              <a:rPr lang="en-US" dirty="0"/>
              <a:t>Nodes with NVIDIA A100 GPU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A2743-0794-0252-7CD2-30CE1778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GP-ARGO</a:t>
            </a:r>
          </a:p>
        </p:txBody>
      </p:sp>
      <p:pic>
        <p:nvPicPr>
          <p:cNvPr id="4" name="Google Shape;167;p24" descr="A picture containing text&#10;&#10;Description automatically generated">
            <a:extLst>
              <a:ext uri="{FF2B5EF4-FFF2-40B4-BE49-F238E27FC236}">
                <a16:creationId xmlns:a16="http://schemas.microsoft.com/office/drawing/2014/main" id="{59755D4F-20BA-115C-E880-6CDE76F5C3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7977" y="609600"/>
            <a:ext cx="4618913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45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88AAF-D8AE-5EFD-8354-33E8E396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644" y="1460328"/>
            <a:ext cx="4639128" cy="4495500"/>
          </a:xfrm>
        </p:spPr>
        <p:txBody>
          <a:bodyPr anchor="ctr"/>
          <a:lstStyle/>
          <a:p>
            <a:pPr marL="76200" indent="0">
              <a:buNone/>
            </a:pPr>
            <a:r>
              <a:rPr lang="en-US" dirty="0"/>
              <a:t>GP-ARGO (Under the name of Great Plains Network) is a major contributor to opportunistic usage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(Credit: Frank’s slide)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A2743-0794-0252-7CD2-30CE1778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GP-ARGO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D227D-C31A-1F91-58E5-D5E12C1E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785672"/>
            <a:ext cx="7327900" cy="5270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BE3E30-02BE-1925-F8CC-485323C4586F}"/>
              </a:ext>
            </a:extLst>
          </p:cNvPr>
          <p:cNvSpPr/>
          <p:nvPr/>
        </p:nvSpPr>
        <p:spPr>
          <a:xfrm>
            <a:off x="5105400" y="4669971"/>
            <a:ext cx="6389914" cy="4789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1EB86B-DAAB-F186-1E32-83FBB344B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447801"/>
            <a:ext cx="5660571" cy="4495500"/>
          </a:xfrm>
        </p:spPr>
        <p:txBody>
          <a:bodyPr/>
          <a:lstStyle/>
          <a:p>
            <a:r>
              <a:rPr lang="en-US" dirty="0"/>
              <a:t>Initially configured nodes at KSU with input from local admins</a:t>
            </a:r>
          </a:p>
          <a:p>
            <a:endParaRPr lang="en-US" dirty="0"/>
          </a:p>
          <a:p>
            <a:r>
              <a:rPr lang="en-US" dirty="0"/>
              <a:t>Shipped nodes to sites, sometimes by dropping off and storing at my house</a:t>
            </a:r>
          </a:p>
          <a:p>
            <a:endParaRPr lang="en-US" dirty="0"/>
          </a:p>
          <a:p>
            <a:r>
              <a:rPr lang="en-US" dirty="0"/>
              <a:t>Configured with disk imaging and local scripts, with a </a:t>
            </a:r>
            <a:r>
              <a:rPr lang="en-US" dirty="0" err="1"/>
              <a:t>wireguard</a:t>
            </a:r>
            <a:r>
              <a:rPr lang="en-US" dirty="0"/>
              <a:t> VPN set to connect back to KSU.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3B76A-5460-B007-C6F0-EF19D907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GP-ARGO Distribution</a:t>
            </a:r>
          </a:p>
        </p:txBody>
      </p:sp>
      <p:pic>
        <p:nvPicPr>
          <p:cNvPr id="6" name="Picture 5" descr="A person standing next to a car with a box in the trunk&#10;&#10;Description automatically generated">
            <a:extLst>
              <a:ext uri="{FF2B5EF4-FFF2-40B4-BE49-F238E27FC236}">
                <a16:creationId xmlns:a16="http://schemas.microsoft.com/office/drawing/2014/main" id="{B378645F-AF36-A4F5-072E-61135E7E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753" y="801828"/>
            <a:ext cx="3551464" cy="4735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A1DE4-699A-1A0C-90CF-ADC19AAFCD72}"/>
              </a:ext>
            </a:extLst>
          </p:cNvPr>
          <p:cNvSpPr txBox="1"/>
          <p:nvPr/>
        </p:nvSpPr>
        <p:spPr>
          <a:xfrm>
            <a:off x="7739742" y="5573969"/>
            <a:ext cx="3287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Ryan Johnson (University of South Dakota) picking up their node from my house</a:t>
            </a:r>
          </a:p>
        </p:txBody>
      </p:sp>
    </p:spTree>
    <p:extLst>
      <p:ext uri="{BB962C8B-B14F-4D97-AF65-F5344CB8AC3E}">
        <p14:creationId xmlns:p14="http://schemas.microsoft.com/office/powerpoint/2010/main" val="308885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09214-B9C1-386B-B88C-736346103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Deployed nodes initially by hand, then with Ansible.</a:t>
            </a:r>
          </a:p>
          <a:p>
            <a:endParaRPr lang="en-US" dirty="0"/>
          </a:p>
          <a:p>
            <a:r>
              <a:rPr lang="en-US" dirty="0"/>
              <a:t>Deploy the OSG pilot container with ansible</a:t>
            </a:r>
          </a:p>
          <a:p>
            <a:pPr lvl="1"/>
            <a:r>
              <a:rPr lang="en-US" dirty="0"/>
              <a:t>Working on contributing the recipe back up to OSG for others to use.</a:t>
            </a:r>
          </a:p>
          <a:p>
            <a:pPr lvl="1"/>
            <a:endParaRPr lang="en-US" dirty="0"/>
          </a:p>
          <a:p>
            <a:r>
              <a:rPr lang="en-US" dirty="0"/>
              <a:t>Ansible deployed:</a:t>
            </a:r>
          </a:p>
          <a:p>
            <a:pPr lvl="1"/>
            <a:r>
              <a:rPr lang="en-US" b="1" dirty="0"/>
              <a:t>OSG Pilot Container</a:t>
            </a:r>
          </a:p>
          <a:p>
            <a:pPr lvl="1"/>
            <a:r>
              <a:rPr lang="en-US" b="1" dirty="0"/>
              <a:t>CVMFS</a:t>
            </a:r>
          </a:p>
          <a:p>
            <a:pPr lvl="1"/>
            <a:r>
              <a:rPr lang="en-US" dirty="0"/>
              <a:t>NVIDIA Container Driver</a:t>
            </a:r>
          </a:p>
          <a:p>
            <a:pPr lvl="1"/>
            <a:r>
              <a:rPr lang="en-US" dirty="0" err="1"/>
              <a:t>Chrony</a:t>
            </a:r>
            <a:r>
              <a:rPr lang="en-US" dirty="0"/>
              <a:t> (Time synchronization)</a:t>
            </a:r>
          </a:p>
          <a:p>
            <a:pPr lvl="1"/>
            <a:r>
              <a:rPr lang="en-US" dirty="0"/>
              <a:t>Grafana (visualization, more on that later)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83F87-5C00-C480-D86B-E62A366A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Ansible Playbooks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4089A-81C6-5D9B-7ED3-616C6A13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3943051"/>
            <a:ext cx="16256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837A3-5E6E-4E45-FB2B-BDC02696F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OSG runs on the GP-ARGO through the OSG Pilot Container</a:t>
            </a:r>
          </a:p>
          <a:p>
            <a:endParaRPr lang="en-US" dirty="0"/>
          </a:p>
          <a:p>
            <a:r>
              <a:rPr lang="en-US" dirty="0"/>
              <a:t>It is a docker container that once started, will accept </a:t>
            </a:r>
            <a:r>
              <a:rPr lang="en-US" dirty="0" err="1"/>
              <a:t>OSPool</a:t>
            </a:r>
            <a:r>
              <a:rPr lang="en-US" dirty="0"/>
              <a:t> jobs.</a:t>
            </a:r>
          </a:p>
          <a:p>
            <a:endParaRPr lang="en-US" dirty="0"/>
          </a:p>
          <a:p>
            <a:r>
              <a:rPr lang="en-US" dirty="0"/>
              <a:t>Self-registration to get a token allowing the container to join the </a:t>
            </a:r>
            <a:r>
              <a:rPr lang="en-US" dirty="0" err="1"/>
              <a:t>OSPool</a:t>
            </a:r>
            <a:endParaRPr lang="en-US" dirty="0"/>
          </a:p>
          <a:p>
            <a:endParaRPr lang="en-US" dirty="0"/>
          </a:p>
          <a:p>
            <a:r>
              <a:rPr lang="en-US" dirty="0"/>
              <a:t>Supports GPU jobs if the node has a GPU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B6F09-6F20-E158-0ABA-B47FC14E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 Deployed on GP-ARGO</a:t>
            </a:r>
          </a:p>
        </p:txBody>
      </p:sp>
    </p:spTree>
    <p:extLst>
      <p:ext uri="{BB962C8B-B14F-4D97-AF65-F5344CB8AC3E}">
        <p14:creationId xmlns:p14="http://schemas.microsoft.com/office/powerpoint/2010/main" val="7673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8F8BA-B8F3-B635-C3D8-A2F0B3DF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Visualization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518A48-AD58-6242-258D-AF0D56A3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447801"/>
            <a:ext cx="10668000" cy="4495500"/>
          </a:xfrm>
        </p:spPr>
        <p:txBody>
          <a:bodyPr/>
          <a:lstStyle/>
          <a:p>
            <a:r>
              <a:rPr lang="en-US" dirty="0"/>
              <a:t>It was important to provide information to the stakeholders so they can ask?</a:t>
            </a:r>
          </a:p>
          <a:p>
            <a:endParaRPr lang="en-US" dirty="0"/>
          </a:p>
          <a:p>
            <a:r>
              <a:rPr lang="en-US" dirty="0"/>
              <a:t>What science is using GP-ARGO?</a:t>
            </a:r>
          </a:p>
          <a:p>
            <a:endParaRPr lang="en-US" dirty="0"/>
          </a:p>
          <a:p>
            <a:r>
              <a:rPr lang="en-US" dirty="0"/>
              <a:t>How utilized is my institution’s node?</a:t>
            </a:r>
          </a:p>
          <a:p>
            <a:endParaRPr lang="en-US" dirty="0"/>
          </a:p>
          <a:p>
            <a:r>
              <a:rPr lang="en-US" dirty="0"/>
              <a:t>Who is using my institution’s node?</a:t>
            </a:r>
          </a:p>
        </p:txBody>
      </p:sp>
    </p:spTree>
    <p:extLst>
      <p:ext uri="{BB962C8B-B14F-4D97-AF65-F5344CB8AC3E}">
        <p14:creationId xmlns:p14="http://schemas.microsoft.com/office/powerpoint/2010/main" val="22571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8F8BA-B8F3-B635-C3D8-A2F0B3DF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1E15B-4318-B055-45EE-0462C142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2248"/>
            <a:ext cx="7772400" cy="4893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4E8068-50C6-1D9F-682D-83E367A946CC}"/>
              </a:ext>
            </a:extLst>
          </p:cNvPr>
          <p:cNvSpPr txBox="1"/>
          <p:nvPr/>
        </p:nvSpPr>
        <p:spPr>
          <a:xfrm>
            <a:off x="3091543" y="6211626"/>
            <a:ext cx="573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3"/>
              </a:rPr>
              <a:t>https://</a:t>
            </a:r>
            <a:r>
              <a:rPr lang="en-US" sz="3200" dirty="0" err="1">
                <a:hlinkClick r:id="rId3"/>
              </a:rPr>
              <a:t>gp-argo.greatplains.net</a:t>
            </a:r>
            <a:r>
              <a:rPr lang="en-US" sz="3200" dirty="0">
                <a:hlinkClick r:id="rId3"/>
              </a:rPr>
              <a:t>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887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8F8BA-B8F3-B635-C3D8-A2F0B3DF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E8068-50C6-1D9F-682D-83E367A946CC}"/>
              </a:ext>
            </a:extLst>
          </p:cNvPr>
          <p:cNvSpPr txBox="1"/>
          <p:nvPr/>
        </p:nvSpPr>
        <p:spPr>
          <a:xfrm>
            <a:off x="3091543" y="6211626"/>
            <a:ext cx="573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err="1">
                <a:hlinkClick r:id="rId2"/>
              </a:rPr>
              <a:t>gp-argo.greatplains.net</a:t>
            </a:r>
            <a:r>
              <a:rPr lang="en-US" sz="3200" dirty="0">
                <a:hlinkClick r:id="rId2"/>
              </a:rPr>
              <a:t>/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7AC8C-A3F6-C763-CD77-631C0040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45428"/>
            <a:ext cx="7772400" cy="48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503</Words>
  <Application>Microsoft Macintosh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Fjalla One</vt:lpstr>
      <vt:lpstr>Abhaya Libre</vt:lpstr>
      <vt:lpstr>Calibri</vt:lpstr>
      <vt:lpstr>Helvetica Neue Light</vt:lpstr>
      <vt:lpstr>Office Theme</vt:lpstr>
      <vt:lpstr>Integrating Great Plains Network Capacity into the OSPool Derek Weitzel University of Nebraska-Lincoln</vt:lpstr>
      <vt:lpstr>Introduction to GP-ARGO</vt:lpstr>
      <vt:lpstr>Introduction to GP-ARGO</vt:lpstr>
      <vt:lpstr>GP-ARGO Distribution</vt:lpstr>
      <vt:lpstr>Ansible Playbooks</vt:lpstr>
      <vt:lpstr>OSG Deployed on GP-ARGO</vt:lpstr>
      <vt:lpstr>Monitoring and Visualization</vt:lpstr>
      <vt:lpstr>Monitoring and Visualization</vt:lpstr>
      <vt:lpstr>Monitoring and Visualization</vt:lpstr>
      <vt:lpstr>Monitoring and Visualization</vt:lpstr>
      <vt:lpstr>Monitoring and Visualization</vt:lpstr>
      <vt:lpstr>Monitoring and Visualization</vt:lpstr>
      <vt:lpstr>Difficulties</vt:lpstr>
      <vt:lpstr>Difficulties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Great Plains Network Capacity into the OSPool Derek Weitzel University of Nebraska-Lincoln</dc:title>
  <cp:lastModifiedBy>Derek Weitzel</cp:lastModifiedBy>
  <cp:revision>2</cp:revision>
  <dcterms:modified xsi:type="dcterms:W3CDTF">2023-07-11T13:47:34Z</dcterms:modified>
</cp:coreProperties>
</file>