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66" r:id="rId3"/>
    <p:sldId id="310" r:id="rId4"/>
    <p:sldId id="316" r:id="rId5"/>
    <p:sldId id="280" r:id="rId6"/>
    <p:sldId id="281" r:id="rId7"/>
    <p:sldId id="315" r:id="rId8"/>
    <p:sldId id="306" r:id="rId9"/>
    <p:sldId id="276" r:id="rId10"/>
    <p:sldId id="314" r:id="rId11"/>
    <p:sldId id="313" r:id="rId12"/>
    <p:sldId id="287" r:id="rId13"/>
    <p:sldId id="274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4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FB64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plastic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5CB-9842-994B-A6B0CDA2D89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plastic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5CB-9842-994B-A6B0CDA2D89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plastic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F5CB-9842-994B-A6B0CDA2D89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plastic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5CB-9842-994B-A6B0CDA2D89B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plastic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5CB-9842-994B-A6B0CDA2D89B}"/>
              </c:ext>
            </c:extLst>
          </c:dPt>
          <c:cat>
            <c:strRef>
              <c:f>Sheet1!$A$2:$A$6</c:f>
              <c:strCache>
                <c:ptCount val="5"/>
                <c:pt idx="0">
                  <c:v>Oklahoma</c:v>
                </c:pt>
                <c:pt idx="1">
                  <c:v>Arkansas</c:v>
                </c:pt>
                <c:pt idx="2">
                  <c:v>Kansas</c:v>
                </c:pt>
                <c:pt idx="3">
                  <c:v>OSG/PATh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B-9842-994B-A6B0CDA2D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BDA42-5D6F-4CE1-A959-E20FACB06ECF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9BE48-6D6F-470E-AEFD-07B6C4FB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F02E4-2A1D-4F23-9FF8-4AA4A3A4C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B013C-273B-40CE-B0F0-5CE8AEDB7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5540E-AF61-48A5-92B3-094D8340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F0AE-94F9-48FE-85BE-7873C9C30DC9}" type="datetime1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308EB-AADB-4F35-A461-7766D4AC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1E689-82EE-4A12-9E5A-C56FD21F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1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2CE6-C4A9-46D7-BB61-22D14C58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4C56E-445B-4477-A54F-FF90325C5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DC28A-B31D-4B6E-B89B-7B6CAABC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4B35-BF50-4677-88F3-8CAC9DBEDDFF}" type="datetime1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B5F2F-D5FE-42CE-AAE8-4BF1DA22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50315-2B86-4F1C-9885-72B56526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8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69E2AB-33E4-46AE-A387-A7AC5D8C0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5A5A7-EFB8-4F68-9393-C26FC2658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0E783-34AB-4717-95EB-6465AA75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6189-5F54-462C-9137-D6A67318B6FE}" type="datetime1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565F8-B870-4837-928B-76FDBE8CC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473BB-57DB-4D42-A0F7-D07961BD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0CAA8-AE8F-4ECA-9056-9D035AB4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7039"/>
          </a:xfrm>
        </p:spPr>
        <p:txBody>
          <a:bodyPr/>
          <a:lstStyle>
            <a:lvl1pPr>
              <a:defRPr b="1">
                <a:solidFill>
                  <a:srgbClr val="FB64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156BA-2923-4FB8-8267-F5D9E8B94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109"/>
            <a:ext cx="10515600" cy="4853854"/>
          </a:xfrm>
        </p:spPr>
        <p:txBody>
          <a:bodyPr/>
          <a:lstStyle>
            <a:lvl1pPr>
              <a:defRPr>
                <a:solidFill>
                  <a:srgbClr val="FB64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CC371-E20C-4E5D-87B4-5A46AB14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A89C-5381-4B5F-9A38-81F37F1DEE74}" type="datetime1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3C45-0298-4E84-82B7-12ABCDA9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8A35-FACC-478D-8450-9DAD172DA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8" descr="Icon&#10;&#10;Description automatically generated">
            <a:extLst>
              <a:ext uri="{FF2B5EF4-FFF2-40B4-BE49-F238E27FC236}">
                <a16:creationId xmlns:a16="http://schemas.microsoft.com/office/drawing/2014/main" id="{36930115-C841-20CB-02EA-BDD1D1E48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65125"/>
            <a:ext cx="1884681" cy="77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1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0C7B-B266-4B3E-B3D8-6F166B1D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029E3-09B7-4F1E-8CA1-7EE14C45E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7504A-8D71-4830-98F6-E423112F7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D5A8-AC97-42B3-9A2A-F69B1F935E88}" type="datetime1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8AB3E-C704-4E91-9834-DA0F942F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D792A-DB11-4F4F-ACCB-66F22985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2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B092-2374-4741-888C-9E670129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5247A-E4F6-4EB6-B41E-65F6E8D18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63BB5-B99A-4838-AA72-9174D9E0C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7D360-DB50-4312-AC38-A090C5E3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AFFD-605C-41DE-8F13-00D86D38193A}" type="datetime1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8F654-3105-4B76-91B5-1ABC044A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22D6D-2E19-492B-9CE9-1F568771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8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D76-FB3D-4D2F-A684-B25C80DC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48F0E-A412-415C-9A5A-11488FE54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D7908-BE8E-4253-A7ED-B14DBA86B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30003-AA86-468E-80B7-F0361F189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85851-88F1-4A39-AEAD-32A48F3B0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171755-D63F-4E79-9ED4-CCAE8B7B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E516-10DB-4549-AC68-364C65719227}" type="datetime1">
              <a:rPr lang="en-US" smtClean="0"/>
              <a:t>7/10/23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8B5DA-0431-4CB8-A050-B35AC311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EF96E-2F48-4DED-B746-500397EC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5A9A3-F115-4096-B1DD-2F8846D2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19876-7BFB-4783-B4D5-76989357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AEB-06B5-4D9A-B599-D1B302A8A432}" type="datetime1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AF91F-509D-46B8-BE11-C7082A4B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F0F48-B37B-4675-B9A1-2069D23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A4A98-2820-4CCB-98B7-1BD615C8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098-F800-4187-A3E2-A2D082DB3E1D}" type="datetime1">
              <a:rPr lang="en-US" smtClean="0"/>
              <a:t>7/10/23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2CE19-E792-4B00-9067-32A6BB4EB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93C5E-96AC-47A6-9DCE-C4C094A2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8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D075E-2A8A-4B5B-BFF1-8A78E770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D7B9F-7A5A-4CC6-ABE0-7519728B6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583AD-E17C-4DF8-9F2D-89ED2E1FD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4F61F-3744-4135-8FEC-B338DB0D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E7E6-1AD8-4D52-A0CA-E3F80B42F2B8}" type="datetime1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BF60E-4C12-487F-92F1-8BAE89DA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0B387-C940-4D34-A22A-076A5901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3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A5F2D-FC72-4965-B2FE-9CC074CA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623A8-2496-49E6-8C3D-39F61A2D1F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1AD71-1AC8-4724-AD47-798842B19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E2FBD-BF35-4A7B-8035-2FAFBB24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F4D1-B995-4DCA-8328-DE7E2C32602B}" type="datetime1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C6CEC-CA19-473A-8215-F289418A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F6FE4-492F-40BA-B199-4A7B44D5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3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CDE9E-4AFE-432C-8940-E106FBA2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9592B-5443-44E5-A6FE-7F0B95B13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40C6A-44E4-4B68-A0A9-09B6EB9EF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E25F8-37AE-42EA-8DB2-BC389DD2222B}" type="datetime1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59FA-EB96-4177-967F-3BF15966B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5734E-4936-45B1-BEA7-DDD36FBA6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9A036-3BED-4C79-831F-4CF15249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ate.edu/a/abi/oakhpc/" TargetMode="External"/><Relationship Id="rId2" Type="http://schemas.openxmlformats.org/officeDocument/2006/relationships/hyperlink" Target="https://hpcc.okstate.edu/oak-conference-spring-2023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pcc.okstate.ed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hpcc.okstate.edu/account-reques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pcc.okstate.ed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5C4D4E-51A9-9430-F53D-98FA70CA3E6C}"/>
              </a:ext>
            </a:extLst>
          </p:cNvPr>
          <p:cNvSpPr/>
          <p:nvPr/>
        </p:nvSpPr>
        <p:spPr>
          <a:xfrm>
            <a:off x="0" y="0"/>
            <a:ext cx="12192000" cy="10137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FCCC2-7E98-400A-943D-295AF2ACE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076" y="1460389"/>
            <a:ext cx="9537843" cy="236633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B6400"/>
                </a:solidFill>
              </a:rPr>
            </a:br>
            <a:r>
              <a:rPr lang="en-US" b="1" dirty="0">
                <a:solidFill>
                  <a:srgbClr val="FB6400"/>
                </a:solidFill>
              </a:rPr>
              <a:t>The Oklahoma-Arkansas-Kansas (OAK) Consortium for Regional Supercomputing</a:t>
            </a:r>
            <a:endParaRPr lang="en-US" sz="8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E7947-893C-4CB8-A46D-B24E311BD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444" y="5107053"/>
            <a:ext cx="9144000" cy="129063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Pratul K. Agarwal, Ph. 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Associate Vice President of Research (Cyber-Infrastructure) 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Director of High-Performance Computing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Oklahoma State University, Stillwater 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26898-5902-4997-9970-E64239B4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44AE47-BA85-AD3F-8A8E-239F2B79BE2E}"/>
              </a:ext>
            </a:extLst>
          </p:cNvPr>
          <p:cNvSpPr txBox="1"/>
          <p:nvPr/>
        </p:nvSpPr>
        <p:spPr>
          <a:xfrm>
            <a:off x="0" y="290510"/>
            <a:ext cx="12192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2200"/>
              </a:spcBef>
              <a:spcAft>
                <a:spcPts val="2200"/>
              </a:spcAft>
            </a:pPr>
            <a:r>
              <a:rPr lang="en-US" sz="2400" dirty="0">
                <a:solidFill>
                  <a:schemeClr val="bg1"/>
                </a:solidFill>
              </a:rPr>
              <a:t>Throughput Computing 2023, July 11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76C2809-698F-5794-FC5A-3C0545A03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76" y="5778562"/>
            <a:ext cx="1043656" cy="10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2BBE585-1635-6977-8EE9-16D3FA3C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57" y="5247383"/>
            <a:ext cx="1958723" cy="106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006FF69-BD64-4FB9-60B8-E1F276741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9" y="5108649"/>
            <a:ext cx="1059582" cy="67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1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018F-979E-4D94-BF90-98253DDB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00" y="363042"/>
            <a:ext cx="10515600" cy="667039"/>
          </a:xfrm>
        </p:spPr>
        <p:txBody>
          <a:bodyPr>
            <a:normAutofit fontScale="90000"/>
          </a:bodyPr>
          <a:lstStyle/>
          <a:p>
            <a:r>
              <a:rPr lang="en-US" dirty="0"/>
              <a:t>MRI Supercomputer: “OAK”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DEA5-3F90-4915-8EBC-3E6A73CD4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00" y="1157537"/>
            <a:ext cx="10121955" cy="5428197"/>
          </a:xfrm>
        </p:spPr>
        <p:txBody>
          <a:bodyPr>
            <a:normAutofit/>
          </a:bodyPr>
          <a:lstStyle/>
          <a:p>
            <a:r>
              <a:rPr lang="en-US" dirty="0"/>
              <a:t>Currently being designed</a:t>
            </a:r>
          </a:p>
          <a:p>
            <a:pPr lvl="1"/>
            <a:r>
              <a:rPr lang="en-US" dirty="0"/>
              <a:t>5X cores than Pete</a:t>
            </a:r>
          </a:p>
          <a:p>
            <a:pPr lvl="1"/>
            <a:r>
              <a:rPr lang="en-US"/>
              <a:t>CPU-only</a:t>
            </a:r>
            <a:r>
              <a:rPr lang="en-US" dirty="0"/>
              <a:t>, mid-range and high-end nodes</a:t>
            </a:r>
          </a:p>
          <a:p>
            <a:pPr lvl="1"/>
            <a:r>
              <a:rPr lang="en-US" dirty="0"/>
              <a:t>InfiniBand Interconnect</a:t>
            </a:r>
          </a:p>
          <a:p>
            <a:r>
              <a:rPr lang="en-US" dirty="0"/>
              <a:t>Free: Regular priority</a:t>
            </a:r>
          </a:p>
          <a:p>
            <a:pPr lvl="1"/>
            <a:r>
              <a:rPr lang="en-US" dirty="0"/>
              <a:t>Elevated priority can be purchased at a cost</a:t>
            </a:r>
          </a:p>
          <a:p>
            <a:pPr lvl="1"/>
            <a:r>
              <a:rPr lang="en-US" dirty="0"/>
              <a:t>Large projects or individual groups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61590-FA25-485F-A8A3-31396D0C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32B7E-6053-1F87-58B8-B40B58380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527" y="4686692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D8E0504-F227-F325-FA4D-8DD7A14F9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48" y="5002696"/>
            <a:ext cx="1059582" cy="679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FE1DF2-CD59-D64D-BFFC-B850095C323B}"/>
              </a:ext>
            </a:extLst>
          </p:cNvPr>
          <p:cNvSpPr txBox="1"/>
          <p:nvPr/>
        </p:nvSpPr>
        <p:spPr>
          <a:xfrm>
            <a:off x="9248526" y="5879881"/>
            <a:ext cx="1311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Award # 2216084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018F-979E-4D94-BF90-98253DDB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281" y="371524"/>
            <a:ext cx="10515600" cy="667039"/>
          </a:xfrm>
        </p:spPr>
        <p:txBody>
          <a:bodyPr>
            <a:normAutofit fontScale="90000"/>
          </a:bodyPr>
          <a:lstStyle/>
          <a:p>
            <a:r>
              <a:rPr lang="en-US" dirty="0"/>
              <a:t>Supercomputers: Bullet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DEA5-3F90-4915-8EBC-3E6A73CD4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81" y="1147263"/>
            <a:ext cx="7180386" cy="5345612"/>
          </a:xfrm>
        </p:spPr>
        <p:txBody>
          <a:bodyPr>
            <a:normAutofit/>
          </a:bodyPr>
          <a:lstStyle/>
          <a:p>
            <a:r>
              <a:rPr lang="en-US" dirty="0"/>
              <a:t>Bullet 2</a:t>
            </a:r>
          </a:p>
          <a:p>
            <a:pPr lvl="1"/>
            <a:r>
              <a:rPr lang="en-US" sz="2000" dirty="0"/>
              <a:t>GPU-enabled 10 nodes: 2 x NVIDIA Quadro RTX6000</a:t>
            </a:r>
          </a:p>
          <a:p>
            <a:pPr lvl="1"/>
            <a:r>
              <a:rPr lang="en-US" sz="2000" dirty="0"/>
              <a:t>2020, Funded by VPR’s Core Facilities</a:t>
            </a:r>
          </a:p>
          <a:p>
            <a:pPr lvl="1"/>
            <a:r>
              <a:rPr lang="en-US" sz="2000" dirty="0"/>
              <a:t>Suitable for dense computing simulations</a:t>
            </a:r>
          </a:p>
          <a:p>
            <a:pPr lvl="1"/>
            <a:r>
              <a:rPr lang="en-US" sz="2000" dirty="0"/>
              <a:t>Optimal for ML/AI (machine learning, artificial intelligence, data analysis)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61590-FA25-485F-A8A3-31396D0C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64F85-9221-4361-8F41-FC238D992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859" y="3528069"/>
            <a:ext cx="4072141" cy="2182668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E4633E4-7D1F-FC4B-BE74-D34259A42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657" y="1712845"/>
            <a:ext cx="3580224" cy="4773631"/>
          </a:xfrm>
          <a:prstGeom prst="rect">
            <a:avLst/>
          </a:prstGeom>
          <a:noFill/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4B4D49A-CB86-6F1F-753B-8797D66E7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9" y="5922310"/>
            <a:ext cx="1059582" cy="67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9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018F-979E-4D94-BF90-98253DDB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281" y="371524"/>
            <a:ext cx="10515600" cy="667039"/>
          </a:xfrm>
        </p:spPr>
        <p:txBody>
          <a:bodyPr>
            <a:normAutofit fontScale="90000"/>
          </a:bodyPr>
          <a:lstStyle/>
          <a:p>
            <a:r>
              <a:rPr lang="en-US" dirty="0"/>
              <a:t>High-Performance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DEA5-3F90-4915-8EBC-3E6A73CD4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81" y="1147263"/>
            <a:ext cx="7180386" cy="5345612"/>
          </a:xfrm>
        </p:spPr>
        <p:txBody>
          <a:bodyPr>
            <a:normAutofit/>
          </a:bodyPr>
          <a:lstStyle/>
          <a:p>
            <a:r>
              <a:rPr lang="en-US" dirty="0"/>
              <a:t>DDN </a:t>
            </a:r>
            <a:r>
              <a:rPr lang="en-US" dirty="0" err="1"/>
              <a:t>lustre</a:t>
            </a:r>
            <a:r>
              <a:rPr lang="en-US" dirty="0"/>
              <a:t> storage</a:t>
            </a:r>
          </a:p>
          <a:p>
            <a:pPr lvl="1"/>
            <a:r>
              <a:rPr lang="en-US" sz="2000" dirty="0" err="1"/>
              <a:t>Exascalar</a:t>
            </a:r>
            <a:r>
              <a:rPr lang="en-US" sz="2000" dirty="0"/>
              <a:t> ES400NVX</a:t>
            </a:r>
          </a:p>
          <a:p>
            <a:pPr lvl="1"/>
            <a:r>
              <a:rPr lang="en-US" sz="2000" dirty="0"/>
              <a:t>High-performance storage </a:t>
            </a:r>
          </a:p>
          <a:p>
            <a:pPr lvl="1"/>
            <a:r>
              <a:rPr lang="en-US" sz="2000" dirty="0"/>
              <a:t>30 GB/s read and 20 GB/s write, sustained</a:t>
            </a:r>
          </a:p>
          <a:p>
            <a:pPr lvl="1"/>
            <a:r>
              <a:rPr lang="en-US" sz="2000" dirty="0"/>
              <a:t>Support large number of users simultaneously</a:t>
            </a:r>
          </a:p>
          <a:p>
            <a:r>
              <a:rPr lang="en-US" sz="2400" dirty="0"/>
              <a:t>4.88 PBs at present, expandable </a:t>
            </a:r>
          </a:p>
          <a:p>
            <a:pPr lvl="1"/>
            <a:r>
              <a:rPr lang="en-US" sz="2000" dirty="0"/>
              <a:t>Future proofing</a:t>
            </a:r>
          </a:p>
          <a:p>
            <a:pPr lvl="1"/>
            <a:r>
              <a:rPr lang="en-US" sz="2000" dirty="0"/>
              <a:t>Takes away the pain associated with data migration</a:t>
            </a:r>
          </a:p>
          <a:p>
            <a:pPr lvl="1"/>
            <a:r>
              <a:rPr lang="en-US" sz="2000" dirty="0"/>
              <a:t>One place for project storage</a:t>
            </a:r>
            <a:endParaRPr lang="en-US" sz="2400" dirty="0"/>
          </a:p>
          <a:p>
            <a:r>
              <a:rPr lang="en-US" sz="2400" dirty="0"/>
              <a:t>Large allocation available at cost</a:t>
            </a:r>
          </a:p>
          <a:p>
            <a:pPr lvl="1"/>
            <a:r>
              <a:rPr lang="en-US" sz="2000" dirty="0"/>
              <a:t>$1800 for 10 TBs</a:t>
            </a:r>
          </a:p>
          <a:p>
            <a:pPr lvl="1"/>
            <a:r>
              <a:rPr lang="en-US" sz="2000" dirty="0"/>
              <a:t>One-time fee: 5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61590-FA25-485F-A8A3-31396D0C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38017-3ED5-1B0A-5B23-FA8FE8C01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68" y="1627443"/>
            <a:ext cx="4149951" cy="3839087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84DD31-FE78-44A0-FE4B-D42721E0E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9" y="5922310"/>
            <a:ext cx="1059582" cy="67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24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018F-979E-4D94-BF90-98253DDB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6" y="365125"/>
            <a:ext cx="10515600" cy="667039"/>
          </a:xfrm>
        </p:spPr>
        <p:txBody>
          <a:bodyPr>
            <a:normAutofit fontScale="90000"/>
          </a:bodyPr>
          <a:lstStyle/>
          <a:p>
            <a:r>
              <a:rPr lang="en-US" dirty="0"/>
              <a:t>Supercomputers: TIGER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DEA5-3F90-4915-8EBC-3E6A73CD4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6" y="1032164"/>
            <a:ext cx="7581315" cy="5345612"/>
          </a:xfrm>
        </p:spPr>
        <p:txBody>
          <a:bodyPr>
            <a:normAutofit/>
          </a:bodyPr>
          <a:lstStyle/>
          <a:p>
            <a:r>
              <a:rPr lang="en-US" dirty="0"/>
              <a:t>TIGER/TIGER2 research cloud</a:t>
            </a:r>
            <a:endParaRPr lang="en-US" sz="2000" dirty="0"/>
          </a:p>
          <a:p>
            <a:pPr lvl="1"/>
            <a:r>
              <a:rPr lang="en-US" dirty="0"/>
              <a:t>Windows or Linux environment</a:t>
            </a:r>
          </a:p>
          <a:p>
            <a:pPr lvl="1"/>
            <a:r>
              <a:rPr lang="en-US" dirty="0"/>
              <a:t>Access to various software applications: ArcGIS, MATLAB, SAS and more </a:t>
            </a:r>
          </a:p>
          <a:p>
            <a:pPr lvl="1"/>
            <a:r>
              <a:rPr lang="en-US" dirty="0"/>
              <a:t>Programming platforms: Python, R, git and more</a:t>
            </a:r>
          </a:p>
          <a:p>
            <a:pPr lvl="1"/>
            <a:r>
              <a:rPr lang="en-US" dirty="0"/>
              <a:t>Multi TB shared storage</a:t>
            </a:r>
          </a:p>
          <a:p>
            <a:pPr lvl="1"/>
            <a:r>
              <a:rPr lang="en-US" dirty="0"/>
              <a:t>Customized configurations to meet researcher needs when a desktop platform is not quite enough</a:t>
            </a:r>
          </a:p>
          <a:p>
            <a:r>
              <a:rPr lang="en-US" dirty="0"/>
              <a:t>Good match for Project Needs</a:t>
            </a:r>
          </a:p>
          <a:p>
            <a:pPr lvl="1"/>
            <a:r>
              <a:rPr lang="en-US" dirty="0"/>
              <a:t>Project Page or Wiki</a:t>
            </a:r>
          </a:p>
          <a:p>
            <a:pPr lvl="1"/>
            <a:r>
              <a:rPr lang="en-US" dirty="0"/>
              <a:t>Collaborative environment: Shared data</a:t>
            </a:r>
          </a:p>
          <a:p>
            <a:pPr lvl="1"/>
            <a:r>
              <a:rPr lang="en-US" dirty="0"/>
              <a:t>Computing through web-page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61590-FA25-485F-A8A3-31396D0C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E3861A-D7C8-4789-898E-4138426E5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971" y="2113643"/>
            <a:ext cx="3946071" cy="26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74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FE0E-D4E5-4784-8731-2A71AFEE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46" y="354736"/>
            <a:ext cx="10515600" cy="667039"/>
          </a:xfrm>
        </p:spPr>
        <p:txBody>
          <a:bodyPr>
            <a:normAutofit fontScale="90000"/>
          </a:bodyPr>
          <a:lstStyle/>
          <a:p>
            <a:r>
              <a:rPr lang="en-US" dirty="0"/>
              <a:t>OAK Mission and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FB1D-C7F1-4410-A12F-110240064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44" y="1438370"/>
            <a:ext cx="11137512" cy="42535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To leverage critical computing and data infrastructure and expertise in the OAK region and bring together experts from different domains, for long-term research and training opportunities. </a:t>
            </a:r>
          </a:p>
          <a:p>
            <a:pPr marL="0" indent="0" algn="ctr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r>
              <a:rPr lang="en-US" i="1" dirty="0"/>
              <a:t>Semi-annual meeting for all OAK region members</a:t>
            </a:r>
          </a:p>
          <a:p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Stillwater OK, OSU 		</a:t>
            </a:r>
            <a:r>
              <a:rPr lang="en-US" dirty="0"/>
              <a:t>April 5-7</a:t>
            </a:r>
            <a:r>
              <a:rPr lang="en-US" baseline="30000" dirty="0"/>
              <a:t>th</a:t>
            </a:r>
            <a:r>
              <a:rPr lang="en-US" dirty="0"/>
              <a:t> 2023</a:t>
            </a:r>
          </a:p>
          <a:p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Arkansas, A-State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		</a:t>
            </a:r>
            <a:r>
              <a:rPr lang="en-US" i="1" dirty="0"/>
              <a:t>October 17-19</a:t>
            </a:r>
            <a:r>
              <a:rPr lang="en-US" i="1" baseline="30000" dirty="0"/>
              <a:t>th</a:t>
            </a:r>
            <a:r>
              <a:rPr lang="en-US" i="1" dirty="0"/>
              <a:t> 2023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Kansas, Wichita		Spring 2024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Oklahoma			Fall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9C3B0-6191-479C-BB48-F35F2212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1B2442-96E1-35DF-9959-9BB9955D2651}"/>
              </a:ext>
            </a:extLst>
          </p:cNvPr>
          <p:cNvSpPr/>
          <p:nvPr/>
        </p:nvSpPr>
        <p:spPr>
          <a:xfrm>
            <a:off x="9750175" y="226031"/>
            <a:ext cx="2208944" cy="1037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F54B1-0884-C614-6605-6320DC1C239D}"/>
              </a:ext>
            </a:extLst>
          </p:cNvPr>
          <p:cNvSpPr txBox="1"/>
          <p:nvPr/>
        </p:nvSpPr>
        <p:spPr>
          <a:xfrm>
            <a:off x="2717800" y="55072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https://hpcc.okstate.edu/oak-conference-spring-2023.html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E9107-F65F-686B-2511-1E9D2F067918}"/>
              </a:ext>
            </a:extLst>
          </p:cNvPr>
          <p:cNvSpPr txBox="1"/>
          <p:nvPr/>
        </p:nvSpPr>
        <p:spPr>
          <a:xfrm>
            <a:off x="3352800" y="58394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https://www.astate.edu/a/abi/oakhpc/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422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018F-979E-4D94-BF90-98253DDB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37" y="387014"/>
            <a:ext cx="10515600" cy="667039"/>
          </a:xfrm>
        </p:spPr>
        <p:txBody>
          <a:bodyPr>
            <a:normAutofit fontScale="90000"/>
          </a:bodyPr>
          <a:lstStyle/>
          <a:p>
            <a:r>
              <a:rPr lang="en-US" dirty="0"/>
              <a:t>High-Performance Computing Center (HPCC)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DEA5-3F90-4915-8EBC-3E6A73CD4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91" y="1131615"/>
            <a:ext cx="10515600" cy="5152816"/>
          </a:xfrm>
        </p:spPr>
        <p:txBody>
          <a:bodyPr>
            <a:normAutofit/>
          </a:bodyPr>
          <a:lstStyle/>
          <a:p>
            <a:r>
              <a:rPr lang="en-US" dirty="0"/>
              <a:t>Located in Stillwater OK</a:t>
            </a:r>
          </a:p>
          <a:p>
            <a:pPr lvl="1"/>
            <a:r>
              <a:rPr lang="en-US" dirty="0"/>
              <a:t>Oklahoma State University main campus</a:t>
            </a:r>
          </a:p>
          <a:p>
            <a:pPr lvl="1"/>
            <a:r>
              <a:rPr lang="en-US" dirty="0"/>
              <a:t>Over 1,800 users</a:t>
            </a:r>
          </a:p>
          <a:p>
            <a:r>
              <a:rPr lang="en-US" dirty="0"/>
              <a:t>Internal and externally funded</a:t>
            </a:r>
          </a:p>
          <a:p>
            <a:pPr lvl="1"/>
            <a:r>
              <a:rPr lang="en-US" dirty="0"/>
              <a:t>Pete: Traditional Linux cluster</a:t>
            </a:r>
          </a:p>
          <a:p>
            <a:pPr lvl="1"/>
            <a:r>
              <a:rPr lang="en-US" dirty="0"/>
              <a:t>Bullet2: GPU-enabled Linux cluster</a:t>
            </a:r>
          </a:p>
          <a:p>
            <a:pPr lvl="1"/>
            <a:r>
              <a:rPr lang="en-US" dirty="0"/>
              <a:t>High-performance storage</a:t>
            </a:r>
          </a:p>
          <a:p>
            <a:pPr lvl="1"/>
            <a:r>
              <a:rPr lang="en-US" dirty="0"/>
              <a:t>MRI: “New Supercomputer” </a:t>
            </a:r>
            <a:r>
              <a:rPr lang="en-US" i="1" dirty="0"/>
              <a:t>Under development</a:t>
            </a:r>
          </a:p>
          <a:p>
            <a:r>
              <a:rPr lang="en-US" dirty="0"/>
              <a:t>Dedicated Staff </a:t>
            </a:r>
          </a:p>
          <a:p>
            <a:pPr lvl="1"/>
            <a:r>
              <a:rPr lang="en-US" dirty="0"/>
              <a:t>6 Fully funded positions</a:t>
            </a:r>
          </a:p>
          <a:p>
            <a:pPr lvl="2"/>
            <a:r>
              <a:rPr lang="en-US" dirty="0"/>
              <a:t>Vice President of Research</a:t>
            </a:r>
          </a:p>
          <a:p>
            <a:pPr lvl="1"/>
            <a:r>
              <a:rPr lang="en-US" dirty="0"/>
              <a:t>Operations and Science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61590-FA25-485F-A8A3-31396D0C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EF5CDC59-8065-4AEB-69B5-65219CF4D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4" t="5128" r="8139" b="3496"/>
          <a:stretch/>
        </p:blipFill>
        <p:spPr bwMode="auto">
          <a:xfrm>
            <a:off x="7386937" y="3429000"/>
            <a:ext cx="4564274" cy="3200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6CAB0B-E0D4-E164-187C-9D792B4BC4F4}"/>
              </a:ext>
            </a:extLst>
          </p:cNvPr>
          <p:cNvSpPr/>
          <p:nvPr/>
        </p:nvSpPr>
        <p:spPr>
          <a:xfrm>
            <a:off x="8132321" y="1845761"/>
            <a:ext cx="3699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https://hpcc.okstate.edu/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18CA-8B35-1FCC-46E9-5109F364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are the supercomputers located?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FD5B-DC63-B2F1-BFF3-282545138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Top500.org </a:t>
            </a:r>
          </a:p>
          <a:p>
            <a:pPr lvl="1"/>
            <a:r>
              <a:rPr lang="en-US" dirty="0"/>
              <a:t>List of the fastest supercomputers around the world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E2DD7-FF09-F153-FE26-ABCED4C3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FF82865-C68B-23FF-4E1B-739AA459C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50110"/>
            <a:ext cx="63093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18CA-8B35-1FCC-46E9-5109F364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26" y="323705"/>
            <a:ext cx="10515600" cy="667039"/>
          </a:xfrm>
        </p:spPr>
        <p:txBody>
          <a:bodyPr>
            <a:normAutofit fontScale="90000"/>
          </a:bodyPr>
          <a:lstStyle/>
          <a:p>
            <a:r>
              <a:rPr lang="en-US" dirty="0"/>
              <a:t>Oklahoma-Arkansas-Kansas “Supercomputer”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E2DD7-FF09-F153-FE26-ABCED4C3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BA8AAC1-6EC5-1052-8D61-E5A683BE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89" y="5045075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3A6EC8C-2BE7-CFFF-16DC-53F57135D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22" y="1646382"/>
            <a:ext cx="7611890" cy="45783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05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18CA-8B35-1FCC-46E9-5109F364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88449"/>
            <a:ext cx="10515600" cy="667039"/>
          </a:xfrm>
        </p:spPr>
        <p:txBody>
          <a:bodyPr>
            <a:normAutofit fontScale="90000"/>
          </a:bodyPr>
          <a:lstStyle/>
          <a:p>
            <a:r>
              <a:rPr lang="en-US" dirty="0"/>
              <a:t>OAK Supercomputer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FD5B-DC63-B2F1-BFF3-282545138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007"/>
            <a:ext cx="7772400" cy="38501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largest investment made by NSF’s MRI program</a:t>
            </a:r>
          </a:p>
          <a:p>
            <a:r>
              <a:rPr lang="en-US" dirty="0">
                <a:solidFill>
                  <a:schemeClr val="tx1"/>
                </a:solidFill>
              </a:rPr>
              <a:t>Original Partners</a:t>
            </a:r>
          </a:p>
          <a:p>
            <a:pPr lvl="1"/>
            <a:r>
              <a:rPr lang="en-US" dirty="0"/>
              <a:t>OSU, Central Oklahoma, University of Tulsa,</a:t>
            </a:r>
          </a:p>
          <a:p>
            <a:pPr marL="457200" lvl="1" indent="0">
              <a:buNone/>
            </a:pPr>
            <a:r>
              <a:rPr lang="en-US" dirty="0"/>
              <a:t>	University of Oklahoma Health Sciences Center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Arkansas State </a:t>
            </a:r>
          </a:p>
          <a:p>
            <a:pPr lvl="1"/>
            <a:r>
              <a:rPr lang="en-US" dirty="0"/>
              <a:t>Kansas State, Wichita State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Open to ALL educational/non-profit institutions </a:t>
            </a:r>
          </a:p>
          <a:p>
            <a:r>
              <a:rPr lang="en-US" dirty="0">
                <a:solidFill>
                  <a:schemeClr val="tx1"/>
                </a:solidFill>
              </a:rPr>
              <a:t>Heterogenous: CPUs and GPUs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E2DD7-FF09-F153-FE26-ABCED4C3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5</a:t>
            </a:fld>
            <a:endParaRPr lang="en-US"/>
          </a:p>
        </p:txBody>
      </p:sp>
      <p:pic>
        <p:nvPicPr>
          <p:cNvPr id="11" name="image16.png">
            <a:extLst>
              <a:ext uri="{FF2B5EF4-FFF2-40B4-BE49-F238E27FC236}">
                <a16:creationId xmlns:a16="http://schemas.microsoft.com/office/drawing/2014/main" id="{5A637760-8E31-3020-6327-33B3C5A2D4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67806" y="1865364"/>
            <a:ext cx="3073842" cy="3253759"/>
          </a:xfrm>
          <a:prstGeom prst="rect">
            <a:avLst/>
          </a:prstGeom>
          <a:ln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500954-D521-76B5-5C26-AA27624D28DF}"/>
              </a:ext>
            </a:extLst>
          </p:cNvPr>
          <p:cNvSpPr txBox="1">
            <a:spLocks/>
          </p:cNvSpPr>
          <p:nvPr/>
        </p:nvSpPr>
        <p:spPr>
          <a:xfrm>
            <a:off x="838200" y="1330231"/>
            <a:ext cx="7915382" cy="1393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B64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NSF MRI Award: </a:t>
            </a:r>
            <a:r>
              <a:rPr lang="en-US" i="1" dirty="0"/>
              <a:t>“Acquisition of a High-Performance Computational System for OAK Region to Enable Computing and Data Driven Discovery”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BA8AAC1-6EC5-1052-8D61-E5A683BE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089" y="5181600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0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18CA-8B35-1FCC-46E9-5109F364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99335"/>
            <a:ext cx="10515600" cy="667039"/>
          </a:xfrm>
        </p:spPr>
        <p:txBody>
          <a:bodyPr>
            <a:normAutofit fontScale="90000"/>
          </a:bodyPr>
          <a:lstStyle/>
          <a:p>
            <a:r>
              <a:rPr lang="en-US" dirty="0"/>
              <a:t>OAK region is part of </a:t>
            </a:r>
            <a:r>
              <a:rPr lang="en-US" dirty="0" err="1"/>
              <a:t>EPSCoR</a:t>
            </a:r>
            <a:r>
              <a:rPr lang="en-US" dirty="0"/>
              <a:t>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E2DD7-FF09-F153-FE26-ABCED4C3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5E2BF511-D3DA-DCBC-4DC6-7147E4A90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94" y="1649896"/>
            <a:ext cx="3325441" cy="1904977"/>
          </a:xfrm>
          <a:prstGeom prst="rect">
            <a:avLst/>
          </a:prstGeom>
        </p:spPr>
      </p:pic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FDED4C2D-F96D-237A-9A28-DFE2C3D20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531" y="3936540"/>
            <a:ext cx="2859075" cy="19198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707EF3D-08E9-3F99-6BC3-AE2B8EC5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86" y="2042693"/>
            <a:ext cx="5452454" cy="33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9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18CA-8B35-1FCC-46E9-5109F364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OAK Supercomputer Commitment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E2DD7-FF09-F153-FE26-ABCED4C3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748D67-D04F-C91B-F236-6EC76A59A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554545"/>
              </p:ext>
            </p:extLst>
          </p:nvPr>
        </p:nvGraphicFramePr>
        <p:xfrm>
          <a:off x="1824234" y="112024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42AD79F-82CC-E73A-0187-52FE40D209E6}"/>
              </a:ext>
            </a:extLst>
          </p:cNvPr>
          <p:cNvSpPr txBox="1"/>
          <p:nvPr/>
        </p:nvSpPr>
        <p:spPr>
          <a:xfrm>
            <a:off x="6502400" y="2032000"/>
            <a:ext cx="1802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Oklahoma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80E0CD-DE53-ABA0-ADFB-DACDD843F310}"/>
              </a:ext>
            </a:extLst>
          </p:cNvPr>
          <p:cNvSpPr txBox="1"/>
          <p:nvPr/>
        </p:nvSpPr>
        <p:spPr>
          <a:xfrm>
            <a:off x="6502400" y="3656562"/>
            <a:ext cx="157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Arkansas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270E2-4EE4-C068-84FD-87FC41E0FCF5}"/>
              </a:ext>
            </a:extLst>
          </p:cNvPr>
          <p:cNvSpPr txBox="1"/>
          <p:nvPr/>
        </p:nvSpPr>
        <p:spPr>
          <a:xfrm>
            <a:off x="3898900" y="3593824"/>
            <a:ext cx="1260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Kansas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4C2EF-1925-F472-F2C7-928BD7465995}"/>
              </a:ext>
            </a:extLst>
          </p:cNvPr>
          <p:cNvSpPr txBox="1"/>
          <p:nvPr/>
        </p:nvSpPr>
        <p:spPr>
          <a:xfrm>
            <a:off x="3029944" y="2247624"/>
            <a:ext cx="1737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OSG/</a:t>
            </a:r>
            <a:r>
              <a:rPr lang="en-US" sz="2800" dirty="0" err="1">
                <a:solidFill>
                  <a:schemeClr val="bg1"/>
                </a:solidFill>
              </a:rPr>
              <a:t>PATh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48D4F3-A6AD-C992-B3D3-53310C021B00}"/>
              </a:ext>
            </a:extLst>
          </p:cNvPr>
          <p:cNvSpPr txBox="1"/>
          <p:nvPr/>
        </p:nvSpPr>
        <p:spPr>
          <a:xfrm>
            <a:off x="4845937" y="1665557"/>
            <a:ext cx="10342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Other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8647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3E53-9D0A-C5AD-22AF-298574A3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Accounts to OAK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3EA2-28A2-2A3E-D4AE-F33A529D5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90" y="1290629"/>
            <a:ext cx="7305079" cy="485385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B6400"/>
                </a:solidFill>
              </a:rPr>
              <a:t>High-Performance Computing Center</a:t>
            </a:r>
          </a:p>
          <a:p>
            <a:pPr lvl="1"/>
            <a:r>
              <a:rPr lang="en-US" dirty="0"/>
              <a:t>Pete: 200 node supercomputer</a:t>
            </a:r>
          </a:p>
          <a:p>
            <a:pPr lvl="1"/>
            <a:r>
              <a:rPr lang="en-US" dirty="0"/>
              <a:t>New Machine: 5-10X faster, coming 23/Q4-24/Q1</a:t>
            </a:r>
          </a:p>
          <a:p>
            <a:r>
              <a:rPr lang="en-US" dirty="0">
                <a:solidFill>
                  <a:srgbClr val="FB6400"/>
                </a:solidFill>
              </a:rPr>
              <a:t>Eligibility</a:t>
            </a:r>
          </a:p>
          <a:p>
            <a:pPr lvl="1"/>
            <a:r>
              <a:rPr lang="en-US" dirty="0"/>
              <a:t>All Faculty, Researchers, Students are eligible</a:t>
            </a:r>
          </a:p>
          <a:p>
            <a:pPr lvl="1"/>
            <a:r>
              <a:rPr lang="en-US" b="1" u="sng" dirty="0">
                <a:solidFill>
                  <a:srgbClr val="FB6400"/>
                </a:solidFill>
              </a:rPr>
              <a:t>Oklahoma, Arkansas and Kansas</a:t>
            </a:r>
          </a:p>
          <a:p>
            <a:pPr lvl="2"/>
            <a:r>
              <a:rPr lang="en-US" dirty="0"/>
              <a:t>Educational or non-profit institutions</a:t>
            </a:r>
          </a:p>
          <a:p>
            <a:pPr lvl="1"/>
            <a:r>
              <a:rPr lang="en-US" dirty="0"/>
              <a:t>Post-docs, Graduate/Undergraduate students: Approved by a faculty</a:t>
            </a:r>
          </a:p>
          <a:p>
            <a:r>
              <a:rPr lang="en-US" dirty="0">
                <a:solidFill>
                  <a:srgbClr val="FB6400"/>
                </a:solidFill>
              </a:rPr>
              <a:t>Funded and non-funded projects</a:t>
            </a:r>
          </a:p>
          <a:p>
            <a:pPr lvl="1"/>
            <a:r>
              <a:rPr lang="en-US" dirty="0"/>
              <a:t>No amount charged for computing </a:t>
            </a:r>
          </a:p>
          <a:p>
            <a:pPr marL="457200" lvl="1" indent="0">
              <a:buNone/>
            </a:pPr>
            <a:r>
              <a:rPr lang="en-US" dirty="0"/>
              <a:t>	(only for large-scale storage)</a:t>
            </a:r>
          </a:p>
          <a:p>
            <a:pPr lvl="1"/>
            <a:r>
              <a:rPr lang="en-US" dirty="0"/>
              <a:t>Funding is not a requirement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2F435-8AF4-7AE0-4E4D-056EBEB5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4D4C9B-5234-8449-616F-918A382CEF3B}"/>
              </a:ext>
            </a:extLst>
          </p:cNvPr>
          <p:cNvSpPr/>
          <p:nvPr/>
        </p:nvSpPr>
        <p:spPr>
          <a:xfrm>
            <a:off x="7867380" y="2602857"/>
            <a:ext cx="3699757" cy="667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https://hpcc.okstate.edu/account-request.html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B356F-65E0-A10D-A8BE-27E2FD0DCCD1}"/>
              </a:ext>
            </a:extLst>
          </p:cNvPr>
          <p:cNvSpPr txBox="1"/>
          <p:nvPr/>
        </p:nvSpPr>
        <p:spPr>
          <a:xfrm>
            <a:off x="8231626" y="6048573"/>
            <a:ext cx="2971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Getting an account is straight-forward</a:t>
            </a:r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313234B-73F1-D072-A1F1-1D6665246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69" y="3294655"/>
            <a:ext cx="3650831" cy="2528249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9DFC67-D36E-E025-2ACB-49215AB90AED}"/>
              </a:ext>
            </a:extLst>
          </p:cNvPr>
          <p:cNvSpPr/>
          <p:nvPr/>
        </p:nvSpPr>
        <p:spPr>
          <a:xfrm>
            <a:off x="8132321" y="1845761"/>
            <a:ext cx="3699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https://hpcc.okstate.edu/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1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018F-979E-4D94-BF90-98253DDB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00" y="363042"/>
            <a:ext cx="10515600" cy="667039"/>
          </a:xfrm>
        </p:spPr>
        <p:txBody>
          <a:bodyPr>
            <a:normAutofit fontScale="90000"/>
          </a:bodyPr>
          <a:lstStyle/>
          <a:p>
            <a:r>
              <a:rPr lang="en-US" dirty="0"/>
              <a:t>Supercomputer: Pete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DEA5-3F90-4915-8EBC-3E6A73CD4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00" y="1157537"/>
            <a:ext cx="10121955" cy="5428197"/>
          </a:xfrm>
        </p:spPr>
        <p:txBody>
          <a:bodyPr>
            <a:normAutofit/>
          </a:bodyPr>
          <a:lstStyle/>
          <a:p>
            <a:r>
              <a:rPr lang="en-US" dirty="0"/>
              <a:t>“Pete” (Pistol Pete 2)</a:t>
            </a:r>
          </a:p>
          <a:p>
            <a:pPr lvl="1"/>
            <a:r>
              <a:rPr lang="en-US" dirty="0"/>
              <a:t>164 original nodes dual Intel </a:t>
            </a:r>
            <a:r>
              <a:rPr lang="en-US" i="1" dirty="0"/>
              <a:t>Skylake</a:t>
            </a:r>
            <a:r>
              <a:rPr lang="en-US" dirty="0"/>
              <a:t> 6130 CPUs</a:t>
            </a:r>
          </a:p>
          <a:p>
            <a:pPr lvl="1"/>
            <a:r>
              <a:rPr lang="en-US" dirty="0"/>
              <a:t>96 GB RAM (up to 768 GB)</a:t>
            </a:r>
          </a:p>
          <a:p>
            <a:pPr lvl="1"/>
            <a:r>
              <a:rPr lang="en-US" dirty="0"/>
              <a:t>2018, NSF funded </a:t>
            </a:r>
          </a:p>
          <a:p>
            <a:pPr lvl="1"/>
            <a:r>
              <a:rPr lang="en-US" i="1" dirty="0"/>
              <a:t>36 nodes added in 2022, total to 200 nodes</a:t>
            </a:r>
          </a:p>
          <a:p>
            <a:pPr lvl="1"/>
            <a:r>
              <a:rPr lang="en-US" dirty="0"/>
              <a:t>Omni-Path network</a:t>
            </a:r>
          </a:p>
          <a:p>
            <a:r>
              <a:rPr lang="en-US" dirty="0"/>
              <a:t>Storage allocations</a:t>
            </a:r>
          </a:p>
          <a:p>
            <a:pPr lvl="1"/>
            <a:r>
              <a:rPr lang="en-US" dirty="0"/>
              <a:t>Small allocations – free</a:t>
            </a:r>
          </a:p>
          <a:p>
            <a:pPr lvl="1"/>
            <a:r>
              <a:rPr lang="en-US" dirty="0"/>
              <a:t>Large allocations - paid</a:t>
            </a:r>
          </a:p>
          <a:p>
            <a:r>
              <a:rPr lang="en-US" dirty="0"/>
              <a:t>Available immediately</a:t>
            </a:r>
          </a:p>
          <a:p>
            <a:pPr lvl="1"/>
            <a:r>
              <a:rPr lang="en-US" dirty="0"/>
              <a:t>All OAK researchers</a:t>
            </a:r>
          </a:p>
          <a:p>
            <a:pPr lvl="1"/>
            <a:r>
              <a:rPr lang="en-US" i="1" dirty="0">
                <a:solidFill>
                  <a:srgbClr val="FB6400"/>
                </a:solidFill>
              </a:rPr>
              <a:t>No cost - Computing is completely free</a:t>
            </a:r>
          </a:p>
          <a:p>
            <a:pPr lvl="1"/>
            <a:r>
              <a:rPr lang="en-US" dirty="0"/>
              <a:t>Apply on the website: Non-OSU approved by campus coordinator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61590-FA25-485F-A8A3-31396D0C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A036-3BED-4C79-831F-4CF1524999CD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D20F71-1535-D140-BACD-42F1EB5F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371" y="1711530"/>
            <a:ext cx="4547853" cy="2552246"/>
          </a:xfrm>
          <a:prstGeom prst="rect">
            <a:avLst/>
          </a:prstGeom>
          <a:noFill/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3EBED7-5CCC-FC3A-0F8F-68706DC34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527" y="4686692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D8C151D-4348-7F9C-8241-E54B43412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48" y="5002696"/>
            <a:ext cx="1059582" cy="679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9CE38-418A-A7E2-1066-D1865A044196}"/>
              </a:ext>
            </a:extLst>
          </p:cNvPr>
          <p:cNvSpPr txBox="1"/>
          <p:nvPr/>
        </p:nvSpPr>
        <p:spPr>
          <a:xfrm>
            <a:off x="9564297" y="5827696"/>
            <a:ext cx="1311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Award # 1531128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45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731</Words>
  <Application>Microsoft Macintosh PowerPoint</Application>
  <PresentationFormat>Widescreen</PresentationFormat>
  <Paragraphs>140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Office Theme</vt:lpstr>
      <vt:lpstr> The Oklahoma-Arkansas-Kansas (OAK) Consortium for Regional Supercomputing</vt:lpstr>
      <vt:lpstr>High-Performance Computing Center (HPCC)</vt:lpstr>
      <vt:lpstr>Where are the supercomputers located?</vt:lpstr>
      <vt:lpstr>Oklahoma-Arkansas-Kansas “Supercomputer”</vt:lpstr>
      <vt:lpstr>OAK Supercomputer</vt:lpstr>
      <vt:lpstr>OAK region is part of EPSCoR states</vt:lpstr>
      <vt:lpstr>OAK Supercomputer Commitment</vt:lpstr>
      <vt:lpstr>Accounts to OAK members</vt:lpstr>
      <vt:lpstr>Supercomputer: Pete</vt:lpstr>
      <vt:lpstr>MRI Supercomputer: “OAK”</vt:lpstr>
      <vt:lpstr>Supercomputers: Bullet</vt:lpstr>
      <vt:lpstr>High-Performance Storage</vt:lpstr>
      <vt:lpstr>Supercomputers: TIGER</vt:lpstr>
      <vt:lpstr>OAK Mission and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HPCC Advisory Board Meeting</dc:title>
  <dc:creator>Agarwal, Pratul</dc:creator>
  <cp:lastModifiedBy>Agarwal, Pratul</cp:lastModifiedBy>
  <cp:revision>125</cp:revision>
  <dcterms:created xsi:type="dcterms:W3CDTF">2020-06-16T17:04:32Z</dcterms:created>
  <dcterms:modified xsi:type="dcterms:W3CDTF">2023-07-10T20:43:39Z</dcterms:modified>
</cp:coreProperties>
</file>