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Helvetica Neue"/>
      <p:regular r:id="rId17"/>
      <p:bold r:id="rId18"/>
      <p:italic r:id="rId19"/>
      <p:boldItalic r:id="rId20"/>
    </p:embeddedFont>
    <p:embeddedFont>
      <p:font typeface="Helvetica Neue Ligh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7.xml"/><Relationship Id="rId22" Type="http://schemas.openxmlformats.org/officeDocument/2006/relationships/font" Target="fonts/HelveticaNeueLight-bold.fntdata"/><Relationship Id="rId10" Type="http://schemas.openxmlformats.org/officeDocument/2006/relationships/slide" Target="slides/slide6.xml"/><Relationship Id="rId21" Type="http://schemas.openxmlformats.org/officeDocument/2006/relationships/font" Target="fonts/HelveticaNeueLight-regular.fntdata"/><Relationship Id="rId13" Type="http://schemas.openxmlformats.org/officeDocument/2006/relationships/slide" Target="slides/slide9.xml"/><Relationship Id="rId24" Type="http://schemas.openxmlformats.org/officeDocument/2006/relationships/font" Target="fonts/HelveticaNeueLight-boldItalic.fntdata"/><Relationship Id="rId12" Type="http://schemas.openxmlformats.org/officeDocument/2006/relationships/slide" Target="slides/slide8.xml"/><Relationship Id="rId23" Type="http://schemas.openxmlformats.org/officeDocument/2006/relationships/font" Target="fonts/HelveticaNeueLigh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HelveticaNeue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HelveticaNeue-italic.fntdata"/><Relationship Id="rId6" Type="http://schemas.openxmlformats.org/officeDocument/2006/relationships/slide" Target="slides/slide2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2f1926c9f8_1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2f1926c9f8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313a0625c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313a0625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2f1926c9f8_1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2f1926c9f8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13a0625cd_3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13a0625cd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313a0625cd_3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313a0625cd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2f1926c9f8_1_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2f1926c9f8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2f1926c9f8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2f1926c9f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313a0625cd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313a0625c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2f1926c9f8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2f1926c9f8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58a93531f6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58a93531f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8a93531f6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58a93531f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838200" y="665163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838200" y="3288002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" type="body"/>
          </p:nvPr>
        </p:nvSpPr>
        <p:spPr>
          <a:xfrm rot="5400000">
            <a:off x="3921005" y="-1234281"/>
            <a:ext cx="4351338" cy="105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838874" y="1847850"/>
            <a:ext cx="10515600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" name="Google Shape;24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" name="Google Shape;26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" type="body"/>
          </p:nvPr>
        </p:nvSpPr>
        <p:spPr>
          <a:xfrm>
            <a:off x="5180012" y="995363"/>
            <a:ext cx="6172200" cy="48736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3" name="Google Shape;33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/>
          <p:nvPr>
            <p:ph idx="2" type="pic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" name="Google Shape;37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874" y="1847850"/>
            <a:ext cx="10515600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agenda.hep.wisc.edu/event/2014/contributions/28477/" TargetMode="External"/><Relationship Id="rId4" Type="http://schemas.openxmlformats.org/officeDocument/2006/relationships/hyperlink" Target="https://osg-htc.org/docs/security/tokens/overview/" TargetMode="External"/><Relationship Id="rId5" Type="http://schemas.openxmlformats.org/officeDocument/2006/relationships/hyperlink" Target="https://osg-htc.org/docs/security/tokens/using-tokens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osg-htc.org/docs/security/tokens/using-tokens/#using-token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almalinux.org/blog/our-value-is-our-values/" TargetMode="External"/><Relationship Id="rId4" Type="http://schemas.openxmlformats.org/officeDocument/2006/relationships/hyperlink" Target="https://rockylinux.org/news/keeping-open-source-open/" TargetMode="External"/><Relationship Id="rId5" Type="http://schemas.openxmlformats.org/officeDocument/2006/relationships/hyperlink" Target="https://www.suse.com/news/SUSE-Preserves-Choice-in-Enterprise-Linux/" TargetMode="External"/><Relationship Id="rId6" Type="http://schemas.openxmlformats.org/officeDocument/2006/relationships/hyperlink" Target="https://www.oracle.com/news/announcement/blog/keep-linux-open-and-free-2023-07-10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hyperlink" Target="https://indico.cern.ch/event/1225114/contributions/5476138/attachments/2682993/4654533/CERN%20IT%20Linux%20Strategy%20-%20GDB%2012%20July%202023.pptx.pdf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ca.cilogon.org/retirement" TargetMode="External"/><Relationship Id="rId4" Type="http://schemas.openxmlformats.org/officeDocument/2006/relationships/hyperlink" Target="https://opensciencegrid.atlassian.net/browse/SOFTWARE-5365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atlaswebdav-kit.gridka.de:2880/pnfs/gridka.de/atlas/disk-only/atlasdatadisk/rucio/data18_hi/be/52/DAOD_HION9.29151562._000195.pool.root.1?copy_mode=pull" TargetMode="External"/><Relationship Id="rId4" Type="http://schemas.openxmlformats.org/officeDocument/2006/relationships/hyperlink" Target="https://webdav-at2.pic.es:8446/t2atlasdatadisk/rucio/data18_hi/be/52/DAOD_HION9.29151562._000195.pool.root.1?copy_mode=pu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/>
          <p:nvPr>
            <p:ph type="ctrTitle"/>
          </p:nvPr>
        </p:nvSpPr>
        <p:spPr>
          <a:xfrm>
            <a:off x="838200" y="665163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</a:pPr>
            <a:r>
              <a:rPr lang="en-US"/>
              <a:t>OSG-LHC Updates</a:t>
            </a:r>
            <a:endParaRPr/>
          </a:p>
        </p:txBody>
      </p:sp>
      <p:sp>
        <p:nvSpPr>
          <p:cNvPr id="49" name="Google Shape;49;p13"/>
          <p:cNvSpPr txBox="1"/>
          <p:nvPr>
            <p:ph idx="1" type="subTitle"/>
          </p:nvPr>
        </p:nvSpPr>
        <p:spPr>
          <a:xfrm>
            <a:off x="838200" y="3288002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Brian Lin, OSG Software Area Coordinator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Center for High Throughput Computing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University of Wisconsin–Madison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Token Transition</a:t>
            </a:r>
            <a:endParaRPr/>
          </a:p>
        </p:txBody>
      </p:sp>
      <p:sp>
        <p:nvSpPr>
          <p:cNvPr id="105" name="Google Shape;105;p22"/>
          <p:cNvSpPr txBox="1"/>
          <p:nvPr>
            <p:ph idx="1" type="body"/>
          </p:nvPr>
        </p:nvSpPr>
        <p:spPr>
          <a:xfrm>
            <a:off x="838874" y="1847850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Remaining OSG Software work in areas of training, documenting troubleshooting strategies, and work with upstream to improve tooling and logging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See Brian’s HTCSS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token/security debugging talk</a:t>
            </a:r>
            <a:r>
              <a:rPr lang="en-US"/>
              <a:t> later today!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Run through our token documentation!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Token overview: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https://osg-htc.org/docs/security/tokens/overview/</a:t>
            </a:r>
            <a:r>
              <a:rPr lang="en-US"/>
              <a:t> 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How to get tokens from IAM using oidc-agent (similar to ssh-agent), how to inspect your token, etc.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https://osg-htc.org/docs/security/tokens/using-tokens/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Token Transition</a:t>
            </a:r>
            <a:endParaRPr/>
          </a:p>
        </p:txBody>
      </p:sp>
      <p:sp>
        <p:nvSpPr>
          <p:cNvPr id="111" name="Google Shape;111;p23"/>
          <p:cNvSpPr txBox="1"/>
          <p:nvPr>
            <p:ph idx="1" type="body"/>
          </p:nvPr>
        </p:nvSpPr>
        <p:spPr>
          <a:xfrm>
            <a:off x="838874" y="1847850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Playing with tokens (hint this probably won’t work)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Retrieve your personal access token with oidc-agent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Store it in a standard location: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https://osg-htc.org/docs/security/tokens/using-tokens/#using-tokens</a:t>
            </a:r>
            <a:r>
              <a:rPr lang="en-US"/>
              <a:t>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Determine your token issuer + subject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STOP! Do you have compute scopes?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On your CE, map your issuer + subject to your local user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Run condor_ce_reconfig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Run condor_ce_trace as yourself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This material is based upon work supported by the National Science Foundation under Grant Nos. 1836650</a:t>
            </a:r>
            <a:r>
              <a:rPr lang="en-US" sz="1800">
                <a:solidFill>
                  <a:schemeClr val="dk1"/>
                </a:solidFill>
              </a:rPr>
              <a:t> and 2030508</a:t>
            </a:r>
            <a:r>
              <a:rPr lang="en-US" sz="1800">
                <a:solidFill>
                  <a:schemeClr val="dk1"/>
                </a:solidFill>
              </a:rPr>
              <a:t>. Any opinions, findings, and conclusions or recommendations expressed in this material are those of the author(s) and do not necessarily reflect the views of the National Science Foundation.</a:t>
            </a:r>
            <a:endParaRPr/>
          </a:p>
        </p:txBody>
      </p:sp>
      <p:sp>
        <p:nvSpPr>
          <p:cNvPr id="118" name="Google Shape;118;p2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0500" y="613275"/>
            <a:ext cx="7231000" cy="49110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/>
          <p:nvPr/>
        </p:nvSpPr>
        <p:spPr>
          <a:xfrm>
            <a:off x="3326000" y="5569350"/>
            <a:ext cx="646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Helvetica Neue Light"/>
                <a:ea typeface="Helvetica Neue Light"/>
                <a:cs typeface="Helvetica Neue Light"/>
                <a:sym typeface="Helvetica Neue Light"/>
              </a:rPr>
              <a:t>Pictured: Tomatoes being thrown at a knight (D&amp;D Saturday Morning Cartoon)</a:t>
            </a:r>
            <a:endParaRPr i="1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IRIS-HEP Strategic Plan</a:t>
            </a:r>
            <a:endParaRPr/>
          </a:p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838874" y="1847850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Areas of opportunity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Support for heterogeneous architectures (e.g., ARM)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Advancing container best practices (e.g., rootless images)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HPC integration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Hosting institute images (partnership with SOTERIA)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OSG 23</a:t>
            </a:r>
            <a:endParaRPr/>
          </a:p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838874" y="1847850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OSG release series will be tightly aligned with HTCSS major versions moving forward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Aiming for an August 2023 release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And Q3 releases each subsequent year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Two release series/HTCSS major versions supported at a time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Expected major packages for the initial release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HTCSS 23.0.0 in main; HTCSS 23.1.0 in upcoming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XRootD 5.6 in main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OSG 23 will support Enterprise Linux 8 and 9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OSG 3.6 will be supported until at least June 2024</a:t>
            </a:r>
            <a:endParaRPr/>
          </a:p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EL9 Future</a:t>
            </a:r>
            <a:endParaRPr/>
          </a:p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838874" y="1847850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RedHat stopped uploading RHEL RPMs publicly in June 2023, directing users to CentOS Stream for package sources </a:t>
            </a: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Alma is still exploring options, will continue to provide updates as quickly as possible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https://almalinux.org/blog/our-value-is-our-values/</a:t>
            </a:r>
            <a:r>
              <a:rPr lang="en-US"/>
              <a:t> </a:t>
            </a: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Rocky Linux plans on using the power of the GPL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https://rockylinux.org/news/keeping-open-source-open/</a:t>
            </a:r>
            <a:r>
              <a:rPr lang="en-US"/>
              <a:t> </a:t>
            </a: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SUSE is investing $10mil+ to create a RHEL fork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https://www.suse.com/news/SUSE-Preserves-Choice-in-Enterprise-Linux/</a:t>
            </a:r>
            <a:r>
              <a:rPr lang="en-US"/>
              <a:t> </a:t>
            </a: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Oracle enters the room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https://www.oracle.com/news/announcement/blog/keep-linux-open-and-free-2023-07-10/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EL9 Future</a:t>
            </a:r>
            <a:endParaRPr/>
          </a:p>
        </p:txBody>
      </p:sp>
      <p:pic>
        <p:nvPicPr>
          <p:cNvPr id="80" name="Google Shape;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8825" y="1363275"/>
            <a:ext cx="7354352" cy="411527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8"/>
          <p:cNvSpPr txBox="1"/>
          <p:nvPr/>
        </p:nvSpPr>
        <p:spPr>
          <a:xfrm>
            <a:off x="730125" y="5648025"/>
            <a:ext cx="1051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https://indico.cern.ch/event/1225114/contributions/5476138/attachments/2682993/4654533/CERN%20IT%20Linux%20Strategy%20-%20GDB%2012%20July%202023.pptx.pdf</a:t>
            </a:r>
            <a:r>
              <a:rPr lang="en-US"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 Certificates</a:t>
            </a:r>
            <a:endParaRPr/>
          </a:p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838874" y="1847850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34327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InCommon IGTF CA V3 released last month</a:t>
            </a:r>
            <a:endParaRPr/>
          </a:p>
          <a:p>
            <a:pPr indent="-33432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InCommon IGTF CA V1 and all issued certs expires at the end of the year</a:t>
            </a:r>
            <a:endParaRPr/>
          </a:p>
          <a:p>
            <a:pPr indent="-33432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InCommon IGTF CA V2 is NOT in the IGTF distribution but we have seen some </a:t>
            </a:r>
            <a:r>
              <a:rPr lang="en-US"/>
              <a:t>institutions</a:t>
            </a:r>
            <a:r>
              <a:rPr lang="en-US"/>
              <a:t> issue certs from this CA!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CILogon X.509 plans to retire IGTF CAs (CILogon Basic, Silver) after May 2025 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https://ca.cilogon.org/retirement</a:t>
            </a:r>
            <a:r>
              <a:rPr lang="en-US"/>
              <a:t>) 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0588"/>
              <a:buChar char="•"/>
            </a:pPr>
            <a:r>
              <a:rPr lang="en-US"/>
              <a:t>Known issues with certs issued by SHA1-signed IGTF CAs and the default EL9 crypto policy </a:t>
            </a:r>
            <a:r>
              <a:rPr lang="en-US" sz="2550"/>
              <a:t>(</a:t>
            </a:r>
            <a:r>
              <a:rPr lang="en-US" sz="2550" u="sng">
                <a:solidFill>
                  <a:schemeClr val="hlink"/>
                </a:solidFill>
                <a:hlinkClick r:id="rId4"/>
              </a:rPr>
              <a:t>https://opensciencegrid.atlassian.net/browse/SOFTWARE-5365</a:t>
            </a:r>
            <a:r>
              <a:rPr lang="en-US" sz="2550"/>
              <a:t> )</a:t>
            </a:r>
            <a:endParaRPr sz="2550"/>
          </a:p>
          <a:p>
            <a:pPr indent="-33432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osg-ca-certs-experimental2 RPM with potential workaround available in </a:t>
            </a:r>
            <a:r>
              <a:rPr lang="en-US"/>
              <a:t>osg-testing for EL9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 Certificates: dCache and EL9</a:t>
            </a:r>
            <a:endParaRPr/>
          </a:p>
        </p:txBody>
      </p:sp>
      <p:sp>
        <p:nvSpPr>
          <p:cNvPr id="93" name="Google Shape;93;p20"/>
          <p:cNvSpPr txBox="1"/>
          <p:nvPr>
            <p:ph idx="1" type="body"/>
          </p:nvPr>
        </p:nvSpPr>
        <p:spPr>
          <a:xfrm>
            <a:off x="838874" y="1847850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Workaround does not appear to work for dCache/java-based software. Sample error: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Jul 11 10:28:47 atn12 dcache@webdav-atn12-Domain[106041]: javax.net.ssl.SSLHandshakeException: Certificates do not conform to algorithm constraints</a:t>
            </a:r>
            <a:endParaRPr sz="18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Jul 11 10:28:47 atn12 dcache@webdav-atn12-Domain[106041]: Caused by: java.security.cert.CertPathValidatorException: Algorithm constraints check failed on signature algorithm: SHA1withRSA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 Certificates: XRootD and EL9</a:t>
            </a:r>
            <a:endParaRPr/>
          </a:p>
        </p:txBody>
      </p:sp>
      <p:sp>
        <p:nvSpPr>
          <p:cNvPr id="99" name="Google Shape;99;p21"/>
          <p:cNvSpPr txBox="1"/>
          <p:nvPr>
            <p:ph idx="1" type="body"/>
          </p:nvPr>
        </p:nvSpPr>
        <p:spPr>
          <a:xfrm>
            <a:off x="838874" y="1847850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Workaround still needs to be </a:t>
            </a:r>
            <a:r>
              <a:rPr lang="en-US"/>
              <a:t>tested for XRootD, looking for volunteers! Sample error: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220531 15:22:44 1336225 TPC_PullRequest: event=TRANSFER_FAIL, local=/mnt/hpcdisk/atlasdatadisk/rucio/data18_hi/be/52/DAOD_HION9.29151562._000195.pool.root.1, remote=</a:t>
            </a:r>
            <a:r>
              <a:rPr lang="en-US" sz="18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https://atlaswebdav-kit.gridka.de:2880/pnfs/gridka.de/atlas/disk-only/atlasdatadisk/rucio/data18_hi/be/52/DAOD_HION9.29151562._000195.pool.root.1?copy_mode=pull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, user=ddmadmin, bytes_transferred=0; HTTP library failure: Peer certificate cannot be authenticated with given CA certificates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220531 15:23:49 1348707 TPC_PullRequest: event=TRANSFER_FAIL, local=/mnt/hpcdisk/atlasdatadisk/rucio/data18_hi/be/52/DAOD_HION9.29151562._000195.pool.root.1, remote=</a:t>
            </a:r>
            <a:r>
              <a:rPr lang="en-US" sz="18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4"/>
              </a:rPr>
              <a:t>https://webdav-at2.pic.es:8446/t2atlasdatadisk/rucio/data18_hi/be/52/DAOD_HION9.29151562._000195.pool.root.1?copy_mode=pull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, user=ddmadmin, bytes_transferred=0; HTTP library failure: Peer certificate cannot be authenticated with given CA certificates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