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embeddedFontLst>
    <p:embeddedFont>
      <p:font typeface="Helvetica Neue"/>
      <p:regular r:id="rId29"/>
      <p:bold r:id="rId30"/>
      <p:italic r:id="rId31"/>
      <p:boldItalic r:id="rId32"/>
    </p:embeddedFont>
    <p:embeddedFont>
      <p:font typeface="Helvetica Neue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33" Type="http://schemas.openxmlformats.org/officeDocument/2006/relationships/font" Target="fonts/HelveticaNeueLight-regular.fntdata"/><Relationship Id="rId10" Type="http://schemas.openxmlformats.org/officeDocument/2006/relationships/slide" Target="slides/slide6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9.xml"/><Relationship Id="rId35" Type="http://schemas.openxmlformats.org/officeDocument/2006/relationships/font" Target="fonts/HelveticaNeueLight-italic.fntdata"/><Relationship Id="rId12" Type="http://schemas.openxmlformats.org/officeDocument/2006/relationships/slide" Target="slides/slide8.xml"/><Relationship Id="rId34" Type="http://schemas.openxmlformats.org/officeDocument/2006/relationships/font" Target="fonts/HelveticaNeueLight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HelveticaNeueLight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589678f74f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589678f74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2589678f74f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89678f74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589678f74f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89678f74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589678f74f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89678f74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589678f74f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89678f74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589678f74f_0_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89678f74f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589678f74f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89678f74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589678f74f_0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89678f74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589678f74f_0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89678f74f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589678f74f_0_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89678f74f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589678f74f_0_1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89678f74f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589678f74f_0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89678f74f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89678f74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2589678f74f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589678f74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589678f74f_0_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89678f74f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2589678f74f_0_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89678f74f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589678f7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589678f74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589678f7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89678f74f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589678f7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89678f74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2589678f74f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89678f74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2589678f74f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89678f74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589678f74f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89678f74f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89678f74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589678f74f_0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89678f74f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89678f74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589678f74f_0_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89678f74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589678f74f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89678f74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589678f74f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838200" y="665163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838200" y="3288002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 rot="5400000">
            <a:off x="3921005" y="-1234281"/>
            <a:ext cx="4351338" cy="105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subTitle"/>
          </p:nvPr>
        </p:nvSpPr>
        <p:spPr>
          <a:xfrm>
            <a:off x="1828800" y="3886200"/>
            <a:ext cx="8534400" cy="17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900"/>
            </a:lvl1pPr>
            <a:lvl2pPr indent="0" lvl="1" marL="0" rtl="0" algn="r">
              <a:spcBef>
                <a:spcPts val="0"/>
              </a:spcBef>
              <a:buNone/>
              <a:defRPr sz="1900"/>
            </a:lvl2pPr>
            <a:lvl3pPr indent="0" lvl="2" marL="0" rtl="0" algn="r">
              <a:spcBef>
                <a:spcPts val="0"/>
              </a:spcBef>
              <a:buNone/>
              <a:defRPr sz="1900"/>
            </a:lvl3pPr>
            <a:lvl4pPr indent="0" lvl="3" marL="0" rtl="0" algn="r">
              <a:spcBef>
                <a:spcPts val="0"/>
              </a:spcBef>
              <a:buNone/>
              <a:defRPr sz="1900"/>
            </a:lvl4pPr>
            <a:lvl5pPr indent="0" lvl="4" marL="0" rtl="0" algn="r">
              <a:spcBef>
                <a:spcPts val="0"/>
              </a:spcBef>
              <a:buNone/>
              <a:defRPr sz="1900"/>
            </a:lvl5pPr>
            <a:lvl6pPr indent="0" lvl="5" marL="0" rtl="0" algn="r">
              <a:spcBef>
                <a:spcPts val="0"/>
              </a:spcBef>
              <a:buNone/>
              <a:defRPr sz="1900"/>
            </a:lvl6pPr>
            <a:lvl7pPr indent="0" lvl="6" marL="0" rtl="0" algn="r">
              <a:spcBef>
                <a:spcPts val="0"/>
              </a:spcBef>
              <a:buNone/>
              <a:defRPr sz="1900"/>
            </a:lvl7pPr>
            <a:lvl8pPr indent="0" lvl="7" marL="0" rtl="0" algn="r">
              <a:spcBef>
                <a:spcPts val="0"/>
              </a:spcBef>
              <a:buNone/>
              <a:defRPr sz="1900"/>
            </a:lvl8pPr>
            <a:lvl9pPr indent="0" lvl="8" marL="0" rtl="0" algn="r">
              <a:spcBef>
                <a:spcPts val="0"/>
              </a:spcBef>
              <a:buNone/>
              <a:defRPr sz="1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900"/>
            </a:lvl1pPr>
            <a:lvl2pPr indent="0" lvl="1" marL="0" rtl="0" algn="r">
              <a:spcBef>
                <a:spcPts val="0"/>
              </a:spcBef>
              <a:buNone/>
              <a:defRPr sz="1900"/>
            </a:lvl2pPr>
            <a:lvl3pPr indent="0" lvl="2" marL="0" rtl="0" algn="r">
              <a:spcBef>
                <a:spcPts val="0"/>
              </a:spcBef>
              <a:buNone/>
              <a:defRPr sz="1900"/>
            </a:lvl3pPr>
            <a:lvl4pPr indent="0" lvl="3" marL="0" rtl="0" algn="r">
              <a:spcBef>
                <a:spcPts val="0"/>
              </a:spcBef>
              <a:buNone/>
              <a:defRPr sz="1900"/>
            </a:lvl4pPr>
            <a:lvl5pPr indent="0" lvl="4" marL="0" rtl="0" algn="r">
              <a:spcBef>
                <a:spcPts val="0"/>
              </a:spcBef>
              <a:buNone/>
              <a:defRPr sz="1900"/>
            </a:lvl5pPr>
            <a:lvl6pPr indent="0" lvl="5" marL="0" rtl="0" algn="r">
              <a:spcBef>
                <a:spcPts val="0"/>
              </a:spcBef>
              <a:buNone/>
              <a:defRPr sz="1900"/>
            </a:lvl6pPr>
            <a:lvl7pPr indent="0" lvl="6" marL="0" rtl="0" algn="r">
              <a:spcBef>
                <a:spcPts val="0"/>
              </a:spcBef>
              <a:buNone/>
              <a:defRPr sz="1900"/>
            </a:lvl7pPr>
            <a:lvl8pPr indent="0" lvl="7" marL="0" rtl="0" algn="r">
              <a:spcBef>
                <a:spcPts val="0"/>
              </a:spcBef>
              <a:buNone/>
              <a:defRPr sz="1900"/>
            </a:lvl8pPr>
            <a:lvl9pPr indent="0" lvl="8" marL="0" rtl="0" algn="r">
              <a:spcBef>
                <a:spcPts val="0"/>
              </a:spcBef>
              <a:buNone/>
              <a:defRPr sz="1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1896" y="6409945"/>
            <a:ext cx="4371597" cy="41233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874" y="1847850"/>
            <a:ext cx="10515600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5180012" y="995363"/>
            <a:ext cx="6172200" cy="4873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874" y="1847850"/>
            <a:ext cx="10515600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robcowart/elastiflow" TargetMode="External"/><Relationship Id="rId4" Type="http://schemas.openxmlformats.org/officeDocument/2006/relationships/hyperlink" Target="https://github.com/robcowart/elastiflow/blob/master/INSTALL.md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hyperlink" Target="https://www.juniper.net/documentation/en_US/junos/topics/reference/configuration-statement/sflow-edit-protocols.html" TargetMode="External"/><Relationship Id="rId5" Type="http://schemas.openxmlformats.org/officeDocument/2006/relationships/hyperlink" Target="https://www.juniper.net/documentation/en_US/junos/topics/reference/configuration-statement/sflow-edit-protocols.htm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lcg-soc-wg.web.cern.ch/" TargetMode="External"/><Relationship Id="rId4" Type="http://schemas.openxmlformats.org/officeDocument/2006/relationships/hyperlink" Target="https://wlcg-soc-wg-doc.web.cern.ch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lcg-soc-wg.web.cern.ch/activities/" TargetMode="External"/><Relationship Id="rId4" Type="http://schemas.openxmlformats.org/officeDocument/2006/relationships/hyperlink" Target="https://www.nvidia.com/content/dam/en-zz/Solutions/Data-Center/documents/datasheet-nvidia-bluefield-2-dpu.pdf" TargetMode="External"/><Relationship Id="rId5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WLCG SOC Motivation</a:t>
            </a:r>
            <a:endParaRPr/>
          </a:p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1637600" y="3886200"/>
            <a:ext cx="8916900" cy="17529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-US"/>
              <a:t>Shawn McKee / University of Michigan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AGLT2 SOC Report</a:t>
            </a:r>
            <a:endParaRPr/>
          </a:p>
        </p:txBody>
      </p:sp>
      <p:sp>
        <p:nvSpPr>
          <p:cNvPr id="129" name="Google Shape;129;p24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en-US"/>
              <a:t>Bro Performance</a:t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800" y="823153"/>
            <a:ext cx="8992379" cy="553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71" y="1615703"/>
            <a:ext cx="5969517" cy="1976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AGLT2 SOC Report</a:t>
            </a:r>
            <a:endParaRPr/>
          </a:p>
        </p:txBody>
      </p:sp>
      <p:sp>
        <p:nvSpPr>
          <p:cNvPr id="137" name="Google Shape;137;p25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en-US"/>
              <a:t>Bro Performance(2)</a:t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1154433"/>
            <a:ext cx="9408950" cy="480948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101600" y="1154433"/>
            <a:ext cx="26415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 of packets is reasonably efficient but highly variable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Lost packets varies from </a:t>
            </a:r>
            <a:r>
              <a:rPr b="1"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0.1%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57%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depending upon which process is involved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AGLT2 SOC Report</a:t>
            </a:r>
            <a:endParaRPr/>
          </a:p>
        </p:txBody>
      </p:sp>
      <p:sp>
        <p:nvSpPr>
          <p:cNvPr id="145" name="Google Shape;145;p26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en-US"/>
              <a:t>AGLT2 Net Traffic (1 week)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89000"/>
            <a:ext cx="6502400" cy="260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1" y="3557344"/>
            <a:ext cx="6494768" cy="264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02400" y="889000"/>
            <a:ext cx="5688348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72517" y="3555848"/>
            <a:ext cx="5816115" cy="241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AGLT2 SOC Report</a:t>
            </a:r>
            <a:endParaRPr/>
          </a:p>
        </p:txBody>
      </p:sp>
      <p:sp>
        <p:nvSpPr>
          <p:cNvPr id="155" name="Google Shape;155;p27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en-US"/>
              <a:t>ELK at AGLT2</a:t>
            </a:r>
            <a:endParaRPr/>
          </a:p>
        </p:txBody>
      </p:sp>
      <p:sp>
        <p:nvSpPr>
          <p:cNvPr id="156" name="Google Shape;156;p27"/>
          <p:cNvSpPr txBox="1"/>
          <p:nvPr/>
        </p:nvSpPr>
        <p:spPr>
          <a:xfrm>
            <a:off x="203200" y="828627"/>
            <a:ext cx="11785500" cy="55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 fontScale="70000" lnSpcReduction="20000"/>
          </a:bodyPr>
          <a:lstStyle/>
          <a:p>
            <a:pPr indent="-45466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Char char="•"/>
            </a:pPr>
            <a:r>
              <a:rPr lang="en-US" sz="4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AGLT2 has been using Elasticsearch, Logstash and Kibana for a few years, primarily to host a central syslogging service</a:t>
            </a:r>
            <a:endParaRPr sz="39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4660" lvl="0" marL="457200" marR="0" rtl="0" algn="l"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4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Currently we have a 3 node (all VM) cluster running Elasticsearch 6.5.4 (upgrading to 6.6.0 ASAP)</a:t>
            </a:r>
            <a:endParaRPr sz="4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5285" lvl="1" marL="990600" marR="0" rtl="0" algn="l"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–"/>
            </a:pPr>
            <a:r>
              <a:rPr b="0" i="0" lang="en-US" sz="33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VMs are hosted on VMware </a:t>
            </a:r>
            <a:endParaRPr sz="1900"/>
          </a:p>
          <a:p>
            <a:pPr indent="-375285" lvl="1" marL="990600" marR="0" rtl="0" algn="l"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–"/>
            </a:pPr>
            <a:r>
              <a:rPr b="0" i="0" lang="en-US" sz="33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primary node (atgrid) has 16GB of RAM and 12 cores and runs Logstash and Kibana (avg load 0.66)</a:t>
            </a:r>
            <a:endParaRPr sz="1900"/>
          </a:p>
          <a:p>
            <a:pPr indent="-375285" lvl="1" marL="990600" marR="0" rtl="0" algn="l"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–"/>
            </a:pPr>
            <a:r>
              <a:rPr b="0" i="0" lang="en-US" sz="33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secondary nodes (es-1, es-2) are only running Elasticsearch and have 12 GB of RAM and 6 cores</a:t>
            </a:r>
            <a:endParaRPr sz="1900"/>
          </a:p>
          <a:p>
            <a:pPr indent="-375285" lvl="1" marL="990600" marR="0" rtl="0" algn="l"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–"/>
            </a:pPr>
            <a:r>
              <a:rPr b="0" i="0" lang="en-US" sz="33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Total space available is 3.1 TB (% 69.78 in use)</a:t>
            </a:r>
            <a:endParaRPr sz="1900"/>
          </a:p>
          <a:p>
            <a:pPr indent="-457835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43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Elastic search has </a:t>
            </a:r>
            <a:r>
              <a:rPr b="1" lang="en-US" sz="43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584</a:t>
            </a:r>
            <a:r>
              <a:rPr lang="en-US" sz="43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indices, </a:t>
            </a:r>
            <a:r>
              <a:rPr b="1" lang="en-US" sz="43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2.477</a:t>
            </a:r>
            <a:r>
              <a:rPr lang="en-US" sz="43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billion documents and </a:t>
            </a:r>
            <a:r>
              <a:rPr b="1" lang="en-US" sz="43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2544</a:t>
            </a:r>
            <a:r>
              <a:rPr lang="en-US" sz="43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primary and replica shards as of today (Feb 20, 2019)</a:t>
            </a:r>
            <a:endParaRPr sz="43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835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4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main data sources are 1) </a:t>
            </a:r>
            <a:r>
              <a:rPr b="1" lang="en-US" sz="4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syslogging</a:t>
            </a:r>
            <a:r>
              <a:rPr lang="en-US" sz="4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from all our devices, 2) </a:t>
            </a:r>
            <a:r>
              <a:rPr b="1" lang="en-US" sz="4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dCache</a:t>
            </a:r>
            <a:r>
              <a:rPr lang="en-US" sz="4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logs, 3) </a:t>
            </a:r>
            <a:r>
              <a:rPr b="1" lang="en-US" sz="4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Netflow/Sflow </a:t>
            </a:r>
            <a:r>
              <a:rPr lang="en-US" sz="4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and 4) </a:t>
            </a:r>
            <a:r>
              <a:rPr b="1" lang="en-US" sz="4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Bro log files</a:t>
            </a:r>
            <a:endParaRPr b="1" sz="43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AGLT2 SOC Report</a:t>
            </a:r>
            <a:endParaRPr/>
          </a:p>
        </p:txBody>
      </p:sp>
      <p:sp>
        <p:nvSpPr>
          <p:cNvPr id="162" name="Google Shape;162;p28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en-US"/>
              <a:t>Netflow/Sflow Monitoring via ELK</a:t>
            </a:r>
            <a:endParaRPr/>
          </a:p>
        </p:txBody>
      </p:sp>
      <p:sp>
        <p:nvSpPr>
          <p:cNvPr id="163" name="Google Shape;163;p28"/>
          <p:cNvSpPr txBox="1"/>
          <p:nvPr/>
        </p:nvSpPr>
        <p:spPr>
          <a:xfrm>
            <a:off x="203200" y="828627"/>
            <a:ext cx="11785500" cy="55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-190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t/>
            </a:r>
            <a:endParaRPr sz="43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203200" y="889000"/>
            <a:ext cx="11785500" cy="55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 fontScale="92500" lnSpcReduction="10000"/>
          </a:bodyPr>
          <a:lstStyle/>
          <a:p>
            <a:pPr indent="-45974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Char char="•"/>
            </a:pPr>
            <a:r>
              <a:rPr lang="en-US" sz="4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 addition to Bro monitoring we wanted to have better visibility into our network traffic.</a:t>
            </a:r>
            <a:endParaRPr sz="39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9740" lvl="0" marL="457200" marR="0" rtl="0" algn="l"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4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Because we already had an ELK stack, when we heard about ElastiFlow we were intrigued</a:t>
            </a:r>
            <a:endParaRPr sz="1900"/>
          </a:p>
          <a:p>
            <a:pPr indent="-380365" lvl="1" marL="990600" marR="0" rtl="0" algn="l"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–"/>
            </a:pPr>
            <a:r>
              <a:rPr b="0" i="0" lang="en-US" sz="28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https://github.com/robcowart/elastiflow</a:t>
            </a:r>
            <a:endParaRPr b="0" i="0" sz="2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0365" lvl="1" marL="990600" marR="0" rtl="0" algn="l"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Install </a:t>
            </a:r>
            <a:r>
              <a:rPr b="0" i="0" lang="en-US" sz="28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https://github.com/robcowart/elastiflow/blob/master/INSTALL.md</a:t>
            </a:r>
            <a:r>
              <a:rPr b="0" i="0" lang="en-US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0533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33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It was pretty easy to setup.  Some challenges getting the sflow-codec and the Kibana elastiflow index imported (maybe better now?)</a:t>
            </a:r>
            <a:endParaRPr sz="33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0365" lvl="1" marL="990600" marR="0" rtl="0" algn="l"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Contact me if you want details!</a:t>
            </a:r>
            <a:endParaRPr sz="1900"/>
          </a:p>
          <a:p>
            <a:pPr indent="-460533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3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Once it was setup we just needed to point our Juniper router to it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AGLT2 SOC Report</a:t>
            </a:r>
            <a:endParaRPr/>
          </a:p>
        </p:txBody>
      </p:sp>
      <p:sp>
        <p:nvSpPr>
          <p:cNvPr id="170" name="Google Shape;170;p29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en-US"/>
              <a:t>Netflow/Sflow Monitoring via ELK (2)</a:t>
            </a:r>
            <a:endParaRPr/>
          </a:p>
        </p:txBody>
      </p:sp>
      <p:sp>
        <p:nvSpPr>
          <p:cNvPr id="171" name="Google Shape;171;p29"/>
          <p:cNvSpPr txBox="1"/>
          <p:nvPr/>
        </p:nvSpPr>
        <p:spPr>
          <a:xfrm>
            <a:off x="203200" y="828627"/>
            <a:ext cx="11785500" cy="55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-190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t/>
            </a:r>
            <a:endParaRPr sz="43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203200" y="889000"/>
            <a:ext cx="11785500" cy="55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-241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sz="33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9"/>
          <p:cNvSpPr/>
          <p:nvPr/>
        </p:nvSpPr>
        <p:spPr>
          <a:xfrm>
            <a:off x="5888611" y="955135"/>
            <a:ext cx="6096000" cy="5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sflow {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agent-id 10.10.1.2;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polling-interval 1;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sample-rate {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ingress 100;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egress 100;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}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source-ip 10.10.1.2;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collector 10.10.1.9 {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udp-port 6343;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}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interfaces xe-0/0/3.0 {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polling-interval 1;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sample-rate {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ingress 100;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egress 100;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}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}</a:t>
            </a:r>
            <a:endParaRPr sz="1900"/>
          </a:p>
        </p:txBody>
      </p:sp>
      <p:sp>
        <p:nvSpPr>
          <p:cNvPr id="174" name="Google Shape;174;p29"/>
          <p:cNvSpPr txBox="1"/>
          <p:nvPr/>
        </p:nvSpPr>
        <p:spPr>
          <a:xfrm>
            <a:off x="207389" y="1312307"/>
            <a:ext cx="55839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Setting up our Juniper EX9208 was pretty simple</a:t>
            </a:r>
            <a:endParaRPr sz="1900"/>
          </a:p>
          <a:p>
            <a:pPr indent="-1778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configuration on the right is the bulk of what is needed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Add additional interfaces as need (those interfaces that connect to the WAN)</a:t>
            </a:r>
            <a:endParaRPr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AGLT2 SOC Report</a:t>
            </a:r>
            <a:endParaRPr/>
          </a:p>
        </p:txBody>
      </p:sp>
      <p:sp>
        <p:nvSpPr>
          <p:cNvPr id="180" name="Google Shape;180;p30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en-US"/>
              <a:t>Verify Sflow Setup</a:t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1868" y="990600"/>
            <a:ext cx="9048264" cy="385605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 txBox="1"/>
          <p:nvPr/>
        </p:nvSpPr>
        <p:spPr>
          <a:xfrm>
            <a:off x="508000" y="5156200"/>
            <a:ext cx="10668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Missing IPv6!   Need to determine the right setup to also send IPv6 from our border router.  (I suspect our EX9208 does </a:t>
            </a:r>
            <a:r>
              <a:rPr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NOT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IPv6 SFLow…MX would)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AGLT2 SOC Report</a:t>
            </a:r>
            <a:endParaRPr/>
          </a:p>
        </p:txBody>
      </p:sp>
      <p:sp>
        <p:nvSpPr>
          <p:cNvPr id="188" name="Google Shape;188;p31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en-US"/>
              <a:t>ElastiFlow @ AGLT2 Examples</a:t>
            </a:r>
            <a:endParaRPr/>
          </a:p>
        </p:txBody>
      </p:sp>
      <p:pic>
        <p:nvPicPr>
          <p:cNvPr id="189" name="Google Shape;18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3033"/>
            <a:ext cx="12191998" cy="5331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AGLT2 SOC Report</a:t>
            </a:r>
            <a:endParaRPr/>
          </a:p>
        </p:txBody>
      </p:sp>
      <p:sp>
        <p:nvSpPr>
          <p:cNvPr id="195" name="Google Shape;195;p32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en-US"/>
              <a:t>ElastiFlow @ AGLT2 Examples</a:t>
            </a:r>
            <a:endParaRPr/>
          </a:p>
        </p:txBody>
      </p:sp>
      <p:pic>
        <p:nvPicPr>
          <p:cNvPr id="196" name="Google Shape;19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6220"/>
            <a:ext cx="12192000" cy="5185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AGLT2 SOC Report</a:t>
            </a:r>
            <a:endParaRPr/>
          </a:p>
        </p:txBody>
      </p:sp>
      <p:sp>
        <p:nvSpPr>
          <p:cNvPr id="202" name="Google Shape;202;p33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en-US"/>
              <a:t>ElastiFlow @ AGLT2 Examples</a:t>
            </a:r>
            <a:endParaRPr/>
          </a:p>
        </p:txBody>
      </p:sp>
      <p:pic>
        <p:nvPicPr>
          <p:cNvPr id="203" name="Google Shape;20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8625"/>
            <a:ext cx="12192001" cy="532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1117600" y="486833"/>
            <a:ext cx="14020800" cy="1767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WLCG SOC?</a:t>
            </a:r>
            <a:endParaRPr/>
          </a:p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1118499" y="2463800"/>
            <a:ext cx="14020800" cy="580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/>
              <a:t>AGLT2 has been concerned about operational security for a long time</a:t>
            </a:r>
            <a:endParaRPr sz="3200"/>
          </a:p>
          <a:p>
            <a:pPr indent="-508000" lvl="0" marL="60960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Limited manpower at a Tier-2 and overloaded </a:t>
            </a:r>
            <a:endParaRPr sz="3200"/>
          </a:p>
          <a:p>
            <a:pPr indent="-508000" lvl="0" marL="6096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Would like to benefit from the broader community actively involved in operational security</a:t>
            </a:r>
            <a:endParaRPr sz="3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/>
              <a:t>USATLAS has also discussed how best to implement security monitoring for its distributed facilities.</a:t>
            </a:r>
            <a:endParaRPr sz="3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hlinkClick r:id="rId3"/>
              </a:rPr>
              <a:t>WLCG Security Operations Center</a:t>
            </a:r>
            <a:r>
              <a:rPr lang="en-US" sz="3200"/>
              <a:t> effort seemed like a good opportunity</a:t>
            </a:r>
            <a:endParaRPr sz="3200"/>
          </a:p>
          <a:p>
            <a:pPr indent="-508000" lvl="0" marL="60960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Provides example best practices, tools and </a:t>
            </a:r>
            <a:r>
              <a:rPr lang="en-US" sz="3200" u="sng">
                <a:solidFill>
                  <a:schemeClr val="hlink"/>
                </a:solidFill>
                <a:hlinkClick r:id="rId4"/>
              </a:rPr>
              <a:t>docs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1896" y="6409945"/>
            <a:ext cx="4371597" cy="41233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635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4"/>
          <p:cNvSpPr txBox="1"/>
          <p:nvPr/>
        </p:nvSpPr>
        <p:spPr>
          <a:xfrm>
            <a:off x="0" y="0"/>
            <a:ext cx="12192000" cy="571500"/>
          </a:xfrm>
          <a:prstGeom prst="rect">
            <a:avLst/>
          </a:prstGeom>
          <a:blipFill rotWithShape="1">
            <a:blip r:embed="rId4">
              <a:alphaModFix amt="65000"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t" dir="5400000" dist="76200">
              <a:srgbClr val="000000">
                <a:alpha val="40000"/>
              </a:srgbClr>
            </a:outerShdw>
          </a:effectLst>
        </p:spPr>
        <p:txBody>
          <a:bodyPr anchorCtr="0" anchor="ctr" bIns="60925" lIns="121900" spcFirstLastPara="1" rIns="121900" wrap="square" tIns="60925">
            <a:normAutofit fontScale="700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Twentieth Century"/>
              <a:buNone/>
            </a:pPr>
            <a:r>
              <a:rPr b="1" lang="en-US" sz="4800">
                <a:solidFill>
                  <a:srgbClr val="17365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Conclusion</a:t>
            </a:r>
            <a:endParaRPr b="1" sz="4800">
              <a:solidFill>
                <a:srgbClr val="17365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1" name="Google Shape;211;p34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AGLT2 SOC Report</a:t>
            </a:r>
            <a:endParaRPr/>
          </a:p>
        </p:txBody>
      </p:sp>
      <p:sp>
        <p:nvSpPr>
          <p:cNvPr id="212" name="Google Shape;212;p34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en-US"/>
              <a:t>Summary</a:t>
            </a:r>
            <a:endParaRPr/>
          </a:p>
        </p:txBody>
      </p:sp>
      <p:cxnSp>
        <p:nvCxnSpPr>
          <p:cNvPr id="213" name="Google Shape;213;p34"/>
          <p:cNvCxnSpPr/>
          <p:nvPr/>
        </p:nvCxnSpPr>
        <p:spPr>
          <a:xfrm>
            <a:off x="203200" y="6384973"/>
            <a:ext cx="117855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34"/>
          <p:cNvSpPr txBox="1"/>
          <p:nvPr/>
        </p:nvSpPr>
        <p:spPr>
          <a:xfrm>
            <a:off x="609600" y="838200"/>
            <a:ext cx="11277600" cy="55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 fontScale="92500" lnSpcReduction="20000"/>
          </a:bodyPr>
          <a:lstStyle/>
          <a:p>
            <a:pPr indent="-241300" lvl="0" marL="431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455771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4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New network monitoring with Bro and ElastiFlow providing us with new info; </a:t>
            </a:r>
            <a:r>
              <a:rPr b="1" lang="en-US" sz="4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 need to incorporate it into our operations</a:t>
            </a:r>
            <a:endParaRPr sz="1900"/>
          </a:p>
          <a:p>
            <a:pPr indent="-455771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Char char="•"/>
            </a:pPr>
            <a:r>
              <a:rPr lang="en-US" sz="43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Our main interest is in configuring some level of alerting when attacks are occurring.</a:t>
            </a:r>
            <a:endParaRPr sz="1900"/>
          </a:p>
          <a:p>
            <a:pPr indent="-382428" lvl="1" marL="990600" marR="0" rtl="0" algn="l">
              <a:spcBef>
                <a:spcPts val="7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Char char="–"/>
            </a:pPr>
            <a:r>
              <a:rPr b="0" i="0" lang="en-US" sz="37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Some way to create a report summarizing identified attacks would also be a great addition</a:t>
            </a:r>
            <a:endParaRPr b="0" i="0" sz="37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lang="en-US" sz="57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Questions ?</a:t>
            </a:r>
            <a:endParaRPr b="1" sz="57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ctrTitle"/>
          </p:nvPr>
        </p:nvSpPr>
        <p:spPr>
          <a:xfrm>
            <a:off x="838200" y="665163"/>
            <a:ext cx="105156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/>
              <a:t>OSG SOC Participation</a:t>
            </a:r>
            <a:endParaRPr/>
          </a:p>
        </p:txBody>
      </p:sp>
      <p:sp>
        <p:nvSpPr>
          <p:cNvPr id="220" name="Google Shape;220;p35"/>
          <p:cNvSpPr txBox="1"/>
          <p:nvPr>
            <p:ph idx="1" type="subTitle"/>
          </p:nvPr>
        </p:nvSpPr>
        <p:spPr>
          <a:xfrm>
            <a:off x="838200" y="3288002"/>
            <a:ext cx="105156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 starting point for discussion…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Rising tides</a:t>
            </a:r>
            <a:endParaRPr/>
          </a:p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838874" y="184785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Immediate benefit to OSG Security from receiving threat intel feeds from the WLCG SOC MISP Instance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OSG can benefit from working with WLCG SOC efforts to learn what is effective and avoid likely pitfalls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is a great tool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OSG’s participation look like?</a:t>
            </a:r>
            <a:endParaRPr/>
          </a:p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838199" y="158240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ET and Council are still discussing but…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OSG Security will continue to function as a central point for coordinating action between WLCG sites and OSPool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Short term - consumer of threat data and a revised incident response/coordination role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Long term - ???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238" name="Google Shape;238;p38"/>
          <p:cNvSpPr txBox="1"/>
          <p:nvPr>
            <p:ph idx="1" type="body"/>
          </p:nvPr>
        </p:nvSpPr>
        <p:spPr>
          <a:xfrm>
            <a:off x="838874" y="184785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benefits can the other US-ATLAS sites, US-CMS sites, and OSPool sites gain from threat intel?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Where will effort come from?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Will small sites be left behind?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pDNSSOC - low cost SOC effort using only dDNS data that anyone can participate in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Working with campus SOCs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beyond?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AGLT2 SOC Report</a:t>
            </a:r>
            <a:endParaRPr/>
          </a:p>
        </p:txBody>
      </p:sp>
      <p:sp>
        <p:nvSpPr>
          <p:cNvPr id="74" name="Google Shape;74;p17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en-US"/>
              <a:t>Original Optical Splitter / Bro / MISP</a:t>
            </a:r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b="2495" l="0" r="0" t="25177"/>
          <a:stretch/>
        </p:blipFill>
        <p:spPr>
          <a:xfrm>
            <a:off x="2387608" y="799131"/>
            <a:ext cx="7416802" cy="402336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/>
        </p:nvSpPr>
        <p:spPr>
          <a:xfrm>
            <a:off x="304800" y="4859648"/>
            <a:ext cx="111759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inexpensive to enable (~$1.2K). Splitter and shelf was $300, Intel XL710-Q2 40G nics $400 x2, $100 in cables (reused worker node for server)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 (now Zeek) has been running at AGLT2 since August 10, 2018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Monthly avg of </a:t>
            </a:r>
            <a:r>
              <a:rPr b="1"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63.1 billion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packets captured and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266 million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packets lost (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0.4%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9956800" y="3970455"/>
            <a:ext cx="2235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bro.aglt2.org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misp.aglt2.org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AGLT2 SOC Report</a:t>
            </a:r>
            <a:endParaRPr/>
          </a:p>
        </p:txBody>
      </p:sp>
      <p:sp>
        <p:nvSpPr>
          <p:cNvPr id="83" name="Google Shape;83;p18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en-US"/>
              <a:t>Fiber Splitter Connection Details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835911"/>
            <a:ext cx="11081319" cy="5336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AGLT2 SOC Report</a:t>
            </a:r>
            <a:endParaRPr/>
          </a:p>
        </p:txBody>
      </p:sp>
      <p:sp>
        <p:nvSpPr>
          <p:cNvPr id="90" name="Google Shape;90;p19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en-US"/>
              <a:t>MISP UI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0"/>
            <a:ext cx="12192000" cy="5624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20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Network Security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338867" y="762000"/>
            <a:ext cx="11785500" cy="21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AGLT2 has been working with the </a:t>
            </a:r>
            <a:r>
              <a:rPr lang="en-US" sz="25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WLCG SOC effort</a:t>
            </a:r>
            <a:r>
              <a:rPr lang="en-US" sz="2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to help secure our networks while maintaining performance</a:t>
            </a:r>
            <a:endParaRPr sz="3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Our original network had a Zeek+MISP+Elasticsearch setup for dual 40G.    Cost to set up was about $2K plus repurposing an R630</a:t>
            </a:r>
            <a:endParaRPr sz="3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338867" y="2650600"/>
            <a:ext cx="4189200" cy="3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Our new network is </a:t>
            </a:r>
            <a:r>
              <a:rPr b="1" lang="en-US" sz="2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4x100G</a:t>
            </a:r>
            <a:endParaRPr b="1" sz="2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have purchased two “network capture” nodes (Dell R7525) each with two </a:t>
            </a:r>
            <a:r>
              <a:rPr lang="en-US" sz="25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Bluefield-2 NICs</a:t>
            </a:r>
            <a:r>
              <a:rPr lang="en-US" sz="2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(each 2x100G)</a:t>
            </a:r>
            <a:endParaRPr sz="2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98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Have a milestone for July 2023 to get it into production…</a:t>
            </a:r>
            <a:endParaRPr sz="2500">
              <a:solidFill>
                <a:srgbClr val="98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2305" y="2592400"/>
            <a:ext cx="7816494" cy="375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5494700" y="5927967"/>
            <a:ext cx="5270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CAP01/RTR-1 diagram ( similar for CAP02/RTR-2 )</a:t>
            </a:r>
            <a:endParaRPr b="1" sz="19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1109133" y="2279651"/>
            <a:ext cx="14020800" cy="3803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Slides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1109133" y="6119284"/>
            <a:ext cx="14020800" cy="20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AGLT2 SOC Report</a:t>
            </a:r>
            <a:endParaRPr/>
          </a:p>
        </p:txBody>
      </p:sp>
      <p:sp>
        <p:nvSpPr>
          <p:cNvPr id="115" name="Google Shape;115;p22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en-US"/>
              <a:t>Fiber Optical Splitter Connections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787400"/>
            <a:ext cx="7518401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AGLT2 SOC Report</a:t>
            </a:r>
            <a:endParaRPr/>
          </a:p>
        </p:txBody>
      </p:sp>
      <p:sp>
        <p:nvSpPr>
          <p:cNvPr id="122" name="Google Shape;122;p23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7000">
                <a:srgbClr val="E6E6E6"/>
              </a:gs>
              <a:gs pos="32000">
                <a:srgbClr val="7D8496"/>
              </a:gs>
              <a:gs pos="47000">
                <a:srgbClr val="E6E6E6"/>
              </a:gs>
              <a:gs pos="85000">
                <a:srgbClr val="7D8496"/>
              </a:gs>
              <a:gs pos="100000">
                <a:srgbClr val="E6E6E6"/>
              </a:gs>
            </a:gsLst>
            <a:lin ang="2700006" scaled="0"/>
          </a:gradFill>
          <a:ln cap="flat" cmpd="sng" w="9525">
            <a:solidFill>
              <a:srgbClr val="97B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en-US"/>
              <a:t>Connecton to Bro Node (1 NIC)</a:t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800" y="793751"/>
            <a:ext cx="7416802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