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4" r:id="rId4"/>
    <p:sldId id="266" r:id="rId5"/>
    <p:sldId id="259" r:id="rId6"/>
    <p:sldId id="260" r:id="rId7"/>
    <p:sldId id="261" r:id="rId8"/>
    <p:sldId id="262" r:id="rId9"/>
    <p:sldId id="271" r:id="rId10"/>
    <p:sldId id="263" r:id="rId11"/>
    <p:sldId id="267" r:id="rId12"/>
    <p:sldId id="268" r:id="rId13"/>
    <p:sldId id="269" r:id="rId14"/>
    <p:sldId id="270" r:id="rId15"/>
    <p:sldId id="258" r:id="rId16"/>
  </p:sldIdLst>
  <p:sldSz cx="12192000" cy="6858000"/>
  <p:notesSz cx="6858000" cy="9144000"/>
  <p:embeddedFontLst>
    <p:embeddedFont>
      <p:font typeface="Comic Sans MS" panose="030F0902030302020204" pitchFamily="66" charset="0"/>
      <p:regular r:id="rId18"/>
      <p:bold r:id="rId19"/>
      <p:italic r:id="rId20"/>
      <p:boldItalic r:id="rId21"/>
    </p:embeddedFont>
    <p:embeddedFont>
      <p:font typeface="Helvetica Neue" panose="02000503000000020004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h7rVgVwPD729upeWSkmy14L6Q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2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914400" y="517219"/>
            <a:ext cx="10363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 rot="5400000">
            <a:off x="7467600" y="1828800"/>
            <a:ext cx="50292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 rot="5400000">
            <a:off x="2184400" y="-660400"/>
            <a:ext cx="50292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›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h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4673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>
  <p:cSld name="Title, 2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09563" y="538449"/>
            <a:ext cx="10969943" cy="6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09564" y="1604399"/>
            <a:ext cx="1273985" cy="189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›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h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1947552" y="1604399"/>
            <a:ext cx="1273985" cy="189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›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h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400"/>
              <a:buFont typeface="Helvetica Neue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4673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914400" y="1900238"/>
            <a:ext cx="5080000" cy="373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Font typeface="Helvetica Neue"/>
              <a:buChar char="›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Char char="h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6197600" y="1900238"/>
            <a:ext cx="5080000" cy="373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Font typeface="Helvetica Neue"/>
              <a:buChar char="›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Char char="h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9956800" y="62484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8"/>
          <p:cNvSpPr txBox="1"/>
          <p:nvPr/>
        </p:nvSpPr>
        <p:spPr>
          <a:xfrm>
            <a:off x="4673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Font typeface="Helvetica Neue"/>
              <a:buChar char="›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h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Font typeface="Helvetica Neue"/>
              <a:buChar char="›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h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4673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4673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4673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2440" algn="l">
              <a:spcBef>
                <a:spcPts val="640"/>
              </a:spcBef>
              <a:spcAft>
                <a:spcPts val="0"/>
              </a:spcAft>
              <a:buSzPts val="3840"/>
              <a:buFont typeface="Helvetica Neue"/>
              <a:buChar char="›"/>
              <a:defRPr sz="3200"/>
            </a:lvl1pPr>
            <a:lvl2pPr marL="914400" lvl="1" indent="-38861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Char char="h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68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4673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68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673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 rot="5400000">
            <a:off x="3915569" y="-2130159"/>
            <a:ext cx="4227513" cy="1119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›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h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4673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600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29684" y="1355726"/>
            <a:ext cx="11199283" cy="42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rgbClr val="808000"/>
              </a:buClr>
              <a:buSzPts val="3840"/>
              <a:buFont typeface="Helvetica Neue"/>
              <a:buChar char="›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h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4" descr="CHTC_logo_color_horiz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4692" y="6328121"/>
            <a:ext cx="2729344" cy="529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4"/>
          <p:cNvCxnSpPr/>
          <p:nvPr/>
        </p:nvCxnSpPr>
        <p:spPr>
          <a:xfrm>
            <a:off x="0" y="6334471"/>
            <a:ext cx="12192000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4673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4" descr="C:\Users\vmuser\Desktop\HTCondor_red_blk_notag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94273" y="6254427"/>
            <a:ext cx="2521528" cy="5670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th-cc.io/" TargetMode="External"/><Relationship Id="rId5" Type="http://schemas.openxmlformats.org/officeDocument/2006/relationships/hyperlink" Target="https://www.nsf.gov/awardsearch/showAward?AWD_ID=2030508" TargetMode="External"/><Relationship Id="rId4" Type="http://schemas.openxmlformats.org/officeDocument/2006/relationships/hyperlink" Target="https://www.nsf.gov/div/index.jsp?div=OA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hallonge.com/htc23/prediction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ctrTitle"/>
          </p:nvPr>
        </p:nvSpPr>
        <p:spPr>
          <a:xfrm>
            <a:off x="1578591" y="1527006"/>
            <a:ext cx="9034800" cy="2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HTCSS "Hot Takes"</a:t>
            </a:r>
            <a:b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Discussion Session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 dirty="0"/>
            </a:br>
            <a:r>
              <a:rPr lang="en-US" sz="4000" dirty="0"/>
              <a:t>HTC 23</a:t>
            </a:r>
            <a:br>
              <a:rPr lang="en-US" sz="4000" dirty="0"/>
            </a:br>
            <a:br>
              <a:rPr lang="en-US" sz="4000" dirty="0"/>
            </a:br>
            <a:endParaRPr sz="4000" dirty="0"/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7649" y="5452059"/>
            <a:ext cx="40767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2757" y="6156446"/>
            <a:ext cx="3110947" cy="49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296" y="6094819"/>
            <a:ext cx="2922104" cy="560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A4EE06-3AF7-BE1E-B326-B9C2F29E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Preseason Game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242287D-CEF1-CF71-3518-778CD41C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913" y="1270510"/>
            <a:ext cx="5080000" cy="37385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User Experience</a:t>
            </a:r>
          </a:p>
          <a:p>
            <a:pPr marL="54864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None/>
            </a:pPr>
            <a:r>
              <a:rPr lang="en-US" dirty="0">
                <a:solidFill>
                  <a:schemeClr val="tx1"/>
                </a:solidFill>
              </a:rPr>
              <a:t>Improve and simplify the end-user interface and toolset for people placing jobs, workflows.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6EE4-1B34-67E0-B4FE-9F5C3A4323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56800" y="6248400"/>
            <a:ext cx="1320800" cy="457200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6EA71B-D9FD-56B2-7891-2DD194C49810}"/>
              </a:ext>
            </a:extLst>
          </p:cNvPr>
          <p:cNvSpPr txBox="1">
            <a:spLocks/>
          </p:cNvSpPr>
          <p:nvPr/>
        </p:nvSpPr>
        <p:spPr>
          <a:xfrm>
            <a:off x="5400136" y="2757578"/>
            <a:ext cx="13917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-vs-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E2EDA1-5141-5314-EB95-4427A5B6A4BD}"/>
              </a:ext>
            </a:extLst>
          </p:cNvPr>
          <p:cNvSpPr txBox="1">
            <a:spLocks/>
          </p:cNvSpPr>
          <p:nvPr/>
        </p:nvSpPr>
        <p:spPr>
          <a:xfrm>
            <a:off x="6791864" y="1270510"/>
            <a:ext cx="5080000" cy="37385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 eaLnBrk="1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8000"/>
              </a:buClr>
              <a:buSzPts val="3360"/>
              <a:buFont typeface="Helvetica Neue"/>
              <a:buChar char="›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576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h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" indent="0" algn="ctr">
              <a:buFont typeface="Helvetica Neue"/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Admin Experience</a:t>
            </a:r>
          </a:p>
          <a:p>
            <a:pPr marL="548640" lvl="1" indent="0">
              <a:buFont typeface="Arial"/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Improve and simplify life for system administrators doing tasks such as system upgrades, customizing scheduling policy, pool monitoring.</a:t>
            </a:r>
          </a:p>
        </p:txBody>
      </p:sp>
    </p:spTree>
    <p:extLst>
      <p:ext uri="{BB962C8B-B14F-4D97-AF65-F5344CB8AC3E}">
        <p14:creationId xmlns:p14="http://schemas.microsoft.com/office/powerpoint/2010/main" val="107285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A4EE06-3AF7-BE1E-B326-B9C2F29E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Bracket Game #1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242287D-CEF1-CF71-3518-778CD41C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913" y="1270510"/>
            <a:ext cx="5080000" cy="37385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Error Propagation</a:t>
            </a:r>
          </a:p>
          <a:p>
            <a:pPr marL="54864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None/>
            </a:pPr>
            <a:r>
              <a:rPr lang="en-US" dirty="0">
                <a:solidFill>
                  <a:schemeClr val="tx1"/>
                </a:solidFill>
              </a:rPr>
              <a:t>Understanding what failed running a specific job, workflow, or job set.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6EE4-1B34-67E0-B4FE-9F5C3A4323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56800" y="6248400"/>
            <a:ext cx="1320800" cy="457200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6EA71B-D9FD-56B2-7891-2DD194C49810}"/>
              </a:ext>
            </a:extLst>
          </p:cNvPr>
          <p:cNvSpPr txBox="1">
            <a:spLocks/>
          </p:cNvSpPr>
          <p:nvPr/>
        </p:nvSpPr>
        <p:spPr>
          <a:xfrm>
            <a:off x="5400136" y="2757578"/>
            <a:ext cx="13917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-vs-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E2EDA1-5141-5314-EB95-4427A5B6A4BD}"/>
              </a:ext>
            </a:extLst>
          </p:cNvPr>
          <p:cNvSpPr txBox="1">
            <a:spLocks/>
          </p:cNvSpPr>
          <p:nvPr/>
        </p:nvSpPr>
        <p:spPr>
          <a:xfrm>
            <a:off x="6791864" y="1270510"/>
            <a:ext cx="5080000" cy="37385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 eaLnBrk="1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8000"/>
              </a:buClr>
              <a:buSzPts val="3360"/>
              <a:buFont typeface="Helvetica Neue"/>
              <a:buChar char="›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576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h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" indent="0" algn="ctr">
              <a:buFont typeface="Helvetica Neue"/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Observability</a:t>
            </a:r>
          </a:p>
          <a:p>
            <a:pPr marL="548640" lvl="1" indent="0">
              <a:buFont typeface="Arial"/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Understanding what is happening across my entire pool – what is working, what is not.</a:t>
            </a:r>
          </a:p>
        </p:txBody>
      </p:sp>
    </p:spTree>
    <p:extLst>
      <p:ext uri="{BB962C8B-B14F-4D97-AF65-F5344CB8AC3E}">
        <p14:creationId xmlns:p14="http://schemas.microsoft.com/office/powerpoint/2010/main" val="318703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A4EE06-3AF7-BE1E-B326-B9C2F29E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Bracket Game #2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242287D-CEF1-CF71-3518-778CD41C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913" y="1270510"/>
            <a:ext cx="5080000" cy="37385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</a:t>
            </a:r>
          </a:p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Data Handling</a:t>
            </a:r>
          </a:p>
          <a:p>
            <a:pPr marL="54864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None/>
            </a:pPr>
            <a:r>
              <a:rPr lang="en-US" dirty="0">
                <a:solidFill>
                  <a:schemeClr val="tx1"/>
                </a:solidFill>
              </a:rPr>
              <a:t>Improve how job input and output is transferred / managed.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6EE4-1B34-67E0-B4FE-9F5C3A4323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56800" y="6248400"/>
            <a:ext cx="1320800" cy="457200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6EA71B-D9FD-56B2-7891-2DD194C49810}"/>
              </a:ext>
            </a:extLst>
          </p:cNvPr>
          <p:cNvSpPr txBox="1">
            <a:spLocks/>
          </p:cNvSpPr>
          <p:nvPr/>
        </p:nvSpPr>
        <p:spPr>
          <a:xfrm>
            <a:off x="5400136" y="2757578"/>
            <a:ext cx="13917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-vs-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E2EDA1-5141-5314-EB95-4427A5B6A4BD}"/>
              </a:ext>
            </a:extLst>
          </p:cNvPr>
          <p:cNvSpPr txBox="1">
            <a:spLocks/>
          </p:cNvSpPr>
          <p:nvPr/>
        </p:nvSpPr>
        <p:spPr>
          <a:xfrm>
            <a:off x="6791864" y="1270510"/>
            <a:ext cx="5080000" cy="37385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 eaLnBrk="1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8000"/>
              </a:buClr>
              <a:buSzPts val="3360"/>
              <a:buFont typeface="Helvetica Neue"/>
              <a:buChar char="›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576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h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" indent="0" algn="ctr">
              <a:buFont typeface="Helvetica Neue"/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Scheduling/Planning</a:t>
            </a:r>
          </a:p>
          <a:p>
            <a:pPr marL="548640" lvl="1" indent="0">
              <a:buFont typeface="Arial"/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Improve job scheduling to maximize resource utilization and minimize job starvation.</a:t>
            </a:r>
          </a:p>
        </p:txBody>
      </p:sp>
    </p:spTree>
    <p:extLst>
      <p:ext uri="{BB962C8B-B14F-4D97-AF65-F5344CB8AC3E}">
        <p14:creationId xmlns:p14="http://schemas.microsoft.com/office/powerpoint/2010/main" val="81319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A4EE06-3AF7-BE1E-B326-B9C2F29E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Bracket Game #3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242287D-CEF1-CF71-3518-778CD41C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913" y="1270510"/>
            <a:ext cx="5080000" cy="37385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User Experience</a:t>
            </a:r>
          </a:p>
          <a:p>
            <a:pPr marL="54864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None/>
            </a:pPr>
            <a:r>
              <a:rPr lang="en-US" dirty="0">
                <a:solidFill>
                  <a:schemeClr val="tx1"/>
                </a:solidFill>
              </a:rPr>
              <a:t>Improve and simplify the end-user interface and toolset for people placing jobs, workflows.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6EE4-1B34-67E0-B4FE-9F5C3A4323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56800" y="6248400"/>
            <a:ext cx="1320800" cy="457200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6EA71B-D9FD-56B2-7891-2DD194C49810}"/>
              </a:ext>
            </a:extLst>
          </p:cNvPr>
          <p:cNvSpPr txBox="1">
            <a:spLocks/>
          </p:cNvSpPr>
          <p:nvPr/>
        </p:nvSpPr>
        <p:spPr>
          <a:xfrm>
            <a:off x="5400136" y="2757578"/>
            <a:ext cx="13917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-vs-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E2EDA1-5141-5314-EB95-4427A5B6A4BD}"/>
              </a:ext>
            </a:extLst>
          </p:cNvPr>
          <p:cNvSpPr txBox="1">
            <a:spLocks/>
          </p:cNvSpPr>
          <p:nvPr/>
        </p:nvSpPr>
        <p:spPr>
          <a:xfrm>
            <a:off x="6791864" y="1270510"/>
            <a:ext cx="5080000" cy="37385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 eaLnBrk="1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8000"/>
              </a:buClr>
              <a:buSzPts val="3360"/>
              <a:buFont typeface="Helvetica Neue"/>
              <a:buChar char="›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576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h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" indent="0" algn="ctr">
              <a:buFont typeface="Helvetica Neue"/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Admin Experience</a:t>
            </a:r>
          </a:p>
          <a:p>
            <a:pPr marL="548640" lvl="1" indent="0">
              <a:buFont typeface="Arial"/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Improve and simplify life for system administrators doing tasks such as system upgrades, customizing scheduling policy, pool monitoring.</a:t>
            </a:r>
          </a:p>
        </p:txBody>
      </p:sp>
    </p:spTree>
    <p:extLst>
      <p:ext uri="{BB962C8B-B14F-4D97-AF65-F5344CB8AC3E}">
        <p14:creationId xmlns:p14="http://schemas.microsoft.com/office/powerpoint/2010/main" val="196426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A4EE06-3AF7-BE1E-B326-B9C2F29E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Bracket Game #4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242287D-CEF1-CF71-3518-778CD41C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913" y="1270510"/>
            <a:ext cx="5080000" cy="37385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</a:t>
            </a:r>
          </a:p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Job Checkpoint Mechanisms</a:t>
            </a:r>
          </a:p>
          <a:p>
            <a:pPr marL="54864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None/>
            </a:pPr>
            <a:r>
              <a:rPr lang="en-US" dirty="0">
                <a:solidFill>
                  <a:schemeClr val="tx1"/>
                </a:solidFill>
              </a:rPr>
              <a:t>Checkpoint to OSDF, leverage operating system (CRIU) for transparent checkpoints,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6EE4-1B34-67E0-B4FE-9F5C3A4323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56800" y="6248400"/>
            <a:ext cx="1320800" cy="457200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6EA71B-D9FD-56B2-7891-2DD194C49810}"/>
              </a:ext>
            </a:extLst>
          </p:cNvPr>
          <p:cNvSpPr txBox="1">
            <a:spLocks/>
          </p:cNvSpPr>
          <p:nvPr/>
        </p:nvSpPr>
        <p:spPr>
          <a:xfrm>
            <a:off x="5400136" y="2757578"/>
            <a:ext cx="13917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-vs-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E2EDA1-5141-5314-EB95-4427A5B6A4BD}"/>
              </a:ext>
            </a:extLst>
          </p:cNvPr>
          <p:cNvSpPr txBox="1">
            <a:spLocks/>
          </p:cNvSpPr>
          <p:nvPr/>
        </p:nvSpPr>
        <p:spPr>
          <a:xfrm>
            <a:off x="6791864" y="1270510"/>
            <a:ext cx="5080000" cy="37385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 eaLnBrk="1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8000"/>
              </a:buClr>
              <a:buSzPts val="3360"/>
              <a:buFont typeface="Helvetica Neue"/>
              <a:buChar char="›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576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h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" indent="0" algn="ctr">
              <a:buFont typeface="Helvetica Neue"/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</a:t>
            </a:r>
          </a:p>
          <a:p>
            <a:pPr marL="15240" indent="0" algn="ctr">
              <a:buFont typeface="Helvetica Neue"/>
              <a:buNone/>
            </a:pPr>
            <a:r>
              <a:rPr lang="en-US" b="1" u="sng" dirty="0">
                <a:solidFill>
                  <a:srgbClr val="FF0000"/>
                </a:solidFill>
              </a:rPr>
              <a:t>Integration w/ Other Systems</a:t>
            </a:r>
          </a:p>
          <a:p>
            <a:pPr marL="548640" lvl="1" indent="0">
              <a:buFont typeface="Arial"/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Improve integration with </a:t>
            </a:r>
            <a:r>
              <a:rPr lang="en-US" dirty="0" err="1">
                <a:solidFill>
                  <a:schemeClr val="tx1"/>
                </a:solidFill>
              </a:rPr>
              <a:t>Slurm</a:t>
            </a:r>
            <a:r>
              <a:rPr lang="en-US" dirty="0">
                <a:solidFill>
                  <a:schemeClr val="tx1"/>
                </a:solidFill>
              </a:rPr>
              <a:t>, HPC systems, Cloud, k8s.</a:t>
            </a:r>
          </a:p>
        </p:txBody>
      </p:sp>
    </p:spTree>
    <p:extLst>
      <p:ext uri="{BB962C8B-B14F-4D97-AF65-F5344CB8AC3E}">
        <p14:creationId xmlns:p14="http://schemas.microsoft.com/office/powerpoint/2010/main" val="426488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" descr="Twitter Logo transparent PNG - Stick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905" y="2138609"/>
            <a:ext cx="1442729" cy="144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Twitter Logo transparent PNG - Stick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9264" y="2122331"/>
            <a:ext cx="1442729" cy="144272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>
            <a:spLocks noGrp="1"/>
          </p:cNvSpPr>
          <p:nvPr>
            <p:ph type="ctrTitle"/>
          </p:nvPr>
        </p:nvSpPr>
        <p:spPr>
          <a:xfrm>
            <a:off x="3177080" y="2205557"/>
            <a:ext cx="5361507" cy="121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lang="en-US"/>
            </a:br>
            <a:r>
              <a:rPr lang="en-US" sz="3100">
                <a:solidFill>
                  <a:schemeClr val="accent1"/>
                </a:solidFill>
              </a:rPr>
              <a:t>Follow us on Twitter!</a:t>
            </a:r>
            <a:br>
              <a:rPr lang="en-US" sz="3100">
                <a:solidFill>
                  <a:schemeClr val="accent1"/>
                </a:solidFill>
              </a:rPr>
            </a:br>
            <a:r>
              <a:rPr lang="en-US" sz="3100">
                <a:solidFill>
                  <a:schemeClr val="accent1"/>
                </a:solidFill>
              </a:rPr>
              <a:t>https://twitter.com/HTCondor</a:t>
            </a:r>
            <a:br>
              <a:rPr lang="en-US" sz="3100">
                <a:solidFill>
                  <a:schemeClr val="accent1"/>
                </a:solidFill>
              </a:rPr>
            </a:br>
            <a:br>
              <a:rPr lang="en-US"/>
            </a:br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sldNum" idx="4294967295"/>
          </p:nvPr>
        </p:nvSpPr>
        <p:spPr>
          <a:xfrm>
            <a:off x="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91" name="Google Shape;91;p3"/>
          <p:cNvSpPr txBox="1"/>
          <p:nvPr/>
        </p:nvSpPr>
        <p:spPr>
          <a:xfrm>
            <a:off x="2342573" y="5468942"/>
            <a:ext cx="750685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supported by </a:t>
            </a:r>
            <a:r>
              <a:rPr lang="en-US" sz="1800" b="0" i="0" u="sng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NSF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under Cooperative Agreement </a:t>
            </a:r>
            <a:r>
              <a:rPr lang="en-US" sz="1800" b="0" i="0" u="sng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OAC-2030508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part of the </a:t>
            </a:r>
            <a:r>
              <a:rPr lang="en-US" sz="1800" b="0" i="0" u="sng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PATh Project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Any opinions, findings, and conclusions or recommendations expressed in this material are those of the author(s) and do not necessarily reflect the views of the NSF. </a:t>
            </a:r>
            <a:endParaRPr/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7">
            <a:alphaModFix/>
          </a:blip>
          <a:srcRect l="-557" t="-3909" r="557" b="70954"/>
          <a:stretch/>
        </p:blipFill>
        <p:spPr>
          <a:xfrm>
            <a:off x="914400" y="530509"/>
            <a:ext cx="10363200" cy="89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 descr="A picture containing 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2573" y="3777243"/>
            <a:ext cx="7293953" cy="116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1877E-742C-B27D-9FD6-D0552B0464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 descr="A person in a suit&#10;&#10;Description automatically generated">
            <a:extLst>
              <a:ext uri="{FF2B5EF4-FFF2-40B4-BE49-F238E27FC236}">
                <a16:creationId xmlns:a16="http://schemas.microsoft.com/office/drawing/2014/main" id="{DD3A9973-9BF3-ECDA-F46C-B468AF98D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962" t="8315" r="24269" b="12470"/>
          <a:stretch/>
        </p:blipFill>
        <p:spPr>
          <a:xfrm>
            <a:off x="-1701501" y="2637163"/>
            <a:ext cx="8875059" cy="4220837"/>
          </a:xfrm>
          <a:prstGeom prst="rect">
            <a:avLst/>
          </a:prstGeom>
        </p:spPr>
      </p:pic>
      <p:pic>
        <p:nvPicPr>
          <p:cNvPr id="7" name="Picture 6" descr="Two men in suits talking&#10;&#10;Description automatically generated">
            <a:extLst>
              <a:ext uri="{FF2B5EF4-FFF2-40B4-BE49-F238E27FC236}">
                <a16:creationId xmlns:a16="http://schemas.microsoft.com/office/drawing/2014/main" id="{F03D69D4-2319-234E-F8E1-2084BA3E6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95" b="31817"/>
          <a:stretch/>
        </p:blipFill>
        <p:spPr>
          <a:xfrm>
            <a:off x="0" y="0"/>
            <a:ext cx="7173558" cy="2517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A86C86-1CC4-216C-B45B-AC882FC09D7E}"/>
              </a:ext>
            </a:extLst>
          </p:cNvPr>
          <p:cNvSpPr txBox="1"/>
          <p:nvPr/>
        </p:nvSpPr>
        <p:spPr>
          <a:xfrm>
            <a:off x="7518400" y="107577"/>
            <a:ext cx="43580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journalism, a </a:t>
            </a:r>
            <a:r>
              <a:rPr lang="en-US" sz="3600" b="1" dirty="0"/>
              <a:t>hot take</a:t>
            </a:r>
            <a:r>
              <a:rPr lang="en-US" sz="3600" dirty="0"/>
              <a:t> is a "</a:t>
            </a:r>
            <a:r>
              <a:rPr lang="en-US" sz="3600" i="1" dirty="0"/>
              <a:t>piece of deliberately provocative commentary that is based almost entirely on shallow moralizing</a:t>
            </a:r>
            <a:r>
              <a:rPr lang="en-US" sz="3600" dirty="0"/>
              <a:t>" popularized on sports talk programs. </a:t>
            </a:r>
            <a:r>
              <a:rPr lang="en-US" sz="3200" i="1" dirty="0"/>
              <a:t>-</a:t>
            </a:r>
            <a:r>
              <a:rPr lang="en-US" sz="2000" i="1" dirty="0"/>
              <a:t>Wikipedia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82020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EB65-506C-1B81-3344-D24F698A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097"/>
            <a:ext cx="12192000" cy="914400"/>
          </a:xfrm>
        </p:spPr>
        <p:txBody>
          <a:bodyPr/>
          <a:lstStyle/>
          <a:p>
            <a:r>
              <a:rPr lang="en-US" dirty="0"/>
              <a:t>We picked up some ESPN commentators from the recent layoffs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5FF41-A3D5-1397-68C5-4783B4B8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91" y="1374352"/>
            <a:ext cx="5737409" cy="914400"/>
          </a:xfrm>
        </p:spPr>
        <p:txBody>
          <a:bodyPr/>
          <a:lstStyle/>
          <a:p>
            <a:pPr marL="15240" indent="0">
              <a:buNone/>
            </a:pPr>
            <a:r>
              <a:rPr lang="en-US" b="1" dirty="0"/>
              <a:t>"Coach" Todd </a:t>
            </a:r>
            <a:r>
              <a:rPr lang="en-US" b="1" dirty="0" err="1"/>
              <a:t>Throughputbaum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43BF6-6AA7-00A0-9C28-6CB725E6028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97599" y="1410833"/>
            <a:ext cx="5689601" cy="1398634"/>
          </a:xfrm>
        </p:spPr>
        <p:txBody>
          <a:bodyPr/>
          <a:lstStyle/>
          <a:p>
            <a:pPr marL="15240" indent="0">
              <a:buNone/>
            </a:pPr>
            <a:r>
              <a:rPr lang="en-US" b="1" dirty="0"/>
              <a:t>"Uncle" Greg </a:t>
            </a:r>
            <a:r>
              <a:rPr lang="en-US" b="1" dirty="0" err="1"/>
              <a:t>Cyclemasterthain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5441C-6525-6C8B-107D-7F82F84678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person with blue hair&#10;&#10;Description automatically generated">
            <a:extLst>
              <a:ext uri="{FF2B5EF4-FFF2-40B4-BE49-F238E27FC236}">
                <a16:creationId xmlns:a16="http://schemas.microsoft.com/office/drawing/2014/main" id="{DB33DB7F-3A89-7B80-6652-54E2C1AD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744" y="1971987"/>
            <a:ext cx="3207310" cy="4276413"/>
          </a:xfrm>
          <a:prstGeom prst="rect">
            <a:avLst/>
          </a:prstGeom>
        </p:spPr>
      </p:pic>
      <p:pic>
        <p:nvPicPr>
          <p:cNvPr id="11" name="Picture 10" descr="A person wearing a garment&#10;&#10;Description automatically generated">
            <a:extLst>
              <a:ext uri="{FF2B5EF4-FFF2-40B4-BE49-F238E27FC236}">
                <a16:creationId xmlns:a16="http://schemas.microsoft.com/office/drawing/2014/main" id="{7C3204F4-D886-E8A8-622C-9A7BEB34E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8" r="8351" b="26415"/>
          <a:stretch/>
        </p:blipFill>
        <p:spPr>
          <a:xfrm>
            <a:off x="914400" y="1989262"/>
            <a:ext cx="4294172" cy="42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A4EE06-3AF7-BE1E-B326-B9C2F29E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Discussion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6EE4-1B34-67E0-B4FE-9F5C3A4323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670BB-281B-272A-82BE-6F62B324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105930"/>
            <a:ext cx="10577384" cy="4532870"/>
          </a:xfrm>
        </p:spPr>
        <p:txBody>
          <a:bodyPr/>
          <a:lstStyle/>
          <a:p>
            <a:r>
              <a:rPr lang="en-US" dirty="0"/>
              <a:t>A series of matches; in each match, two potential HTCSS enhancements go head to head!</a:t>
            </a:r>
          </a:p>
          <a:p>
            <a:pPr marL="548640" lvl="1" indent="0">
              <a:buNone/>
            </a:pPr>
            <a:r>
              <a:rPr lang="en-US" dirty="0"/>
              <a:t>-   </a:t>
            </a:r>
            <a:r>
              <a:rPr lang="en-US" dirty="0">
                <a:solidFill>
                  <a:srgbClr val="FF0000"/>
                </a:solidFill>
              </a:rPr>
              <a:t>Hot Takes</a:t>
            </a:r>
            <a:r>
              <a:rPr lang="en-US" dirty="0"/>
              <a:t> from Coach </a:t>
            </a:r>
            <a:r>
              <a:rPr lang="en-US" dirty="0" err="1"/>
              <a:t>Throughputbaum</a:t>
            </a:r>
            <a:r>
              <a:rPr lang="en-US" dirty="0"/>
              <a:t> and Uncle </a:t>
            </a:r>
            <a:r>
              <a:rPr lang="en-US" dirty="0" err="1"/>
              <a:t>Cyclemasterthain</a:t>
            </a:r>
            <a:r>
              <a:rPr lang="en-US" dirty="0"/>
              <a:t> 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Community Discussion</a:t>
            </a:r>
            <a:r>
              <a:rPr lang="en-US" dirty="0"/>
              <a:t>. (hopefully more thoughtful than a 'hot take'!)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Community Vote</a:t>
            </a:r>
            <a:r>
              <a:rPr lang="en-US" dirty="0"/>
              <a:t>. Can only vote of one.  </a:t>
            </a:r>
          </a:p>
          <a:p>
            <a:pPr lvl="1">
              <a:buFontTx/>
              <a:buChar char="-"/>
            </a:pPr>
            <a:r>
              <a:rPr lang="en-US" dirty="0"/>
              <a:t>Winner of each match moves up in the playoff bracket!</a:t>
            </a:r>
          </a:p>
          <a:p>
            <a:pPr marL="15240" indent="0">
              <a:buNone/>
            </a:pPr>
            <a:endParaRPr lang="en-US" dirty="0"/>
          </a:p>
          <a:p>
            <a:pPr marL="15240" indent="0">
              <a:buNone/>
            </a:pPr>
            <a:r>
              <a:rPr lang="en-US" dirty="0"/>
              <a:t>Like any playoff, you can try to predict the winners!</a:t>
            </a:r>
          </a:p>
          <a:p>
            <a:pPr marL="15240" indent="0">
              <a:buNone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https://challonge.com/htc23/predictions/</a:t>
            </a:r>
            <a:endParaRPr lang="en-US" dirty="0"/>
          </a:p>
          <a:p>
            <a:pPr marL="15240" indent="0">
              <a:buNone/>
            </a:pPr>
            <a:r>
              <a:rPr lang="en-US" dirty="0"/>
              <a:t>and click CREATE A PREDICTION</a:t>
            </a:r>
          </a:p>
        </p:txBody>
      </p:sp>
    </p:spTree>
    <p:extLst>
      <p:ext uri="{BB962C8B-B14F-4D97-AF65-F5344CB8AC3E}">
        <p14:creationId xmlns:p14="http://schemas.microsoft.com/office/powerpoint/2010/main" val="108040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A4EE06-3AF7-BE1E-B326-B9C2F29E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Bracket Game #1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242287D-CEF1-CF71-3518-778CD41C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913" y="1270510"/>
            <a:ext cx="5080000" cy="37385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Error Propagation</a:t>
            </a:r>
          </a:p>
          <a:p>
            <a:pPr marL="54864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None/>
            </a:pPr>
            <a:r>
              <a:rPr lang="en-US" dirty="0">
                <a:solidFill>
                  <a:schemeClr val="tx1"/>
                </a:solidFill>
              </a:rPr>
              <a:t>Understanding what failed running a specific job, workflow, or job set.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6EE4-1B34-67E0-B4FE-9F5C3A4323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56800" y="6248400"/>
            <a:ext cx="1320800" cy="457200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6EA71B-D9FD-56B2-7891-2DD194C49810}"/>
              </a:ext>
            </a:extLst>
          </p:cNvPr>
          <p:cNvSpPr txBox="1">
            <a:spLocks/>
          </p:cNvSpPr>
          <p:nvPr/>
        </p:nvSpPr>
        <p:spPr>
          <a:xfrm>
            <a:off x="5400136" y="2757578"/>
            <a:ext cx="13917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-vs-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E2EDA1-5141-5314-EB95-4427A5B6A4BD}"/>
              </a:ext>
            </a:extLst>
          </p:cNvPr>
          <p:cNvSpPr txBox="1">
            <a:spLocks/>
          </p:cNvSpPr>
          <p:nvPr/>
        </p:nvSpPr>
        <p:spPr>
          <a:xfrm>
            <a:off x="6791864" y="1270510"/>
            <a:ext cx="5080000" cy="37385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 eaLnBrk="1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8000"/>
              </a:buClr>
              <a:buSzPts val="3360"/>
              <a:buFont typeface="Helvetica Neue"/>
              <a:buChar char="›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576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h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" indent="0" algn="ctr">
              <a:buFont typeface="Helvetica Neue"/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Observability</a:t>
            </a:r>
          </a:p>
          <a:p>
            <a:pPr marL="548640" lvl="1" indent="0">
              <a:buFont typeface="Arial"/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Understanding what is happening across my entire pool – what is working, what is not.</a:t>
            </a:r>
          </a:p>
        </p:txBody>
      </p:sp>
    </p:spTree>
    <p:extLst>
      <p:ext uri="{BB962C8B-B14F-4D97-AF65-F5344CB8AC3E}">
        <p14:creationId xmlns:p14="http://schemas.microsoft.com/office/powerpoint/2010/main" val="101809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A4EE06-3AF7-BE1E-B326-B9C2F29E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Bracket Game #2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242287D-CEF1-CF71-3518-778CD41C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913" y="1270510"/>
            <a:ext cx="5080000" cy="37385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</a:t>
            </a:r>
          </a:p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Data Handling</a:t>
            </a:r>
          </a:p>
          <a:p>
            <a:pPr marL="54864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None/>
            </a:pPr>
            <a:r>
              <a:rPr lang="en-US" dirty="0">
                <a:solidFill>
                  <a:schemeClr val="tx1"/>
                </a:solidFill>
              </a:rPr>
              <a:t>Improve how job input and output is transferred / managed.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6EE4-1B34-67E0-B4FE-9F5C3A4323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56800" y="6248400"/>
            <a:ext cx="1320800" cy="457200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6EA71B-D9FD-56B2-7891-2DD194C49810}"/>
              </a:ext>
            </a:extLst>
          </p:cNvPr>
          <p:cNvSpPr txBox="1">
            <a:spLocks/>
          </p:cNvSpPr>
          <p:nvPr/>
        </p:nvSpPr>
        <p:spPr>
          <a:xfrm>
            <a:off x="5400136" y="2757578"/>
            <a:ext cx="13917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-vs-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E2EDA1-5141-5314-EB95-4427A5B6A4BD}"/>
              </a:ext>
            </a:extLst>
          </p:cNvPr>
          <p:cNvSpPr txBox="1">
            <a:spLocks/>
          </p:cNvSpPr>
          <p:nvPr/>
        </p:nvSpPr>
        <p:spPr>
          <a:xfrm>
            <a:off x="6791864" y="1270510"/>
            <a:ext cx="5080000" cy="37385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 eaLnBrk="1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8000"/>
              </a:buClr>
              <a:buSzPts val="3360"/>
              <a:buFont typeface="Helvetica Neue"/>
              <a:buChar char="›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576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h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" indent="0" algn="ctr">
              <a:buFont typeface="Helvetica Neue"/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Scheduling/Planning</a:t>
            </a:r>
          </a:p>
          <a:p>
            <a:pPr marL="548640" lvl="1" indent="0">
              <a:buFont typeface="Arial"/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Improve job scheduling to maximize resource utilization and minimize job starvation.</a:t>
            </a:r>
          </a:p>
        </p:txBody>
      </p:sp>
    </p:spTree>
    <p:extLst>
      <p:ext uri="{BB962C8B-B14F-4D97-AF65-F5344CB8AC3E}">
        <p14:creationId xmlns:p14="http://schemas.microsoft.com/office/powerpoint/2010/main" val="259503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A4EE06-3AF7-BE1E-B326-B9C2F29E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Bracket Game #3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242287D-CEF1-CF71-3518-778CD41C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913" y="1270510"/>
            <a:ext cx="5080000" cy="37385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User Experience</a:t>
            </a:r>
          </a:p>
          <a:p>
            <a:pPr marL="54864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None/>
            </a:pPr>
            <a:r>
              <a:rPr lang="en-US" dirty="0">
                <a:solidFill>
                  <a:schemeClr val="tx1"/>
                </a:solidFill>
              </a:rPr>
              <a:t>Improve and simplify the end-user interface and toolset for people placing jobs, workflows.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6EE4-1B34-67E0-B4FE-9F5C3A4323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56800" y="6248400"/>
            <a:ext cx="1320800" cy="457200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6EA71B-D9FD-56B2-7891-2DD194C49810}"/>
              </a:ext>
            </a:extLst>
          </p:cNvPr>
          <p:cNvSpPr txBox="1">
            <a:spLocks/>
          </p:cNvSpPr>
          <p:nvPr/>
        </p:nvSpPr>
        <p:spPr>
          <a:xfrm>
            <a:off x="5400136" y="2757578"/>
            <a:ext cx="13917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-vs-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E2EDA1-5141-5314-EB95-4427A5B6A4BD}"/>
              </a:ext>
            </a:extLst>
          </p:cNvPr>
          <p:cNvSpPr txBox="1">
            <a:spLocks/>
          </p:cNvSpPr>
          <p:nvPr/>
        </p:nvSpPr>
        <p:spPr>
          <a:xfrm>
            <a:off x="6791864" y="1270510"/>
            <a:ext cx="5080000" cy="37385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 eaLnBrk="1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8000"/>
              </a:buClr>
              <a:buSzPts val="3360"/>
              <a:buFont typeface="Helvetica Neue"/>
              <a:buChar char="›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576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h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" indent="0" algn="ctr">
              <a:buFont typeface="Helvetica Neue"/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Admin Experience</a:t>
            </a:r>
          </a:p>
          <a:p>
            <a:pPr marL="548640" lvl="1" indent="0">
              <a:buFont typeface="Arial"/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Improve and simplify life for system administrators doing tasks such as system upgrades, customizing scheduling policy, pool monitoring.</a:t>
            </a:r>
          </a:p>
        </p:txBody>
      </p:sp>
    </p:spTree>
    <p:extLst>
      <p:ext uri="{BB962C8B-B14F-4D97-AF65-F5344CB8AC3E}">
        <p14:creationId xmlns:p14="http://schemas.microsoft.com/office/powerpoint/2010/main" val="371787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A4EE06-3AF7-BE1E-B326-B9C2F29E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Bracket Game #4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242287D-CEF1-CF71-3518-778CD41C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913" y="1270510"/>
            <a:ext cx="5080000" cy="37385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</a:t>
            </a:r>
          </a:p>
          <a:p>
            <a:pPr marL="1524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Job Checkpoint Mechanisms</a:t>
            </a:r>
          </a:p>
          <a:p>
            <a:pPr marL="54864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None/>
            </a:pPr>
            <a:r>
              <a:rPr lang="en-US" dirty="0">
                <a:solidFill>
                  <a:schemeClr val="tx1"/>
                </a:solidFill>
              </a:rPr>
              <a:t>Checkpoint to OSDF, leverage operating system (CRIU) for transparent checkpoints,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6EE4-1B34-67E0-B4FE-9F5C3A4323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56800" y="6248400"/>
            <a:ext cx="1320800" cy="457200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6EA71B-D9FD-56B2-7891-2DD194C49810}"/>
              </a:ext>
            </a:extLst>
          </p:cNvPr>
          <p:cNvSpPr txBox="1">
            <a:spLocks/>
          </p:cNvSpPr>
          <p:nvPr/>
        </p:nvSpPr>
        <p:spPr>
          <a:xfrm>
            <a:off x="5400136" y="2757578"/>
            <a:ext cx="13917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C600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-vs-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E2EDA1-5141-5314-EB95-4427A5B6A4BD}"/>
              </a:ext>
            </a:extLst>
          </p:cNvPr>
          <p:cNvSpPr txBox="1">
            <a:spLocks/>
          </p:cNvSpPr>
          <p:nvPr/>
        </p:nvSpPr>
        <p:spPr>
          <a:xfrm>
            <a:off x="6791864" y="1270510"/>
            <a:ext cx="5080000" cy="37385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 eaLnBrk="1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8000"/>
              </a:buClr>
              <a:buSzPts val="3360"/>
              <a:buFont typeface="Helvetica Neue"/>
              <a:buChar char="›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576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h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" indent="0" algn="ctr">
              <a:buFont typeface="Helvetica Neue"/>
              <a:buNone/>
            </a:pPr>
            <a:r>
              <a:rPr lang="en-US" b="1" u="sng" dirty="0">
                <a:solidFill>
                  <a:srgbClr val="FF0000"/>
                </a:solidFill>
              </a:rPr>
              <a:t>Improve </a:t>
            </a:r>
          </a:p>
          <a:p>
            <a:pPr marL="15240" indent="0" algn="ctr">
              <a:buFont typeface="Helvetica Neue"/>
              <a:buNone/>
            </a:pPr>
            <a:r>
              <a:rPr lang="en-US" b="1" u="sng" dirty="0">
                <a:solidFill>
                  <a:srgbClr val="FF0000"/>
                </a:solidFill>
              </a:rPr>
              <a:t>Integration w/ Other Systems</a:t>
            </a:r>
          </a:p>
          <a:p>
            <a:pPr marL="548640" lvl="1" indent="0">
              <a:buFont typeface="Arial"/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548640" lvl="1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Improve integration with </a:t>
            </a:r>
            <a:r>
              <a:rPr lang="en-US" dirty="0" err="1">
                <a:solidFill>
                  <a:schemeClr val="tx1"/>
                </a:solidFill>
              </a:rPr>
              <a:t>Slurm</a:t>
            </a:r>
            <a:r>
              <a:rPr lang="en-US" dirty="0">
                <a:solidFill>
                  <a:schemeClr val="tx1"/>
                </a:solidFill>
              </a:rPr>
              <a:t>, HPC systems, Cloud, k8s.</a:t>
            </a:r>
          </a:p>
        </p:txBody>
      </p:sp>
    </p:spTree>
    <p:extLst>
      <p:ext uri="{BB962C8B-B14F-4D97-AF65-F5344CB8AC3E}">
        <p14:creationId xmlns:p14="http://schemas.microsoft.com/office/powerpoint/2010/main" val="131567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EB65-506C-1B81-3344-D24F698A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097"/>
            <a:ext cx="12192000" cy="914400"/>
          </a:xfrm>
        </p:spPr>
        <p:txBody>
          <a:bodyPr/>
          <a:lstStyle/>
          <a:p>
            <a:r>
              <a:rPr lang="en-US" dirty="0"/>
              <a:t>Lets bring out our ESPN Commentators!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5FF41-A3D5-1397-68C5-4783B4B8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91" y="1374352"/>
            <a:ext cx="5737409" cy="914400"/>
          </a:xfrm>
        </p:spPr>
        <p:txBody>
          <a:bodyPr/>
          <a:lstStyle/>
          <a:p>
            <a:pPr marL="15240" indent="0">
              <a:buNone/>
            </a:pPr>
            <a:r>
              <a:rPr lang="en-US" b="1" dirty="0"/>
              <a:t>"Coach" Todd </a:t>
            </a:r>
            <a:r>
              <a:rPr lang="en-US" b="1" dirty="0" err="1"/>
              <a:t>Throughputbaum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43BF6-6AA7-00A0-9C28-6CB725E6028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97599" y="1410833"/>
            <a:ext cx="5689601" cy="1398634"/>
          </a:xfrm>
        </p:spPr>
        <p:txBody>
          <a:bodyPr/>
          <a:lstStyle/>
          <a:p>
            <a:pPr marL="15240" indent="0">
              <a:buNone/>
            </a:pPr>
            <a:r>
              <a:rPr lang="en-US" b="1" dirty="0"/>
              <a:t>"Uncle" Greg </a:t>
            </a:r>
            <a:r>
              <a:rPr lang="en-US" b="1" dirty="0" err="1"/>
              <a:t>Cyclemasterthain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5441C-6525-6C8B-107D-7F82F84678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16EDA-A731-9D1E-86A0-16FC39BF626D}"/>
              </a:ext>
            </a:extLst>
          </p:cNvPr>
          <p:cNvSpPr txBox="1"/>
          <p:nvPr/>
        </p:nvSpPr>
        <p:spPr>
          <a:xfrm>
            <a:off x="2744915" y="2831732"/>
            <a:ext cx="6384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DISCLAIMER: The views of Coach Todd and Uncle Greg do NOT necessarily reflect the views the CHTC, PATh, NSF, Regents of UW-Madison, Todd Tannenbaum, Greg </a:t>
            </a:r>
            <a:r>
              <a:rPr lang="en-US" dirty="0" err="1"/>
              <a:t>Thain</a:t>
            </a:r>
            <a:r>
              <a:rPr lang="en-US" dirty="0"/>
              <a:t>, or anybody else.</a:t>
            </a:r>
          </a:p>
        </p:txBody>
      </p:sp>
      <p:pic>
        <p:nvPicPr>
          <p:cNvPr id="7" name="NFL-on-Fox-Theme-music-djlunatique.com.mp3">
            <a:hlinkClick r:id="" action="ppaction://media"/>
            <a:extLst>
              <a:ext uri="{FF2B5EF4-FFF2-40B4-BE49-F238E27FC236}">
                <a16:creationId xmlns:a16="http://schemas.microsoft.com/office/drawing/2014/main" id="{4E18F31A-7E8C-1F21-45CC-CFF177495A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0800" y="44528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annenba_whatsnew_cw2013_v3">
  <a:themeElements>
    <a:clrScheme name="Spectrum">
      <a:dk1>
        <a:srgbClr val="000000"/>
      </a:dk1>
      <a:lt1>
        <a:srgbClr val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Todds_HTCondor_Template</Template>
  <TotalTime>2802</TotalTime>
  <Words>673</Words>
  <Application>Microsoft Macintosh PowerPoint</Application>
  <PresentationFormat>Widescreen</PresentationFormat>
  <Paragraphs>115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Times New Roman</vt:lpstr>
      <vt:lpstr>Helvetica Neue</vt:lpstr>
      <vt:lpstr>tannenba_whatsnew_cw2013_v3</vt:lpstr>
      <vt:lpstr>HTCSS "Hot Takes" Discussion Session  HTC 23  </vt:lpstr>
      <vt:lpstr>PowerPoint Presentation</vt:lpstr>
      <vt:lpstr>We picked up some ESPN commentators from the recent layoffs</vt:lpstr>
      <vt:lpstr>Discussion Format</vt:lpstr>
      <vt:lpstr>Bracket Game #1</vt:lpstr>
      <vt:lpstr>Bracket Game #2</vt:lpstr>
      <vt:lpstr>Bracket Game #3</vt:lpstr>
      <vt:lpstr>Bracket Game #4</vt:lpstr>
      <vt:lpstr>Lets bring out our ESPN Commentators!</vt:lpstr>
      <vt:lpstr>Preseason Game</vt:lpstr>
      <vt:lpstr>Bracket Game #1</vt:lpstr>
      <vt:lpstr>Bracket Game #2</vt:lpstr>
      <vt:lpstr>Bracket Game #3</vt:lpstr>
      <vt:lpstr>Bracket Game #4</vt:lpstr>
      <vt:lpstr>  Follow us on Twitter! https://twitter.com/HTCondor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&lt;&lt;TITLE&gt;&gt;   HTCondor Week 2022  </dc:title>
  <dc:creator>John M Knoeller</dc:creator>
  <cp:lastModifiedBy>Jaime Frey</cp:lastModifiedBy>
  <cp:revision>15</cp:revision>
  <dcterms:created xsi:type="dcterms:W3CDTF">2023-07-07T14:53:28Z</dcterms:created>
  <dcterms:modified xsi:type="dcterms:W3CDTF">2023-07-12T19:04:41Z</dcterms:modified>
</cp:coreProperties>
</file>