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0" r:id="rId5"/>
    <p:sldId id="264" r:id="rId6"/>
    <p:sldId id="259" r:id="rId7"/>
    <p:sldId id="257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DD46-A987-C5D9-7E7A-20398AA51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26C9F-C2A8-FC7B-8C6A-2E9AC055F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4800-2720-0CB8-9B41-66BFBE37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D5B3E-8E9E-A63F-B64A-CE2374E4F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7E322-B713-2558-BF28-1231C8E9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5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43A13-72F0-8B56-878B-A9694F32A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ECE87-6901-72BE-D3FE-F7C943C6E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B88A4-FB62-E040-7CA5-C0811FF2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A3AAF-F6D0-949A-87EE-02308F71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FE1F7-00B4-4C8E-5EEF-2F682D54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70248-BCBF-EEC5-73F2-0225A1C64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976B82-79A0-275C-FE91-8B22754EE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1EBD8-CEE0-68E1-0898-23780D7D5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98614-C8D8-B1C8-2EF9-23210473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BD269-18F3-942A-EAF2-9EAB642B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2799-A53E-F874-E24D-6C7D08068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EB581-AC2A-9102-2262-5EF5481FD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28AB-EABE-D385-3CA6-41FA5452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81DFC-5C85-2566-20DC-22FE5864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7CCD6-1EB3-0CF0-455B-23AE4E56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8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2359A-B9CE-4DD2-08A6-F60928430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3E203-7FC9-B39C-EA65-9067E0CF5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3BD79-858E-EED2-E56F-31CA9065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3C09-6893-4035-4B0D-D50CE135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761B8-81FF-7435-13C0-45B0CDB5B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1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7355-31C0-F5D6-F91C-5C33D4E6E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BEA80-D84A-8064-75B6-A87A10DB1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3CFF3-85A5-D132-9724-568CCD9A9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25E2B-86BA-736A-29D4-51535D21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9A71B-520C-739C-5AD2-94192D95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8295E-AF68-E14F-6D86-EF14CC94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0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00C5-5DE0-D1EB-7C72-89DB78F8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601B8-885A-60CF-CA36-328C1A793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B3469-C31F-3C50-C379-43FE297F7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1ABA26-7287-5438-4587-5584EE456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F6739B-A1E1-3F8B-B506-6DDA7F4BE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005038-DFAE-BAC2-CBF4-A225D375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4ECDB-ACEF-41F2-F045-19260F5C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E7795-A99E-FC4B-0E97-0CACAC51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ADC8-9934-EDC0-6059-2CA0DD4E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EBE72-749D-3EAA-B313-4737CDB3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2863B-11FA-8EFB-94FB-DAB0367B6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D3159-41DD-82E1-55A4-6A57F5D7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6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CA3215-A4C4-0800-9B38-14ABB4677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8AE7E5-5121-258F-7726-98A6E01D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F4293-2522-F9E1-D949-A2EE0A75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7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4343-94CD-C82B-9DF8-949FB26F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3886-94C6-3D3A-7D02-EA0A34DCC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81845-2480-6BF8-6F57-67D7F3926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A79E7-A34B-2D1F-DAA6-A3637F52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8DF81-EE39-A611-31B3-23163122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9DBBE-98CB-FE48-680A-70D65CF8C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4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763E6-84E7-6704-DEE1-246B5370E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0976B-51A3-8845-CF54-F982180B59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599FA-01C2-0ECB-980A-B62DD552E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04A05-6EB5-129F-898B-16057EDC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56F31-BBEE-8735-A0BF-C2F332BF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F9A39-9A48-0FAF-B3E7-2EA69E52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2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8E65C-8381-8A06-B45F-C2FEA57BA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A2961-EED3-C226-0D4C-3DB6F9E5B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615C3-CDEB-771B-BFD7-5BE01A614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8BBAB-D622-B744-8499-8CFF60EFE256}" type="datetimeFigureOut">
              <a:rPr lang="en-US" smtClean="0"/>
              <a:t>10/12/23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AB21D-6800-EAE6-255C-46FFC7CB3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97069-279D-D3E8-1480-AD8B31F39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D5F4E-A2F6-524C-B479-682DA7427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9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MEP_LOGO_FW2014.pdf">
            <a:extLst>
              <a:ext uri="{FF2B5EF4-FFF2-40B4-BE49-F238E27FC236}">
                <a16:creationId xmlns:a16="http://schemas.microsoft.com/office/drawing/2014/main" id="{4E8FF1BA-5FC0-9380-11BB-5CC1E56CF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460" y="104641"/>
            <a:ext cx="6804991" cy="664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4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FC826A-A47D-EC85-DE79-8900E259EF93}"/>
              </a:ext>
            </a:extLst>
          </p:cNvPr>
          <p:cNvSpPr txBox="1"/>
          <p:nvPr/>
        </p:nvSpPr>
        <p:spPr>
          <a:xfrm>
            <a:off x="365276" y="111470"/>
            <a:ext cx="182614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is: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62232D-D40A-B042-7DA3-D9A01C9269CB}"/>
              </a:ext>
            </a:extLst>
          </p:cNvPr>
          <p:cNvSpPr txBox="1"/>
          <p:nvPr/>
        </p:nvSpPr>
        <p:spPr>
          <a:xfrm>
            <a:off x="823274" y="860320"/>
            <a:ext cx="7687104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Independent undergraduate degree program under L &amp; 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9D71B5-77A6-A161-6BA6-089B2436C16B}"/>
              </a:ext>
            </a:extLst>
          </p:cNvPr>
          <p:cNvSpPr txBox="1"/>
          <p:nvPr/>
        </p:nvSpPr>
        <p:spPr>
          <a:xfrm>
            <a:off x="813335" y="1495947"/>
            <a:ext cx="3504229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More than 50 years old.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DF96DE-774D-1F87-EA81-12E47D3350B8}"/>
              </a:ext>
            </a:extLst>
          </p:cNvPr>
          <p:cNvSpPr txBox="1"/>
          <p:nvPr/>
        </p:nvSpPr>
        <p:spPr>
          <a:xfrm>
            <a:off x="823274" y="2179075"/>
            <a:ext cx="4999510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Truly interdisciplinary STEM degree.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AE0F1E-36DB-9917-4B92-666317A68AA8}"/>
              </a:ext>
            </a:extLst>
          </p:cNvPr>
          <p:cNvGrpSpPr/>
          <p:nvPr/>
        </p:nvGrpSpPr>
        <p:grpSpPr>
          <a:xfrm>
            <a:off x="823274" y="2841511"/>
            <a:ext cx="6542382" cy="2375846"/>
            <a:chOff x="823274" y="2841511"/>
            <a:chExt cx="6542382" cy="237584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C01BA9A-4401-0C8D-08D2-75F52EA031F2}"/>
                </a:ext>
              </a:extLst>
            </p:cNvPr>
            <p:cNvSpPr txBox="1"/>
            <p:nvPr/>
          </p:nvSpPr>
          <p:spPr>
            <a:xfrm>
              <a:off x="823274" y="2841511"/>
              <a:ext cx="4544706" cy="727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sz="2400" dirty="0"/>
                <a:t>Provides a broad background in: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9A31619-D72C-C41B-91A7-E604DDB10C6C}"/>
                </a:ext>
              </a:extLst>
            </p:cNvPr>
            <p:cNvSpPr txBox="1"/>
            <p:nvPr/>
          </p:nvSpPr>
          <p:spPr>
            <a:xfrm>
              <a:off x="1756107" y="3520289"/>
              <a:ext cx="5609549" cy="1697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Applied Mathematics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Physics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Engineering focus area (ECE, ME, CEE, …)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5F5C2A3-0464-ADA6-15D2-9701C3BF6DA1}"/>
              </a:ext>
            </a:extLst>
          </p:cNvPr>
          <p:cNvSpPr txBox="1"/>
          <p:nvPr/>
        </p:nvSpPr>
        <p:spPr>
          <a:xfrm>
            <a:off x="823274" y="5103429"/>
            <a:ext cx="8030212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Great for motivated students who are clearly STEM oriented.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16E7F5-3167-CF24-2F6F-99FF9BC8F1A9}"/>
              </a:ext>
            </a:extLst>
          </p:cNvPr>
          <p:cNvSpPr txBox="1"/>
          <p:nvPr/>
        </p:nvSpPr>
        <p:spPr>
          <a:xfrm>
            <a:off x="823274" y="5848769"/>
            <a:ext cx="8629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Important in attracting top high-school students to UW-Madison.</a:t>
            </a:r>
          </a:p>
        </p:txBody>
      </p:sp>
    </p:spTree>
    <p:extLst>
      <p:ext uri="{BB962C8B-B14F-4D97-AF65-F5344CB8AC3E}">
        <p14:creationId xmlns:p14="http://schemas.microsoft.com/office/powerpoint/2010/main" val="66274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34D5BE-5C96-B276-E9F1-68A2430A611C}"/>
              </a:ext>
            </a:extLst>
          </p:cNvPr>
          <p:cNvSpPr txBox="1"/>
          <p:nvPr/>
        </p:nvSpPr>
        <p:spPr>
          <a:xfrm>
            <a:off x="3724701" y="2576374"/>
            <a:ext cx="41819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is a small gem!</a:t>
            </a:r>
          </a:p>
        </p:txBody>
      </p:sp>
    </p:spTree>
    <p:extLst>
      <p:ext uri="{BB962C8B-B14F-4D97-AF65-F5344CB8AC3E}">
        <p14:creationId xmlns:p14="http://schemas.microsoft.com/office/powerpoint/2010/main" val="296938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2FDB72-4AEC-31BF-1ABA-1A3CA42D31D3}"/>
              </a:ext>
            </a:extLst>
          </p:cNvPr>
          <p:cNvSpPr txBox="1"/>
          <p:nvPr/>
        </p:nvSpPr>
        <p:spPr>
          <a:xfrm>
            <a:off x="1017245" y="1530651"/>
            <a:ext cx="635244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AMEP get together over Pizza on May 3.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46E931-9F5B-7843-C001-5FDCF044897A}"/>
              </a:ext>
            </a:extLst>
          </p:cNvPr>
          <p:cNvSpPr txBox="1"/>
          <p:nvPr/>
        </p:nvSpPr>
        <p:spPr>
          <a:xfrm>
            <a:off x="1017243" y="2303501"/>
            <a:ext cx="897572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AMEP leadership prize in 2023 was awarded to Ayo Lawal.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FC8378-2575-6BF3-8388-08F4D2134D60}"/>
              </a:ext>
            </a:extLst>
          </p:cNvPr>
          <p:cNvSpPr txBox="1"/>
          <p:nvPr/>
        </p:nvSpPr>
        <p:spPr>
          <a:xfrm>
            <a:off x="365276" y="111470"/>
            <a:ext cx="604082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Updates over the last 6 months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4DCFCE-F9E2-056F-0879-61CF1DF239B9}"/>
              </a:ext>
            </a:extLst>
          </p:cNvPr>
          <p:cNvSpPr txBox="1"/>
          <p:nvPr/>
        </p:nvSpPr>
        <p:spPr>
          <a:xfrm>
            <a:off x="1017245" y="3076351"/>
            <a:ext cx="10404067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Morgan Adams, Undergraduate Academic Advisor in the Math 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Department has joined the AMEP team and is providing staff support.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660B41-FFB0-E95E-1A3B-ED68ADA4FD2C}"/>
              </a:ext>
            </a:extLst>
          </p:cNvPr>
          <p:cNvSpPr txBox="1"/>
          <p:nvPr/>
        </p:nvSpPr>
        <p:spPr>
          <a:xfrm>
            <a:off x="1017245" y="4280088"/>
            <a:ext cx="1027210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AMEP program review will be done during the next academic year. </a:t>
            </a:r>
          </a:p>
        </p:txBody>
      </p:sp>
    </p:spTree>
    <p:extLst>
      <p:ext uri="{BB962C8B-B14F-4D97-AF65-F5344CB8AC3E}">
        <p14:creationId xmlns:p14="http://schemas.microsoft.com/office/powerpoint/2010/main" val="84014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959217-31A5-41F1-3A1A-3BCB0732C30A}"/>
              </a:ext>
            </a:extLst>
          </p:cNvPr>
          <p:cNvSpPr txBox="1"/>
          <p:nvPr/>
        </p:nvSpPr>
        <p:spPr>
          <a:xfrm>
            <a:off x="365276" y="111470"/>
            <a:ext cx="436985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program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6DDA4-AE2E-E415-6B96-022AE4870FEE}"/>
              </a:ext>
            </a:extLst>
          </p:cNvPr>
          <p:cNvSpPr txBox="1"/>
          <p:nvPr/>
        </p:nvSpPr>
        <p:spPr>
          <a:xfrm>
            <a:off x="1071173" y="864679"/>
            <a:ext cx="9487726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Formal review of the program by L &amp; S, performed once every 10 years.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95765-2CFB-F643-774D-11BB0EE30579}"/>
              </a:ext>
            </a:extLst>
          </p:cNvPr>
          <p:cNvSpPr txBox="1"/>
          <p:nvPr/>
        </p:nvSpPr>
        <p:spPr>
          <a:xfrm>
            <a:off x="1091051" y="1772453"/>
            <a:ext cx="4685257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Self-study report due May 2024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35906-4C5D-AA8A-7CFF-668FBDECA143}"/>
              </a:ext>
            </a:extLst>
          </p:cNvPr>
          <p:cNvSpPr txBox="1"/>
          <p:nvPr/>
        </p:nvSpPr>
        <p:spPr>
          <a:xfrm>
            <a:off x="1692716" y="2476682"/>
            <a:ext cx="10499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solidFill>
                  <a:srgbClr val="0432FF"/>
                </a:solidFill>
              </a:rPr>
              <a:t>Mitch Keller (Associate Director of Undergraduate Studies in Math) has teaching</a:t>
            </a:r>
          </a:p>
          <a:p>
            <a:r>
              <a:rPr lang="en-US" sz="2400" dirty="0">
                <a:solidFill>
                  <a:srgbClr val="0432FF"/>
                </a:solidFill>
              </a:rPr>
              <a:t>relief in Spring 2024 to work on the self-study report.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4A1D9F-1F69-323B-A3DD-D7966284DAFC}"/>
              </a:ext>
            </a:extLst>
          </p:cNvPr>
          <p:cNvSpPr txBox="1"/>
          <p:nvPr/>
        </p:nvSpPr>
        <p:spPr>
          <a:xfrm>
            <a:off x="1091051" y="3684064"/>
            <a:ext cx="107873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External committee is formed (Fall 2024). They read the self-study report, conduct </a:t>
            </a:r>
          </a:p>
          <a:p>
            <a:r>
              <a:rPr lang="en-US" sz="2400" dirty="0"/>
              <a:t>interviews of faculty/staff/students and perform outside evaluation of the program.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2A417-FB23-3D95-EDE7-D1A7012DAE0A}"/>
              </a:ext>
            </a:extLst>
          </p:cNvPr>
          <p:cNvSpPr txBox="1"/>
          <p:nvPr/>
        </p:nvSpPr>
        <p:spPr>
          <a:xfrm>
            <a:off x="1091051" y="4848226"/>
            <a:ext cx="10351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The self-study report and outside evaluation go to the Dean (end of Fall 2024). </a:t>
            </a:r>
          </a:p>
        </p:txBody>
      </p:sp>
    </p:spTree>
    <p:extLst>
      <p:ext uri="{BB962C8B-B14F-4D97-AF65-F5344CB8AC3E}">
        <p14:creationId xmlns:p14="http://schemas.microsoft.com/office/powerpoint/2010/main" val="130143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06A09-7CBD-29A3-D2C9-2209FE31F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726" y="741218"/>
            <a:ext cx="8661400" cy="5397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ADFAAB-8458-3F7A-AD83-BFD8DB2EBBD7}"/>
              </a:ext>
            </a:extLst>
          </p:cNvPr>
          <p:cNvSpPr txBox="1"/>
          <p:nvPr/>
        </p:nvSpPr>
        <p:spPr>
          <a:xfrm>
            <a:off x="5930098" y="5990192"/>
            <a:ext cx="808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Year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AA903E-E869-C940-56A8-CCF11CE89695}"/>
              </a:ext>
            </a:extLst>
          </p:cNvPr>
          <p:cNvSpPr txBox="1"/>
          <p:nvPr/>
        </p:nvSpPr>
        <p:spPr>
          <a:xfrm rot="16200000">
            <a:off x="572347" y="3178358"/>
            <a:ext cx="3107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Number of students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69C435-C879-4429-375F-3B3DA6F8C484}"/>
              </a:ext>
            </a:extLst>
          </p:cNvPr>
          <p:cNvSpPr txBox="1"/>
          <p:nvPr/>
        </p:nvSpPr>
        <p:spPr>
          <a:xfrm>
            <a:off x="8588191" y="4488046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432FF"/>
                </a:solidFill>
              </a:rPr>
              <a:t>AMEP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5C4DD5-25EC-21C5-CBD3-DD0669F5C164}"/>
              </a:ext>
            </a:extLst>
          </p:cNvPr>
          <p:cNvSpPr txBox="1"/>
          <p:nvPr/>
        </p:nvSpPr>
        <p:spPr>
          <a:xfrm>
            <a:off x="8325486" y="1506166"/>
            <a:ext cx="1227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Physics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A8E672-470E-990E-7C88-5C5B08D4813C}"/>
              </a:ext>
            </a:extLst>
          </p:cNvPr>
          <p:cNvSpPr txBox="1"/>
          <p:nvPr/>
        </p:nvSpPr>
        <p:spPr>
          <a:xfrm>
            <a:off x="318794" y="135482"/>
            <a:ext cx="358893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enrollment</a:t>
            </a:r>
          </a:p>
        </p:txBody>
      </p:sp>
    </p:spTree>
    <p:extLst>
      <p:ext uri="{BB962C8B-B14F-4D97-AF65-F5344CB8AC3E}">
        <p14:creationId xmlns:p14="http://schemas.microsoft.com/office/powerpoint/2010/main" val="59761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0E6F4D-F26D-018B-03FE-2DEFD23F4F0F}"/>
              </a:ext>
            </a:extLst>
          </p:cNvPr>
          <p:cNvSpPr txBox="1"/>
          <p:nvPr/>
        </p:nvSpPr>
        <p:spPr>
          <a:xfrm>
            <a:off x="365276" y="111470"/>
            <a:ext cx="343395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5C4740-70EC-4E06-24C3-C6FF894EBC8E}"/>
              </a:ext>
            </a:extLst>
          </p:cNvPr>
          <p:cNvSpPr txBox="1"/>
          <p:nvPr/>
        </p:nvSpPr>
        <p:spPr>
          <a:xfrm>
            <a:off x="1096406" y="717816"/>
            <a:ext cx="5663410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Calculus + Introductory Physics Sequence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5E9B9B-11DB-50D4-E8AF-C9B7E4C87FF8}"/>
              </a:ext>
            </a:extLst>
          </p:cNvPr>
          <p:cNvGrpSpPr/>
          <p:nvPr/>
        </p:nvGrpSpPr>
        <p:grpSpPr>
          <a:xfrm>
            <a:off x="1096406" y="1504764"/>
            <a:ext cx="6447380" cy="2258385"/>
            <a:chOff x="1096406" y="1504764"/>
            <a:chExt cx="6447380" cy="225838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A7301C3-E088-E513-4498-732CB09C5A24}"/>
                </a:ext>
              </a:extLst>
            </p:cNvPr>
            <p:cNvSpPr txBox="1"/>
            <p:nvPr/>
          </p:nvSpPr>
          <p:spPr>
            <a:xfrm>
              <a:off x="1096406" y="1504764"/>
              <a:ext cx="2909899" cy="727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sz="2400" dirty="0"/>
                <a:t>Applied math core: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F3F2C98-C45D-927C-5CF7-B087A0101258}"/>
                </a:ext>
              </a:extLst>
            </p:cNvPr>
            <p:cNvSpPr txBox="1"/>
            <p:nvPr/>
          </p:nvSpPr>
          <p:spPr>
            <a:xfrm>
              <a:off x="1934237" y="2066081"/>
              <a:ext cx="5609549" cy="1697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Math 320: Diff. eqns. and linear algebra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Math 321: Vector and complex calculus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Math 322: Linear PDEs, Fourier series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9D3192A-3AD0-58AA-C758-7C6E6117630A}"/>
              </a:ext>
            </a:extLst>
          </p:cNvPr>
          <p:cNvGrpSpPr/>
          <p:nvPr/>
        </p:nvGrpSpPr>
        <p:grpSpPr>
          <a:xfrm>
            <a:off x="1096406" y="3751275"/>
            <a:ext cx="5208770" cy="1716263"/>
            <a:chOff x="1096406" y="3751275"/>
            <a:chExt cx="5208770" cy="171626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4EF34D-59B7-5E5F-563B-ED350342EA76}"/>
                </a:ext>
              </a:extLst>
            </p:cNvPr>
            <p:cNvSpPr txBox="1"/>
            <p:nvPr/>
          </p:nvSpPr>
          <p:spPr>
            <a:xfrm>
              <a:off x="1096406" y="3751275"/>
              <a:ext cx="2120324" cy="7275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sz="2400" dirty="0"/>
                <a:t>Physics core: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BAC541D-9760-F0F2-9202-E6B9EBFD8173}"/>
                </a:ext>
              </a:extLst>
            </p:cNvPr>
            <p:cNvSpPr txBox="1"/>
            <p:nvPr/>
          </p:nvSpPr>
          <p:spPr>
            <a:xfrm>
              <a:off x="1934236" y="4324468"/>
              <a:ext cx="4370940" cy="11430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Physics 311: Mechanics</a:t>
              </a:r>
            </a:p>
            <a:p>
              <a:pPr marL="342900" indent="-342900">
                <a:lnSpc>
                  <a:spcPct val="150000"/>
                </a:lnSpc>
                <a:buFont typeface="Wingdings" pitchFamily="2" charset="2"/>
                <a:buChar char="Ø"/>
              </a:pPr>
              <a:r>
                <a:rPr lang="en-US" sz="2400" dirty="0">
                  <a:solidFill>
                    <a:srgbClr val="0432FF"/>
                  </a:solidFill>
                </a:rPr>
                <a:t>Physics 322: Electromagnetism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86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3A04EB-D8C5-D5B0-BB48-63E325356C52}"/>
              </a:ext>
            </a:extLst>
          </p:cNvPr>
          <p:cNvSpPr txBox="1"/>
          <p:nvPr/>
        </p:nvSpPr>
        <p:spPr>
          <a:xfrm>
            <a:off x="365276" y="111470"/>
            <a:ext cx="482138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AMEP curriculum, cont’d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E0829-F486-93C4-A8DB-0BA591A54289}"/>
              </a:ext>
            </a:extLst>
          </p:cNvPr>
          <p:cNvSpPr txBox="1"/>
          <p:nvPr/>
        </p:nvSpPr>
        <p:spPr>
          <a:xfrm>
            <a:off x="1071173" y="864679"/>
            <a:ext cx="4442178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Lab + advanced physics courses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A0A3DF-1DD9-6764-AAB6-2F6D9658109A}"/>
              </a:ext>
            </a:extLst>
          </p:cNvPr>
          <p:cNvSpPr txBox="1"/>
          <p:nvPr/>
        </p:nvSpPr>
        <p:spPr>
          <a:xfrm>
            <a:off x="1071172" y="1767917"/>
            <a:ext cx="5614614" cy="727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400" dirty="0"/>
              <a:t>Computational + advanced math courses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986A4-C3C3-D038-7047-3434751FA23A}"/>
              </a:ext>
            </a:extLst>
          </p:cNvPr>
          <p:cNvSpPr txBox="1"/>
          <p:nvPr/>
        </p:nvSpPr>
        <p:spPr>
          <a:xfrm>
            <a:off x="1071172" y="2911838"/>
            <a:ext cx="9611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21 credits of intermediate/advanced courses in an engineering focus area</a:t>
            </a:r>
          </a:p>
        </p:txBody>
      </p:sp>
    </p:spTree>
    <p:extLst>
      <p:ext uri="{BB962C8B-B14F-4D97-AF65-F5344CB8AC3E}">
        <p14:creationId xmlns:p14="http://schemas.microsoft.com/office/powerpoint/2010/main" val="48927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302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DENIZ YAVUZ</dc:creator>
  <cp:lastModifiedBy>DENIZ YAVUZ</cp:lastModifiedBy>
  <cp:revision>60</cp:revision>
  <dcterms:created xsi:type="dcterms:W3CDTF">2022-10-21T02:26:05Z</dcterms:created>
  <dcterms:modified xsi:type="dcterms:W3CDTF">2023-10-13T04:29:12Z</dcterms:modified>
</cp:coreProperties>
</file>