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2" r:id="rId3"/>
    <p:sldId id="263" r:id="rId4"/>
    <p:sldId id="260" r:id="rId5"/>
    <p:sldId id="264" r:id="rId6"/>
    <p:sldId id="259" r:id="rId7"/>
    <p:sldId id="257" r:id="rId8"/>
    <p:sldId id="258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5266"/>
    <p:restoredTop sz="96327"/>
  </p:normalViewPr>
  <p:slideViewPr>
    <p:cSldViewPr snapToGrid="0">
      <p:cViewPr varScale="1">
        <p:scale>
          <a:sx n="128" d="100"/>
          <a:sy n="128" d="100"/>
        </p:scale>
        <p:origin x="147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2CDD46-A987-C5D9-7E7A-20398AA5165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C526C9F-C2A8-FC7B-8C6A-2E9AC055FBD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DB4800-2720-0CB8-9B41-66BFBE37D0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8BBAB-D622-B744-8499-8CFF60EFE256}" type="datetimeFigureOut">
              <a:rPr lang="en-US" smtClean="0"/>
              <a:t>10/12/23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CD5B3E-8E9E-A63F-B64A-CE2374E4FB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F7E322-B713-2558-BF28-1231C8E910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D5F4E-A2F6-524C-B479-682DA74271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0564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843A13-72F0-8B56-878B-A9694F32A4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F4ECE87-6901-72BE-D3FE-F7C943C6E79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FB88A4-FB62-E040-7CA5-C0811FF2AF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8BBAB-D622-B744-8499-8CFF60EFE256}" type="datetimeFigureOut">
              <a:rPr lang="en-US" smtClean="0"/>
              <a:t>10/12/23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CA3AAF-F6D0-949A-87EE-02308F7116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8FE1F7-00B4-4C8E-5EEF-2F682D5431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D5F4E-A2F6-524C-B479-682DA74271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0867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8170248-BCBF-EEC5-73F2-0225A1C6401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3976B82-79A0-275C-FE91-8B22754EE48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31EBD8-CEE0-68E1-0898-23780D7D5B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8BBAB-D622-B744-8499-8CFF60EFE256}" type="datetimeFigureOut">
              <a:rPr lang="en-US" smtClean="0"/>
              <a:t>10/12/23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498614-C8D8-B1C8-2EF9-232104730A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5BD269-18F3-942A-EAF2-9EAB642BEA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D5F4E-A2F6-524C-B479-682DA74271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1978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F82799-A53E-F874-E24D-6C7D080683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0EB581-AC2A-9102-2262-5EF5481FD1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4128AB-EABE-D385-3CA6-41FA5452F2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8BBAB-D622-B744-8499-8CFF60EFE256}" type="datetimeFigureOut">
              <a:rPr lang="en-US" smtClean="0"/>
              <a:t>10/12/23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181DFC-5C85-2566-20DC-22FE586451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D7CCD6-1EB3-0CF0-455B-23AE4E5633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D5F4E-A2F6-524C-B479-682DA74271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23818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A2359A-B9CE-4DD2-08A6-F60928430E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273E203-7FC9-B39C-EA65-9067E0CF5F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73BD79-858E-EED2-E56F-31CA90659B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8BBAB-D622-B744-8499-8CFF60EFE256}" type="datetimeFigureOut">
              <a:rPr lang="en-US" smtClean="0"/>
              <a:t>10/12/23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703C09-6893-4035-4B0D-D50CE1357D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E761B8-81FF-7435-13C0-45B0CDB5B1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D5F4E-A2F6-524C-B479-682DA74271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43133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3F7355-31C0-F5D6-F91C-5C33D4E6E4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7BEA80-D84A-8064-75B6-A87A10DB136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DF3CFF3-85A5-D132-9724-568CCD9A99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1325E2B-86BA-736A-29D4-51535D2158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8BBAB-D622-B744-8499-8CFF60EFE256}" type="datetimeFigureOut">
              <a:rPr lang="en-US" smtClean="0"/>
              <a:t>10/12/23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49A71B-520C-739C-5AD2-94192D95EF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508295E-AF68-E14F-6D86-EF14CC94D0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D5F4E-A2F6-524C-B479-682DA74271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01006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4000C5-5DE0-D1EB-7C72-89DB78F830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D601B8-885A-60CF-CA36-328C1A793B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1FB3469-C31F-3C50-C379-43FE297F74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B1ABA26-7287-5438-4587-5584EE456CB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1F6739B-A1E1-3F8B-B506-6DDA7F4BE9B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9005038-DFAE-BAC2-CBF4-A225D375BF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8BBAB-D622-B744-8499-8CFF60EFE256}" type="datetimeFigureOut">
              <a:rPr lang="en-US" smtClean="0"/>
              <a:t>10/12/23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9D4ECDB-ACEF-41F2-F045-19260F5CE5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7EE7795-A99E-FC4B-0E97-0CACAC51A9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D5F4E-A2F6-524C-B479-682DA74271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88900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FFADC8-9934-EDC0-6059-2CA0DD4EB0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75EBE72-749D-3EAA-B313-4737CDB39D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8BBAB-D622-B744-8499-8CFF60EFE256}" type="datetimeFigureOut">
              <a:rPr lang="en-US" smtClean="0"/>
              <a:t>10/12/23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E82863B-11FA-8EFB-94FB-DAB0367B6A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3CD3159-41DD-82E1-55A4-6A57F5D7A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D5F4E-A2F6-524C-B479-682DA74271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6646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BCA3215-A4C4-0800-9B38-14ABB4677B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8BBAB-D622-B744-8499-8CFF60EFE256}" type="datetimeFigureOut">
              <a:rPr lang="en-US" smtClean="0"/>
              <a:t>10/12/23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C8AE7E5-5121-258F-7726-98A6E01D70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BCF4293-2522-F9E1-D949-A2EE0A7592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D5F4E-A2F6-524C-B479-682DA74271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26752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734343-94CD-C82B-9DF8-949FB26FA0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EB3886-94C6-3D3A-7D02-EA0A34DCCA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0C81845-2480-6BF8-6F57-67D7F3926A1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8BA79E7-A34B-2D1F-DAA6-A3637F5235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8BBAB-D622-B744-8499-8CFF60EFE256}" type="datetimeFigureOut">
              <a:rPr lang="en-US" smtClean="0"/>
              <a:t>10/12/23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E98DF81-EE39-A611-31B3-23163122C0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E59DBBE-98CB-FE48-680A-70D65CF8C8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D5F4E-A2F6-524C-B479-682DA74271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44432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A763E6-84E7-6704-DEE1-246B5370EA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330976B-51A3-8845-CF54-F982180B59E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28599FA-01C2-0ECB-980A-B62DD552EE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8204A05-6EB5-129F-898B-16057EDCBB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8BBAB-D622-B744-8499-8CFF60EFE256}" type="datetimeFigureOut">
              <a:rPr lang="en-US" smtClean="0"/>
              <a:t>10/12/23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CB56F31-BBEE-8735-A0BF-C2F332BF6A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1DF9A39-9A48-0FAF-B3E7-2EA69E5220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D5F4E-A2F6-524C-B479-682DA74271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55205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F78E65C-8381-8A06-B45F-C2FEA57BAB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D5A2961-EED3-C226-0D4C-3DB6F9E5B8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E615C3-CDEB-771B-BFD7-5BE01A614BD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18BBAB-D622-B744-8499-8CFF60EFE256}" type="datetimeFigureOut">
              <a:rPr lang="en-US" smtClean="0"/>
              <a:t>10/12/23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1AB21D-6800-EAE6-255C-46FFC7CB338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D97069-279D-D3E8-1480-AD8B31F39A4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CD5F4E-A2F6-524C-B479-682DA74271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9932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MEP_LOGO_FW2014.pdf">
            <a:extLst>
              <a:ext uri="{FF2B5EF4-FFF2-40B4-BE49-F238E27FC236}">
                <a16:creationId xmlns:a16="http://schemas.microsoft.com/office/drawing/2014/main" id="{4E8FF1BA-5FC0-9380-11BB-5CC1E56CF77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8460" y="104641"/>
            <a:ext cx="6804991" cy="6648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88456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0FC826A-A47D-EC85-DE79-8900E259EF93}"/>
              </a:ext>
            </a:extLst>
          </p:cNvPr>
          <p:cNvSpPr txBox="1"/>
          <p:nvPr/>
        </p:nvSpPr>
        <p:spPr>
          <a:xfrm>
            <a:off x="365276" y="111470"/>
            <a:ext cx="1826141" cy="6463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3600" dirty="0"/>
              <a:t>AMEP is: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762232D-D40A-B042-7DA3-D9A01C9269CB}"/>
              </a:ext>
            </a:extLst>
          </p:cNvPr>
          <p:cNvSpPr txBox="1"/>
          <p:nvPr/>
        </p:nvSpPr>
        <p:spPr>
          <a:xfrm>
            <a:off x="823274" y="860320"/>
            <a:ext cx="7687104" cy="72757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lnSpc>
                <a:spcPct val="200000"/>
              </a:lnSpc>
              <a:buFont typeface="Wingdings" pitchFamily="2" charset="2"/>
              <a:buChar char="§"/>
            </a:pPr>
            <a:r>
              <a:rPr lang="en-US" sz="2400" dirty="0"/>
              <a:t>Independent undergraduate degree program under L &amp; S.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39D71B5-77A6-A161-6BA6-089B2436C16B}"/>
              </a:ext>
            </a:extLst>
          </p:cNvPr>
          <p:cNvSpPr txBox="1"/>
          <p:nvPr/>
        </p:nvSpPr>
        <p:spPr>
          <a:xfrm>
            <a:off x="813335" y="1495947"/>
            <a:ext cx="3504229" cy="72757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lnSpc>
                <a:spcPct val="200000"/>
              </a:lnSpc>
              <a:buFont typeface="Wingdings" pitchFamily="2" charset="2"/>
              <a:buChar char="§"/>
            </a:pPr>
            <a:r>
              <a:rPr lang="en-US" sz="2400" dirty="0"/>
              <a:t>More than 50 years old.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2DF96DE-774D-1F87-EA81-12E47D3350B8}"/>
              </a:ext>
            </a:extLst>
          </p:cNvPr>
          <p:cNvSpPr txBox="1"/>
          <p:nvPr/>
        </p:nvSpPr>
        <p:spPr>
          <a:xfrm>
            <a:off x="823274" y="2179075"/>
            <a:ext cx="4999510" cy="72757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lnSpc>
                <a:spcPct val="200000"/>
              </a:lnSpc>
              <a:buFont typeface="Wingdings" pitchFamily="2" charset="2"/>
              <a:buChar char="§"/>
            </a:pPr>
            <a:r>
              <a:rPr lang="en-US" sz="2400" dirty="0"/>
              <a:t>Truly interdisciplinary STEM degree.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1EAE0F1E-36DB-9917-4B92-666317A68AA8}"/>
              </a:ext>
            </a:extLst>
          </p:cNvPr>
          <p:cNvGrpSpPr/>
          <p:nvPr/>
        </p:nvGrpSpPr>
        <p:grpSpPr>
          <a:xfrm>
            <a:off x="823274" y="2841511"/>
            <a:ext cx="6542382" cy="2375846"/>
            <a:chOff x="823274" y="2841511"/>
            <a:chExt cx="6542382" cy="2375846"/>
          </a:xfrm>
        </p:grpSpPr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EC01BA9A-4401-0C8D-08D2-75F52EA031F2}"/>
                </a:ext>
              </a:extLst>
            </p:cNvPr>
            <p:cNvSpPr txBox="1"/>
            <p:nvPr/>
          </p:nvSpPr>
          <p:spPr>
            <a:xfrm>
              <a:off x="823274" y="2841511"/>
              <a:ext cx="4544706" cy="72757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342900" indent="-342900">
                <a:lnSpc>
                  <a:spcPct val="200000"/>
                </a:lnSpc>
                <a:buFont typeface="Wingdings" pitchFamily="2" charset="2"/>
                <a:buChar char="§"/>
              </a:pPr>
              <a:r>
                <a:rPr lang="en-US" sz="2400" dirty="0"/>
                <a:t>Provides a broad background in:</a:t>
              </a: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29A31619-D72C-C41B-91A7-E604DDB10C6C}"/>
                </a:ext>
              </a:extLst>
            </p:cNvPr>
            <p:cNvSpPr txBox="1"/>
            <p:nvPr/>
          </p:nvSpPr>
          <p:spPr>
            <a:xfrm>
              <a:off x="1756107" y="3520289"/>
              <a:ext cx="5609549" cy="169706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342900" indent="-342900">
                <a:lnSpc>
                  <a:spcPct val="150000"/>
                </a:lnSpc>
                <a:buFont typeface="Wingdings" pitchFamily="2" charset="2"/>
                <a:buChar char="Ø"/>
              </a:pPr>
              <a:r>
                <a:rPr lang="en-US" sz="2400" dirty="0">
                  <a:solidFill>
                    <a:srgbClr val="0432FF"/>
                  </a:solidFill>
                </a:rPr>
                <a:t>Applied Mathematics</a:t>
              </a:r>
            </a:p>
            <a:p>
              <a:pPr marL="342900" indent="-342900">
                <a:lnSpc>
                  <a:spcPct val="150000"/>
                </a:lnSpc>
                <a:buFont typeface="Wingdings" pitchFamily="2" charset="2"/>
                <a:buChar char="Ø"/>
              </a:pPr>
              <a:r>
                <a:rPr lang="en-US" sz="2400" dirty="0">
                  <a:solidFill>
                    <a:srgbClr val="0432FF"/>
                  </a:solidFill>
                </a:rPr>
                <a:t>Physics</a:t>
              </a:r>
            </a:p>
            <a:p>
              <a:pPr marL="342900" indent="-342900">
                <a:lnSpc>
                  <a:spcPct val="150000"/>
                </a:lnSpc>
                <a:buFont typeface="Wingdings" pitchFamily="2" charset="2"/>
                <a:buChar char="Ø"/>
              </a:pPr>
              <a:r>
                <a:rPr lang="en-US" sz="2400" dirty="0">
                  <a:solidFill>
                    <a:srgbClr val="0432FF"/>
                  </a:solidFill>
                </a:rPr>
                <a:t>Engineering focus area (ECE, ME, CEE, …)</a:t>
              </a:r>
            </a:p>
          </p:txBody>
        </p:sp>
      </p:grpSp>
      <p:sp>
        <p:nvSpPr>
          <p:cNvPr id="11" name="TextBox 10">
            <a:extLst>
              <a:ext uri="{FF2B5EF4-FFF2-40B4-BE49-F238E27FC236}">
                <a16:creationId xmlns:a16="http://schemas.microsoft.com/office/drawing/2014/main" id="{85F5C2A3-0464-ADA6-15D2-9701C3BF6DA1}"/>
              </a:ext>
            </a:extLst>
          </p:cNvPr>
          <p:cNvSpPr txBox="1"/>
          <p:nvPr/>
        </p:nvSpPr>
        <p:spPr>
          <a:xfrm>
            <a:off x="823274" y="5103429"/>
            <a:ext cx="8030212" cy="72757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lnSpc>
                <a:spcPct val="200000"/>
              </a:lnSpc>
              <a:buFont typeface="Wingdings" pitchFamily="2" charset="2"/>
              <a:buChar char="§"/>
            </a:pPr>
            <a:r>
              <a:rPr lang="en-US" sz="2400" dirty="0"/>
              <a:t>Great for motivated students who are clearly STEM oriented.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816E7F5-3167-CF24-2F6F-99FF9BC8F1A9}"/>
              </a:ext>
            </a:extLst>
          </p:cNvPr>
          <p:cNvSpPr txBox="1"/>
          <p:nvPr/>
        </p:nvSpPr>
        <p:spPr>
          <a:xfrm>
            <a:off x="823274" y="5848769"/>
            <a:ext cx="86299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Wingdings" pitchFamily="2" charset="2"/>
              <a:buChar char="§"/>
            </a:pPr>
            <a:r>
              <a:rPr lang="en-US" sz="2400" dirty="0"/>
              <a:t>Important in attracting top high-school students to UW-Madison.</a:t>
            </a:r>
          </a:p>
        </p:txBody>
      </p:sp>
    </p:spTree>
    <p:extLst>
      <p:ext uri="{BB962C8B-B14F-4D97-AF65-F5344CB8AC3E}">
        <p14:creationId xmlns:p14="http://schemas.microsoft.com/office/powerpoint/2010/main" val="6627438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11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834D5BE-5C96-B276-E9F1-68A2430A611C}"/>
              </a:ext>
            </a:extLst>
          </p:cNvPr>
          <p:cNvSpPr txBox="1"/>
          <p:nvPr/>
        </p:nvSpPr>
        <p:spPr>
          <a:xfrm>
            <a:off x="3724701" y="2576374"/>
            <a:ext cx="4181914" cy="6463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3600" dirty="0"/>
              <a:t>AMEP is a small gem!</a:t>
            </a:r>
          </a:p>
        </p:txBody>
      </p:sp>
    </p:spTree>
    <p:extLst>
      <p:ext uri="{BB962C8B-B14F-4D97-AF65-F5344CB8AC3E}">
        <p14:creationId xmlns:p14="http://schemas.microsoft.com/office/powerpoint/2010/main" val="29693873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1B2FDB72-4AEC-31BF-1ABA-1A3CA42D31D3}"/>
              </a:ext>
            </a:extLst>
          </p:cNvPr>
          <p:cNvSpPr txBox="1"/>
          <p:nvPr/>
        </p:nvSpPr>
        <p:spPr>
          <a:xfrm>
            <a:off x="1017245" y="1530651"/>
            <a:ext cx="6352445" cy="52322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marL="342900" indent="-342900">
              <a:buFont typeface="Wingdings" pitchFamily="2" charset="2"/>
              <a:buChar char="§"/>
            </a:pPr>
            <a:r>
              <a:rPr lang="en-US" sz="2800" dirty="0">
                <a:solidFill>
                  <a:schemeClr val="accent1">
                    <a:lumMod val="75000"/>
                  </a:schemeClr>
                </a:solidFill>
              </a:rPr>
              <a:t>AMEP get together over Pizza on May 3.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946E931-9F5B-7843-C001-5FDCF044897A}"/>
              </a:ext>
            </a:extLst>
          </p:cNvPr>
          <p:cNvSpPr txBox="1"/>
          <p:nvPr/>
        </p:nvSpPr>
        <p:spPr>
          <a:xfrm>
            <a:off x="1017243" y="2303501"/>
            <a:ext cx="8975727" cy="52322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marL="342900" indent="-342900">
              <a:buFont typeface="Wingdings" pitchFamily="2" charset="2"/>
              <a:buChar char="§"/>
            </a:pPr>
            <a:r>
              <a:rPr lang="en-US" sz="2800" dirty="0">
                <a:solidFill>
                  <a:schemeClr val="accent1">
                    <a:lumMod val="75000"/>
                  </a:schemeClr>
                </a:solidFill>
              </a:rPr>
              <a:t>AMEP leadership prize in 2023 was awarded to Ayo Lawal.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5FC8378-2575-6BF3-8388-08F4D2134D60}"/>
              </a:ext>
            </a:extLst>
          </p:cNvPr>
          <p:cNvSpPr txBox="1"/>
          <p:nvPr/>
        </p:nvSpPr>
        <p:spPr>
          <a:xfrm>
            <a:off x="365276" y="111470"/>
            <a:ext cx="6040821" cy="6463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3600" dirty="0"/>
              <a:t>Updates over the last 6 months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84DCFCE-F9E2-056F-0879-61CF1DF239B9}"/>
              </a:ext>
            </a:extLst>
          </p:cNvPr>
          <p:cNvSpPr txBox="1"/>
          <p:nvPr/>
        </p:nvSpPr>
        <p:spPr>
          <a:xfrm>
            <a:off x="1017245" y="3076351"/>
            <a:ext cx="10404067" cy="95410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marL="342900" indent="-342900">
              <a:buFont typeface="Wingdings" pitchFamily="2" charset="2"/>
              <a:buChar char="§"/>
            </a:pPr>
            <a:r>
              <a:rPr lang="en-US" sz="2800" dirty="0">
                <a:solidFill>
                  <a:schemeClr val="accent1">
                    <a:lumMod val="75000"/>
                  </a:schemeClr>
                </a:solidFill>
              </a:rPr>
              <a:t>Morgan Adams, Undergraduate Academic Advisor in the Math </a:t>
            </a:r>
          </a:p>
          <a:p>
            <a:r>
              <a:rPr lang="en-US" sz="2800" dirty="0">
                <a:solidFill>
                  <a:schemeClr val="accent1">
                    <a:lumMod val="75000"/>
                  </a:schemeClr>
                </a:solidFill>
              </a:rPr>
              <a:t>Department has joined the AMEP team and is providing staff support.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E660B41-FFB0-E95E-1A3B-ED68ADA4FD2C}"/>
              </a:ext>
            </a:extLst>
          </p:cNvPr>
          <p:cNvSpPr txBox="1"/>
          <p:nvPr/>
        </p:nvSpPr>
        <p:spPr>
          <a:xfrm>
            <a:off x="1017245" y="4280088"/>
            <a:ext cx="10272107" cy="52322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marL="342900" indent="-342900">
              <a:buFont typeface="Wingdings" pitchFamily="2" charset="2"/>
              <a:buChar char="§"/>
            </a:pPr>
            <a:r>
              <a:rPr lang="en-US" sz="2800" dirty="0">
                <a:solidFill>
                  <a:schemeClr val="accent1">
                    <a:lumMod val="75000"/>
                  </a:schemeClr>
                </a:solidFill>
              </a:rPr>
              <a:t>AMEP program review will be done during the next academic year. </a:t>
            </a:r>
          </a:p>
        </p:txBody>
      </p:sp>
    </p:spTree>
    <p:extLst>
      <p:ext uri="{BB962C8B-B14F-4D97-AF65-F5344CB8AC3E}">
        <p14:creationId xmlns:p14="http://schemas.microsoft.com/office/powerpoint/2010/main" val="8401423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2" grpId="0" animBg="1"/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E3959217-31A5-41F1-3A1A-3BCB0732C30A}"/>
              </a:ext>
            </a:extLst>
          </p:cNvPr>
          <p:cNvSpPr txBox="1"/>
          <p:nvPr/>
        </p:nvSpPr>
        <p:spPr>
          <a:xfrm>
            <a:off x="365276" y="111470"/>
            <a:ext cx="4369851" cy="6463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3600" dirty="0"/>
              <a:t>AMEP program review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556DDA4-AE2E-E415-6B96-022AE4870FEE}"/>
              </a:ext>
            </a:extLst>
          </p:cNvPr>
          <p:cNvSpPr txBox="1"/>
          <p:nvPr/>
        </p:nvSpPr>
        <p:spPr>
          <a:xfrm>
            <a:off x="1071173" y="864679"/>
            <a:ext cx="9487726" cy="72757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lnSpc>
                <a:spcPct val="200000"/>
              </a:lnSpc>
              <a:buFont typeface="Wingdings" pitchFamily="2" charset="2"/>
              <a:buChar char="§"/>
            </a:pPr>
            <a:r>
              <a:rPr lang="en-US" sz="2400" dirty="0"/>
              <a:t>Formal review of the program by L &amp; S, performed once every 10 years.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1395765-2CFB-F643-774D-11BB0EE30579}"/>
              </a:ext>
            </a:extLst>
          </p:cNvPr>
          <p:cNvSpPr txBox="1"/>
          <p:nvPr/>
        </p:nvSpPr>
        <p:spPr>
          <a:xfrm>
            <a:off x="1091051" y="1772453"/>
            <a:ext cx="4685257" cy="72757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lnSpc>
                <a:spcPct val="200000"/>
              </a:lnSpc>
              <a:buFont typeface="Wingdings" pitchFamily="2" charset="2"/>
              <a:buChar char="§"/>
            </a:pPr>
            <a:r>
              <a:rPr lang="en-US" sz="2400" dirty="0"/>
              <a:t>Self-study report due May 2024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FD35906-4C5D-AA8A-7CFF-668FBDECA143}"/>
              </a:ext>
            </a:extLst>
          </p:cNvPr>
          <p:cNvSpPr txBox="1"/>
          <p:nvPr/>
        </p:nvSpPr>
        <p:spPr>
          <a:xfrm>
            <a:off x="1692716" y="2476682"/>
            <a:ext cx="1049928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Wingdings" pitchFamily="2" charset="2"/>
              <a:buChar char="Ø"/>
            </a:pPr>
            <a:r>
              <a:rPr lang="en-US" sz="2400" dirty="0">
                <a:solidFill>
                  <a:srgbClr val="0432FF"/>
                </a:solidFill>
              </a:rPr>
              <a:t>Mitch Keller (Associate Director of Undergraduate Studies in Math) has teaching</a:t>
            </a:r>
          </a:p>
          <a:p>
            <a:r>
              <a:rPr lang="en-US" sz="2400" dirty="0">
                <a:solidFill>
                  <a:srgbClr val="0432FF"/>
                </a:solidFill>
              </a:rPr>
              <a:t>relief in Spring 2024 to work on the self-study report.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A4A1D9F-1F69-323B-A3DD-D7966284DAFC}"/>
              </a:ext>
            </a:extLst>
          </p:cNvPr>
          <p:cNvSpPr txBox="1"/>
          <p:nvPr/>
        </p:nvSpPr>
        <p:spPr>
          <a:xfrm>
            <a:off x="1091051" y="3684064"/>
            <a:ext cx="1078737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Wingdings" pitchFamily="2" charset="2"/>
              <a:buChar char="§"/>
            </a:pPr>
            <a:r>
              <a:rPr lang="en-US" sz="2400" dirty="0"/>
              <a:t>External committee is formed (Fall 2024). They read the self-study report, conduct </a:t>
            </a:r>
          </a:p>
          <a:p>
            <a:r>
              <a:rPr lang="en-US" sz="2400" dirty="0"/>
              <a:t>interviews of faculty/staff/students and perform outside evaluation of the program.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292A417-FB23-3D95-EDE7-D1A7012DAE0A}"/>
              </a:ext>
            </a:extLst>
          </p:cNvPr>
          <p:cNvSpPr txBox="1"/>
          <p:nvPr/>
        </p:nvSpPr>
        <p:spPr>
          <a:xfrm>
            <a:off x="1091051" y="4848226"/>
            <a:ext cx="103513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Wingdings" pitchFamily="2" charset="2"/>
              <a:buChar char="§"/>
            </a:pPr>
            <a:r>
              <a:rPr lang="en-US" sz="2400" dirty="0"/>
              <a:t>The self-study report and outside evaluation go to the Dean (end of Fall 2024). </a:t>
            </a:r>
          </a:p>
        </p:txBody>
      </p:sp>
    </p:spTree>
    <p:extLst>
      <p:ext uri="{BB962C8B-B14F-4D97-AF65-F5344CB8AC3E}">
        <p14:creationId xmlns:p14="http://schemas.microsoft.com/office/powerpoint/2010/main" val="13014399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C3F06A09-7CBD-29A3-D2C9-2209FE31F2C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69726" y="741218"/>
            <a:ext cx="8661400" cy="53975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29ADFAAB-8458-3F7A-AD83-BFD8DB2EBBD7}"/>
              </a:ext>
            </a:extLst>
          </p:cNvPr>
          <p:cNvSpPr txBox="1"/>
          <p:nvPr/>
        </p:nvSpPr>
        <p:spPr>
          <a:xfrm>
            <a:off x="5930098" y="5990192"/>
            <a:ext cx="80810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Year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6AA903E-E869-C940-56A8-CCF11CE89695}"/>
              </a:ext>
            </a:extLst>
          </p:cNvPr>
          <p:cNvSpPr txBox="1"/>
          <p:nvPr/>
        </p:nvSpPr>
        <p:spPr>
          <a:xfrm rot="16200000">
            <a:off x="572347" y="3178358"/>
            <a:ext cx="31075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Number of students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969C435-C879-4429-375F-3B3DA6F8C484}"/>
              </a:ext>
            </a:extLst>
          </p:cNvPr>
          <p:cNvSpPr txBox="1"/>
          <p:nvPr/>
        </p:nvSpPr>
        <p:spPr>
          <a:xfrm>
            <a:off x="8588191" y="4488046"/>
            <a:ext cx="10615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0432FF"/>
                </a:solidFill>
              </a:rPr>
              <a:t>AMEP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B5C4DD5-25EC-21C5-CBD3-DD0669F5C164}"/>
              </a:ext>
            </a:extLst>
          </p:cNvPr>
          <p:cNvSpPr txBox="1"/>
          <p:nvPr/>
        </p:nvSpPr>
        <p:spPr>
          <a:xfrm>
            <a:off x="8325486" y="1506166"/>
            <a:ext cx="122783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chemeClr val="accent2">
                    <a:lumMod val="75000"/>
                  </a:schemeClr>
                </a:solidFill>
              </a:rPr>
              <a:t>Physics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8A8E672-470E-990E-7C88-5C5B08D4813C}"/>
              </a:ext>
            </a:extLst>
          </p:cNvPr>
          <p:cNvSpPr txBox="1"/>
          <p:nvPr/>
        </p:nvSpPr>
        <p:spPr>
          <a:xfrm>
            <a:off x="318794" y="135482"/>
            <a:ext cx="3588931" cy="6463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3600" dirty="0"/>
              <a:t>AMEP enrollment</a:t>
            </a:r>
          </a:p>
        </p:txBody>
      </p:sp>
    </p:spTree>
    <p:extLst>
      <p:ext uri="{BB962C8B-B14F-4D97-AF65-F5344CB8AC3E}">
        <p14:creationId xmlns:p14="http://schemas.microsoft.com/office/powerpoint/2010/main" val="5976104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20E6F4D-F26D-018B-03FE-2DEFD23F4F0F}"/>
              </a:ext>
            </a:extLst>
          </p:cNvPr>
          <p:cNvSpPr txBox="1"/>
          <p:nvPr/>
        </p:nvSpPr>
        <p:spPr>
          <a:xfrm>
            <a:off x="365276" y="111470"/>
            <a:ext cx="3433953" cy="6463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3600" dirty="0"/>
              <a:t>AMEP curriculum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85C4740-70EC-4E06-24C3-C6FF894EBC8E}"/>
              </a:ext>
            </a:extLst>
          </p:cNvPr>
          <p:cNvSpPr txBox="1"/>
          <p:nvPr/>
        </p:nvSpPr>
        <p:spPr>
          <a:xfrm>
            <a:off x="1096406" y="717816"/>
            <a:ext cx="5663410" cy="72757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lnSpc>
                <a:spcPct val="200000"/>
              </a:lnSpc>
              <a:buFont typeface="Wingdings" pitchFamily="2" charset="2"/>
              <a:buChar char="§"/>
            </a:pPr>
            <a:r>
              <a:rPr lang="en-US" sz="2400" dirty="0"/>
              <a:t>Calculus + Introductory Physics Sequence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3E5E9B9B-11DB-50D4-E8AF-C9B7E4C87FF8}"/>
              </a:ext>
            </a:extLst>
          </p:cNvPr>
          <p:cNvGrpSpPr/>
          <p:nvPr/>
        </p:nvGrpSpPr>
        <p:grpSpPr>
          <a:xfrm>
            <a:off x="1096406" y="1504764"/>
            <a:ext cx="6447380" cy="2258385"/>
            <a:chOff x="1096406" y="1504764"/>
            <a:chExt cx="6447380" cy="2258385"/>
          </a:xfrm>
        </p:grpSpPr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CA7301C3-E088-E513-4498-732CB09C5A24}"/>
                </a:ext>
              </a:extLst>
            </p:cNvPr>
            <p:cNvSpPr txBox="1"/>
            <p:nvPr/>
          </p:nvSpPr>
          <p:spPr>
            <a:xfrm>
              <a:off x="1096406" y="1504764"/>
              <a:ext cx="2909899" cy="72757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342900" indent="-342900">
                <a:lnSpc>
                  <a:spcPct val="200000"/>
                </a:lnSpc>
                <a:buFont typeface="Wingdings" pitchFamily="2" charset="2"/>
                <a:buChar char="§"/>
              </a:pPr>
              <a:r>
                <a:rPr lang="en-US" sz="2400" dirty="0"/>
                <a:t>Applied math core:</a:t>
              </a: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0F3F2C98-C45D-927C-5CF7-B087A0101258}"/>
                </a:ext>
              </a:extLst>
            </p:cNvPr>
            <p:cNvSpPr txBox="1"/>
            <p:nvPr/>
          </p:nvSpPr>
          <p:spPr>
            <a:xfrm>
              <a:off x="1934237" y="2066081"/>
              <a:ext cx="5609549" cy="169706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342900" indent="-342900">
                <a:lnSpc>
                  <a:spcPct val="150000"/>
                </a:lnSpc>
                <a:buFont typeface="Wingdings" pitchFamily="2" charset="2"/>
                <a:buChar char="Ø"/>
              </a:pPr>
              <a:r>
                <a:rPr lang="en-US" sz="2400" dirty="0">
                  <a:solidFill>
                    <a:srgbClr val="0432FF"/>
                  </a:solidFill>
                </a:rPr>
                <a:t>Math 320: Diff. eqns. and linear algebra</a:t>
              </a:r>
            </a:p>
            <a:p>
              <a:pPr marL="342900" indent="-342900">
                <a:lnSpc>
                  <a:spcPct val="150000"/>
                </a:lnSpc>
                <a:buFont typeface="Wingdings" pitchFamily="2" charset="2"/>
                <a:buChar char="Ø"/>
              </a:pPr>
              <a:r>
                <a:rPr lang="en-US" sz="2400" dirty="0">
                  <a:solidFill>
                    <a:srgbClr val="0432FF"/>
                  </a:solidFill>
                </a:rPr>
                <a:t>Math 321: Vector and complex calculus</a:t>
              </a:r>
            </a:p>
            <a:p>
              <a:pPr marL="342900" indent="-342900">
                <a:lnSpc>
                  <a:spcPct val="150000"/>
                </a:lnSpc>
                <a:buFont typeface="Wingdings" pitchFamily="2" charset="2"/>
                <a:buChar char="Ø"/>
              </a:pPr>
              <a:r>
                <a:rPr lang="en-US" sz="2400" dirty="0">
                  <a:solidFill>
                    <a:srgbClr val="0432FF"/>
                  </a:solidFill>
                </a:rPr>
                <a:t>Math 322: Linear PDEs, Fourier series</a:t>
              </a:r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69D3192A-3AD0-58AA-C758-7C6E6117630A}"/>
              </a:ext>
            </a:extLst>
          </p:cNvPr>
          <p:cNvGrpSpPr/>
          <p:nvPr/>
        </p:nvGrpSpPr>
        <p:grpSpPr>
          <a:xfrm>
            <a:off x="1096406" y="3751275"/>
            <a:ext cx="5208770" cy="1716263"/>
            <a:chOff x="1096406" y="3751275"/>
            <a:chExt cx="5208770" cy="1716263"/>
          </a:xfrm>
        </p:grpSpPr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D64EF34D-59B7-5E5F-563B-ED350342EA76}"/>
                </a:ext>
              </a:extLst>
            </p:cNvPr>
            <p:cNvSpPr txBox="1"/>
            <p:nvPr/>
          </p:nvSpPr>
          <p:spPr>
            <a:xfrm>
              <a:off x="1096406" y="3751275"/>
              <a:ext cx="2120324" cy="72757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342900" indent="-342900">
                <a:lnSpc>
                  <a:spcPct val="200000"/>
                </a:lnSpc>
                <a:buFont typeface="Wingdings" pitchFamily="2" charset="2"/>
                <a:buChar char="§"/>
              </a:pPr>
              <a:r>
                <a:rPr lang="en-US" sz="2400" dirty="0"/>
                <a:t>Physics core: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9BAC541D-9760-F0F2-9202-E6B9EBFD8173}"/>
                </a:ext>
              </a:extLst>
            </p:cNvPr>
            <p:cNvSpPr txBox="1"/>
            <p:nvPr/>
          </p:nvSpPr>
          <p:spPr>
            <a:xfrm>
              <a:off x="1934236" y="4324468"/>
              <a:ext cx="4370940" cy="114307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342900" indent="-342900">
                <a:lnSpc>
                  <a:spcPct val="150000"/>
                </a:lnSpc>
                <a:buFont typeface="Wingdings" pitchFamily="2" charset="2"/>
                <a:buChar char="Ø"/>
              </a:pPr>
              <a:r>
                <a:rPr lang="en-US" sz="2400" dirty="0">
                  <a:solidFill>
                    <a:srgbClr val="0432FF"/>
                  </a:solidFill>
                </a:rPr>
                <a:t>Physics 311: Mechanics</a:t>
              </a:r>
            </a:p>
            <a:p>
              <a:pPr marL="342900" indent="-342900">
                <a:lnSpc>
                  <a:spcPct val="150000"/>
                </a:lnSpc>
                <a:buFont typeface="Wingdings" pitchFamily="2" charset="2"/>
                <a:buChar char="Ø"/>
              </a:pPr>
              <a:r>
                <a:rPr lang="en-US" sz="2400" dirty="0">
                  <a:solidFill>
                    <a:srgbClr val="0432FF"/>
                  </a:solidFill>
                </a:rPr>
                <a:t>Physics 322: Electromagnetism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6738662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83A04EB-D8C5-D5B0-BB48-63E325356C52}"/>
              </a:ext>
            </a:extLst>
          </p:cNvPr>
          <p:cNvSpPr txBox="1"/>
          <p:nvPr/>
        </p:nvSpPr>
        <p:spPr>
          <a:xfrm>
            <a:off x="365276" y="111470"/>
            <a:ext cx="4821384" cy="6463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3600" dirty="0"/>
              <a:t>AMEP curriculum, cont’d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BAE0829-F486-93C4-A8DB-0BA591A54289}"/>
              </a:ext>
            </a:extLst>
          </p:cNvPr>
          <p:cNvSpPr txBox="1"/>
          <p:nvPr/>
        </p:nvSpPr>
        <p:spPr>
          <a:xfrm>
            <a:off x="1071173" y="864679"/>
            <a:ext cx="4442178" cy="72757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lnSpc>
                <a:spcPct val="200000"/>
              </a:lnSpc>
              <a:buFont typeface="Wingdings" pitchFamily="2" charset="2"/>
              <a:buChar char="§"/>
            </a:pPr>
            <a:r>
              <a:rPr lang="en-US" sz="2400" dirty="0"/>
              <a:t>Lab + advanced physics courses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6A0A3DF-1DD9-6764-AAB6-2F6D9658109A}"/>
              </a:ext>
            </a:extLst>
          </p:cNvPr>
          <p:cNvSpPr txBox="1"/>
          <p:nvPr/>
        </p:nvSpPr>
        <p:spPr>
          <a:xfrm>
            <a:off x="1071172" y="1767917"/>
            <a:ext cx="5614614" cy="72757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lnSpc>
                <a:spcPct val="200000"/>
              </a:lnSpc>
              <a:buFont typeface="Wingdings" pitchFamily="2" charset="2"/>
              <a:buChar char="§"/>
            </a:pPr>
            <a:r>
              <a:rPr lang="en-US" sz="2400" dirty="0"/>
              <a:t>Computational + advanced math courses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AC986A4-C3C3-D038-7047-3434751FA23A}"/>
              </a:ext>
            </a:extLst>
          </p:cNvPr>
          <p:cNvSpPr txBox="1"/>
          <p:nvPr/>
        </p:nvSpPr>
        <p:spPr>
          <a:xfrm>
            <a:off x="1071172" y="2911838"/>
            <a:ext cx="96119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Wingdings" pitchFamily="2" charset="2"/>
              <a:buChar char="§"/>
            </a:pPr>
            <a:r>
              <a:rPr lang="en-US" sz="2400" dirty="0"/>
              <a:t>21 credits of intermediate/advanced courses in an engineering focus area</a:t>
            </a:r>
          </a:p>
        </p:txBody>
      </p:sp>
    </p:spTree>
    <p:extLst>
      <p:ext uri="{BB962C8B-B14F-4D97-AF65-F5344CB8AC3E}">
        <p14:creationId xmlns:p14="http://schemas.microsoft.com/office/powerpoint/2010/main" val="4892708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1541</TotalTime>
  <Words>302</Words>
  <Application>Microsoft Macintosh PowerPoint</Application>
  <PresentationFormat>Widescreen</PresentationFormat>
  <Paragraphs>43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DENIZ YAVUZ</dc:creator>
  <cp:lastModifiedBy>DENIZ YAVUZ</cp:lastModifiedBy>
  <cp:revision>60</cp:revision>
  <dcterms:created xsi:type="dcterms:W3CDTF">2022-10-21T02:26:05Z</dcterms:created>
  <dcterms:modified xsi:type="dcterms:W3CDTF">2023-10-13T04:29:12Z</dcterms:modified>
</cp:coreProperties>
</file>