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ijj/OcmsYsat+9pawkHAbUFOkf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/>
              <a:t>NOTE: </a:t>
            </a:r>
            <a:r>
              <a:rPr lang="en-US" sz="1200"/>
              <a:t>Want a different image on this slide? Select the picture and delete it. Now click the Pictures icon in the placeholder to insert your own image.</a:t>
            </a:r>
            <a:endParaRPr/>
          </a:p>
        </p:txBody>
      </p:sp>
      <p:sp>
        <p:nvSpPr>
          <p:cNvPr id="118" name="Google Shape;11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 showMasterSp="0">
  <p:cSld name="Title Slide with Pictur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9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20" name="Google Shape;20;p9"/>
            <p:cNvCxnSpPr/>
            <p:nvPr/>
          </p:nvCxnSpPr>
          <p:spPr>
            <a:xfrm>
              <a:off x="507492" y="1564644"/>
              <a:ext cx="8129016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" name="Google Shape;21;p9"/>
            <p:cNvCxnSpPr/>
            <p:nvPr/>
          </p:nvCxnSpPr>
          <p:spPr>
            <a:xfrm>
              <a:off x="507492" y="1501519"/>
              <a:ext cx="812901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2" name="Google Shape;22;p9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23" name="Google Shape;23;p9"/>
            <p:cNvCxnSpPr/>
            <p:nvPr/>
          </p:nvCxnSpPr>
          <p:spPr>
            <a:xfrm>
              <a:off x="507492" y="1564644"/>
              <a:ext cx="8129016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" name="Google Shape;24;p9"/>
            <p:cNvCxnSpPr/>
            <p:nvPr/>
          </p:nvCxnSpPr>
          <p:spPr>
            <a:xfrm>
              <a:off x="507492" y="1501519"/>
              <a:ext cx="8129016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5" name="Google Shape;25;p9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9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9"/>
          <p:cNvSpPr txBox="1"/>
          <p:nvPr>
            <p:ph type="ctrTitle"/>
          </p:nvPr>
        </p:nvSpPr>
        <p:spPr>
          <a:xfrm>
            <a:off x="1104900" y="2292094"/>
            <a:ext cx="5734050" cy="2219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 title="An empty placeholder to add an image. Click on the placeholder and select the image that you wish to add"/>
          <p:cNvSpPr/>
          <p:nvPr>
            <p:ph idx="2" type="pic"/>
          </p:nvPr>
        </p:nvSpPr>
        <p:spPr>
          <a:xfrm>
            <a:off x="6981063" y="1310656"/>
            <a:ext cx="5210937" cy="4208604"/>
          </a:xfrm>
          <a:prstGeom prst="rect">
            <a:avLst/>
          </a:prstGeom>
          <a:solidFill>
            <a:srgbClr val="DED9D6"/>
          </a:solidFill>
          <a:ln>
            <a:noFill/>
          </a:ln>
        </p:spPr>
      </p:sp>
      <p:sp>
        <p:nvSpPr>
          <p:cNvPr id="29" name="Google Shape;29;p9"/>
          <p:cNvSpPr txBox="1"/>
          <p:nvPr>
            <p:ph idx="1" type="subTitle"/>
          </p:nvPr>
        </p:nvSpPr>
        <p:spPr>
          <a:xfrm>
            <a:off x="1104900" y="4511784"/>
            <a:ext cx="5734050" cy="955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30" name="Google Shape;30;p9" title="Ribbon tab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5641848" y="1600199"/>
            <a:ext cx="5445252" cy="4572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1pPr>
            <a:lvl2pPr indent="-3302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1104900" y="1600200"/>
            <a:ext cx="4384548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7" name="Google Shape;97;p18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 rot="5400000">
            <a:off x="3810000" y="-1104900"/>
            <a:ext cx="4572000" cy="99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9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 rot="5400000">
            <a:off x="7323931" y="2413794"/>
            <a:ext cx="5811838" cy="17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 rot="5400000">
            <a:off x="2248429" y="-778404"/>
            <a:ext cx="5811838" cy="80988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2" name="Google Shape;112;p20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113" name="Google Shape;113;p20"/>
            <p:cNvCxnSpPr/>
            <p:nvPr/>
          </p:nvCxnSpPr>
          <p:spPr>
            <a:xfrm rot="10800000">
              <a:off x="1073150" y="1219201"/>
              <a:ext cx="100584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4" name="Google Shape;114;p20"/>
            <p:cNvCxnSpPr/>
            <p:nvPr/>
          </p:nvCxnSpPr>
          <p:spPr>
            <a:xfrm rot="10800000">
              <a:off x="1073150" y="1282326"/>
              <a:ext cx="100584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body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1104900" y="1600200"/>
            <a:ext cx="4914900" cy="4571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5pPr>
            <a:lvl6pPr indent="-3175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6pPr>
            <a:lvl7pPr indent="-3175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7pPr>
            <a:lvl8pPr indent="-3175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8pPr>
            <a:lvl9pPr indent="-3175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6172200" y="1600200"/>
            <a:ext cx="4914900" cy="4571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5pPr>
            <a:lvl6pPr indent="-3175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6pPr>
            <a:lvl7pPr indent="-3175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7pPr>
            <a:lvl8pPr indent="-3175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 title="An empty placeholder to add an image. Click on the placeholder and select the image that you wish to add"/>
          <p:cNvSpPr/>
          <p:nvPr>
            <p:ph idx="2" type="pic"/>
          </p:nvPr>
        </p:nvSpPr>
        <p:spPr>
          <a:xfrm>
            <a:off x="4654671" y="1600199"/>
            <a:ext cx="6430912" cy="4572001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1104900" y="1600200"/>
            <a:ext cx="339699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8" name="Google Shape;48;p12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/>
          <p:nvPr>
            <p:ph type="ctrTitle"/>
          </p:nvPr>
        </p:nvSpPr>
        <p:spPr>
          <a:xfrm>
            <a:off x="1104900" y="2292094"/>
            <a:ext cx="10096500" cy="2219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04898" y="4511784"/>
            <a:ext cx="10096501" cy="955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6" name="Google Shape;56;p13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9" name="Google Shape;59;p13" title="Ribbon tab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14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62" name="Google Shape;62;p14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63" name="Google Shape;63;p14"/>
              <p:cNvCxnSpPr/>
              <p:nvPr/>
            </p:nvCxnSpPr>
            <p:spPr>
              <a:xfrm>
                <a:off x="507492" y="1564644"/>
                <a:ext cx="8129016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64" name="Google Shape;64;p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65" name="Google Shape;65;p14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6" name="Google Shape;66;p14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67" name="Google Shape;67;p14"/>
              <p:cNvCxnSpPr/>
              <p:nvPr/>
            </p:nvCxnSpPr>
            <p:spPr>
              <a:xfrm>
                <a:off x="507492" y="1564644"/>
                <a:ext cx="8129016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68" name="Google Shape;68;p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</p:grpSp>
      <p:sp>
        <p:nvSpPr>
          <p:cNvPr id="69" name="Google Shape;69;p14"/>
          <p:cNvSpPr txBox="1"/>
          <p:nvPr>
            <p:ph type="title"/>
          </p:nvPr>
        </p:nvSpPr>
        <p:spPr>
          <a:xfrm>
            <a:off x="1104899" y="2971806"/>
            <a:ext cx="10071099" cy="1684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1104899" y="4655956"/>
            <a:ext cx="10071099" cy="50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2000"/>
              <a:buNone/>
              <a:defRPr sz="2000">
                <a:solidFill>
                  <a:srgbClr val="96939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1800"/>
              <a:buNone/>
              <a:defRPr sz="1800">
                <a:solidFill>
                  <a:srgbClr val="96939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69391"/>
              </a:buClr>
              <a:buSzPts val="1600"/>
              <a:buNone/>
              <a:defRPr sz="1600">
                <a:solidFill>
                  <a:srgbClr val="969391"/>
                </a:solidFill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4" name="Google Shape;74;p14" title="Ribbon tab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25880" y="0"/>
            <a:ext cx="1783188" cy="2971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1104900" y="1600200"/>
            <a:ext cx="491947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15"/>
          <p:cNvSpPr txBox="1"/>
          <p:nvPr>
            <p:ph idx="2" type="body"/>
          </p:nvPr>
        </p:nvSpPr>
        <p:spPr>
          <a:xfrm>
            <a:off x="1104900" y="2424112"/>
            <a:ext cx="4919472" cy="3748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3" type="body"/>
          </p:nvPr>
        </p:nvSpPr>
        <p:spPr>
          <a:xfrm>
            <a:off x="6166110" y="1600200"/>
            <a:ext cx="491947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15"/>
          <p:cNvSpPr txBox="1"/>
          <p:nvPr>
            <p:ph idx="4" type="body"/>
          </p:nvPr>
        </p:nvSpPr>
        <p:spPr>
          <a:xfrm>
            <a:off x="6166110" y="2424112"/>
            <a:ext cx="4919472" cy="3748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3C363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" name="Google Shape;15;p8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6" name="Google Shape;16;p8"/>
            <p:cNvCxnSpPr/>
            <p:nvPr/>
          </p:nvCxnSpPr>
          <p:spPr>
            <a:xfrm rot="10800000">
              <a:off x="1073150" y="1219201"/>
              <a:ext cx="10058400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" name="Google Shape;17;p8"/>
            <p:cNvCxnSpPr/>
            <p:nvPr/>
          </p:nvCxnSpPr>
          <p:spPr>
            <a:xfrm rot="10800000">
              <a:off x="1073150" y="1282326"/>
              <a:ext cx="100584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/>
          <p:nvPr>
            <p:ph type="ctrTitle"/>
          </p:nvPr>
        </p:nvSpPr>
        <p:spPr>
          <a:xfrm>
            <a:off x="1584222" y="2181481"/>
            <a:ext cx="5734050" cy="2219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UNIVERSITY PHYSICS</a:t>
            </a:r>
            <a:br>
              <a:rPr lang="en-US"/>
            </a:br>
            <a:r>
              <a:rPr lang="en-US"/>
              <a:t>SOCIETY</a:t>
            </a:r>
            <a:endParaRPr/>
          </a:p>
        </p:txBody>
      </p:sp>
      <p:sp>
        <p:nvSpPr>
          <p:cNvPr id="121" name="Google Shape;121;p1"/>
          <p:cNvSpPr txBox="1"/>
          <p:nvPr>
            <p:ph idx="1" type="subTitle"/>
          </p:nvPr>
        </p:nvSpPr>
        <p:spPr>
          <a:xfrm>
            <a:off x="1584223" y="4229107"/>
            <a:ext cx="5734050" cy="955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University of Wisconsin-Madison</a:t>
            </a:r>
            <a:endParaRPr/>
          </a:p>
        </p:txBody>
      </p:sp>
      <p:pic>
        <p:nvPicPr>
          <p:cNvPr descr="A red and white flag with a red and white map&#10;&#10;Description automatically generated" id="122" name="Google Shape;122;p1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12705" r="12705" t="0"/>
          <a:stretch/>
        </p:blipFill>
        <p:spPr>
          <a:xfrm>
            <a:off x="6096160" y="1298367"/>
            <a:ext cx="5641097" cy="4270055"/>
          </a:xfrm>
          <a:prstGeom prst="rect">
            <a:avLst/>
          </a:prstGeom>
          <a:solidFill>
            <a:srgbClr val="DED9D6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About Us</a:t>
            </a:r>
            <a:endParaRPr/>
          </a:p>
        </p:txBody>
      </p:sp>
      <p:sp>
        <p:nvSpPr>
          <p:cNvPr id="129" name="Google Shape;129;p2"/>
          <p:cNvSpPr txBox="1"/>
          <p:nvPr>
            <p:ph idx="1" type="body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Our goal is to provide both academic and professional resources, as well as social opportunities, to undergraduate students majoring or interested in physics.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We currently have over 30 members, with interest growing each semester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Our structure: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President: responsible for assigned club duties, oversees event planning and schedule 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Vice – President: guides club outreach and collaboration with other student organizations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Treasurer: manages club finances and inventory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Secretary of Marketing: advises on fundraising opportunities and club promotional materials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Secretary of Social Media: updates club social media, including Discord server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Secretary of Education: oversees club tutoring and graduate opportunities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Our Facilities and Resources</a:t>
            </a:r>
            <a:endParaRPr/>
          </a:p>
        </p:txBody>
      </p:sp>
      <p:sp>
        <p:nvSpPr>
          <p:cNvPr id="136" name="Google Shape;136;p3"/>
          <p:cNvSpPr txBox="1"/>
          <p:nvPr>
            <p:ph idx="1" type="body"/>
          </p:nvPr>
        </p:nvSpPr>
        <p:spPr>
          <a:xfrm>
            <a:off x="1104900" y="1600200"/>
            <a:ext cx="5373300" cy="5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Club lounge in Chamberlin Hall, which serves as a study space, kitchen, and printing services for members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Tutoring services and a Discord server for member collaboration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Field trips to Midwest laboratories, including Fermilab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Monthly social events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This month: Board Game Night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Last month: Pizza Party Semester Kickoff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</a:pPr>
            <a:r>
              <a:rPr lang="en-US"/>
              <a:t>Next month: Collaboration with Math and Astronomy Clubs</a:t>
            </a:r>
            <a:endParaRPr/>
          </a:p>
          <a:p>
            <a:pPr indent="-1270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-1270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-1270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A group of people sitting at a table with food&#10;&#10;Description automatically generated" id="137" name="Google Shape;13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2305" y="1396181"/>
            <a:ext cx="4130776" cy="5270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Recent Years</a:t>
            </a:r>
            <a:endParaRPr/>
          </a:p>
        </p:txBody>
      </p:sp>
      <p:sp>
        <p:nvSpPr>
          <p:cNvPr id="144" name="Google Shape;144;p4"/>
          <p:cNvSpPr txBox="1"/>
          <p:nvPr>
            <p:ph idx="1" type="body"/>
          </p:nvPr>
        </p:nvSpPr>
        <p:spPr>
          <a:xfrm>
            <a:off x="6869061" y="2067232"/>
            <a:ext cx="4914900" cy="4571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We've existed for decades -  maybe you remember us!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The pandemic took a toll on our structure, but high student interest has returned us to normalcy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lang="en-US"/>
              <a:t>Post-pandemic restrictions at laboratories have limited our ability to tour facilities and organize trips</a:t>
            </a:r>
            <a:endParaRPr/>
          </a:p>
        </p:txBody>
      </p:sp>
      <p:pic>
        <p:nvPicPr>
          <p:cNvPr id="145" name="Google Shape;145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7971" y="1901314"/>
            <a:ext cx="5297130" cy="3797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Future Club Goals</a:t>
            </a:r>
            <a:endParaRPr/>
          </a:p>
        </p:txBody>
      </p:sp>
      <p:sp>
        <p:nvSpPr>
          <p:cNvPr id="152" name="Google Shape;152;p5"/>
          <p:cNvSpPr txBox="1"/>
          <p:nvPr>
            <p:ph idx="1" type="body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</a:pPr>
            <a:r>
              <a:rPr lang="en-US" sz="2400"/>
              <a:t>Broaden our services from social to academic and career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</a:pPr>
            <a:r>
              <a:rPr lang="en-US" sz="2400"/>
              <a:t> Support more networking opportunities with researchers and alumni,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</a:pPr>
            <a:r>
              <a:rPr lang="en-US" sz="2400"/>
              <a:t>Host panels discussing careers and research opportunities in physics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</a:pPr>
            <a:r>
              <a:rPr lang="en-US" sz="2400"/>
              <a:t>Revisit laboratories in the Midwest, as well as tour new facilities</a:t>
            </a:r>
            <a:endParaRPr sz="24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/>
              <a:t>Picture with Caption Layout</a:t>
            </a:r>
            <a:endParaRPr/>
          </a:p>
        </p:txBody>
      </p:sp>
      <p:sp>
        <p:nvSpPr>
          <p:cNvPr id="159" name="Google Shape;159;p6"/>
          <p:cNvSpPr txBox="1"/>
          <p:nvPr>
            <p:ph idx="1" type="body"/>
          </p:nvPr>
        </p:nvSpPr>
        <p:spPr>
          <a:xfrm>
            <a:off x="1104900" y="1600200"/>
            <a:ext cx="339699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Caption</a:t>
            </a:r>
            <a:endParaRPr/>
          </a:p>
        </p:txBody>
      </p:sp>
      <p:sp>
        <p:nvSpPr>
          <p:cNvPr id="160" name="Google Shape;160;p6"/>
          <p:cNvSpPr/>
          <p:nvPr>
            <p:ph idx="2" type="pic"/>
          </p:nvPr>
        </p:nvSpPr>
        <p:spPr>
          <a:xfrm>
            <a:off x="4654671" y="1600199"/>
            <a:ext cx="6430912" cy="457200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/>
          <p:nvPr>
            <p:ph type="ctrTitle"/>
          </p:nvPr>
        </p:nvSpPr>
        <p:spPr>
          <a:xfrm>
            <a:off x="1104900" y="2292094"/>
            <a:ext cx="10096500" cy="22196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THANK YOU!   </a:t>
            </a:r>
            <a:endParaRPr/>
          </a:p>
        </p:txBody>
      </p:sp>
      <p:sp>
        <p:nvSpPr>
          <p:cNvPr id="167" name="Google Shape;167;p7"/>
          <p:cNvSpPr txBox="1"/>
          <p:nvPr>
            <p:ph idx="1" type="subTitle"/>
          </p:nvPr>
        </p:nvSpPr>
        <p:spPr>
          <a:xfrm>
            <a:off x="1104898" y="4511784"/>
            <a:ext cx="10096501" cy="955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2023-10-13T06:54:50Z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