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6" r:id="rId2"/>
    <p:sldMasterId id="2147483689" r:id="rId3"/>
    <p:sldMasterId id="2147483711" r:id="rId4"/>
    <p:sldMasterId id="2147483720" r:id="rId5"/>
  </p:sldMasterIdLst>
  <p:notesMasterIdLst>
    <p:notesMasterId r:id="rId44"/>
  </p:notesMasterIdLst>
  <p:sldIdLst>
    <p:sldId id="256" r:id="rId6"/>
    <p:sldId id="1366" r:id="rId7"/>
    <p:sldId id="1363" r:id="rId8"/>
    <p:sldId id="1367" r:id="rId9"/>
    <p:sldId id="555" r:id="rId10"/>
    <p:sldId id="257" r:id="rId11"/>
    <p:sldId id="1263" r:id="rId12"/>
    <p:sldId id="1237" r:id="rId13"/>
    <p:sldId id="1264" r:id="rId14"/>
    <p:sldId id="1225" r:id="rId15"/>
    <p:sldId id="1368" r:id="rId16"/>
    <p:sldId id="557" r:id="rId17"/>
    <p:sldId id="558" r:id="rId18"/>
    <p:sldId id="528" r:id="rId19"/>
    <p:sldId id="560" r:id="rId20"/>
    <p:sldId id="530" r:id="rId21"/>
    <p:sldId id="541" r:id="rId22"/>
    <p:sldId id="545" r:id="rId23"/>
    <p:sldId id="1265" r:id="rId24"/>
    <p:sldId id="1369" r:id="rId25"/>
    <p:sldId id="1371" r:id="rId26"/>
    <p:sldId id="1372" r:id="rId27"/>
    <p:sldId id="21095" r:id="rId28"/>
    <p:sldId id="21097" r:id="rId29"/>
    <p:sldId id="21116" r:id="rId30"/>
    <p:sldId id="21122" r:id="rId31"/>
    <p:sldId id="21125" r:id="rId32"/>
    <p:sldId id="21112" r:id="rId33"/>
    <p:sldId id="21113" r:id="rId34"/>
    <p:sldId id="21114" r:id="rId35"/>
    <p:sldId id="21115" r:id="rId36"/>
    <p:sldId id="21124" r:id="rId37"/>
    <p:sldId id="695" r:id="rId38"/>
    <p:sldId id="314" r:id="rId39"/>
    <p:sldId id="296" r:id="rId40"/>
    <p:sldId id="288" r:id="rId41"/>
    <p:sldId id="21117" r:id="rId42"/>
    <p:sldId id="2112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87"/>
    <p:restoredTop sz="94694"/>
  </p:normalViewPr>
  <p:slideViewPr>
    <p:cSldViewPr snapToGrid="0" snapToObjects="1">
      <p:cViewPr varScale="1">
        <p:scale>
          <a:sx n="132" d="100"/>
          <a:sy n="132" d="100"/>
        </p:scale>
        <p:origin x="2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0EF944-250F-804E-B9F9-EA39E18EB509}"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8FECAF6E-9BFA-5246-8F71-AACFD83686C1}">
      <dgm:prSet phldrT="[Text]"/>
      <dgm:spPr/>
      <dgm:t>
        <a:bodyPr/>
        <a:lstStyle/>
        <a:p>
          <a:r>
            <a:rPr lang="en-US" dirty="0"/>
            <a:t>Physics</a:t>
          </a:r>
          <a:br>
            <a:rPr lang="en-US" dirty="0"/>
          </a:br>
          <a:r>
            <a:rPr lang="en-US" dirty="0"/>
            <a:t>Frontiers</a:t>
          </a:r>
        </a:p>
      </dgm:t>
    </dgm:pt>
    <dgm:pt modelId="{666BBA9D-F3E7-FF49-A0E3-574762F09254}" type="parTrans" cxnId="{7E51A9E9-28AB-4645-A58A-596EA6730928}">
      <dgm:prSet/>
      <dgm:spPr/>
      <dgm:t>
        <a:bodyPr/>
        <a:lstStyle/>
        <a:p>
          <a:endParaRPr lang="en-US"/>
        </a:p>
      </dgm:t>
    </dgm:pt>
    <dgm:pt modelId="{8325FE69-AC00-1248-BB69-F1B3040C1745}" type="sibTrans" cxnId="{7E51A9E9-28AB-4645-A58A-596EA6730928}">
      <dgm:prSet/>
      <dgm:spPr/>
      <dgm:t>
        <a:bodyPr/>
        <a:lstStyle/>
        <a:p>
          <a:endParaRPr lang="en-US"/>
        </a:p>
      </dgm:t>
    </dgm:pt>
    <dgm:pt modelId="{DD9A7ADE-C503-3448-9A75-DEBC92169905}">
      <dgm:prSet phldrT="[Text]" custT="1"/>
      <dgm:spPr/>
      <dgm:t>
        <a:bodyPr/>
        <a:lstStyle/>
        <a:p>
          <a:r>
            <a:rPr lang="en-US" sz="1600" b="1" dirty="0">
              <a:solidFill>
                <a:srgbClr val="FF0000"/>
              </a:solidFill>
            </a:rPr>
            <a:t>Intense and cold muon beams </a:t>
          </a:r>
          <a:r>
            <a:rPr lang="en-US" sz="1600" b="1" dirty="0">
              <a:solidFill>
                <a:srgbClr val="FF0000"/>
              </a:solidFill>
              <a:latin typeface="Wingdings 3" charset="2"/>
              <a:cs typeface="Wingdings 3" charset="2"/>
            </a:rPr>
            <a:t>a</a:t>
          </a:r>
          <a:r>
            <a:rPr lang="en-US" sz="1600" b="1" dirty="0">
              <a:solidFill>
                <a:srgbClr val="FF0000"/>
              </a:solidFill>
            </a:rPr>
            <a:t> unique physics reach</a:t>
          </a:r>
        </a:p>
      </dgm:t>
    </dgm:pt>
    <dgm:pt modelId="{B6749941-0F48-5E40-886D-88B089D3FC91}" type="parTrans" cxnId="{8426593F-7E3F-A94D-820D-45CEC10F259B}">
      <dgm:prSet/>
      <dgm:spPr/>
      <dgm:t>
        <a:bodyPr/>
        <a:lstStyle/>
        <a:p>
          <a:endParaRPr lang="en-US"/>
        </a:p>
      </dgm:t>
    </dgm:pt>
    <dgm:pt modelId="{D87EFCC3-EA69-E744-B80C-43FA7D218465}" type="sibTrans" cxnId="{8426593F-7E3F-A94D-820D-45CEC10F259B}">
      <dgm:prSet/>
      <dgm:spPr/>
      <dgm:t>
        <a:bodyPr/>
        <a:lstStyle/>
        <a:p>
          <a:endParaRPr lang="en-US"/>
        </a:p>
      </dgm:t>
    </dgm:pt>
    <dgm:pt modelId="{2481CFD1-E3DF-1E41-B8E2-5EFA4A155FC3}">
      <dgm:prSet phldrT="[Text]" custT="1"/>
      <dgm:spPr/>
      <dgm:t>
        <a:bodyPr/>
        <a:lstStyle/>
        <a:p>
          <a:r>
            <a:rPr lang="en-US" sz="1600" dirty="0"/>
            <a:t>Precision sources of neutrinos</a:t>
          </a:r>
        </a:p>
      </dgm:t>
    </dgm:pt>
    <dgm:pt modelId="{DDE86E5F-925D-554A-B47A-D702EF3C1CF9}" type="parTrans" cxnId="{BABB1EE3-71B4-FF4C-AC78-245E8A02F4C4}">
      <dgm:prSet/>
      <dgm:spPr/>
      <dgm:t>
        <a:bodyPr/>
        <a:lstStyle/>
        <a:p>
          <a:endParaRPr lang="en-US"/>
        </a:p>
      </dgm:t>
    </dgm:pt>
    <dgm:pt modelId="{F91BE17E-E3C7-F74B-895F-6578FCC0C8AA}" type="sibTrans" cxnId="{BABB1EE3-71B4-FF4C-AC78-245E8A02F4C4}">
      <dgm:prSet/>
      <dgm:spPr/>
      <dgm:t>
        <a:bodyPr/>
        <a:lstStyle/>
        <a:p>
          <a:endParaRPr lang="en-US"/>
        </a:p>
      </dgm:t>
    </dgm:pt>
    <dgm:pt modelId="{F69AD183-B73F-1343-AD2E-6797B8275353}">
      <dgm:prSet phldrT="[Text]"/>
      <dgm:spPr/>
      <dgm:t>
        <a:bodyPr/>
        <a:lstStyle/>
        <a:p>
          <a:r>
            <a:rPr lang="en-US" dirty="0"/>
            <a:t>Colliders</a:t>
          </a:r>
        </a:p>
      </dgm:t>
    </dgm:pt>
    <dgm:pt modelId="{AAD70675-B2F9-9649-945D-9D6A810BB7F3}" type="parTrans" cxnId="{2418981F-6E65-1949-8001-58E9CCD10FE8}">
      <dgm:prSet/>
      <dgm:spPr/>
      <dgm:t>
        <a:bodyPr/>
        <a:lstStyle/>
        <a:p>
          <a:endParaRPr lang="en-US"/>
        </a:p>
      </dgm:t>
    </dgm:pt>
    <dgm:pt modelId="{2449A28E-593E-A742-BD49-803DF2020C93}" type="sibTrans" cxnId="{2418981F-6E65-1949-8001-58E9CCD10FE8}">
      <dgm:prSet/>
      <dgm:spPr/>
      <dgm:t>
        <a:bodyPr/>
        <a:lstStyle/>
        <a:p>
          <a:endParaRPr lang="en-US"/>
        </a:p>
      </dgm:t>
    </dgm:pt>
    <dgm:pt modelId="{7AA6C227-692F-2B48-BC04-1AD1730D67CC}">
      <dgm:prSet phldrT="[Text]" custT="1"/>
      <dgm:spPr/>
      <dgm:t>
        <a:bodyPr/>
        <a:lstStyle/>
        <a:p>
          <a:r>
            <a:rPr lang="en-US" sz="1600" b="1" dirty="0">
              <a:solidFill>
                <a:srgbClr val="FF0000"/>
              </a:solidFill>
            </a:rPr>
            <a:t>Opportunities</a:t>
          </a:r>
        </a:p>
      </dgm:t>
    </dgm:pt>
    <dgm:pt modelId="{D1437BB7-B686-AB4D-A210-2AE44683897E}" type="parTrans" cxnId="{958848A8-A235-944F-BD29-266B684E2479}">
      <dgm:prSet/>
      <dgm:spPr/>
      <dgm:t>
        <a:bodyPr/>
        <a:lstStyle/>
        <a:p>
          <a:endParaRPr lang="en-US"/>
        </a:p>
      </dgm:t>
    </dgm:pt>
    <dgm:pt modelId="{C4B21822-0E1F-2A4B-9C29-79F310993595}" type="sibTrans" cxnId="{958848A8-A235-944F-BD29-266B684E2479}">
      <dgm:prSet/>
      <dgm:spPr/>
      <dgm:t>
        <a:bodyPr/>
        <a:lstStyle/>
        <a:p>
          <a:endParaRPr lang="en-US"/>
        </a:p>
      </dgm:t>
    </dgm:pt>
    <dgm:pt modelId="{E5508018-55AF-EE49-A401-6BED274F6A7E}">
      <dgm:prSet phldrT="[Text]"/>
      <dgm:spPr/>
      <dgm:t>
        <a:bodyPr/>
        <a:lstStyle/>
        <a:p>
          <a:r>
            <a:rPr lang="en-US" dirty="0"/>
            <a:t>Collider Synergies</a:t>
          </a:r>
        </a:p>
      </dgm:t>
    </dgm:pt>
    <dgm:pt modelId="{5DD8BCBB-BF35-9949-BA5C-4DE7264CF2EB}" type="parTrans" cxnId="{5B89C7F8-DAA2-9740-BA20-3DEF27AAA512}">
      <dgm:prSet/>
      <dgm:spPr/>
      <dgm:t>
        <a:bodyPr/>
        <a:lstStyle/>
        <a:p>
          <a:endParaRPr lang="en-US"/>
        </a:p>
      </dgm:t>
    </dgm:pt>
    <dgm:pt modelId="{621A0B6A-1DA7-1342-9D41-D21C7EC41F39}" type="sibTrans" cxnId="{5B89C7F8-DAA2-9740-BA20-3DEF27AAA512}">
      <dgm:prSet/>
      <dgm:spPr/>
      <dgm:t>
        <a:bodyPr/>
        <a:lstStyle/>
        <a:p>
          <a:endParaRPr lang="en-US"/>
        </a:p>
      </dgm:t>
    </dgm:pt>
    <dgm:pt modelId="{5EC526FE-269F-D443-9292-E00FDEE9107C}">
      <dgm:prSet phldrT="[Text]" custT="1"/>
      <dgm:spPr/>
      <dgm:t>
        <a:bodyPr/>
        <a:lstStyle/>
        <a:p>
          <a:r>
            <a:rPr lang="en-US" sz="1600" dirty="0">
              <a:solidFill>
                <a:srgbClr val="000090"/>
              </a:solidFill>
            </a:rPr>
            <a:t>High intensity beams required for a long-baseline Neutrino Factory are </a:t>
          </a:r>
          <a:br>
            <a:rPr lang="en-US" sz="1600" dirty="0">
              <a:solidFill>
                <a:srgbClr val="000090"/>
              </a:solidFill>
            </a:rPr>
          </a:br>
          <a:r>
            <a:rPr lang="en-US" sz="1600" dirty="0">
              <a:solidFill>
                <a:srgbClr val="000090"/>
              </a:solidFill>
            </a:rPr>
            <a:t>readily provided in conjunction with a Muon Collider Front End</a:t>
          </a:r>
        </a:p>
      </dgm:t>
    </dgm:pt>
    <dgm:pt modelId="{2ADF8C01-132B-1947-AE53-43026F81D88A}" type="parTrans" cxnId="{20F30916-C83C-BE43-B1B2-AA8B84AD2E8E}">
      <dgm:prSet/>
      <dgm:spPr/>
      <dgm:t>
        <a:bodyPr/>
        <a:lstStyle/>
        <a:p>
          <a:endParaRPr lang="en-US"/>
        </a:p>
      </dgm:t>
    </dgm:pt>
    <dgm:pt modelId="{31A79487-6489-164F-9E14-9B849EBEFDF4}" type="sibTrans" cxnId="{20F30916-C83C-BE43-B1B2-AA8B84AD2E8E}">
      <dgm:prSet/>
      <dgm:spPr/>
      <dgm:t>
        <a:bodyPr/>
        <a:lstStyle/>
        <a:p>
          <a:endParaRPr lang="en-US"/>
        </a:p>
      </dgm:t>
    </dgm:pt>
    <dgm:pt modelId="{0BF9CE7B-2513-304B-AD8F-F56274D4E851}">
      <dgm:prSet phldrT="[Text]" custT="1"/>
      <dgm:spPr/>
      <dgm:t>
        <a:bodyPr/>
        <a:lstStyle/>
        <a:p>
          <a:r>
            <a:rPr lang="en-US" sz="1600" dirty="0"/>
            <a:t>Tests of Lepton Flavor Violation</a:t>
          </a:r>
        </a:p>
      </dgm:t>
    </dgm:pt>
    <dgm:pt modelId="{F7940A7B-E750-7A41-BF5D-DBEFA9B1AB17}" type="parTrans" cxnId="{B89200AD-5CB7-7247-9F16-655AFA8880D7}">
      <dgm:prSet/>
      <dgm:spPr/>
      <dgm:t>
        <a:bodyPr/>
        <a:lstStyle/>
        <a:p>
          <a:endParaRPr lang="en-US"/>
        </a:p>
      </dgm:t>
    </dgm:pt>
    <dgm:pt modelId="{2587F268-CC7F-1747-8EB2-703B86B7D3F5}" type="sibTrans" cxnId="{B89200AD-5CB7-7247-9F16-655AFA8880D7}">
      <dgm:prSet/>
      <dgm:spPr/>
      <dgm:t>
        <a:bodyPr/>
        <a:lstStyle/>
        <a:p>
          <a:endParaRPr lang="en-US"/>
        </a:p>
      </dgm:t>
    </dgm:pt>
    <dgm:pt modelId="{2C6DA1B4-0552-9E41-882A-1BD71723DC3E}">
      <dgm:prSet phldrT="[Text]" custT="1"/>
      <dgm:spPr/>
      <dgm:t>
        <a:bodyPr/>
        <a:lstStyle/>
        <a:p>
          <a:r>
            <a:rPr lang="en-US" sz="1600" dirty="0"/>
            <a:t>Anomalous Magnetic Moment (g-2)</a:t>
          </a:r>
        </a:p>
      </dgm:t>
    </dgm:pt>
    <dgm:pt modelId="{D878733D-1104-EA47-8D7D-8A869FB31FD1}" type="parTrans" cxnId="{A0590DE1-BFD9-8C4A-B033-2CFAD04EB846}">
      <dgm:prSet/>
      <dgm:spPr/>
      <dgm:t>
        <a:bodyPr/>
        <a:lstStyle/>
        <a:p>
          <a:endParaRPr lang="en-US"/>
        </a:p>
      </dgm:t>
    </dgm:pt>
    <dgm:pt modelId="{ADF776A4-B1A7-B245-99F1-F66D98687D88}" type="sibTrans" cxnId="{A0590DE1-BFD9-8C4A-B033-2CFAD04EB846}">
      <dgm:prSet/>
      <dgm:spPr/>
      <dgm:t>
        <a:bodyPr/>
        <a:lstStyle/>
        <a:p>
          <a:endParaRPr lang="en-US"/>
        </a:p>
      </dgm:t>
    </dgm:pt>
    <dgm:pt modelId="{6591D22D-F7D1-B844-9A91-4A7B027A27D8}">
      <dgm:prSet phldrT="[Text]" custT="1"/>
      <dgm:spPr/>
      <dgm:t>
        <a:bodyPr/>
        <a:lstStyle/>
        <a:p>
          <a:r>
            <a:rPr lang="en-US" sz="1600" dirty="0"/>
            <a:t>Next generation lepton collider</a:t>
          </a:r>
        </a:p>
      </dgm:t>
    </dgm:pt>
    <dgm:pt modelId="{C71FCDA2-30A2-4148-AF25-2BF29713631D}" type="parTrans" cxnId="{EB748558-7643-644F-A670-2DE283B3DA8F}">
      <dgm:prSet/>
      <dgm:spPr/>
      <dgm:t>
        <a:bodyPr/>
        <a:lstStyle/>
        <a:p>
          <a:endParaRPr lang="en-US"/>
        </a:p>
      </dgm:t>
    </dgm:pt>
    <dgm:pt modelId="{6347AFE0-B76A-024B-954D-F653F15DCE2E}" type="sibTrans" cxnId="{EB748558-7643-644F-A670-2DE283B3DA8F}">
      <dgm:prSet/>
      <dgm:spPr/>
      <dgm:t>
        <a:bodyPr/>
        <a:lstStyle/>
        <a:p>
          <a:endParaRPr lang="en-US"/>
        </a:p>
      </dgm:t>
    </dgm:pt>
    <dgm:pt modelId="{7F4FA872-D0B7-0040-8B05-2F38BCDE7B50}">
      <dgm:prSet phldrT="[Text]" custT="1"/>
      <dgm:spPr/>
      <dgm:t>
        <a:bodyPr/>
        <a:lstStyle/>
        <a:p>
          <a:r>
            <a:rPr lang="en-US" sz="1600" b="0" dirty="0">
              <a:solidFill>
                <a:srgbClr val="000000"/>
              </a:solidFill>
            </a:rPr>
            <a:t>s-channel production of scalar objects </a:t>
          </a:r>
          <a:r>
            <a:rPr lang="en-US" sz="1600" b="0" dirty="0">
              <a:solidFill>
                <a:srgbClr val="000000"/>
              </a:solidFill>
              <a:latin typeface="Wingdings 3" charset="2"/>
              <a:cs typeface="Wingdings 3" charset="2"/>
            </a:rPr>
            <a:t>a</a:t>
          </a:r>
          <a:r>
            <a:rPr lang="en-US" sz="1600" b="0" dirty="0">
              <a:solidFill>
                <a:srgbClr val="000000"/>
              </a:solidFill>
              <a:latin typeface="+mn-lt"/>
              <a:cs typeface="Wingdings 3" charset="2"/>
            </a:rPr>
            <a:t> strong coupling to Higgs</a:t>
          </a:r>
          <a:endParaRPr lang="en-US" sz="1600" b="0" dirty="0">
            <a:solidFill>
              <a:srgbClr val="000000"/>
            </a:solidFill>
          </a:endParaRPr>
        </a:p>
      </dgm:t>
    </dgm:pt>
    <dgm:pt modelId="{35497B6C-CB5D-0A4C-8A53-CBE350CBE3E2}" type="parTrans" cxnId="{BCA3CD4A-BC1C-B149-B714-B0E06D6AA33F}">
      <dgm:prSet/>
      <dgm:spPr/>
      <dgm:t>
        <a:bodyPr/>
        <a:lstStyle/>
        <a:p>
          <a:endParaRPr lang="en-US"/>
        </a:p>
      </dgm:t>
    </dgm:pt>
    <dgm:pt modelId="{7C6DBF23-728F-1B4D-BF58-0BFB2C377D15}" type="sibTrans" cxnId="{BCA3CD4A-BC1C-B149-B714-B0E06D6AA33F}">
      <dgm:prSet/>
      <dgm:spPr/>
      <dgm:t>
        <a:bodyPr/>
        <a:lstStyle/>
        <a:p>
          <a:endParaRPr lang="en-US"/>
        </a:p>
      </dgm:t>
    </dgm:pt>
    <dgm:pt modelId="{4EC0888B-0E72-C740-AC46-CD71926644F8}">
      <dgm:prSet phldrT="[Text]" custT="1"/>
      <dgm:spPr/>
      <dgm:t>
        <a:bodyPr/>
        <a:lstStyle/>
        <a:p>
          <a:r>
            <a:rPr lang="en-US" sz="1600" b="0" dirty="0">
              <a:solidFill>
                <a:srgbClr val="000000"/>
              </a:solidFill>
            </a:rPr>
            <a:t>Reduced synchrotron radiation (</a:t>
          </a:r>
          <a:r>
            <a:rPr lang="en-US" sz="1600" b="1" dirty="0">
              <a:solidFill>
                <a:srgbClr val="000000"/>
              </a:solidFill>
            </a:rPr>
            <a:t>E</a:t>
          </a:r>
          <a:r>
            <a:rPr lang="en-US" sz="1600" b="1" baseline="30000" dirty="0">
              <a:solidFill>
                <a:srgbClr val="000000"/>
              </a:solidFill>
            </a:rPr>
            <a:t>4</a:t>
          </a:r>
          <a:r>
            <a:rPr lang="en-US" sz="1600" b="1" baseline="0" dirty="0">
              <a:solidFill>
                <a:srgbClr val="000000"/>
              </a:solidFill>
            </a:rPr>
            <a:t>/m</a:t>
          </a:r>
          <a:r>
            <a:rPr lang="en-US" sz="1600" b="1" baseline="30000" dirty="0">
              <a:solidFill>
                <a:srgbClr val="000000"/>
              </a:solidFill>
            </a:rPr>
            <a:t>4</a:t>
          </a:r>
          <a:r>
            <a:rPr lang="en-US" sz="1600" b="0" baseline="0" dirty="0">
              <a:solidFill>
                <a:srgbClr val="000000"/>
              </a:solidFill>
            </a:rPr>
            <a:t>)</a:t>
          </a:r>
          <a:r>
            <a:rPr lang="en-US" sz="1600" b="0" dirty="0">
              <a:solidFill>
                <a:srgbClr val="000000"/>
              </a:solidFill>
            </a:rPr>
            <a:t> </a:t>
          </a:r>
          <a:r>
            <a:rPr lang="en-US" sz="1600" b="0" dirty="0">
              <a:solidFill>
                <a:srgbClr val="000000"/>
              </a:solidFill>
              <a:latin typeface="Wingdings 3" charset="2"/>
              <a:cs typeface="Wingdings 3" charset="2"/>
            </a:rPr>
            <a:t>a</a:t>
          </a:r>
          <a:r>
            <a:rPr lang="en-US" sz="1600" b="0" dirty="0">
              <a:solidFill>
                <a:srgbClr val="000000"/>
              </a:solidFill>
              <a:latin typeface="+mn-lt"/>
              <a:cs typeface="Wingdings 3" charset="2"/>
            </a:rPr>
            <a:t> multi-pass acceleration feasible</a:t>
          </a:r>
          <a:endParaRPr lang="en-US" sz="1600" b="0" dirty="0">
            <a:solidFill>
              <a:srgbClr val="000000"/>
            </a:solidFill>
          </a:endParaRPr>
        </a:p>
      </dgm:t>
    </dgm:pt>
    <dgm:pt modelId="{2FBA5A75-6AAA-4543-836D-BC2D3764BBAA}" type="parTrans" cxnId="{6FD5DF98-EA70-9B46-B3BE-98FBC4E96D18}">
      <dgm:prSet/>
      <dgm:spPr/>
      <dgm:t>
        <a:bodyPr/>
        <a:lstStyle/>
        <a:p>
          <a:endParaRPr lang="en-US"/>
        </a:p>
      </dgm:t>
    </dgm:pt>
    <dgm:pt modelId="{041B4A11-A673-404F-A2D5-129B1737296D}" type="sibTrans" cxnId="{6FD5DF98-EA70-9B46-B3BE-98FBC4E96D18}">
      <dgm:prSet/>
      <dgm:spPr/>
      <dgm:t>
        <a:bodyPr/>
        <a:lstStyle/>
        <a:p>
          <a:endParaRPr lang="en-US"/>
        </a:p>
      </dgm:t>
    </dgm:pt>
    <dgm:pt modelId="{9A011512-8CBE-4249-8B8D-D6C720A52E00}">
      <dgm:prSet phldrT="[Text]" custT="1"/>
      <dgm:spPr/>
      <dgm:t>
        <a:bodyPr/>
        <a:lstStyle/>
        <a:p>
          <a:r>
            <a:rPr lang="en-US" sz="1600" b="0" dirty="0">
              <a:solidFill>
                <a:srgbClr val="000000"/>
              </a:solidFill>
            </a:rPr>
            <a:t>Beams can be produced with small energy spread</a:t>
          </a:r>
        </a:p>
      </dgm:t>
    </dgm:pt>
    <dgm:pt modelId="{D823182A-7499-DB42-ACD9-AEBA281434F7}" type="parTrans" cxnId="{F25C5320-D01E-4548-9B12-F3CC23760800}">
      <dgm:prSet/>
      <dgm:spPr/>
      <dgm:t>
        <a:bodyPr/>
        <a:lstStyle/>
        <a:p>
          <a:endParaRPr lang="en-US"/>
        </a:p>
      </dgm:t>
    </dgm:pt>
    <dgm:pt modelId="{3606BD45-C1AC-5140-8001-A409F5249022}" type="sibTrans" cxnId="{F25C5320-D01E-4548-9B12-F3CC23760800}">
      <dgm:prSet/>
      <dgm:spPr/>
      <dgm:t>
        <a:bodyPr/>
        <a:lstStyle/>
        <a:p>
          <a:endParaRPr lang="en-US"/>
        </a:p>
      </dgm:t>
    </dgm:pt>
    <dgm:pt modelId="{CDBBC04A-9C08-4D42-ADFF-C3403198BD96}">
      <dgm:prSet phldrT="[Text]" custT="1"/>
      <dgm:spPr/>
      <dgm:t>
        <a:bodyPr/>
        <a:lstStyle/>
        <a:p>
          <a:r>
            <a:rPr lang="en-US" sz="1600" b="1" i="1" dirty="0">
              <a:solidFill>
                <a:srgbClr val="FF0000"/>
              </a:solidFill>
            </a:rPr>
            <a:t>BUT</a:t>
          </a:r>
          <a:r>
            <a:rPr lang="en-US" sz="1600" b="1" dirty="0">
              <a:solidFill>
                <a:srgbClr val="FF0000"/>
              </a:solidFill>
            </a:rPr>
            <a:t> the accelerator complex and detector must be able to handle the impacts of </a:t>
          </a:r>
          <a:r>
            <a:rPr lang="en-US" sz="1600" b="0" i="0" dirty="0">
              <a:solidFill>
                <a:srgbClr val="FF0000"/>
              </a:solidFill>
              <a:latin typeface="Symbol" charset="2"/>
              <a:cs typeface="Symbol" charset="2"/>
            </a:rPr>
            <a:t>m</a:t>
          </a:r>
          <a:r>
            <a:rPr lang="en-US" sz="1600" b="1" dirty="0">
              <a:solidFill>
                <a:srgbClr val="FF0000"/>
              </a:solidFill>
              <a:latin typeface="+mn-lt"/>
              <a:cs typeface="Symbol" charset="2"/>
            </a:rPr>
            <a:t> decays</a:t>
          </a:r>
          <a:endParaRPr lang="en-US" sz="1600" b="1" dirty="0">
            <a:solidFill>
              <a:srgbClr val="FF0000"/>
            </a:solidFill>
          </a:endParaRPr>
        </a:p>
      </dgm:t>
    </dgm:pt>
    <dgm:pt modelId="{DF8E2D7A-C645-DC40-81E4-D64C4DC3AF42}" type="parTrans" cxnId="{A0810921-02F4-5F4E-AD3F-0EA4289F0727}">
      <dgm:prSet/>
      <dgm:spPr/>
      <dgm:t>
        <a:bodyPr/>
        <a:lstStyle/>
        <a:p>
          <a:endParaRPr lang="en-US"/>
        </a:p>
      </dgm:t>
    </dgm:pt>
    <dgm:pt modelId="{964CFCC2-80CA-9D44-A26B-27FCEA2E7596}" type="sibTrans" cxnId="{A0810921-02F4-5F4E-AD3F-0EA4289F0727}">
      <dgm:prSet/>
      <dgm:spPr/>
      <dgm:t>
        <a:bodyPr/>
        <a:lstStyle/>
        <a:p>
          <a:endParaRPr lang="en-US"/>
        </a:p>
      </dgm:t>
    </dgm:pt>
    <dgm:pt modelId="{B572613E-8E99-5F4A-8AE5-EA03FBF4532C}">
      <dgm:prSet phldrT="[Text]" custT="1"/>
      <dgm:spPr/>
      <dgm:t>
        <a:bodyPr/>
        <a:lstStyle/>
        <a:p>
          <a:r>
            <a:rPr lang="en-US" sz="1600" b="0" dirty="0" err="1">
              <a:solidFill>
                <a:srgbClr val="000000"/>
              </a:solidFill>
            </a:rPr>
            <a:t>Beamstrahlung</a:t>
          </a:r>
          <a:r>
            <a:rPr lang="en-US" sz="1600" b="0" dirty="0">
              <a:solidFill>
                <a:srgbClr val="000000"/>
              </a:solidFill>
            </a:rPr>
            <a:t> effects (</a:t>
          </a:r>
          <a:r>
            <a:rPr lang="en-US" sz="1600" b="1" dirty="0">
              <a:solidFill>
                <a:srgbClr val="000000"/>
              </a:solidFill>
            </a:rPr>
            <a:t>E</a:t>
          </a:r>
          <a:r>
            <a:rPr lang="en-US" sz="1600" b="1" baseline="30000" dirty="0">
              <a:solidFill>
                <a:srgbClr val="000000"/>
              </a:solidFill>
            </a:rPr>
            <a:t>4</a:t>
          </a:r>
          <a:r>
            <a:rPr lang="en-US" sz="1600" b="1" baseline="0" dirty="0">
              <a:solidFill>
                <a:srgbClr val="000000"/>
              </a:solidFill>
            </a:rPr>
            <a:t>/m</a:t>
          </a:r>
          <a:r>
            <a:rPr lang="en-US" sz="1600" b="1" baseline="30000" dirty="0">
              <a:solidFill>
                <a:srgbClr val="000000"/>
              </a:solidFill>
            </a:rPr>
            <a:t>4</a:t>
          </a:r>
          <a:r>
            <a:rPr lang="en-US" sz="1600" b="0" baseline="0" dirty="0">
              <a:solidFill>
                <a:srgbClr val="000000"/>
              </a:solidFill>
            </a:rPr>
            <a:t>)</a:t>
          </a:r>
          <a:r>
            <a:rPr lang="en-US" sz="1600" b="0" dirty="0">
              <a:solidFill>
                <a:srgbClr val="000000"/>
              </a:solidFill>
            </a:rPr>
            <a:t> are suppressed at the collider IP relative to </a:t>
          </a:r>
          <a:r>
            <a:rPr lang="en-US" sz="1600" b="0" dirty="0" err="1">
              <a:solidFill>
                <a:srgbClr val="000000"/>
              </a:solidFill>
            </a:rPr>
            <a:t>e</a:t>
          </a:r>
          <a:r>
            <a:rPr lang="en-US" sz="1600" b="0" baseline="30000" dirty="0" err="1">
              <a:solidFill>
                <a:srgbClr val="000000"/>
              </a:solidFill>
            </a:rPr>
            <a:t>+</a:t>
          </a:r>
          <a:r>
            <a:rPr lang="en-US" sz="1600" b="0" baseline="0" dirty="0" err="1">
              <a:solidFill>
                <a:srgbClr val="000000"/>
              </a:solidFill>
            </a:rPr>
            <a:t>e</a:t>
          </a:r>
          <a:r>
            <a:rPr lang="en-US" sz="1600" b="0" baseline="30000" dirty="0">
              <a:solidFill>
                <a:srgbClr val="000000"/>
              </a:solidFill>
            </a:rPr>
            <a:t>-</a:t>
          </a:r>
          <a:r>
            <a:rPr lang="en-US" sz="1600" b="0" baseline="0" dirty="0">
              <a:solidFill>
                <a:srgbClr val="000000"/>
              </a:solidFill>
            </a:rPr>
            <a:t> colliders</a:t>
          </a:r>
          <a:endParaRPr lang="en-US" sz="1600" b="0" dirty="0">
            <a:solidFill>
              <a:srgbClr val="000000"/>
            </a:solidFill>
          </a:endParaRPr>
        </a:p>
      </dgm:t>
    </dgm:pt>
    <dgm:pt modelId="{707EC7AA-1C45-2F4D-8008-7BA40717C7F7}" type="parTrans" cxnId="{11E9E72D-F1C7-FA4A-8340-0299A0750710}">
      <dgm:prSet/>
      <dgm:spPr/>
      <dgm:t>
        <a:bodyPr/>
        <a:lstStyle/>
        <a:p>
          <a:endParaRPr lang="en-US"/>
        </a:p>
      </dgm:t>
    </dgm:pt>
    <dgm:pt modelId="{1053296D-2034-AA45-81B8-59B96B4749C9}" type="sibTrans" cxnId="{11E9E72D-F1C7-FA4A-8340-0299A0750710}">
      <dgm:prSet/>
      <dgm:spPr/>
      <dgm:t>
        <a:bodyPr/>
        <a:lstStyle/>
        <a:p>
          <a:endParaRPr lang="en-US"/>
        </a:p>
      </dgm:t>
    </dgm:pt>
    <dgm:pt modelId="{1374F2E9-F61B-3E4F-8F77-B887D294111F}">
      <dgm:prSet phldrT="[Text]" custT="1"/>
      <dgm:spPr/>
      <dgm:t>
        <a:bodyPr/>
        <a:lstStyle/>
        <a:p>
          <a:r>
            <a:rPr lang="en-US" sz="1600" dirty="0">
              <a:solidFill>
                <a:srgbClr val="000090"/>
              </a:solidFill>
            </a:rPr>
            <a:t>Such overlaps offer unique staging strategies to guarantee physics output </a:t>
          </a:r>
          <a:br>
            <a:rPr lang="en-US" sz="1600" dirty="0">
              <a:solidFill>
                <a:srgbClr val="000090"/>
              </a:solidFill>
            </a:rPr>
          </a:br>
          <a:r>
            <a:rPr lang="en-US" sz="1600" dirty="0">
              <a:solidFill>
                <a:srgbClr val="000090"/>
              </a:solidFill>
            </a:rPr>
            <a:t>while developing a muon accelerator complex capable of supporting </a:t>
          </a:r>
          <a:br>
            <a:rPr lang="en-US" sz="1600" dirty="0">
              <a:solidFill>
                <a:srgbClr val="000090"/>
              </a:solidFill>
            </a:rPr>
          </a:br>
          <a:r>
            <a:rPr lang="en-US" sz="1600" dirty="0">
              <a:solidFill>
                <a:srgbClr val="000090"/>
              </a:solidFill>
            </a:rPr>
            <a:t>collider operations</a:t>
          </a:r>
        </a:p>
      </dgm:t>
    </dgm:pt>
    <dgm:pt modelId="{B8837387-1E98-6D4C-AFF3-398521FA11AC}" type="parTrans" cxnId="{F1210591-7DB1-8E4E-BABD-85C737D58541}">
      <dgm:prSet/>
      <dgm:spPr/>
      <dgm:t>
        <a:bodyPr/>
        <a:lstStyle/>
        <a:p>
          <a:endParaRPr lang="en-US"/>
        </a:p>
      </dgm:t>
    </dgm:pt>
    <dgm:pt modelId="{B462C1C8-6C4F-C24A-8681-F5F3BF61F5CA}" type="sibTrans" cxnId="{F1210591-7DB1-8E4E-BABD-85C737D58541}">
      <dgm:prSet/>
      <dgm:spPr/>
      <dgm:t>
        <a:bodyPr/>
        <a:lstStyle/>
        <a:p>
          <a:endParaRPr lang="en-US"/>
        </a:p>
      </dgm:t>
    </dgm:pt>
    <dgm:pt modelId="{278A1AD6-8F39-E140-8A95-BC97AD5A12BB}">
      <dgm:prSet phldrT="[Text]" custT="1"/>
      <dgm:spPr/>
      <dgm:t>
        <a:bodyPr/>
        <a:lstStyle/>
        <a:p>
          <a:r>
            <a:rPr lang="en-US" sz="1600" dirty="0">
              <a:solidFill>
                <a:srgbClr val="000090"/>
              </a:solidFill>
            </a:rPr>
            <a:t>Applications beyond HEP</a:t>
          </a:r>
        </a:p>
      </dgm:t>
    </dgm:pt>
    <dgm:pt modelId="{CCF15017-DD53-DB46-929A-3EBD68BE9309}" type="parTrans" cxnId="{C0CE4CF9-F389-344D-9CF8-50105CD3D685}">
      <dgm:prSet/>
      <dgm:spPr/>
    </dgm:pt>
    <dgm:pt modelId="{4DA90AD2-28D1-F94E-90AE-602B4D9558E5}" type="sibTrans" cxnId="{C0CE4CF9-F389-344D-9CF8-50105CD3D685}">
      <dgm:prSet/>
      <dgm:spPr/>
    </dgm:pt>
    <dgm:pt modelId="{F53AAEE0-A124-8645-95DA-D05006B71D67}" type="pres">
      <dgm:prSet presAssocID="{690EF944-250F-804E-B9F9-EA39E18EB509}" presName="linearFlow" presStyleCnt="0">
        <dgm:presLayoutVars>
          <dgm:dir/>
          <dgm:animLvl val="lvl"/>
          <dgm:resizeHandles val="exact"/>
        </dgm:presLayoutVars>
      </dgm:prSet>
      <dgm:spPr/>
    </dgm:pt>
    <dgm:pt modelId="{40C0AB66-02F7-A74F-A613-2BC920A048A9}" type="pres">
      <dgm:prSet presAssocID="{8FECAF6E-9BFA-5246-8F71-AACFD83686C1}" presName="composite" presStyleCnt="0"/>
      <dgm:spPr/>
    </dgm:pt>
    <dgm:pt modelId="{5E217779-7012-3C41-A1E0-CAEE0445B8E9}" type="pres">
      <dgm:prSet presAssocID="{8FECAF6E-9BFA-5246-8F71-AACFD83686C1}" presName="parentText" presStyleLbl="alignNode1" presStyleIdx="0" presStyleCnt="3">
        <dgm:presLayoutVars>
          <dgm:chMax val="1"/>
          <dgm:bulletEnabled val="1"/>
        </dgm:presLayoutVars>
      </dgm:prSet>
      <dgm:spPr/>
    </dgm:pt>
    <dgm:pt modelId="{F221B30A-C6E0-3B4D-A873-1F464D604CD7}" type="pres">
      <dgm:prSet presAssocID="{8FECAF6E-9BFA-5246-8F71-AACFD83686C1}" presName="descendantText" presStyleLbl="alignAcc1" presStyleIdx="0" presStyleCnt="3" custScaleY="145950">
        <dgm:presLayoutVars>
          <dgm:bulletEnabled val="1"/>
        </dgm:presLayoutVars>
      </dgm:prSet>
      <dgm:spPr/>
    </dgm:pt>
    <dgm:pt modelId="{47F4C33B-0121-CE4D-8CCE-85279D71EB17}" type="pres">
      <dgm:prSet presAssocID="{8325FE69-AC00-1248-BB69-F1B3040C1745}" presName="sp" presStyleCnt="0"/>
      <dgm:spPr/>
    </dgm:pt>
    <dgm:pt modelId="{204BA4A5-3D57-C54D-9BA5-A517DA328BEB}" type="pres">
      <dgm:prSet presAssocID="{F69AD183-B73F-1343-AD2E-6797B8275353}" presName="composite" presStyleCnt="0"/>
      <dgm:spPr/>
    </dgm:pt>
    <dgm:pt modelId="{A49871C9-D0C0-D549-9465-6B22246C582A}" type="pres">
      <dgm:prSet presAssocID="{F69AD183-B73F-1343-AD2E-6797B8275353}" presName="parentText" presStyleLbl="alignNode1" presStyleIdx="1" presStyleCnt="3">
        <dgm:presLayoutVars>
          <dgm:chMax val="1"/>
          <dgm:bulletEnabled val="1"/>
        </dgm:presLayoutVars>
      </dgm:prSet>
      <dgm:spPr/>
    </dgm:pt>
    <dgm:pt modelId="{9FD6E569-987C-AD4B-B2CD-4938879A320C}" type="pres">
      <dgm:prSet presAssocID="{F69AD183-B73F-1343-AD2E-6797B8275353}" presName="descendantText" presStyleLbl="alignAcc1" presStyleIdx="1" presStyleCnt="3" custScaleY="176105">
        <dgm:presLayoutVars>
          <dgm:bulletEnabled val="1"/>
        </dgm:presLayoutVars>
      </dgm:prSet>
      <dgm:spPr/>
    </dgm:pt>
    <dgm:pt modelId="{35D602A3-3D3B-0A40-B9F9-AE579C769FDF}" type="pres">
      <dgm:prSet presAssocID="{2449A28E-593E-A742-BD49-803DF2020C93}" presName="sp" presStyleCnt="0"/>
      <dgm:spPr/>
    </dgm:pt>
    <dgm:pt modelId="{29C60082-647E-E64D-91AC-515F43990BBA}" type="pres">
      <dgm:prSet presAssocID="{E5508018-55AF-EE49-A401-6BED274F6A7E}" presName="composite" presStyleCnt="0"/>
      <dgm:spPr/>
    </dgm:pt>
    <dgm:pt modelId="{ABE54DA5-0DF6-114F-B502-87DEF6542056}" type="pres">
      <dgm:prSet presAssocID="{E5508018-55AF-EE49-A401-6BED274F6A7E}" presName="parentText" presStyleLbl="alignNode1" presStyleIdx="2" presStyleCnt="3" custLinFactNeighborY="4938">
        <dgm:presLayoutVars>
          <dgm:chMax val="1"/>
          <dgm:bulletEnabled val="1"/>
        </dgm:presLayoutVars>
      </dgm:prSet>
      <dgm:spPr/>
    </dgm:pt>
    <dgm:pt modelId="{626607CA-67BB-3441-A65B-B5A51C99A3C9}" type="pres">
      <dgm:prSet presAssocID="{E5508018-55AF-EE49-A401-6BED274F6A7E}" presName="descendantText" presStyleLbl="alignAcc1" presStyleIdx="2" presStyleCnt="3" custScaleY="141030" custLinFactNeighborY="11638">
        <dgm:presLayoutVars>
          <dgm:bulletEnabled val="1"/>
        </dgm:presLayoutVars>
      </dgm:prSet>
      <dgm:spPr/>
    </dgm:pt>
  </dgm:ptLst>
  <dgm:cxnLst>
    <dgm:cxn modelId="{52DFD615-9F5F-734D-B1AD-C9DAA6ABE1FA}" type="presOf" srcId="{2C6DA1B4-0552-9E41-882A-1BD71723DC3E}" destId="{F221B30A-C6E0-3B4D-A873-1F464D604CD7}" srcOrd="0" destOrd="2" presId="urn:microsoft.com/office/officeart/2005/8/layout/chevron2"/>
    <dgm:cxn modelId="{20F30916-C83C-BE43-B1B2-AA8B84AD2E8E}" srcId="{E5508018-55AF-EE49-A401-6BED274F6A7E}" destId="{5EC526FE-269F-D443-9292-E00FDEE9107C}" srcOrd="0" destOrd="0" parTransId="{2ADF8C01-132B-1947-AE53-43026F81D88A}" sibTransId="{31A79487-6489-164F-9E14-9B849EBEFDF4}"/>
    <dgm:cxn modelId="{2418981F-6E65-1949-8001-58E9CCD10FE8}" srcId="{690EF944-250F-804E-B9F9-EA39E18EB509}" destId="{F69AD183-B73F-1343-AD2E-6797B8275353}" srcOrd="1" destOrd="0" parTransId="{AAD70675-B2F9-9649-945D-9D6A810BB7F3}" sibTransId="{2449A28E-593E-A742-BD49-803DF2020C93}"/>
    <dgm:cxn modelId="{F25C5320-D01E-4548-9B12-F3CC23760800}" srcId="{7AA6C227-692F-2B48-BC04-1AD1730D67CC}" destId="{9A011512-8CBE-4249-8B8D-D6C720A52E00}" srcOrd="2" destOrd="0" parTransId="{D823182A-7499-DB42-ACD9-AEBA281434F7}" sibTransId="{3606BD45-C1AC-5140-8001-A409F5249022}"/>
    <dgm:cxn modelId="{A0810921-02F4-5F4E-AD3F-0EA4289F0727}" srcId="{F69AD183-B73F-1343-AD2E-6797B8275353}" destId="{CDBBC04A-9C08-4D42-ADFF-C3403198BD96}" srcOrd="1" destOrd="0" parTransId="{DF8E2D7A-C645-DC40-81E4-D64C4DC3AF42}" sibTransId="{964CFCC2-80CA-9D44-A26B-27FCEA2E7596}"/>
    <dgm:cxn modelId="{11E9E72D-F1C7-FA4A-8340-0299A0750710}" srcId="{7AA6C227-692F-2B48-BC04-1AD1730D67CC}" destId="{B572613E-8E99-5F4A-8AE5-EA03FBF4532C}" srcOrd="3" destOrd="0" parTransId="{707EC7AA-1C45-2F4D-8008-7BA40717C7F7}" sibTransId="{1053296D-2034-AA45-81B8-59B96B4749C9}"/>
    <dgm:cxn modelId="{732DC92F-593F-5841-A6EC-10D3CAF51C77}" type="presOf" srcId="{E5508018-55AF-EE49-A401-6BED274F6A7E}" destId="{ABE54DA5-0DF6-114F-B502-87DEF6542056}" srcOrd="0" destOrd="0" presId="urn:microsoft.com/office/officeart/2005/8/layout/chevron2"/>
    <dgm:cxn modelId="{54F36F33-F62A-2340-9BC4-230C663E9FBF}" type="presOf" srcId="{5EC526FE-269F-D443-9292-E00FDEE9107C}" destId="{626607CA-67BB-3441-A65B-B5A51C99A3C9}" srcOrd="0" destOrd="0" presId="urn:microsoft.com/office/officeart/2005/8/layout/chevron2"/>
    <dgm:cxn modelId="{0D556A38-384D-D94A-8EBF-9DE7E2789FD5}" type="presOf" srcId="{7F4FA872-D0B7-0040-8B05-2F38BCDE7B50}" destId="{9FD6E569-987C-AD4B-B2CD-4938879A320C}" srcOrd="0" destOrd="1" presId="urn:microsoft.com/office/officeart/2005/8/layout/chevron2"/>
    <dgm:cxn modelId="{8426593F-7E3F-A94D-820D-45CEC10F259B}" srcId="{8FECAF6E-9BFA-5246-8F71-AACFD83686C1}" destId="{DD9A7ADE-C503-3448-9A75-DEBC92169905}" srcOrd="0" destOrd="0" parTransId="{B6749941-0F48-5E40-886D-88B089D3FC91}" sibTransId="{D87EFCC3-EA69-E744-B80C-43FA7D218465}"/>
    <dgm:cxn modelId="{DFD55743-A429-5340-AAF3-EDD16FD12A78}" type="presOf" srcId="{CDBBC04A-9C08-4D42-ADFF-C3403198BD96}" destId="{9FD6E569-987C-AD4B-B2CD-4938879A320C}" srcOrd="0" destOrd="5" presId="urn:microsoft.com/office/officeart/2005/8/layout/chevron2"/>
    <dgm:cxn modelId="{C6670D46-4B5D-064E-A40D-041D50EC692B}" type="presOf" srcId="{8FECAF6E-9BFA-5246-8F71-AACFD83686C1}" destId="{5E217779-7012-3C41-A1E0-CAEE0445B8E9}" srcOrd="0" destOrd="0" presId="urn:microsoft.com/office/officeart/2005/8/layout/chevron2"/>
    <dgm:cxn modelId="{BCA3CD4A-BC1C-B149-B714-B0E06D6AA33F}" srcId="{7AA6C227-692F-2B48-BC04-1AD1730D67CC}" destId="{7F4FA872-D0B7-0040-8B05-2F38BCDE7B50}" srcOrd="0" destOrd="0" parTransId="{35497B6C-CB5D-0A4C-8A53-CBE350CBE3E2}" sibTransId="{7C6DBF23-728F-1B4D-BF58-0BFB2C377D15}"/>
    <dgm:cxn modelId="{7F070158-8E2A-7641-B739-0065C24E2946}" type="presOf" srcId="{7AA6C227-692F-2B48-BC04-1AD1730D67CC}" destId="{9FD6E569-987C-AD4B-B2CD-4938879A320C}" srcOrd="0" destOrd="0" presId="urn:microsoft.com/office/officeart/2005/8/layout/chevron2"/>
    <dgm:cxn modelId="{EB748558-7643-644F-A670-2DE283B3DA8F}" srcId="{DD9A7ADE-C503-3448-9A75-DEBC92169905}" destId="{6591D22D-F7D1-B844-9A91-4A7B027A27D8}" srcOrd="3" destOrd="0" parTransId="{C71FCDA2-30A2-4148-AF25-2BF29713631D}" sibTransId="{6347AFE0-B76A-024B-954D-F653F15DCE2E}"/>
    <dgm:cxn modelId="{8B606C6A-0A5F-614A-BDB8-C567344BF934}" type="presOf" srcId="{1374F2E9-F61B-3E4F-8F77-B887D294111F}" destId="{626607CA-67BB-3441-A65B-B5A51C99A3C9}" srcOrd="0" destOrd="1" presId="urn:microsoft.com/office/officeart/2005/8/layout/chevron2"/>
    <dgm:cxn modelId="{CB9A3D74-D38F-1A4F-8854-03057B9869B2}" type="presOf" srcId="{2481CFD1-E3DF-1E41-B8E2-5EFA4A155FC3}" destId="{F221B30A-C6E0-3B4D-A873-1F464D604CD7}" srcOrd="0" destOrd="3" presId="urn:microsoft.com/office/officeart/2005/8/layout/chevron2"/>
    <dgm:cxn modelId="{A1B56683-84DE-994E-AA46-887CAC66FDFD}" type="presOf" srcId="{6591D22D-F7D1-B844-9A91-4A7B027A27D8}" destId="{F221B30A-C6E0-3B4D-A873-1F464D604CD7}" srcOrd="0" destOrd="4" presId="urn:microsoft.com/office/officeart/2005/8/layout/chevron2"/>
    <dgm:cxn modelId="{F1210591-7DB1-8E4E-BABD-85C737D58541}" srcId="{E5508018-55AF-EE49-A401-6BED274F6A7E}" destId="{1374F2E9-F61B-3E4F-8F77-B887D294111F}" srcOrd="1" destOrd="0" parTransId="{B8837387-1E98-6D4C-AFF3-398521FA11AC}" sibTransId="{B462C1C8-6C4F-C24A-8681-F5F3BF61F5CA}"/>
    <dgm:cxn modelId="{1577F391-8BD2-584E-B7C6-4D6B3DCEB4C8}" type="presOf" srcId="{690EF944-250F-804E-B9F9-EA39E18EB509}" destId="{F53AAEE0-A124-8645-95DA-D05006B71D67}" srcOrd="0" destOrd="0" presId="urn:microsoft.com/office/officeart/2005/8/layout/chevron2"/>
    <dgm:cxn modelId="{CFFE7595-B39C-D242-BF1A-FF9A758EA53F}" type="presOf" srcId="{4EC0888B-0E72-C740-AC46-CD71926644F8}" destId="{9FD6E569-987C-AD4B-B2CD-4938879A320C}" srcOrd="0" destOrd="2" presId="urn:microsoft.com/office/officeart/2005/8/layout/chevron2"/>
    <dgm:cxn modelId="{6FD5DF98-EA70-9B46-B3BE-98FBC4E96D18}" srcId="{7AA6C227-692F-2B48-BC04-1AD1730D67CC}" destId="{4EC0888B-0E72-C740-AC46-CD71926644F8}" srcOrd="1" destOrd="0" parTransId="{2FBA5A75-6AAA-4543-836D-BC2D3764BBAA}" sibTransId="{041B4A11-A673-404F-A2D5-129B1737296D}"/>
    <dgm:cxn modelId="{958848A8-A235-944F-BD29-266B684E2479}" srcId="{F69AD183-B73F-1343-AD2E-6797B8275353}" destId="{7AA6C227-692F-2B48-BC04-1AD1730D67CC}" srcOrd="0" destOrd="0" parTransId="{D1437BB7-B686-AB4D-A210-2AE44683897E}" sibTransId="{C4B21822-0E1F-2A4B-9C29-79F310993595}"/>
    <dgm:cxn modelId="{B89200AD-5CB7-7247-9F16-655AFA8880D7}" srcId="{DD9A7ADE-C503-3448-9A75-DEBC92169905}" destId="{0BF9CE7B-2513-304B-AD8F-F56274D4E851}" srcOrd="0" destOrd="0" parTransId="{F7940A7B-E750-7A41-BF5D-DBEFA9B1AB17}" sibTransId="{2587F268-CC7F-1747-8EB2-703B86B7D3F5}"/>
    <dgm:cxn modelId="{76843AAF-0BD3-1E42-9AE7-5FCDD88B2ACE}" type="presOf" srcId="{278A1AD6-8F39-E140-8A95-BC97AD5A12BB}" destId="{626607CA-67BB-3441-A65B-B5A51C99A3C9}" srcOrd="0" destOrd="2" presId="urn:microsoft.com/office/officeart/2005/8/layout/chevron2"/>
    <dgm:cxn modelId="{87B22AB0-92C8-1B4F-B8ED-3B13D268F203}" type="presOf" srcId="{9A011512-8CBE-4249-8B8D-D6C720A52E00}" destId="{9FD6E569-987C-AD4B-B2CD-4938879A320C}" srcOrd="0" destOrd="3" presId="urn:microsoft.com/office/officeart/2005/8/layout/chevron2"/>
    <dgm:cxn modelId="{CD5958B9-0603-D947-9D74-0E5A83E985DA}" type="presOf" srcId="{B572613E-8E99-5F4A-8AE5-EA03FBF4532C}" destId="{9FD6E569-987C-AD4B-B2CD-4938879A320C}" srcOrd="0" destOrd="4" presId="urn:microsoft.com/office/officeart/2005/8/layout/chevron2"/>
    <dgm:cxn modelId="{5A90D5CE-EE61-8147-9CC2-B609649BE8C7}" type="presOf" srcId="{F69AD183-B73F-1343-AD2E-6797B8275353}" destId="{A49871C9-D0C0-D549-9465-6B22246C582A}" srcOrd="0" destOrd="0" presId="urn:microsoft.com/office/officeart/2005/8/layout/chevron2"/>
    <dgm:cxn modelId="{A0590DE1-BFD9-8C4A-B033-2CFAD04EB846}" srcId="{DD9A7ADE-C503-3448-9A75-DEBC92169905}" destId="{2C6DA1B4-0552-9E41-882A-1BD71723DC3E}" srcOrd="1" destOrd="0" parTransId="{D878733D-1104-EA47-8D7D-8A869FB31FD1}" sibTransId="{ADF776A4-B1A7-B245-99F1-F66D98687D88}"/>
    <dgm:cxn modelId="{BABB1EE3-71B4-FF4C-AC78-245E8A02F4C4}" srcId="{DD9A7ADE-C503-3448-9A75-DEBC92169905}" destId="{2481CFD1-E3DF-1E41-B8E2-5EFA4A155FC3}" srcOrd="2" destOrd="0" parTransId="{DDE86E5F-925D-554A-B47A-D702EF3C1CF9}" sibTransId="{F91BE17E-E3C7-F74B-895F-6578FCC0C8AA}"/>
    <dgm:cxn modelId="{7E51A9E9-28AB-4645-A58A-596EA6730928}" srcId="{690EF944-250F-804E-B9F9-EA39E18EB509}" destId="{8FECAF6E-9BFA-5246-8F71-AACFD83686C1}" srcOrd="0" destOrd="0" parTransId="{666BBA9D-F3E7-FF49-A0E3-574762F09254}" sibTransId="{8325FE69-AC00-1248-BB69-F1B3040C1745}"/>
    <dgm:cxn modelId="{F87C1CEF-88CB-C740-9121-C3F51A042CF9}" type="presOf" srcId="{DD9A7ADE-C503-3448-9A75-DEBC92169905}" destId="{F221B30A-C6E0-3B4D-A873-1F464D604CD7}" srcOrd="0" destOrd="0" presId="urn:microsoft.com/office/officeart/2005/8/layout/chevron2"/>
    <dgm:cxn modelId="{5B89C7F8-DAA2-9740-BA20-3DEF27AAA512}" srcId="{690EF944-250F-804E-B9F9-EA39E18EB509}" destId="{E5508018-55AF-EE49-A401-6BED274F6A7E}" srcOrd="2" destOrd="0" parTransId="{5DD8BCBB-BF35-9949-BA5C-4DE7264CF2EB}" sibTransId="{621A0B6A-1DA7-1342-9D41-D21C7EC41F39}"/>
    <dgm:cxn modelId="{C0CE4CF9-F389-344D-9CF8-50105CD3D685}" srcId="{E5508018-55AF-EE49-A401-6BED274F6A7E}" destId="{278A1AD6-8F39-E140-8A95-BC97AD5A12BB}" srcOrd="2" destOrd="0" parTransId="{CCF15017-DD53-DB46-929A-3EBD68BE9309}" sibTransId="{4DA90AD2-28D1-F94E-90AE-602B4D9558E5}"/>
    <dgm:cxn modelId="{C5C89AFB-84C5-4343-A26E-8D726C883F8F}" type="presOf" srcId="{0BF9CE7B-2513-304B-AD8F-F56274D4E851}" destId="{F221B30A-C6E0-3B4D-A873-1F464D604CD7}" srcOrd="0" destOrd="1" presId="urn:microsoft.com/office/officeart/2005/8/layout/chevron2"/>
    <dgm:cxn modelId="{13279DAA-0856-C044-8334-2F06E31D6A90}" type="presParOf" srcId="{F53AAEE0-A124-8645-95DA-D05006B71D67}" destId="{40C0AB66-02F7-A74F-A613-2BC920A048A9}" srcOrd="0" destOrd="0" presId="urn:microsoft.com/office/officeart/2005/8/layout/chevron2"/>
    <dgm:cxn modelId="{E721DFF9-6341-6D44-819B-6D40773CC641}" type="presParOf" srcId="{40C0AB66-02F7-A74F-A613-2BC920A048A9}" destId="{5E217779-7012-3C41-A1E0-CAEE0445B8E9}" srcOrd="0" destOrd="0" presId="urn:microsoft.com/office/officeart/2005/8/layout/chevron2"/>
    <dgm:cxn modelId="{8A4D560A-2A93-4243-852C-9787CABA2776}" type="presParOf" srcId="{40C0AB66-02F7-A74F-A613-2BC920A048A9}" destId="{F221B30A-C6E0-3B4D-A873-1F464D604CD7}" srcOrd="1" destOrd="0" presId="urn:microsoft.com/office/officeart/2005/8/layout/chevron2"/>
    <dgm:cxn modelId="{1E86113C-7F8C-E040-98A4-21DD638D3354}" type="presParOf" srcId="{F53AAEE0-A124-8645-95DA-D05006B71D67}" destId="{47F4C33B-0121-CE4D-8CCE-85279D71EB17}" srcOrd="1" destOrd="0" presId="urn:microsoft.com/office/officeart/2005/8/layout/chevron2"/>
    <dgm:cxn modelId="{09501520-7948-3D48-B9A2-668D8C1BB674}" type="presParOf" srcId="{F53AAEE0-A124-8645-95DA-D05006B71D67}" destId="{204BA4A5-3D57-C54D-9BA5-A517DA328BEB}" srcOrd="2" destOrd="0" presId="urn:microsoft.com/office/officeart/2005/8/layout/chevron2"/>
    <dgm:cxn modelId="{977E08E3-0043-3B41-A1A0-C3319AA6D3D8}" type="presParOf" srcId="{204BA4A5-3D57-C54D-9BA5-A517DA328BEB}" destId="{A49871C9-D0C0-D549-9465-6B22246C582A}" srcOrd="0" destOrd="0" presId="urn:microsoft.com/office/officeart/2005/8/layout/chevron2"/>
    <dgm:cxn modelId="{7565AC03-AA39-6A48-8D92-CF550096EA72}" type="presParOf" srcId="{204BA4A5-3D57-C54D-9BA5-A517DA328BEB}" destId="{9FD6E569-987C-AD4B-B2CD-4938879A320C}" srcOrd="1" destOrd="0" presId="urn:microsoft.com/office/officeart/2005/8/layout/chevron2"/>
    <dgm:cxn modelId="{5D452C67-DE0B-374A-9787-CF65C504AE25}" type="presParOf" srcId="{F53AAEE0-A124-8645-95DA-D05006B71D67}" destId="{35D602A3-3D3B-0A40-B9F9-AE579C769FDF}" srcOrd="3" destOrd="0" presId="urn:microsoft.com/office/officeart/2005/8/layout/chevron2"/>
    <dgm:cxn modelId="{146A158D-4292-8143-A716-0C2A5745DF0F}" type="presParOf" srcId="{F53AAEE0-A124-8645-95DA-D05006B71D67}" destId="{29C60082-647E-E64D-91AC-515F43990BBA}" srcOrd="4" destOrd="0" presId="urn:microsoft.com/office/officeart/2005/8/layout/chevron2"/>
    <dgm:cxn modelId="{40BB7F93-7A8F-FA48-9321-84ED57517513}" type="presParOf" srcId="{29C60082-647E-E64D-91AC-515F43990BBA}" destId="{ABE54DA5-0DF6-114F-B502-87DEF6542056}" srcOrd="0" destOrd="0" presId="urn:microsoft.com/office/officeart/2005/8/layout/chevron2"/>
    <dgm:cxn modelId="{5A18F38B-5B4F-5E44-93C8-392100B8EBA5}" type="presParOf" srcId="{29C60082-647E-E64D-91AC-515F43990BBA}" destId="{626607CA-67BB-3441-A65B-B5A51C99A3C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17779-7012-3C41-A1E0-CAEE0445B8E9}">
      <dsp:nvSpPr>
        <dsp:cNvPr id="0" name=""/>
        <dsp:cNvSpPr/>
      </dsp:nvSpPr>
      <dsp:spPr>
        <a:xfrm rot="5400000">
          <a:off x="-243416" y="491014"/>
          <a:ext cx="1622778" cy="113594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Physics</a:t>
          </a:r>
          <a:br>
            <a:rPr lang="en-US" sz="1600" kern="1200" dirty="0"/>
          </a:br>
          <a:r>
            <a:rPr lang="en-US" sz="1600" kern="1200" dirty="0"/>
            <a:t>Frontiers</a:t>
          </a:r>
        </a:p>
      </dsp:txBody>
      <dsp:txXfrm rot="-5400000">
        <a:off x="1" y="815571"/>
        <a:ext cx="1135945" cy="486833"/>
      </dsp:txXfrm>
    </dsp:sp>
    <dsp:sp modelId="{F221B30A-C6E0-3B4D-A873-1F464D604CD7}">
      <dsp:nvSpPr>
        <dsp:cNvPr id="0" name=""/>
        <dsp:cNvSpPr/>
      </dsp:nvSpPr>
      <dsp:spPr>
        <a:xfrm rot="5400000">
          <a:off x="4798893" y="-3657692"/>
          <a:ext cx="1539489" cy="886538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rgbClr val="FF0000"/>
              </a:solidFill>
            </a:rPr>
            <a:t>Intense and cold muon beams </a:t>
          </a:r>
          <a:r>
            <a:rPr lang="en-US" sz="1600" b="1" kern="1200" dirty="0">
              <a:solidFill>
                <a:srgbClr val="FF0000"/>
              </a:solidFill>
              <a:latin typeface="Wingdings 3" charset="2"/>
              <a:cs typeface="Wingdings 3" charset="2"/>
            </a:rPr>
            <a:t>a</a:t>
          </a:r>
          <a:r>
            <a:rPr lang="en-US" sz="1600" b="1" kern="1200" dirty="0">
              <a:solidFill>
                <a:srgbClr val="FF0000"/>
              </a:solidFill>
            </a:rPr>
            <a:t> unique physics reach</a:t>
          </a:r>
        </a:p>
        <a:p>
          <a:pPr marL="342900" lvl="2" indent="-171450" algn="l" defTabSz="711200">
            <a:lnSpc>
              <a:spcPct val="90000"/>
            </a:lnSpc>
            <a:spcBef>
              <a:spcPct val="0"/>
            </a:spcBef>
            <a:spcAft>
              <a:spcPct val="15000"/>
            </a:spcAft>
            <a:buChar char="•"/>
          </a:pPr>
          <a:r>
            <a:rPr lang="en-US" sz="1600" kern="1200" dirty="0"/>
            <a:t>Tests of Lepton Flavor Violation</a:t>
          </a:r>
        </a:p>
        <a:p>
          <a:pPr marL="342900" lvl="2" indent="-171450" algn="l" defTabSz="711200">
            <a:lnSpc>
              <a:spcPct val="90000"/>
            </a:lnSpc>
            <a:spcBef>
              <a:spcPct val="0"/>
            </a:spcBef>
            <a:spcAft>
              <a:spcPct val="15000"/>
            </a:spcAft>
            <a:buChar char="•"/>
          </a:pPr>
          <a:r>
            <a:rPr lang="en-US" sz="1600" kern="1200" dirty="0"/>
            <a:t>Anomalous Magnetic Moment (g-2)</a:t>
          </a:r>
        </a:p>
        <a:p>
          <a:pPr marL="342900" lvl="2" indent="-171450" algn="l" defTabSz="711200">
            <a:lnSpc>
              <a:spcPct val="90000"/>
            </a:lnSpc>
            <a:spcBef>
              <a:spcPct val="0"/>
            </a:spcBef>
            <a:spcAft>
              <a:spcPct val="15000"/>
            </a:spcAft>
            <a:buChar char="•"/>
          </a:pPr>
          <a:r>
            <a:rPr lang="en-US" sz="1600" kern="1200" dirty="0"/>
            <a:t>Precision sources of neutrinos</a:t>
          </a:r>
        </a:p>
        <a:p>
          <a:pPr marL="342900" lvl="2" indent="-171450" algn="l" defTabSz="711200">
            <a:lnSpc>
              <a:spcPct val="90000"/>
            </a:lnSpc>
            <a:spcBef>
              <a:spcPct val="0"/>
            </a:spcBef>
            <a:spcAft>
              <a:spcPct val="15000"/>
            </a:spcAft>
            <a:buChar char="•"/>
          </a:pPr>
          <a:r>
            <a:rPr lang="en-US" sz="1600" kern="1200" dirty="0"/>
            <a:t>Next generation lepton collider</a:t>
          </a:r>
        </a:p>
      </dsp:txBody>
      <dsp:txXfrm rot="-5400000">
        <a:off x="1135945" y="80408"/>
        <a:ext cx="8790233" cy="1389185"/>
      </dsp:txXfrm>
    </dsp:sp>
    <dsp:sp modelId="{A49871C9-D0C0-D549-9465-6B22246C582A}">
      <dsp:nvSpPr>
        <dsp:cNvPr id="0" name=""/>
        <dsp:cNvSpPr/>
      </dsp:nvSpPr>
      <dsp:spPr>
        <a:xfrm rot="5400000">
          <a:off x="-243416" y="2354730"/>
          <a:ext cx="1622778" cy="113594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Colliders</a:t>
          </a:r>
        </a:p>
      </dsp:txBody>
      <dsp:txXfrm rot="-5400000">
        <a:off x="1" y="2679287"/>
        <a:ext cx="1135945" cy="486833"/>
      </dsp:txXfrm>
    </dsp:sp>
    <dsp:sp modelId="{9FD6E569-987C-AD4B-B2CD-4938879A320C}">
      <dsp:nvSpPr>
        <dsp:cNvPr id="0" name=""/>
        <dsp:cNvSpPr/>
      </dsp:nvSpPr>
      <dsp:spPr>
        <a:xfrm rot="5400000">
          <a:off x="4639854" y="-1793976"/>
          <a:ext cx="1857566" cy="886538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rgbClr val="FF0000"/>
              </a:solidFill>
            </a:rPr>
            <a:t>Opportunities</a:t>
          </a:r>
        </a:p>
        <a:p>
          <a:pPr marL="342900" lvl="2" indent="-171450" algn="l" defTabSz="711200">
            <a:lnSpc>
              <a:spcPct val="90000"/>
            </a:lnSpc>
            <a:spcBef>
              <a:spcPct val="0"/>
            </a:spcBef>
            <a:spcAft>
              <a:spcPct val="15000"/>
            </a:spcAft>
            <a:buChar char="•"/>
          </a:pPr>
          <a:r>
            <a:rPr lang="en-US" sz="1600" b="0" kern="1200" dirty="0">
              <a:solidFill>
                <a:srgbClr val="000000"/>
              </a:solidFill>
            </a:rPr>
            <a:t>s-channel production of scalar objects </a:t>
          </a:r>
          <a:r>
            <a:rPr lang="en-US" sz="1600" b="0" kern="1200" dirty="0">
              <a:solidFill>
                <a:srgbClr val="000000"/>
              </a:solidFill>
              <a:latin typeface="Wingdings 3" charset="2"/>
              <a:cs typeface="Wingdings 3" charset="2"/>
            </a:rPr>
            <a:t>a</a:t>
          </a:r>
          <a:r>
            <a:rPr lang="en-US" sz="1600" b="0" kern="1200" dirty="0">
              <a:solidFill>
                <a:srgbClr val="000000"/>
              </a:solidFill>
              <a:latin typeface="+mn-lt"/>
              <a:cs typeface="Wingdings 3" charset="2"/>
            </a:rPr>
            <a:t> strong coupling to Higgs</a:t>
          </a:r>
          <a:endParaRPr lang="en-US" sz="1600" b="0" kern="1200" dirty="0">
            <a:solidFill>
              <a:srgbClr val="000000"/>
            </a:solidFill>
          </a:endParaRPr>
        </a:p>
        <a:p>
          <a:pPr marL="342900" lvl="2" indent="-171450" algn="l" defTabSz="711200">
            <a:lnSpc>
              <a:spcPct val="90000"/>
            </a:lnSpc>
            <a:spcBef>
              <a:spcPct val="0"/>
            </a:spcBef>
            <a:spcAft>
              <a:spcPct val="15000"/>
            </a:spcAft>
            <a:buChar char="•"/>
          </a:pPr>
          <a:r>
            <a:rPr lang="en-US" sz="1600" b="0" kern="1200" dirty="0">
              <a:solidFill>
                <a:srgbClr val="000000"/>
              </a:solidFill>
            </a:rPr>
            <a:t>Reduced synchrotron radiation (</a:t>
          </a:r>
          <a:r>
            <a:rPr lang="en-US" sz="1600" b="1" kern="1200" dirty="0">
              <a:solidFill>
                <a:srgbClr val="000000"/>
              </a:solidFill>
            </a:rPr>
            <a:t>E</a:t>
          </a:r>
          <a:r>
            <a:rPr lang="en-US" sz="1600" b="1" kern="1200" baseline="30000" dirty="0">
              <a:solidFill>
                <a:srgbClr val="000000"/>
              </a:solidFill>
            </a:rPr>
            <a:t>4</a:t>
          </a:r>
          <a:r>
            <a:rPr lang="en-US" sz="1600" b="1" kern="1200" baseline="0" dirty="0">
              <a:solidFill>
                <a:srgbClr val="000000"/>
              </a:solidFill>
            </a:rPr>
            <a:t>/m</a:t>
          </a:r>
          <a:r>
            <a:rPr lang="en-US" sz="1600" b="1" kern="1200" baseline="30000" dirty="0">
              <a:solidFill>
                <a:srgbClr val="000000"/>
              </a:solidFill>
            </a:rPr>
            <a:t>4</a:t>
          </a:r>
          <a:r>
            <a:rPr lang="en-US" sz="1600" b="0" kern="1200" baseline="0" dirty="0">
              <a:solidFill>
                <a:srgbClr val="000000"/>
              </a:solidFill>
            </a:rPr>
            <a:t>)</a:t>
          </a:r>
          <a:r>
            <a:rPr lang="en-US" sz="1600" b="0" kern="1200" dirty="0">
              <a:solidFill>
                <a:srgbClr val="000000"/>
              </a:solidFill>
            </a:rPr>
            <a:t> </a:t>
          </a:r>
          <a:r>
            <a:rPr lang="en-US" sz="1600" b="0" kern="1200" dirty="0">
              <a:solidFill>
                <a:srgbClr val="000000"/>
              </a:solidFill>
              <a:latin typeface="Wingdings 3" charset="2"/>
              <a:cs typeface="Wingdings 3" charset="2"/>
            </a:rPr>
            <a:t>a</a:t>
          </a:r>
          <a:r>
            <a:rPr lang="en-US" sz="1600" b="0" kern="1200" dirty="0">
              <a:solidFill>
                <a:srgbClr val="000000"/>
              </a:solidFill>
              <a:latin typeface="+mn-lt"/>
              <a:cs typeface="Wingdings 3" charset="2"/>
            </a:rPr>
            <a:t> multi-pass acceleration feasible</a:t>
          </a:r>
          <a:endParaRPr lang="en-US" sz="1600" b="0" kern="1200" dirty="0">
            <a:solidFill>
              <a:srgbClr val="000000"/>
            </a:solidFill>
          </a:endParaRPr>
        </a:p>
        <a:p>
          <a:pPr marL="342900" lvl="2" indent="-171450" algn="l" defTabSz="711200">
            <a:lnSpc>
              <a:spcPct val="90000"/>
            </a:lnSpc>
            <a:spcBef>
              <a:spcPct val="0"/>
            </a:spcBef>
            <a:spcAft>
              <a:spcPct val="15000"/>
            </a:spcAft>
            <a:buChar char="•"/>
          </a:pPr>
          <a:r>
            <a:rPr lang="en-US" sz="1600" b="0" kern="1200" dirty="0">
              <a:solidFill>
                <a:srgbClr val="000000"/>
              </a:solidFill>
            </a:rPr>
            <a:t>Beams can be produced with small energy spread</a:t>
          </a:r>
        </a:p>
        <a:p>
          <a:pPr marL="342900" lvl="2" indent="-171450" algn="l" defTabSz="711200">
            <a:lnSpc>
              <a:spcPct val="90000"/>
            </a:lnSpc>
            <a:spcBef>
              <a:spcPct val="0"/>
            </a:spcBef>
            <a:spcAft>
              <a:spcPct val="15000"/>
            </a:spcAft>
            <a:buChar char="•"/>
          </a:pPr>
          <a:r>
            <a:rPr lang="en-US" sz="1600" b="0" kern="1200" dirty="0" err="1">
              <a:solidFill>
                <a:srgbClr val="000000"/>
              </a:solidFill>
            </a:rPr>
            <a:t>Beamstrahlung</a:t>
          </a:r>
          <a:r>
            <a:rPr lang="en-US" sz="1600" b="0" kern="1200" dirty="0">
              <a:solidFill>
                <a:srgbClr val="000000"/>
              </a:solidFill>
            </a:rPr>
            <a:t> effects (</a:t>
          </a:r>
          <a:r>
            <a:rPr lang="en-US" sz="1600" b="1" kern="1200" dirty="0">
              <a:solidFill>
                <a:srgbClr val="000000"/>
              </a:solidFill>
            </a:rPr>
            <a:t>E</a:t>
          </a:r>
          <a:r>
            <a:rPr lang="en-US" sz="1600" b="1" kern="1200" baseline="30000" dirty="0">
              <a:solidFill>
                <a:srgbClr val="000000"/>
              </a:solidFill>
            </a:rPr>
            <a:t>4</a:t>
          </a:r>
          <a:r>
            <a:rPr lang="en-US" sz="1600" b="1" kern="1200" baseline="0" dirty="0">
              <a:solidFill>
                <a:srgbClr val="000000"/>
              </a:solidFill>
            </a:rPr>
            <a:t>/m</a:t>
          </a:r>
          <a:r>
            <a:rPr lang="en-US" sz="1600" b="1" kern="1200" baseline="30000" dirty="0">
              <a:solidFill>
                <a:srgbClr val="000000"/>
              </a:solidFill>
            </a:rPr>
            <a:t>4</a:t>
          </a:r>
          <a:r>
            <a:rPr lang="en-US" sz="1600" b="0" kern="1200" baseline="0" dirty="0">
              <a:solidFill>
                <a:srgbClr val="000000"/>
              </a:solidFill>
            </a:rPr>
            <a:t>)</a:t>
          </a:r>
          <a:r>
            <a:rPr lang="en-US" sz="1600" b="0" kern="1200" dirty="0">
              <a:solidFill>
                <a:srgbClr val="000000"/>
              </a:solidFill>
            </a:rPr>
            <a:t> are suppressed at the collider IP relative to </a:t>
          </a:r>
          <a:r>
            <a:rPr lang="en-US" sz="1600" b="0" kern="1200" dirty="0" err="1">
              <a:solidFill>
                <a:srgbClr val="000000"/>
              </a:solidFill>
            </a:rPr>
            <a:t>e</a:t>
          </a:r>
          <a:r>
            <a:rPr lang="en-US" sz="1600" b="0" kern="1200" baseline="30000" dirty="0" err="1">
              <a:solidFill>
                <a:srgbClr val="000000"/>
              </a:solidFill>
            </a:rPr>
            <a:t>+</a:t>
          </a:r>
          <a:r>
            <a:rPr lang="en-US" sz="1600" b="0" kern="1200" baseline="0" dirty="0" err="1">
              <a:solidFill>
                <a:srgbClr val="000000"/>
              </a:solidFill>
            </a:rPr>
            <a:t>e</a:t>
          </a:r>
          <a:r>
            <a:rPr lang="en-US" sz="1600" b="0" kern="1200" baseline="30000" dirty="0">
              <a:solidFill>
                <a:srgbClr val="000000"/>
              </a:solidFill>
            </a:rPr>
            <a:t>-</a:t>
          </a:r>
          <a:r>
            <a:rPr lang="en-US" sz="1600" b="0" kern="1200" baseline="0" dirty="0">
              <a:solidFill>
                <a:srgbClr val="000000"/>
              </a:solidFill>
            </a:rPr>
            <a:t> colliders</a:t>
          </a:r>
          <a:endParaRPr lang="en-US" sz="1600" b="0" kern="1200" dirty="0">
            <a:solidFill>
              <a:srgbClr val="000000"/>
            </a:solidFill>
          </a:endParaRPr>
        </a:p>
        <a:p>
          <a:pPr marL="171450" lvl="1" indent="-171450" algn="l" defTabSz="711200">
            <a:lnSpc>
              <a:spcPct val="90000"/>
            </a:lnSpc>
            <a:spcBef>
              <a:spcPct val="0"/>
            </a:spcBef>
            <a:spcAft>
              <a:spcPct val="15000"/>
            </a:spcAft>
            <a:buChar char="•"/>
          </a:pPr>
          <a:r>
            <a:rPr lang="en-US" sz="1600" b="1" i="1" kern="1200" dirty="0">
              <a:solidFill>
                <a:srgbClr val="FF0000"/>
              </a:solidFill>
            </a:rPr>
            <a:t>BUT</a:t>
          </a:r>
          <a:r>
            <a:rPr lang="en-US" sz="1600" b="1" kern="1200" dirty="0">
              <a:solidFill>
                <a:srgbClr val="FF0000"/>
              </a:solidFill>
            </a:rPr>
            <a:t> the accelerator complex and detector must be able to handle the impacts of </a:t>
          </a:r>
          <a:r>
            <a:rPr lang="en-US" sz="1600" b="0" i="0" kern="1200" dirty="0">
              <a:solidFill>
                <a:srgbClr val="FF0000"/>
              </a:solidFill>
              <a:latin typeface="Symbol" charset="2"/>
              <a:cs typeface="Symbol" charset="2"/>
            </a:rPr>
            <a:t>m</a:t>
          </a:r>
          <a:r>
            <a:rPr lang="en-US" sz="1600" b="1" kern="1200" dirty="0">
              <a:solidFill>
                <a:srgbClr val="FF0000"/>
              </a:solidFill>
              <a:latin typeface="+mn-lt"/>
              <a:cs typeface="Symbol" charset="2"/>
            </a:rPr>
            <a:t> decays</a:t>
          </a:r>
          <a:endParaRPr lang="en-US" sz="1600" b="1" kern="1200" dirty="0">
            <a:solidFill>
              <a:srgbClr val="FF0000"/>
            </a:solidFill>
          </a:endParaRPr>
        </a:p>
      </dsp:txBody>
      <dsp:txXfrm rot="-5400000">
        <a:off x="1135945" y="1800612"/>
        <a:ext cx="8774706" cy="1676208"/>
      </dsp:txXfrm>
    </dsp:sp>
    <dsp:sp modelId="{ABE54DA5-0DF6-114F-B502-87DEF6542056}">
      <dsp:nvSpPr>
        <dsp:cNvPr id="0" name=""/>
        <dsp:cNvSpPr/>
      </dsp:nvSpPr>
      <dsp:spPr>
        <a:xfrm rot="5400000">
          <a:off x="-243416" y="4038715"/>
          <a:ext cx="1622778" cy="113594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Collider Synergies</a:t>
          </a:r>
        </a:p>
      </dsp:txBody>
      <dsp:txXfrm rot="-5400000">
        <a:off x="1" y="4363272"/>
        <a:ext cx="1135945" cy="486833"/>
      </dsp:txXfrm>
    </dsp:sp>
    <dsp:sp modelId="{626607CA-67BB-3441-A65B-B5A51C99A3C9}">
      <dsp:nvSpPr>
        <dsp:cNvPr id="0" name=""/>
        <dsp:cNvSpPr/>
      </dsp:nvSpPr>
      <dsp:spPr>
        <a:xfrm rot="5400000">
          <a:off x="4824841" y="7511"/>
          <a:ext cx="1487593" cy="8865385"/>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90"/>
              </a:solidFill>
            </a:rPr>
            <a:t>High intensity beams required for a long-baseline Neutrino Factory are </a:t>
          </a:r>
          <a:br>
            <a:rPr lang="en-US" sz="1600" kern="1200" dirty="0">
              <a:solidFill>
                <a:srgbClr val="000090"/>
              </a:solidFill>
            </a:rPr>
          </a:br>
          <a:r>
            <a:rPr lang="en-US" sz="1600" kern="1200" dirty="0">
              <a:solidFill>
                <a:srgbClr val="000090"/>
              </a:solidFill>
            </a:rPr>
            <a:t>readily provided in conjunction with a Muon Collider Front End</a:t>
          </a:r>
        </a:p>
        <a:p>
          <a:pPr marL="171450" lvl="1" indent="-171450" algn="l" defTabSz="711200">
            <a:lnSpc>
              <a:spcPct val="90000"/>
            </a:lnSpc>
            <a:spcBef>
              <a:spcPct val="0"/>
            </a:spcBef>
            <a:spcAft>
              <a:spcPct val="15000"/>
            </a:spcAft>
            <a:buChar char="•"/>
          </a:pPr>
          <a:r>
            <a:rPr lang="en-US" sz="1600" kern="1200" dirty="0">
              <a:solidFill>
                <a:srgbClr val="000090"/>
              </a:solidFill>
            </a:rPr>
            <a:t>Such overlaps offer unique staging strategies to guarantee physics output </a:t>
          </a:r>
          <a:br>
            <a:rPr lang="en-US" sz="1600" kern="1200" dirty="0">
              <a:solidFill>
                <a:srgbClr val="000090"/>
              </a:solidFill>
            </a:rPr>
          </a:br>
          <a:r>
            <a:rPr lang="en-US" sz="1600" kern="1200" dirty="0">
              <a:solidFill>
                <a:srgbClr val="000090"/>
              </a:solidFill>
            </a:rPr>
            <a:t>while developing a muon accelerator complex capable of supporting </a:t>
          </a:r>
          <a:br>
            <a:rPr lang="en-US" sz="1600" kern="1200" dirty="0">
              <a:solidFill>
                <a:srgbClr val="000090"/>
              </a:solidFill>
            </a:rPr>
          </a:br>
          <a:r>
            <a:rPr lang="en-US" sz="1600" kern="1200" dirty="0">
              <a:solidFill>
                <a:srgbClr val="000090"/>
              </a:solidFill>
            </a:rPr>
            <a:t>collider operations</a:t>
          </a:r>
        </a:p>
        <a:p>
          <a:pPr marL="171450" lvl="1" indent="-171450" algn="l" defTabSz="711200">
            <a:lnSpc>
              <a:spcPct val="90000"/>
            </a:lnSpc>
            <a:spcBef>
              <a:spcPct val="0"/>
            </a:spcBef>
            <a:spcAft>
              <a:spcPct val="15000"/>
            </a:spcAft>
            <a:buChar char="•"/>
          </a:pPr>
          <a:r>
            <a:rPr lang="en-US" sz="1600" kern="1200" dirty="0">
              <a:solidFill>
                <a:srgbClr val="000090"/>
              </a:solidFill>
            </a:rPr>
            <a:t>Applications beyond HEP</a:t>
          </a:r>
        </a:p>
      </dsp:txBody>
      <dsp:txXfrm rot="-5400000">
        <a:off x="1135945" y="3769025"/>
        <a:ext cx="8792767" cy="134235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2/22/24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FAE8D-5168-754F-B5F6-D2946B654499}" type="slidenum">
              <a:rPr lang="en-US" smtClean="0"/>
              <a:t>20</a:t>
            </a:fld>
            <a:endParaRPr lang="en-US"/>
          </a:p>
        </p:txBody>
      </p:sp>
    </p:spTree>
    <p:extLst>
      <p:ext uri="{BB962C8B-B14F-4D97-AF65-F5344CB8AC3E}">
        <p14:creationId xmlns:p14="http://schemas.microsoft.com/office/powerpoint/2010/main" val="2482031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26B07-1ED7-5D77-371B-E2E9AB855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18B11-ABC0-B4F6-2827-F6D58A990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0D484A-078E-3B4D-383E-DEEBE899C4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13553F-A175-752F-177F-0E899AAC5B7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2FAE8D-5168-754F-B5F6-D2946B654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880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1.tif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p:nvPr>
        </p:nvSpPr>
        <p:spPr>
          <a:xfrm>
            <a:off x="609600" y="1701800"/>
            <a:ext cx="11074400" cy="47148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fr-FR"/>
              <a:t>Princeton University Physics Department Colloquium - February 22, 2024</a:t>
            </a:r>
            <a:endParaRPr lang="en-GB" dirty="0"/>
          </a:p>
        </p:txBody>
      </p:sp>
      <p:sp>
        <p:nvSpPr>
          <p:cNvPr id="9"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727200" y="275167"/>
            <a:ext cx="9042400" cy="1143000"/>
          </a:xfrm>
          <a:prstGeom prst="rect">
            <a:avLst/>
          </a:prstGeom>
        </p:spPr>
        <p:txBody>
          <a:bodyPr vert="horz" lIns="0" tIns="0" rIns="0" bIns="0"/>
          <a:lstStyle/>
          <a:p>
            <a:r>
              <a:rPr lang="en-US"/>
              <a:t>Click to edit Master title style</a:t>
            </a:r>
            <a:endParaRPr lang="en-GB" dirty="0"/>
          </a:p>
        </p:txBody>
      </p:sp>
    </p:spTree>
    <p:extLst>
      <p:ext uri="{BB962C8B-B14F-4D97-AF65-F5344CB8AC3E}">
        <p14:creationId xmlns:p14="http://schemas.microsoft.com/office/powerpoint/2010/main" val="179860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Princeton University Physics Department Colloquium - February 22, 2024</a:t>
            </a:r>
          </a:p>
        </p:txBody>
      </p:sp>
      <p:sp>
        <p:nvSpPr>
          <p:cNvPr id="6" name="Slide Number Placeholder 5"/>
          <p:cNvSpPr>
            <a:spLocks noGrp="1"/>
          </p:cNvSpPr>
          <p:nvPr>
            <p:ph type="sldNum" sz="quarter" idx="12"/>
          </p:nvPr>
        </p:nvSpPr>
        <p:spPr/>
        <p:txBody>
          <a:bodyPr/>
          <a:lstStyle/>
          <a:p>
            <a:fld id="{9C390B5B-5839-424A-8863-D4784EBDD279}" type="slidenum">
              <a:rPr lang="en-US" smtClean="0"/>
              <a:t>‹#›</a:t>
            </a:fld>
            <a:endParaRPr lang="en-US"/>
          </a:p>
        </p:txBody>
      </p:sp>
      <p:pic>
        <p:nvPicPr>
          <p:cNvPr id="7" name="Image 6" descr="MCC-inernational-finalV01.png">
            <a:extLst>
              <a:ext uri="{FF2B5EF4-FFF2-40B4-BE49-F238E27FC236}">
                <a16:creationId xmlns:a16="http://schemas.microsoft.com/office/drawing/2014/main" id="{6FFEBD9C-B9F4-C345-9F8B-099BF90D8875}"/>
              </a:ext>
            </a:extLst>
          </p:cNvPr>
          <p:cNvPicPr>
            <a:picLocks noChangeAspect="1"/>
          </p:cNvPicPr>
          <p:nvPr userDrawn="1"/>
        </p:nvPicPr>
        <p:blipFill>
          <a:blip r:embed="rId2"/>
          <a:stretch>
            <a:fillRect/>
          </a:stretch>
        </p:blipFill>
        <p:spPr>
          <a:xfrm>
            <a:off x="11277600" y="1"/>
            <a:ext cx="914400" cy="914400"/>
          </a:xfrm>
          <a:prstGeom prst="rect">
            <a:avLst/>
          </a:prstGeom>
        </p:spPr>
      </p:pic>
    </p:spTree>
    <p:extLst>
      <p:ext uri="{BB962C8B-B14F-4D97-AF65-F5344CB8AC3E}">
        <p14:creationId xmlns:p14="http://schemas.microsoft.com/office/powerpoint/2010/main" val="2335823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 name="Picture 4" descr="A cover of a report&#10;&#10;Description automatically generated">
            <a:extLst>
              <a:ext uri="{FF2B5EF4-FFF2-40B4-BE49-F238E27FC236}">
                <a16:creationId xmlns:a16="http://schemas.microsoft.com/office/drawing/2014/main" id="{92FE95F7-359C-0512-DCF9-10FB4BF80A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Tree>
    <p:extLst>
      <p:ext uri="{BB962C8B-B14F-4D97-AF65-F5344CB8AC3E}">
        <p14:creationId xmlns:p14="http://schemas.microsoft.com/office/powerpoint/2010/main" val="243969285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alpha val="91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223084"/>
            <a:ext cx="9144000" cy="103471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Princeton University Physics Department Colloquium - February 22, 2024</a:t>
            </a:r>
          </a:p>
        </p:txBody>
      </p:sp>
      <p:sp>
        <p:nvSpPr>
          <p:cNvPr id="6" name="Slide Number Placeholder 5"/>
          <p:cNvSpPr>
            <a:spLocks noGrp="1"/>
          </p:cNvSpPr>
          <p:nvPr>
            <p:ph type="sldNum" sz="quarter" idx="12"/>
          </p:nvPr>
        </p:nvSpPr>
        <p:spPr/>
        <p:txBody>
          <a:bodyPr/>
          <a:lstStyle/>
          <a:p>
            <a:fld id="{9C390B5B-5839-424A-8863-D4784EBDD279}" type="slidenum">
              <a:rPr lang="en-US" smtClean="0"/>
              <a:t>‹#›</a:t>
            </a:fld>
            <a:endParaRPr lang="en-US"/>
          </a:p>
        </p:txBody>
      </p:sp>
      <p:sp>
        <p:nvSpPr>
          <p:cNvPr id="18" name="Rectangle 17">
            <a:extLst>
              <a:ext uri="{FF2B5EF4-FFF2-40B4-BE49-F238E27FC236}">
                <a16:creationId xmlns:a16="http://schemas.microsoft.com/office/drawing/2014/main" id="{E23216CB-0CD2-894C-917A-6B38BDC31EFC}"/>
              </a:ext>
            </a:extLst>
          </p:cNvPr>
          <p:cNvSpPr/>
          <p:nvPr userDrawn="1"/>
        </p:nvSpPr>
        <p:spPr>
          <a:xfrm>
            <a:off x="-18288" y="6163056"/>
            <a:ext cx="12192000" cy="704088"/>
          </a:xfrm>
          <a:prstGeom prst="rect">
            <a:avLst/>
          </a:prstGeom>
          <a:solidFill>
            <a:schemeClr val="bg1"/>
          </a:solidFill>
          <a:ln>
            <a:solidFill>
              <a:schemeClr val="bg1"/>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F0A3978-37B9-8640-8761-BBC7AD1EE444}"/>
              </a:ext>
            </a:extLst>
          </p:cNvPr>
          <p:cNvPicPr>
            <a:picLocks noChangeAspect="1"/>
          </p:cNvPicPr>
          <p:nvPr userDrawn="1"/>
        </p:nvPicPr>
        <p:blipFill rotWithShape="1">
          <a:blip r:embed="rId2"/>
          <a:srcRect l="545" t="26000" r="323" b="38000"/>
          <a:stretch/>
        </p:blipFill>
        <p:spPr>
          <a:xfrm>
            <a:off x="10425177" y="6217750"/>
            <a:ext cx="1706481" cy="621792"/>
          </a:xfrm>
          <a:prstGeom prst="rect">
            <a:avLst/>
          </a:prstGeom>
          <a:ln w="38100">
            <a:solidFill>
              <a:schemeClr val="bg1"/>
            </a:solidFill>
          </a:ln>
        </p:spPr>
      </p:pic>
      <p:pic>
        <p:nvPicPr>
          <p:cNvPr id="17" name="Picture 16">
            <a:extLst>
              <a:ext uri="{FF2B5EF4-FFF2-40B4-BE49-F238E27FC236}">
                <a16:creationId xmlns:a16="http://schemas.microsoft.com/office/drawing/2014/main" id="{F9345498-9878-2348-BAAB-8DC9B4818F60}"/>
              </a:ext>
            </a:extLst>
          </p:cNvPr>
          <p:cNvPicPr>
            <a:picLocks noChangeAspect="1"/>
          </p:cNvPicPr>
          <p:nvPr userDrawn="1"/>
        </p:nvPicPr>
        <p:blipFill>
          <a:blip r:embed="rId3"/>
          <a:stretch>
            <a:fillRect/>
          </a:stretch>
        </p:blipFill>
        <p:spPr>
          <a:xfrm>
            <a:off x="20033" y="6291072"/>
            <a:ext cx="2560325" cy="429768"/>
          </a:xfrm>
          <a:prstGeom prst="rect">
            <a:avLst/>
          </a:prstGeom>
          <a:solidFill>
            <a:schemeClr val="bg1"/>
          </a:solidFill>
        </p:spPr>
      </p:pic>
      <p:pic>
        <p:nvPicPr>
          <p:cNvPr id="10" name="Picture 9">
            <a:extLst>
              <a:ext uri="{FF2B5EF4-FFF2-40B4-BE49-F238E27FC236}">
                <a16:creationId xmlns:a16="http://schemas.microsoft.com/office/drawing/2014/main" id="{F67C6BC0-54C3-5B46-9A05-9445C0310894}"/>
              </a:ext>
            </a:extLst>
          </p:cNvPr>
          <p:cNvPicPr>
            <a:picLocks noChangeAspect="1"/>
          </p:cNvPicPr>
          <p:nvPr userDrawn="1"/>
        </p:nvPicPr>
        <p:blipFill>
          <a:blip r:embed="rId4"/>
          <a:stretch>
            <a:fillRect/>
          </a:stretch>
        </p:blipFill>
        <p:spPr>
          <a:xfrm>
            <a:off x="69450" y="11575"/>
            <a:ext cx="4697026" cy="2702560"/>
          </a:xfrm>
          <a:prstGeom prst="ellipse">
            <a:avLst/>
          </a:prstGeom>
          <a:effectLst>
            <a:softEdge rad="88900"/>
          </a:effectLst>
        </p:spPr>
      </p:pic>
      <p:sp>
        <p:nvSpPr>
          <p:cNvPr id="2" name="Title 1"/>
          <p:cNvSpPr>
            <a:spLocks noGrp="1"/>
          </p:cNvSpPr>
          <p:nvPr>
            <p:ph type="ctrTitle"/>
          </p:nvPr>
        </p:nvSpPr>
        <p:spPr>
          <a:xfrm>
            <a:off x="1524000" y="2622883"/>
            <a:ext cx="9144000" cy="1515980"/>
          </a:xfrm>
        </p:spPr>
        <p:txBody>
          <a:bodyPr anchor="b"/>
          <a:lstStyle>
            <a:lvl1pPr algn="ctr">
              <a:defRPr sz="6000"/>
            </a:lvl1pPr>
          </a:lstStyle>
          <a:p>
            <a:r>
              <a:rPr lang="en-US" dirty="0"/>
              <a:t>Click to edit Master title style</a:t>
            </a:r>
          </a:p>
        </p:txBody>
      </p:sp>
      <p:pic>
        <p:nvPicPr>
          <p:cNvPr id="13" name="Image 6" descr="MCC-inernational-finalV01.png">
            <a:extLst>
              <a:ext uri="{FF2B5EF4-FFF2-40B4-BE49-F238E27FC236}">
                <a16:creationId xmlns:a16="http://schemas.microsoft.com/office/drawing/2014/main" id="{35522EE7-61F9-FD40-A9AE-5138974DF68F}"/>
              </a:ext>
            </a:extLst>
          </p:cNvPr>
          <p:cNvPicPr>
            <a:picLocks noChangeAspect="1"/>
          </p:cNvPicPr>
          <p:nvPr userDrawn="1"/>
        </p:nvPicPr>
        <p:blipFill>
          <a:blip r:embed="rId5"/>
          <a:stretch>
            <a:fillRect/>
          </a:stretch>
        </p:blipFill>
        <p:spPr>
          <a:xfrm>
            <a:off x="11277600" y="0"/>
            <a:ext cx="914400" cy="914400"/>
          </a:xfrm>
          <a:prstGeom prst="rect">
            <a:avLst/>
          </a:prstGeom>
        </p:spPr>
      </p:pic>
    </p:spTree>
    <p:extLst>
      <p:ext uri="{BB962C8B-B14F-4D97-AF65-F5344CB8AC3E}">
        <p14:creationId xmlns:p14="http://schemas.microsoft.com/office/powerpoint/2010/main" val="1797832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4951" y="-1"/>
            <a:ext cx="10451940" cy="9144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563360"/>
            <a:ext cx="2743200" cy="269875"/>
          </a:xfrm>
        </p:spPr>
        <p:txBody>
          <a:bodyPr/>
          <a:lstStyle/>
          <a:p>
            <a:endParaRPr lang="en-US" dirty="0"/>
          </a:p>
        </p:txBody>
      </p:sp>
      <p:sp>
        <p:nvSpPr>
          <p:cNvPr id="5" name="Footer Placeholder 4"/>
          <p:cNvSpPr>
            <a:spLocks noGrp="1"/>
          </p:cNvSpPr>
          <p:nvPr>
            <p:ph type="ftr" sz="quarter" idx="11"/>
          </p:nvPr>
        </p:nvSpPr>
        <p:spPr>
          <a:xfrm>
            <a:off x="4038600" y="6563360"/>
            <a:ext cx="4114800" cy="269875"/>
          </a:xfrm>
        </p:spPr>
        <p:txBody>
          <a:bodyPr/>
          <a:lstStyle/>
          <a:p>
            <a:r>
              <a:rPr lang="en-US"/>
              <a:t>Princeton University Physics Department Colloquium - February 22, 2024</a:t>
            </a:r>
          </a:p>
        </p:txBody>
      </p:sp>
      <p:sp>
        <p:nvSpPr>
          <p:cNvPr id="6" name="Slide Number Placeholder 5"/>
          <p:cNvSpPr>
            <a:spLocks noGrp="1"/>
          </p:cNvSpPr>
          <p:nvPr>
            <p:ph type="sldNum" sz="quarter" idx="12"/>
          </p:nvPr>
        </p:nvSpPr>
        <p:spPr>
          <a:xfrm>
            <a:off x="8610600" y="6563360"/>
            <a:ext cx="1758696" cy="269875"/>
          </a:xfrm>
        </p:spPr>
        <p:txBody>
          <a:bodyPr/>
          <a:lstStyle/>
          <a:p>
            <a:fld id="{9C390B5B-5839-424A-8863-D4784EBDD279}" type="slidenum">
              <a:rPr lang="en-US" smtClean="0"/>
              <a:t>‹#›</a:t>
            </a:fld>
            <a:endParaRPr lang="en-US"/>
          </a:p>
        </p:txBody>
      </p:sp>
      <p:pic>
        <p:nvPicPr>
          <p:cNvPr id="7" name="Image 6" descr="MCC-inernational-finalV01.png">
            <a:extLst>
              <a:ext uri="{FF2B5EF4-FFF2-40B4-BE49-F238E27FC236}">
                <a16:creationId xmlns:a16="http://schemas.microsoft.com/office/drawing/2014/main" id="{670D7CFD-68AB-6C42-81D8-9DFCAC63D490}"/>
              </a:ext>
            </a:extLst>
          </p:cNvPr>
          <p:cNvPicPr>
            <a:picLocks noChangeAspect="1"/>
          </p:cNvPicPr>
          <p:nvPr userDrawn="1"/>
        </p:nvPicPr>
        <p:blipFill>
          <a:blip r:embed="rId2"/>
          <a:stretch>
            <a:fillRect/>
          </a:stretch>
        </p:blipFill>
        <p:spPr>
          <a:xfrm>
            <a:off x="11277600" y="1"/>
            <a:ext cx="914400" cy="914400"/>
          </a:xfrm>
          <a:prstGeom prst="rect">
            <a:avLst/>
          </a:prstGeom>
        </p:spPr>
      </p:pic>
    </p:spTree>
    <p:extLst>
      <p:ext uri="{BB962C8B-B14F-4D97-AF65-F5344CB8AC3E}">
        <p14:creationId xmlns:p14="http://schemas.microsoft.com/office/powerpoint/2010/main" val="4038745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4951" y="-1"/>
            <a:ext cx="10451940" cy="9144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563360"/>
            <a:ext cx="2743200" cy="269875"/>
          </a:xfrm>
        </p:spPr>
        <p:txBody>
          <a:bodyPr/>
          <a:lstStyle/>
          <a:p>
            <a:endParaRPr lang="en-US" dirty="0"/>
          </a:p>
        </p:txBody>
      </p:sp>
      <p:sp>
        <p:nvSpPr>
          <p:cNvPr id="5" name="Footer Placeholder 4"/>
          <p:cNvSpPr>
            <a:spLocks noGrp="1"/>
          </p:cNvSpPr>
          <p:nvPr>
            <p:ph type="ftr" sz="quarter" idx="11"/>
          </p:nvPr>
        </p:nvSpPr>
        <p:spPr>
          <a:xfrm>
            <a:off x="3763477" y="6563360"/>
            <a:ext cx="4745255" cy="269875"/>
          </a:xfrm>
        </p:spPr>
        <p:txBody>
          <a:bodyPr/>
          <a:lstStyle/>
          <a:p>
            <a:r>
              <a:rPr lang="en-US"/>
              <a:t>Princeton University Physics Department Colloquium - February 22, 2024</a:t>
            </a:r>
          </a:p>
        </p:txBody>
      </p:sp>
      <p:sp>
        <p:nvSpPr>
          <p:cNvPr id="6" name="Slide Number Placeholder 5"/>
          <p:cNvSpPr>
            <a:spLocks noGrp="1"/>
          </p:cNvSpPr>
          <p:nvPr>
            <p:ph type="sldNum" sz="quarter" idx="12"/>
          </p:nvPr>
        </p:nvSpPr>
        <p:spPr>
          <a:xfrm>
            <a:off x="8610600" y="6563360"/>
            <a:ext cx="1758696" cy="269875"/>
          </a:xfrm>
        </p:spPr>
        <p:txBody>
          <a:bodyPr/>
          <a:lstStyle/>
          <a:p>
            <a:fld id="{9C390B5B-5839-424A-8863-D4784EBDD279}" type="slidenum">
              <a:rPr lang="en-US" smtClean="0"/>
              <a:t>‹#›</a:t>
            </a:fld>
            <a:endParaRPr lang="en-US"/>
          </a:p>
        </p:txBody>
      </p:sp>
      <p:pic>
        <p:nvPicPr>
          <p:cNvPr id="7" name="Image 6" descr="MCC-inernational-finalV01.png">
            <a:extLst>
              <a:ext uri="{FF2B5EF4-FFF2-40B4-BE49-F238E27FC236}">
                <a16:creationId xmlns:a16="http://schemas.microsoft.com/office/drawing/2014/main" id="{670D7CFD-68AB-6C42-81D8-9DFCAC63D490}"/>
              </a:ext>
            </a:extLst>
          </p:cNvPr>
          <p:cNvPicPr>
            <a:picLocks noChangeAspect="1"/>
          </p:cNvPicPr>
          <p:nvPr userDrawn="1"/>
        </p:nvPicPr>
        <p:blipFill>
          <a:blip r:embed="rId2"/>
          <a:stretch>
            <a:fillRect/>
          </a:stretch>
        </p:blipFill>
        <p:spPr>
          <a:xfrm>
            <a:off x="11277600" y="1"/>
            <a:ext cx="914400" cy="914400"/>
          </a:xfrm>
          <a:prstGeom prst="rect">
            <a:avLst/>
          </a:prstGeom>
        </p:spPr>
      </p:pic>
      <p:pic>
        <p:nvPicPr>
          <p:cNvPr id="8" name="Picture 7">
            <a:extLst>
              <a:ext uri="{FF2B5EF4-FFF2-40B4-BE49-F238E27FC236}">
                <a16:creationId xmlns:a16="http://schemas.microsoft.com/office/drawing/2014/main" id="{995BD82B-7025-3CD1-7EC1-18E4C5F34954}"/>
              </a:ext>
            </a:extLst>
          </p:cNvPr>
          <p:cNvPicPr>
            <a:picLocks noChangeAspect="1"/>
          </p:cNvPicPr>
          <p:nvPr userDrawn="1"/>
        </p:nvPicPr>
        <p:blipFill rotWithShape="1">
          <a:blip r:embed="rId3"/>
          <a:srcRect l="-2077" r="-2422" b="1858"/>
          <a:stretch/>
        </p:blipFill>
        <p:spPr>
          <a:xfrm>
            <a:off x="-10160" y="10159"/>
            <a:ext cx="854927" cy="914400"/>
          </a:xfrm>
          <a:prstGeom prst="rect">
            <a:avLst/>
          </a:prstGeom>
          <a:effectLst>
            <a:softEdge rad="0"/>
          </a:effectLst>
        </p:spPr>
      </p:pic>
    </p:spTree>
    <p:extLst>
      <p:ext uri="{BB962C8B-B14F-4D97-AF65-F5344CB8AC3E}">
        <p14:creationId xmlns:p14="http://schemas.microsoft.com/office/powerpoint/2010/main" val="4093226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Princeton University Physics Department Colloquium - February 22, 2024</a:t>
            </a:r>
          </a:p>
        </p:txBody>
      </p:sp>
      <p:sp>
        <p:nvSpPr>
          <p:cNvPr id="6" name="Slide Number Placeholder 5"/>
          <p:cNvSpPr>
            <a:spLocks noGrp="1"/>
          </p:cNvSpPr>
          <p:nvPr>
            <p:ph type="sldNum" sz="quarter" idx="12"/>
          </p:nvPr>
        </p:nvSpPr>
        <p:spPr/>
        <p:txBody>
          <a:bodyPr/>
          <a:lstStyle/>
          <a:p>
            <a:fld id="{9C390B5B-5839-424A-8863-D4784EBDD279}" type="slidenum">
              <a:rPr lang="en-US" smtClean="0"/>
              <a:t>‹#›</a:t>
            </a:fld>
            <a:endParaRPr lang="en-US"/>
          </a:p>
        </p:txBody>
      </p:sp>
      <p:pic>
        <p:nvPicPr>
          <p:cNvPr id="7" name="Image 6" descr="MCC-inernational-finalV01.png">
            <a:extLst>
              <a:ext uri="{FF2B5EF4-FFF2-40B4-BE49-F238E27FC236}">
                <a16:creationId xmlns:a16="http://schemas.microsoft.com/office/drawing/2014/main" id="{6FFEBD9C-B9F4-C345-9F8B-099BF90D8875}"/>
              </a:ext>
            </a:extLst>
          </p:cNvPr>
          <p:cNvPicPr>
            <a:picLocks noChangeAspect="1"/>
          </p:cNvPicPr>
          <p:nvPr userDrawn="1"/>
        </p:nvPicPr>
        <p:blipFill>
          <a:blip r:embed="rId2"/>
          <a:stretch>
            <a:fillRect/>
          </a:stretch>
        </p:blipFill>
        <p:spPr>
          <a:xfrm>
            <a:off x="11277600" y="1"/>
            <a:ext cx="914400" cy="914400"/>
          </a:xfrm>
          <a:prstGeom prst="rect">
            <a:avLst/>
          </a:prstGeom>
        </p:spPr>
      </p:pic>
    </p:spTree>
    <p:extLst>
      <p:ext uri="{BB962C8B-B14F-4D97-AF65-F5344CB8AC3E}">
        <p14:creationId xmlns:p14="http://schemas.microsoft.com/office/powerpoint/2010/main" val="35217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Princeton University Physics Department Colloquium - February 22, 2024</a:t>
            </a:r>
          </a:p>
        </p:txBody>
      </p:sp>
      <p:sp>
        <p:nvSpPr>
          <p:cNvPr id="6" name="Slide Number Placeholder 5"/>
          <p:cNvSpPr>
            <a:spLocks noGrp="1"/>
          </p:cNvSpPr>
          <p:nvPr>
            <p:ph type="sldNum" sz="quarter" idx="12"/>
          </p:nvPr>
        </p:nvSpPr>
        <p:spPr/>
        <p:txBody>
          <a:bodyPr/>
          <a:lstStyle/>
          <a:p>
            <a:fld id="{9C390B5B-5839-424A-8863-D4784EBDD279}" type="slidenum">
              <a:rPr lang="en-US" smtClean="0"/>
              <a:t>‹#›</a:t>
            </a:fld>
            <a:endParaRPr lang="en-US"/>
          </a:p>
        </p:txBody>
      </p:sp>
      <p:pic>
        <p:nvPicPr>
          <p:cNvPr id="7" name="Image 6" descr="MCC-inernational-finalV01.png">
            <a:extLst>
              <a:ext uri="{FF2B5EF4-FFF2-40B4-BE49-F238E27FC236}">
                <a16:creationId xmlns:a16="http://schemas.microsoft.com/office/drawing/2014/main" id="{6FFEBD9C-B9F4-C345-9F8B-099BF90D8875}"/>
              </a:ext>
            </a:extLst>
          </p:cNvPr>
          <p:cNvPicPr>
            <a:picLocks noChangeAspect="1"/>
          </p:cNvPicPr>
          <p:nvPr userDrawn="1"/>
        </p:nvPicPr>
        <p:blipFill>
          <a:blip r:embed="rId2"/>
          <a:stretch>
            <a:fillRect/>
          </a:stretch>
        </p:blipFill>
        <p:spPr>
          <a:xfrm>
            <a:off x="11277600" y="1"/>
            <a:ext cx="914400" cy="914400"/>
          </a:xfrm>
          <a:prstGeom prst="rect">
            <a:avLst/>
          </a:prstGeom>
        </p:spPr>
      </p:pic>
      <p:pic>
        <p:nvPicPr>
          <p:cNvPr id="8" name="Picture 7">
            <a:extLst>
              <a:ext uri="{FF2B5EF4-FFF2-40B4-BE49-F238E27FC236}">
                <a16:creationId xmlns:a16="http://schemas.microsoft.com/office/drawing/2014/main" id="{0ED7F7DE-7EE6-72AE-8921-3E77A09B16A4}"/>
              </a:ext>
            </a:extLst>
          </p:cNvPr>
          <p:cNvPicPr>
            <a:picLocks noChangeAspect="1"/>
          </p:cNvPicPr>
          <p:nvPr userDrawn="1"/>
        </p:nvPicPr>
        <p:blipFill rotWithShape="1">
          <a:blip r:embed="rId3"/>
          <a:srcRect l="-2077" r="-2422" b="1858"/>
          <a:stretch/>
        </p:blipFill>
        <p:spPr>
          <a:xfrm>
            <a:off x="-10160" y="10159"/>
            <a:ext cx="854927" cy="914400"/>
          </a:xfrm>
          <a:prstGeom prst="rect">
            <a:avLst/>
          </a:prstGeom>
          <a:effectLst>
            <a:softEdge rad="0"/>
          </a:effectLst>
        </p:spPr>
      </p:pic>
    </p:spTree>
    <p:extLst>
      <p:ext uri="{BB962C8B-B14F-4D97-AF65-F5344CB8AC3E}">
        <p14:creationId xmlns:p14="http://schemas.microsoft.com/office/powerpoint/2010/main" val="2293423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Princeton University Physics Department Colloquium - February 22, 2024</a:t>
            </a:r>
          </a:p>
        </p:txBody>
      </p:sp>
      <p:sp>
        <p:nvSpPr>
          <p:cNvPr id="7" name="Slide Number Placeholder 6"/>
          <p:cNvSpPr>
            <a:spLocks noGrp="1"/>
          </p:cNvSpPr>
          <p:nvPr>
            <p:ph type="sldNum" sz="quarter" idx="12"/>
          </p:nvPr>
        </p:nvSpPr>
        <p:spPr/>
        <p:txBody>
          <a:bodyPr/>
          <a:lstStyle/>
          <a:p>
            <a:fld id="{9C390B5B-5839-424A-8863-D4784EBDD279}" type="slidenum">
              <a:rPr lang="en-US" smtClean="0"/>
              <a:t>‹#›</a:t>
            </a:fld>
            <a:endParaRPr lang="en-US"/>
          </a:p>
        </p:txBody>
      </p:sp>
    </p:spTree>
    <p:extLst>
      <p:ext uri="{BB962C8B-B14F-4D97-AF65-F5344CB8AC3E}">
        <p14:creationId xmlns:p14="http://schemas.microsoft.com/office/powerpoint/2010/main" val="144305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Princeton University Physics Department Colloquium - February 22, 2024</a:t>
            </a:r>
          </a:p>
        </p:txBody>
      </p:sp>
      <p:sp>
        <p:nvSpPr>
          <p:cNvPr id="9" name="Slide Number Placeholder 8"/>
          <p:cNvSpPr>
            <a:spLocks noGrp="1"/>
          </p:cNvSpPr>
          <p:nvPr>
            <p:ph type="sldNum" sz="quarter" idx="12"/>
          </p:nvPr>
        </p:nvSpPr>
        <p:spPr/>
        <p:txBody>
          <a:bodyPr/>
          <a:lstStyle/>
          <a:p>
            <a:fld id="{9C390B5B-5839-424A-8863-D4784EBDD279}" type="slidenum">
              <a:rPr lang="en-US" smtClean="0"/>
              <a:t>‹#›</a:t>
            </a:fld>
            <a:endParaRPr lang="en-US"/>
          </a:p>
        </p:txBody>
      </p:sp>
    </p:spTree>
    <p:extLst>
      <p:ext uri="{BB962C8B-B14F-4D97-AF65-F5344CB8AC3E}">
        <p14:creationId xmlns:p14="http://schemas.microsoft.com/office/powerpoint/2010/main" val="1780274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4951" y="-1"/>
            <a:ext cx="10440365" cy="9144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Princeton University Physics Department Colloquium - February 22, 2024</a:t>
            </a:r>
          </a:p>
        </p:txBody>
      </p:sp>
      <p:sp>
        <p:nvSpPr>
          <p:cNvPr id="5" name="Slide Number Placeholder 4"/>
          <p:cNvSpPr>
            <a:spLocks noGrp="1"/>
          </p:cNvSpPr>
          <p:nvPr>
            <p:ph type="sldNum" sz="quarter" idx="12"/>
          </p:nvPr>
        </p:nvSpPr>
        <p:spPr/>
        <p:txBody>
          <a:bodyPr/>
          <a:lstStyle/>
          <a:p>
            <a:fld id="{9C390B5B-5839-424A-8863-D4784EBDD279}" type="slidenum">
              <a:rPr lang="en-US" smtClean="0"/>
              <a:t>‹#›</a:t>
            </a:fld>
            <a:endParaRPr lang="en-US"/>
          </a:p>
        </p:txBody>
      </p:sp>
      <p:pic>
        <p:nvPicPr>
          <p:cNvPr id="6" name="Image 6" descr="MCC-inernational-finalV01.png">
            <a:extLst>
              <a:ext uri="{FF2B5EF4-FFF2-40B4-BE49-F238E27FC236}">
                <a16:creationId xmlns:a16="http://schemas.microsoft.com/office/drawing/2014/main" id="{81A1D46A-7448-064D-9CAD-87749CD34589}"/>
              </a:ext>
            </a:extLst>
          </p:cNvPr>
          <p:cNvPicPr>
            <a:picLocks noChangeAspect="1"/>
          </p:cNvPicPr>
          <p:nvPr userDrawn="1"/>
        </p:nvPicPr>
        <p:blipFill>
          <a:blip r:embed="rId2"/>
          <a:stretch>
            <a:fillRect/>
          </a:stretch>
        </p:blipFill>
        <p:spPr>
          <a:xfrm>
            <a:off x="11277600" y="1"/>
            <a:ext cx="914400" cy="914400"/>
          </a:xfrm>
          <a:prstGeom prst="rect">
            <a:avLst/>
          </a:prstGeom>
        </p:spPr>
      </p:pic>
    </p:spTree>
    <p:extLst>
      <p:ext uri="{BB962C8B-B14F-4D97-AF65-F5344CB8AC3E}">
        <p14:creationId xmlns:p14="http://schemas.microsoft.com/office/powerpoint/2010/main" val="3466701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Princeton University Physics Department Colloquium - February 22, 2024</a:t>
            </a:r>
          </a:p>
        </p:txBody>
      </p:sp>
      <p:sp>
        <p:nvSpPr>
          <p:cNvPr id="4" name="Slide Number Placeholder 3"/>
          <p:cNvSpPr>
            <a:spLocks noGrp="1"/>
          </p:cNvSpPr>
          <p:nvPr>
            <p:ph type="sldNum" sz="quarter" idx="12"/>
          </p:nvPr>
        </p:nvSpPr>
        <p:spPr/>
        <p:txBody>
          <a:bodyPr/>
          <a:lstStyle/>
          <a:p>
            <a:fld id="{9C390B5B-5839-424A-8863-D4784EBDD279}" type="slidenum">
              <a:rPr lang="en-US" smtClean="0"/>
              <a:t>‹#›</a:t>
            </a:fld>
            <a:endParaRPr lang="en-US"/>
          </a:p>
        </p:txBody>
      </p:sp>
      <p:pic>
        <p:nvPicPr>
          <p:cNvPr id="5" name="Image 6" descr="MCC-inernational-finalV01.png">
            <a:extLst>
              <a:ext uri="{FF2B5EF4-FFF2-40B4-BE49-F238E27FC236}">
                <a16:creationId xmlns:a16="http://schemas.microsoft.com/office/drawing/2014/main" id="{5CFD5AE0-038B-0449-AD8F-C67F11D0B4F7}"/>
              </a:ext>
            </a:extLst>
          </p:cNvPr>
          <p:cNvPicPr>
            <a:picLocks noChangeAspect="1"/>
          </p:cNvPicPr>
          <p:nvPr userDrawn="1"/>
        </p:nvPicPr>
        <p:blipFill>
          <a:blip r:embed="rId2"/>
          <a:stretch>
            <a:fillRect/>
          </a:stretch>
        </p:blipFill>
        <p:spPr>
          <a:xfrm>
            <a:off x="11277600" y="1"/>
            <a:ext cx="914400" cy="914400"/>
          </a:xfrm>
          <a:prstGeom prst="rect">
            <a:avLst/>
          </a:prstGeom>
        </p:spPr>
      </p:pic>
    </p:spTree>
    <p:extLst>
      <p:ext uri="{BB962C8B-B14F-4D97-AF65-F5344CB8AC3E}">
        <p14:creationId xmlns:p14="http://schemas.microsoft.com/office/powerpoint/2010/main" val="3180437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Princeton University Physics Department Colloquium - February 22, 2024</a:t>
            </a:r>
          </a:p>
        </p:txBody>
      </p:sp>
      <p:sp>
        <p:nvSpPr>
          <p:cNvPr id="7" name="Slide Number Placeholder 6"/>
          <p:cNvSpPr>
            <a:spLocks noGrp="1"/>
          </p:cNvSpPr>
          <p:nvPr>
            <p:ph type="sldNum" sz="quarter" idx="12"/>
          </p:nvPr>
        </p:nvSpPr>
        <p:spPr/>
        <p:txBody>
          <a:bodyPr/>
          <a:lstStyle/>
          <a:p>
            <a:fld id="{9C390B5B-5839-424A-8863-D4784EBDD279}" type="slidenum">
              <a:rPr lang="en-US" smtClean="0"/>
              <a:t>‹#›</a:t>
            </a:fld>
            <a:endParaRPr lang="en-US"/>
          </a:p>
        </p:txBody>
      </p:sp>
    </p:spTree>
    <p:extLst>
      <p:ext uri="{BB962C8B-B14F-4D97-AF65-F5344CB8AC3E}">
        <p14:creationId xmlns:p14="http://schemas.microsoft.com/office/powerpoint/2010/main" val="1815990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Princeton University Physics Department Colloquium - February 22, 2024</a:t>
            </a:r>
          </a:p>
        </p:txBody>
      </p:sp>
      <p:sp>
        <p:nvSpPr>
          <p:cNvPr id="7" name="Slide Number Placeholder 6"/>
          <p:cNvSpPr>
            <a:spLocks noGrp="1"/>
          </p:cNvSpPr>
          <p:nvPr>
            <p:ph type="sldNum" sz="quarter" idx="12"/>
          </p:nvPr>
        </p:nvSpPr>
        <p:spPr/>
        <p:txBody>
          <a:bodyPr/>
          <a:lstStyle/>
          <a:p>
            <a:fld id="{9C390B5B-5839-424A-8863-D4784EBDD279}" type="slidenum">
              <a:rPr lang="en-US" smtClean="0"/>
              <a:t>‹#›</a:t>
            </a:fld>
            <a:endParaRPr lang="en-US"/>
          </a:p>
        </p:txBody>
      </p:sp>
    </p:spTree>
    <p:extLst>
      <p:ext uri="{BB962C8B-B14F-4D97-AF65-F5344CB8AC3E}">
        <p14:creationId xmlns:p14="http://schemas.microsoft.com/office/powerpoint/2010/main" val="1026296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Princeton University Physics Department Colloquium - February 22, 2024</a:t>
            </a:r>
          </a:p>
        </p:txBody>
      </p:sp>
      <p:sp>
        <p:nvSpPr>
          <p:cNvPr id="6" name="Slide Number Placeholder 5"/>
          <p:cNvSpPr>
            <a:spLocks noGrp="1"/>
          </p:cNvSpPr>
          <p:nvPr>
            <p:ph type="sldNum" sz="quarter" idx="12"/>
          </p:nvPr>
        </p:nvSpPr>
        <p:spPr/>
        <p:txBody>
          <a:bodyPr/>
          <a:lstStyle/>
          <a:p>
            <a:fld id="{9C390B5B-5839-424A-8863-D4784EBDD279}" type="slidenum">
              <a:rPr lang="en-US" smtClean="0"/>
              <a:t>‹#›</a:t>
            </a:fld>
            <a:endParaRPr lang="en-US"/>
          </a:p>
        </p:txBody>
      </p:sp>
    </p:spTree>
    <p:extLst>
      <p:ext uri="{BB962C8B-B14F-4D97-AF65-F5344CB8AC3E}">
        <p14:creationId xmlns:p14="http://schemas.microsoft.com/office/powerpoint/2010/main" val="3862967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Princeton University Physics Department Colloquium - February 22, 2024</a:t>
            </a:r>
          </a:p>
        </p:txBody>
      </p:sp>
      <p:sp>
        <p:nvSpPr>
          <p:cNvPr id="6" name="Slide Number Placeholder 5"/>
          <p:cNvSpPr>
            <a:spLocks noGrp="1"/>
          </p:cNvSpPr>
          <p:nvPr>
            <p:ph type="sldNum" sz="quarter" idx="12"/>
          </p:nvPr>
        </p:nvSpPr>
        <p:spPr/>
        <p:txBody>
          <a:bodyPr/>
          <a:lstStyle/>
          <a:p>
            <a:fld id="{9C390B5B-5839-424A-8863-D4784EBDD279}" type="slidenum">
              <a:rPr lang="en-US" smtClean="0"/>
              <a:t>‹#›</a:t>
            </a:fld>
            <a:endParaRPr lang="en-US"/>
          </a:p>
        </p:txBody>
      </p:sp>
    </p:spTree>
    <p:extLst>
      <p:ext uri="{BB962C8B-B14F-4D97-AF65-F5344CB8AC3E}">
        <p14:creationId xmlns:p14="http://schemas.microsoft.com/office/powerpoint/2010/main" val="3618799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609600" y="1701800"/>
            <a:ext cx="10972800" cy="4673600"/>
          </a:xfrm>
          <a:prstGeom prst="rect">
            <a:avLst/>
          </a:prstGeom>
        </p:spPr>
        <p:txBody>
          <a:bodyPr vert="horz"/>
          <a:lstStyle/>
          <a:p>
            <a:r>
              <a:rPr lang="en-US"/>
              <a:t>Click icon to add picture</a:t>
            </a:r>
            <a:endParaRPr lang="en-GB"/>
          </a:p>
        </p:txBody>
      </p:sp>
      <p:sp>
        <p:nvSpPr>
          <p:cNvPr id="5" name="Espace réservé du pied de page 4"/>
          <p:cNvSpPr>
            <a:spLocks noGrp="1"/>
          </p:cNvSpPr>
          <p:nvPr>
            <p:ph type="ftr" sz="quarter" idx="3"/>
          </p:nvPr>
        </p:nvSpPr>
        <p:spPr>
          <a:xfrm>
            <a:off x="1828800" y="6416675"/>
            <a:ext cx="8432800" cy="365125"/>
          </a:xfrm>
          <a:prstGeom prst="rect">
            <a:avLst/>
          </a:prstGeom>
        </p:spPr>
        <p:txBody>
          <a:bodyPr lIns="0" tIns="0" rIns="0" bIns="0"/>
          <a:lstStyle>
            <a:lvl1pPr>
              <a:defRPr sz="1600">
                <a:latin typeface="Arial Narrow"/>
                <a:cs typeface="Arial Narrow"/>
              </a:defRPr>
            </a:lvl1pPr>
          </a:lstStyle>
          <a:p>
            <a:r>
              <a:rPr lang="fr-FR"/>
              <a:t>Princeton University Physics Department Colloquium - February 22, 2024</a:t>
            </a:r>
            <a:endParaRPr lang="en-GB" dirty="0"/>
          </a:p>
        </p:txBody>
      </p:sp>
      <p:sp>
        <p:nvSpPr>
          <p:cNvPr id="6"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727200" y="275167"/>
            <a:ext cx="9042400" cy="1143000"/>
          </a:xfrm>
          <a:prstGeom prst="rect">
            <a:avLst/>
          </a:prstGeom>
        </p:spPr>
        <p:txBody>
          <a:bodyPr vert="horz" lIns="0" tIns="0" rIns="0" bIns="0"/>
          <a:lstStyle/>
          <a:p>
            <a:r>
              <a:rPr lang="en-US"/>
              <a:t>Click to edit Master title style</a:t>
            </a:r>
            <a:endParaRPr lang="en-GB" dirty="0"/>
          </a:p>
        </p:txBody>
      </p:sp>
      <p:pic>
        <p:nvPicPr>
          <p:cNvPr id="2" name="Picture 1">
            <a:extLst>
              <a:ext uri="{FF2B5EF4-FFF2-40B4-BE49-F238E27FC236}">
                <a16:creationId xmlns:a16="http://schemas.microsoft.com/office/drawing/2014/main" id="{16D012F6-8E28-1BFD-0F80-17A7208EFDBD}"/>
              </a:ext>
            </a:extLst>
          </p:cNvPr>
          <p:cNvPicPr>
            <a:picLocks noChangeAspect="1"/>
          </p:cNvPicPr>
          <p:nvPr userDrawn="1"/>
        </p:nvPicPr>
        <p:blipFill rotWithShape="1">
          <a:blip r:embed="rId2"/>
          <a:srcRect l="-2077" r="-2422" b="1858"/>
          <a:stretch/>
        </p:blipFill>
        <p:spPr>
          <a:xfrm>
            <a:off x="-10160" y="10159"/>
            <a:ext cx="854927" cy="914400"/>
          </a:xfrm>
          <a:prstGeom prst="rect">
            <a:avLst/>
          </a:prstGeom>
          <a:effectLst>
            <a:softEdge rad="0"/>
          </a:effectLst>
        </p:spPr>
      </p:pic>
    </p:spTree>
    <p:extLst>
      <p:ext uri="{BB962C8B-B14F-4D97-AF65-F5344CB8AC3E}">
        <p14:creationId xmlns:p14="http://schemas.microsoft.com/office/powerpoint/2010/main" val="2621835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6961CD-9AC7-8C7B-932D-83E2635608C8}"/>
              </a:ext>
            </a:extLst>
          </p:cNvPr>
          <p:cNvSpPr/>
          <p:nvPr userDrawn="1"/>
        </p:nvSpPr>
        <p:spPr>
          <a:xfrm>
            <a:off x="233680" y="21"/>
            <a:ext cx="1196848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a:xfrm>
            <a:off x="571500" y="40662"/>
            <a:ext cx="11049000" cy="940088"/>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a:xfrm>
            <a:off x="571500" y="1101213"/>
            <a:ext cx="11049000" cy="5093110"/>
          </a:xfrm>
        </p:spPr>
        <p:txBody>
          <a:bodyPr/>
          <a:lstStyle>
            <a:lvl1pPr>
              <a:buFont typeface="Arial" panose="020B0604020202020204" pitchFamily="34" charse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bg1"/>
                </a:solidFill>
              </a:defRPr>
            </a:lvl1pPr>
          </a:lstStyle>
          <a:p>
            <a:fld id="{933A556B-7C63-244D-9B7C-B0EA8042B330}" type="slidenum">
              <a:rPr lang="en-US" smtClean="0"/>
              <a:pPr/>
              <a:t>‹#›</a:t>
            </a:fld>
            <a:endParaRPr lang="en-US" dirty="0"/>
          </a:p>
        </p:txBody>
      </p:sp>
      <p:pic>
        <p:nvPicPr>
          <p:cNvPr id="9" name="Picture 8" descr="A close-up of a logo&#10;&#10;Description automatically generated">
            <a:extLst>
              <a:ext uri="{FF2B5EF4-FFF2-40B4-BE49-F238E27FC236}">
                <a16:creationId xmlns:a16="http://schemas.microsoft.com/office/drawing/2014/main" id="{151CC784-14C0-94A5-59BE-3C79447D6571}"/>
              </a:ext>
            </a:extLst>
          </p:cNvPr>
          <p:cNvPicPr>
            <a:picLocks noChangeAspect="1"/>
          </p:cNvPicPr>
          <p:nvPr userDrawn="1"/>
        </p:nvPicPr>
        <p:blipFill>
          <a:blip r:embed="rId2"/>
          <a:stretch>
            <a:fillRect/>
          </a:stretch>
        </p:blipFill>
        <p:spPr>
          <a:xfrm>
            <a:off x="652781" y="6286907"/>
            <a:ext cx="1653540" cy="411935"/>
          </a:xfrm>
          <a:prstGeom prst="rect">
            <a:avLst/>
          </a:prstGeom>
        </p:spPr>
      </p:pic>
      <p:pic>
        <p:nvPicPr>
          <p:cNvPr id="10" name="Image 6" descr="MCC-inernational-finalV01.png">
            <a:extLst>
              <a:ext uri="{FF2B5EF4-FFF2-40B4-BE49-F238E27FC236}">
                <a16:creationId xmlns:a16="http://schemas.microsoft.com/office/drawing/2014/main" id="{F5B1FA54-3CEE-A4C6-F0A6-B8E3474821E6}"/>
              </a:ext>
            </a:extLst>
          </p:cNvPr>
          <p:cNvPicPr>
            <a:picLocks noChangeAspect="1"/>
          </p:cNvPicPr>
          <p:nvPr userDrawn="1"/>
        </p:nvPicPr>
        <p:blipFill>
          <a:blip r:embed="rId3"/>
          <a:stretch>
            <a:fillRect/>
          </a:stretch>
        </p:blipFill>
        <p:spPr>
          <a:xfrm>
            <a:off x="11232045" y="10634"/>
            <a:ext cx="970115" cy="970115"/>
          </a:xfrm>
          <a:prstGeom prst="rect">
            <a:avLst/>
          </a:prstGeom>
        </p:spPr>
      </p:pic>
    </p:spTree>
    <p:extLst>
      <p:ext uri="{BB962C8B-B14F-4D97-AF65-F5344CB8AC3E}">
        <p14:creationId xmlns:p14="http://schemas.microsoft.com/office/powerpoint/2010/main" val="116678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Princeton University Physics Department Colloquium - February 22, 2024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87681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Princeton University Physics Department Colloquium - February 22, 2024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1662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Princeton University Physics Department Colloquium - February 22, 2024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8345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Princeton University Physics Department Colloquium - February 22, 2024</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3487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Princeton University Physics Department Colloquium - February 22, 2024</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23147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Princeton University Physics Department Colloquium - February 22, 2024</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67867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Princeton University Physics Department Colloquium - February 22, 2024</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2355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Princeton University Physics Department Colloquium - February 22, 2024</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5207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endParaRPr lang="en-US" dirty="0"/>
          </a:p>
        </p:txBody>
      </p:sp>
      <p:sp>
        <p:nvSpPr>
          <p:cNvPr id="6" name="Footer Placeholder 5"/>
          <p:cNvSpPr>
            <a:spLocks noGrp="1"/>
          </p:cNvSpPr>
          <p:nvPr>
            <p:ph type="ftr" sz="quarter" idx="11"/>
          </p:nvPr>
        </p:nvSpPr>
        <p:spPr>
          <a:xfrm>
            <a:off x="1141412" y="5883275"/>
            <a:ext cx="5105400" cy="365125"/>
          </a:xfrm>
        </p:spPr>
        <p:txBody>
          <a:bodyPr/>
          <a:lstStyle/>
          <a:p>
            <a:r>
              <a:rPr lang="en-US"/>
              <a:t>Princeton University Physics Department Colloquium - February 22, 2024</a:t>
            </a:r>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90577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Princeton University Physics Department Colloquium - February 22, 2024</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6343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Princeton University Physics Department Colloquium - February 22, 2024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96571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Princeton University Physics Department Colloquium - February 22, 2024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19272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Princeton University Physics Department Colloquium - February 22, 2024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31786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Princeton University Physics Department Colloquium - February 22, 2024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383128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Princeton University Physics Department Colloquium - February 22, 2024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7836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Princeton University Physics Department Colloquium - February 22, 2024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42800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Princeton University Physics Department Colloquium - February 22, 2024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48060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527381" y="6597352"/>
            <a:ext cx="9889099" cy="327552"/>
          </a:xfrm>
          <a:prstGeom prst="rect">
            <a:avLst/>
          </a:prstGeom>
        </p:spPr>
        <p:txBody>
          <a:bodyPr lIns="0" tIns="0" rIns="0" bIns="0"/>
          <a:lstStyle>
            <a:lvl1pPr algn="ctr">
              <a:defRPr sz="1600">
                <a:latin typeface="Calibri"/>
                <a:cs typeface="Calibri"/>
              </a:defRPr>
            </a:lvl1pPr>
          </a:lstStyle>
          <a:p>
            <a:r>
              <a:rPr lang="en-US"/>
              <a:t>Princeton University Physics Department Colloquium - February 22, 2024</a:t>
            </a:r>
            <a:endParaRPr lang="en-GB" dirty="0"/>
          </a:p>
        </p:txBody>
      </p:sp>
      <p:sp>
        <p:nvSpPr>
          <p:cNvPr id="9" name="Espace réservé du numéro de diapositive 5"/>
          <p:cNvSpPr>
            <a:spLocks noGrp="1"/>
          </p:cNvSpPr>
          <p:nvPr>
            <p:ph type="sldNum" sz="quarter" idx="4"/>
          </p:nvPr>
        </p:nvSpPr>
        <p:spPr>
          <a:xfrm>
            <a:off x="0" y="6558998"/>
            <a:ext cx="609600" cy="365125"/>
          </a:xfrm>
          <a:prstGeom prst="rect">
            <a:avLst/>
          </a:prstGeom>
        </p:spPr>
        <p:txBody>
          <a:bodyPr vert="horz" lIns="91440" tIns="45720" rIns="91440" bIns="45720" rtlCol="0" anchor="ctr"/>
          <a:lstStyle>
            <a:lvl1pPr algn="r">
              <a:defRPr sz="1600" b="1">
                <a:solidFill>
                  <a:schemeClr val="tx1"/>
                </a:solidFill>
                <a:latin typeface="Arial Narrow"/>
                <a:cs typeface="Arial Narrow"/>
              </a:defRPr>
            </a:lvl1pPr>
          </a:lstStyle>
          <a:p>
            <a:fld id="{974172A1-1CBF-0B40-9234-7D4D80EC19EA}" type="slidenum">
              <a:rPr lang="en-GB" smtClean="0"/>
              <a:pPr/>
              <a:t>‹#›</a:t>
            </a:fld>
            <a:endParaRPr lang="en-GB" dirty="0"/>
          </a:p>
        </p:txBody>
      </p:sp>
      <p:sp>
        <p:nvSpPr>
          <p:cNvPr id="5"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Tree>
    <p:extLst>
      <p:ext uri="{BB962C8B-B14F-4D97-AF65-F5344CB8AC3E}">
        <p14:creationId xmlns:p14="http://schemas.microsoft.com/office/powerpoint/2010/main" val="412330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p:nvPr>
        </p:nvSpPr>
        <p:spPr>
          <a:xfrm>
            <a:off x="609600" y="1701800"/>
            <a:ext cx="11074400" cy="4714875"/>
          </a:xfrm>
          <a:prstGeom prst="rect">
            <a:avLst/>
          </a:prstGeom>
        </p:spPr>
        <p:txBody>
          <a:bodyPr/>
          <a:lstStyle>
            <a:lvl1pPr marL="457189" indent="-457189">
              <a:buClr>
                <a:schemeClr val="tx1"/>
              </a:buClr>
              <a:buFont typeface="Arial"/>
              <a:buChar char="•"/>
              <a:defRPr sz="2667">
                <a:solidFill>
                  <a:srgbClr val="000000"/>
                </a:solidFill>
                <a:latin typeface="+mn-lt"/>
              </a:defRPr>
            </a:lvl1pPr>
            <a:lvl2pPr marL="990575" indent="-380990">
              <a:buClr>
                <a:schemeClr val="tx1"/>
              </a:buClr>
              <a:buFont typeface="Arial"/>
              <a:buChar char="•"/>
              <a:defRPr sz="2667">
                <a:solidFill>
                  <a:srgbClr val="000000"/>
                </a:solidFill>
                <a:latin typeface="+mn-lt"/>
              </a:defRPr>
            </a:lvl2pPr>
            <a:lvl3pPr marL="1523962" indent="-304792">
              <a:buClr>
                <a:schemeClr val="tx1"/>
              </a:buClr>
              <a:buFont typeface="Arial"/>
              <a:buChar char="•"/>
              <a:defRPr sz="2667">
                <a:solidFill>
                  <a:srgbClr val="000000"/>
                </a:solidFill>
                <a:latin typeface="+mn-lt"/>
              </a:defRPr>
            </a:lvl3pPr>
            <a:lvl4pPr marL="2133547" indent="-304792">
              <a:buClr>
                <a:schemeClr val="tx1"/>
              </a:buClr>
              <a:buFont typeface="Arial"/>
              <a:buChar char="•"/>
              <a:defRPr sz="2667">
                <a:solidFill>
                  <a:srgbClr val="000000"/>
                </a:solidFill>
                <a:latin typeface="+mn-lt"/>
              </a:defRPr>
            </a:lvl4pPr>
            <a:lvl5pPr marL="2743131" indent="-304792">
              <a:buClr>
                <a:schemeClr val="tx1"/>
              </a:buClr>
              <a:buFont typeface="Arial"/>
              <a:buChar char="•"/>
              <a:defRPr sz="2667">
                <a:solidFill>
                  <a:srgbClr val="000000"/>
                </a:solidFill>
                <a:latin typeface="+mn-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8" name="Espace réservé du pied de page 4"/>
          <p:cNvSpPr>
            <a:spLocks noGrp="1"/>
          </p:cNvSpPr>
          <p:nvPr>
            <p:ph type="ftr" sz="quarter" idx="3"/>
          </p:nvPr>
        </p:nvSpPr>
        <p:spPr>
          <a:xfrm>
            <a:off x="239349" y="6597353"/>
            <a:ext cx="10022251" cy="306687"/>
          </a:xfrm>
          <a:prstGeom prst="rect">
            <a:avLst/>
          </a:prstGeom>
        </p:spPr>
        <p:txBody>
          <a:bodyPr lIns="0" tIns="0" rIns="0" bIns="0"/>
          <a:lstStyle>
            <a:lvl1pPr algn="ctr">
              <a:defRPr sz="1600">
                <a:latin typeface="Calibri"/>
                <a:cs typeface="Calibri"/>
              </a:defRPr>
            </a:lvl1pPr>
          </a:lstStyle>
          <a:p>
            <a:r>
              <a:rPr lang="en-US"/>
              <a:t>Princeton University Physics Department Colloquium - February 22, 2024</a:t>
            </a:r>
            <a:endParaRPr lang="en-GB" dirty="0"/>
          </a:p>
        </p:txBody>
      </p:sp>
      <p:sp>
        <p:nvSpPr>
          <p:cNvPr id="9" name="Espace réservé du numéro de diapositive 5"/>
          <p:cNvSpPr>
            <a:spLocks noGrp="1"/>
          </p:cNvSpPr>
          <p:nvPr>
            <p:ph type="sldNum" sz="quarter" idx="4"/>
          </p:nvPr>
        </p:nvSpPr>
        <p:spPr>
          <a:xfrm>
            <a:off x="0" y="6579280"/>
            <a:ext cx="609600" cy="365125"/>
          </a:xfrm>
          <a:prstGeom prst="rect">
            <a:avLst/>
          </a:prstGeom>
        </p:spPr>
        <p:txBody>
          <a:bodyPr vert="horz" lIns="91440" tIns="45720" rIns="91440" bIns="45720" rtlCol="0" anchor="ctr"/>
          <a:lstStyle>
            <a:lvl1pPr algn="r">
              <a:defRPr sz="1600" b="1">
                <a:solidFill>
                  <a:schemeClr val="tx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727200" y="275167"/>
            <a:ext cx="9042400" cy="753567"/>
          </a:xfrm>
          <a:prstGeom prst="rect">
            <a:avLst/>
          </a:prstGeom>
        </p:spPr>
        <p:txBody>
          <a:bodyPr vert="horz" lIns="0" tIns="0" rIns="0" bIns="0"/>
          <a:lstStyle>
            <a:lvl1pPr>
              <a:defRPr sz="4800" b="0">
                <a:latin typeface="+mj-lt"/>
              </a:defRPr>
            </a:lvl1pPr>
          </a:lstStyle>
          <a:p>
            <a:r>
              <a:rPr lang="fr-FR" dirty="0"/>
              <a:t>Cliquez et modifiez le titre</a:t>
            </a:r>
            <a:endParaRPr lang="en-GB" dirty="0"/>
          </a:p>
        </p:txBody>
      </p:sp>
    </p:spTree>
    <p:extLst>
      <p:ext uri="{BB962C8B-B14F-4D97-AF65-F5344CB8AC3E}">
        <p14:creationId xmlns:p14="http://schemas.microsoft.com/office/powerpoint/2010/main" val="1040787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609600" y="1701800"/>
            <a:ext cx="10972800" cy="4673600"/>
          </a:xfrm>
          <a:prstGeom prst="rect">
            <a:avLst/>
          </a:prstGeom>
        </p:spPr>
        <p:txBody>
          <a:bodyPr vert="horz"/>
          <a:lstStyle/>
          <a:p>
            <a:endParaRPr lang="en-GB"/>
          </a:p>
        </p:txBody>
      </p:sp>
      <p:sp>
        <p:nvSpPr>
          <p:cNvPr id="5" name="Espace réservé du pied de page 4"/>
          <p:cNvSpPr>
            <a:spLocks noGrp="1"/>
          </p:cNvSpPr>
          <p:nvPr>
            <p:ph type="ftr" sz="quarter" idx="3"/>
          </p:nvPr>
        </p:nvSpPr>
        <p:spPr>
          <a:xfrm>
            <a:off x="1487488" y="6616270"/>
            <a:ext cx="8774112" cy="365125"/>
          </a:xfrm>
          <a:prstGeom prst="rect">
            <a:avLst/>
          </a:prstGeom>
        </p:spPr>
        <p:txBody>
          <a:bodyPr lIns="0" tIns="0" rIns="0" bIns="0"/>
          <a:lstStyle>
            <a:lvl1pPr>
              <a:defRPr sz="1600">
                <a:latin typeface="Calibri"/>
                <a:cs typeface="Calibri"/>
              </a:defRPr>
            </a:lvl1pPr>
          </a:lstStyle>
          <a:p>
            <a:r>
              <a:rPr lang="en-US"/>
              <a:t>Princeton University Physics Department Colloquium - February 22, 2024</a:t>
            </a:r>
            <a:endParaRPr lang="en-GB" dirty="0"/>
          </a:p>
        </p:txBody>
      </p:sp>
      <p:sp>
        <p:nvSpPr>
          <p:cNvPr id="6" name="Espace réservé du numéro de diapositive 5"/>
          <p:cNvSpPr>
            <a:spLocks noGrp="1"/>
          </p:cNvSpPr>
          <p:nvPr>
            <p:ph type="sldNum" sz="quarter" idx="4"/>
          </p:nvPr>
        </p:nvSpPr>
        <p:spPr>
          <a:xfrm>
            <a:off x="0" y="6571877"/>
            <a:ext cx="609600" cy="365125"/>
          </a:xfrm>
          <a:prstGeom prst="rect">
            <a:avLst/>
          </a:prstGeom>
        </p:spPr>
        <p:txBody>
          <a:bodyPr vert="horz" lIns="91440" tIns="45720" rIns="91440" bIns="45720" rtlCol="0" anchor="ctr"/>
          <a:lstStyle>
            <a:lvl1pPr algn="r">
              <a:defRPr sz="1600" b="1">
                <a:solidFill>
                  <a:schemeClr val="tx1"/>
                </a:solidFill>
                <a:latin typeface="Arial Narrow"/>
                <a:cs typeface="Arial Narrow"/>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Tree>
    <p:extLst>
      <p:ext uri="{BB962C8B-B14F-4D97-AF65-F5344CB8AC3E}">
        <p14:creationId xmlns:p14="http://schemas.microsoft.com/office/powerpoint/2010/main" val="3023614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3" name="Titre 6"/>
          <p:cNvSpPr>
            <a:spLocks noGrp="1"/>
          </p:cNvSpPr>
          <p:nvPr>
            <p:ph type="title"/>
          </p:nvPr>
        </p:nvSpPr>
        <p:spPr>
          <a:xfrm>
            <a:off x="1727200" y="275167"/>
            <a:ext cx="9042400" cy="1143000"/>
          </a:xfrm>
          <a:prstGeom prst="rect">
            <a:avLst/>
          </a:prstGeom>
        </p:spPr>
        <p:txBody>
          <a:bodyPr vert="horz" lIns="0" tIns="0" rIns="0" bIns="0"/>
          <a:lstStyle/>
          <a:p>
            <a:r>
              <a:rPr lang="fr-FR" dirty="0"/>
              <a:t>Cliquez et modifiez le titre</a:t>
            </a:r>
            <a:endParaRPr lang="en-GB" dirty="0"/>
          </a:p>
        </p:txBody>
      </p:sp>
      <p:sp>
        <p:nvSpPr>
          <p:cNvPr id="4" name="Espace réservé pour une image  6"/>
          <p:cNvSpPr>
            <a:spLocks noGrp="1"/>
          </p:cNvSpPr>
          <p:nvPr>
            <p:ph type="pic" sz="quarter" idx="10"/>
          </p:nvPr>
        </p:nvSpPr>
        <p:spPr>
          <a:xfrm>
            <a:off x="609600" y="1701800"/>
            <a:ext cx="4978400" cy="4368801"/>
          </a:xfrm>
          <a:prstGeom prst="rect">
            <a:avLst/>
          </a:prstGeom>
        </p:spPr>
        <p:txBody>
          <a:bodyPr vert="horz"/>
          <a:lstStyle/>
          <a:p>
            <a:endParaRPr lang="en-GB" dirty="0"/>
          </a:p>
        </p:txBody>
      </p:sp>
      <p:sp>
        <p:nvSpPr>
          <p:cNvPr id="5" name="Espace réservé du texte 11"/>
          <p:cNvSpPr>
            <a:spLocks noGrp="1"/>
          </p:cNvSpPr>
          <p:nvPr>
            <p:ph type="body" sz="quarter" idx="11"/>
          </p:nvPr>
        </p:nvSpPr>
        <p:spPr>
          <a:xfrm>
            <a:off x="5791200" y="1701800"/>
            <a:ext cx="5892800" cy="4368800"/>
          </a:xfrm>
          <a:prstGeom prst="rect">
            <a:avLst/>
          </a:prstGeom>
        </p:spPr>
        <p:txBody>
          <a:bodyPr vert="horz"/>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6" name="Espace réservé du pied de page 4"/>
          <p:cNvSpPr>
            <a:spLocks noGrp="1"/>
          </p:cNvSpPr>
          <p:nvPr>
            <p:ph type="ftr" sz="quarter" idx="3"/>
          </p:nvPr>
        </p:nvSpPr>
        <p:spPr>
          <a:xfrm>
            <a:off x="1828800" y="6616270"/>
            <a:ext cx="8432800" cy="365125"/>
          </a:xfrm>
          <a:prstGeom prst="rect">
            <a:avLst/>
          </a:prstGeom>
        </p:spPr>
        <p:txBody>
          <a:bodyPr lIns="0" tIns="0" rIns="0" bIns="0"/>
          <a:lstStyle>
            <a:lvl1pPr>
              <a:defRPr sz="1600">
                <a:latin typeface="Calibri" panose="020F0502020204030204" pitchFamily="34" charset="0"/>
                <a:cs typeface="Calibri" panose="020F0502020204030204" pitchFamily="34" charset="0"/>
              </a:defRPr>
            </a:lvl1pPr>
          </a:lstStyle>
          <a:p>
            <a:r>
              <a:rPr lang="en-US"/>
              <a:t>Princeton University Physics Department Colloquium - February 22, 2024</a:t>
            </a:r>
            <a:endParaRPr lang="en-GB" dirty="0"/>
          </a:p>
        </p:txBody>
      </p:sp>
      <p:sp>
        <p:nvSpPr>
          <p:cNvPr id="7" name="Espace réservé du numéro de diapositive 5"/>
          <p:cNvSpPr>
            <a:spLocks noGrp="1"/>
          </p:cNvSpPr>
          <p:nvPr>
            <p:ph type="sldNum" sz="quarter" idx="4"/>
          </p:nvPr>
        </p:nvSpPr>
        <p:spPr>
          <a:xfrm>
            <a:off x="10464800" y="6538914"/>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a:t>
            </a:fld>
            <a:endParaRPr lang="en-GB" dirty="0"/>
          </a:p>
        </p:txBody>
      </p:sp>
    </p:spTree>
    <p:extLst>
      <p:ext uri="{BB962C8B-B14F-4D97-AF65-F5344CB8AC3E}">
        <p14:creationId xmlns:p14="http://schemas.microsoft.com/office/powerpoint/2010/main" val="139575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Image 8" descr="MUON-Slide-graphBase-pagebottom.jpg"/>
          <p:cNvPicPr>
            <a:picLocks noChangeAspect="1"/>
          </p:cNvPicPr>
          <p:nvPr userDrawn="1"/>
        </p:nvPicPr>
        <p:blipFill>
          <a:blip r:embed="rId2"/>
          <a:stretch>
            <a:fillRect/>
          </a:stretch>
        </p:blipFill>
        <p:spPr>
          <a:xfrm>
            <a:off x="-16932" y="6273802"/>
            <a:ext cx="12192000" cy="677333"/>
          </a:xfrm>
          <a:prstGeom prst="rect">
            <a:avLst/>
          </a:prstGeom>
        </p:spPr>
      </p:pic>
      <p:sp>
        <p:nvSpPr>
          <p:cNvPr id="2" name="Title 1"/>
          <p:cNvSpPr>
            <a:spLocks noGrp="1"/>
          </p:cNvSpPr>
          <p:nvPr>
            <p:ph type="title"/>
          </p:nvPr>
        </p:nvSpPr>
        <p:spPr>
          <a:xfrm>
            <a:off x="609601" y="274639"/>
            <a:ext cx="10972800" cy="1143000"/>
          </a:xfrm>
          <a:prstGeom prst="rect">
            <a:avLst/>
          </a:prstGeom>
        </p:spPr>
        <p:txBody>
          <a:bodyPr lIns="74258" tIns="37129" rIns="74258" bIns="37129"/>
          <a:lstStyle/>
          <a:p>
            <a:r>
              <a:rPr lang="de-DE"/>
              <a:t>Click to edit Master title style</a:t>
            </a:r>
            <a:endParaRPr lang="en-US"/>
          </a:p>
        </p:txBody>
      </p:sp>
      <p:sp>
        <p:nvSpPr>
          <p:cNvPr id="3" name="Content Placeholder 2"/>
          <p:cNvSpPr>
            <a:spLocks noGrp="1"/>
          </p:cNvSpPr>
          <p:nvPr>
            <p:ph idx="1"/>
          </p:nvPr>
        </p:nvSpPr>
        <p:spPr>
          <a:xfrm>
            <a:off x="609601" y="1600205"/>
            <a:ext cx="10972800" cy="4525963"/>
          </a:xfrm>
          <a:prstGeom prst="rect">
            <a:avLst/>
          </a:prstGeom>
        </p:spPr>
        <p:txBody>
          <a:bodyPr lIns="74258" tIns="37129" rIns="74258" bIns="37129"/>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Footer Placeholder 4"/>
          <p:cNvSpPr>
            <a:spLocks noGrp="1"/>
          </p:cNvSpPr>
          <p:nvPr>
            <p:ph type="ftr" sz="quarter" idx="11"/>
          </p:nvPr>
        </p:nvSpPr>
        <p:spPr>
          <a:xfrm>
            <a:off x="1871531" y="6562731"/>
            <a:ext cx="6816757" cy="295269"/>
          </a:xfrm>
          <a:prstGeom prst="rect">
            <a:avLst/>
          </a:prstGeom>
        </p:spPr>
        <p:txBody>
          <a:bodyPr lIns="74258" tIns="37129" rIns="74258" bIns="37129"/>
          <a:lstStyle>
            <a:lvl1pPr algn="l">
              <a:defRPr sz="1600">
                <a:latin typeface="Calibri"/>
                <a:cs typeface="Calibri"/>
              </a:defRPr>
            </a:lvl1pPr>
          </a:lstStyle>
          <a:p>
            <a:r>
              <a:rPr lang="en-US"/>
              <a:t>Princeton University Physics Department Colloquium - February 22, 2024</a:t>
            </a:r>
            <a:endParaRPr lang="en-US" dirty="0"/>
          </a:p>
        </p:txBody>
      </p:sp>
      <p:sp>
        <p:nvSpPr>
          <p:cNvPr id="6" name="Slide Number Placeholder 5"/>
          <p:cNvSpPr>
            <a:spLocks noGrp="1"/>
          </p:cNvSpPr>
          <p:nvPr>
            <p:ph type="sldNum" sz="quarter" idx="12"/>
          </p:nvPr>
        </p:nvSpPr>
        <p:spPr>
          <a:xfrm>
            <a:off x="-16932" y="6612468"/>
            <a:ext cx="541865" cy="257176"/>
          </a:xfrm>
          <a:prstGeom prst="rect">
            <a:avLst/>
          </a:prstGeom>
        </p:spPr>
        <p:txBody>
          <a:bodyPr lIns="74258" tIns="37129" rIns="74258" bIns="37129"/>
          <a:lstStyle/>
          <a:p>
            <a:fld id="{3478A56A-6164-B14D-A8F7-980D09C4DD92}" type="slidenum">
              <a:rPr lang="en-US" smtClean="0"/>
              <a:pPr/>
              <a:t>‹#›</a:t>
            </a:fld>
            <a:endParaRPr lang="en-US"/>
          </a:p>
        </p:txBody>
      </p:sp>
    </p:spTree>
    <p:extLst>
      <p:ext uri="{BB962C8B-B14F-4D97-AF65-F5344CB8AC3E}">
        <p14:creationId xmlns:p14="http://schemas.microsoft.com/office/powerpoint/2010/main" val="15052932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7D3D26-B7CD-497B-F263-7F7A59F7C39F}"/>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A8AFA990-0E97-2BDA-24FF-B14886DDE4D4}"/>
              </a:ext>
            </a:extLst>
          </p:cNvPr>
          <p:cNvSpPr>
            <a:spLocks noGrp="1"/>
          </p:cNvSpPr>
          <p:nvPr>
            <p:ph type="ftr" sz="quarter" idx="11"/>
          </p:nvPr>
        </p:nvSpPr>
        <p:spPr/>
        <p:txBody>
          <a:bodyPr/>
          <a:lstStyle/>
          <a:p>
            <a:r>
              <a:rPr lang="en-US"/>
              <a:t>Princeton University Physics Department Colloquium - February 22, 2024</a:t>
            </a:r>
            <a:endParaRPr lang="en-US" dirty="0"/>
          </a:p>
        </p:txBody>
      </p:sp>
      <p:sp>
        <p:nvSpPr>
          <p:cNvPr id="4" name="Slide Number Placeholder 3">
            <a:extLst>
              <a:ext uri="{FF2B5EF4-FFF2-40B4-BE49-F238E27FC236}">
                <a16:creationId xmlns:a16="http://schemas.microsoft.com/office/drawing/2014/main" id="{26D0B940-F1DE-A5EB-96C6-D80D203E6B81}"/>
              </a:ext>
            </a:extLst>
          </p:cNvPr>
          <p:cNvSpPr>
            <a:spLocks noGrp="1"/>
          </p:cNvSpPr>
          <p:nvPr>
            <p:ph type="sldNum" sz="quarter" idx="12"/>
          </p:nvPr>
        </p:nvSpPr>
        <p:spPr>
          <a:xfrm>
            <a:off x="10424178" y="6232227"/>
            <a:ext cx="609600" cy="365125"/>
          </a:xfrm>
          <a:prstGeom prst="rect">
            <a:avLst/>
          </a:prstGeom>
        </p:spPr>
        <p:txBody>
          <a:bodyPr/>
          <a:lstStyle/>
          <a:p>
            <a:fld id="{4A4E9BAF-C2AB-1142-82C9-27611F298436}" type="slidenum">
              <a:rPr lang="en-US" smtClean="0"/>
              <a:t>‹#›</a:t>
            </a:fld>
            <a:endParaRPr lang="en-US"/>
          </a:p>
        </p:txBody>
      </p:sp>
    </p:spTree>
    <p:extLst>
      <p:ext uri="{BB962C8B-B14F-4D97-AF65-F5344CB8AC3E}">
        <p14:creationId xmlns:p14="http://schemas.microsoft.com/office/powerpoint/2010/main" val="3356008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9045627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 name="Picture 4" descr="A cover of a report&#10;&#10;Description automatically generated">
            <a:extLst>
              <a:ext uri="{FF2B5EF4-FFF2-40B4-BE49-F238E27FC236}">
                <a16:creationId xmlns:a16="http://schemas.microsoft.com/office/drawing/2014/main" id="{92FE95F7-359C-0512-DCF9-10FB4BF80A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Tree>
    <p:extLst>
      <p:ext uri="{BB962C8B-B14F-4D97-AF65-F5344CB8AC3E}">
        <p14:creationId xmlns:p14="http://schemas.microsoft.com/office/powerpoint/2010/main" val="93033056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1" name="View of beach and sea from a grassy sand dune"/>
          <p:cNvSpPr>
            <a:spLocks noGrp="1"/>
          </p:cNvSpPr>
          <p:nvPr>
            <p:ph type="pic" idx="21"/>
          </p:nvPr>
        </p:nvSpPr>
        <p:spPr>
          <a:xfrm>
            <a:off x="1562984" y="-196850"/>
            <a:ext cx="9067801" cy="6045200"/>
          </a:xfrm>
          <a:prstGeom prst="rect">
            <a:avLst/>
          </a:prstGeom>
        </p:spPr>
        <p:txBody>
          <a:bodyPr lIns="91439" tIns="45719" rIns="91439" bIns="45719" anchor="t">
            <a:noAutofit/>
          </a:bodyPr>
          <a:lstStyle/>
          <a:p>
            <a:endParaRPr/>
          </a:p>
        </p:txBody>
      </p:sp>
      <p:sp>
        <p:nvSpPr>
          <p:cNvPr id="22"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3"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511674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3536291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9" name="Heron flying low over a beach with a short fence in the foreground"/>
          <p:cNvSpPr>
            <a:spLocks noGrp="1"/>
          </p:cNvSpPr>
          <p:nvPr>
            <p:ph type="pic" sz="half" idx="21"/>
          </p:nvPr>
        </p:nvSpPr>
        <p:spPr>
          <a:xfrm>
            <a:off x="6413500" y="476250"/>
            <a:ext cx="5734050" cy="5734050"/>
          </a:xfrm>
          <a:prstGeom prst="rect">
            <a:avLst/>
          </a:prstGeom>
        </p:spPr>
        <p:txBody>
          <a:bodyPr lIns="91439" tIns="45719" rIns="91439" bIns="45719" anchor="t">
            <a:noAutofit/>
          </a:bodyPr>
          <a:lstStyle/>
          <a:p>
            <a:endParaRPr/>
          </a:p>
        </p:txBody>
      </p:sp>
      <p:sp>
        <p:nvSpPr>
          <p:cNvPr id="40"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1"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pic>
        <p:nvPicPr>
          <p:cNvPr id="42" name="DRAFT_P5_Mark_4x5_wTitle_3C_101823.jpg" descr="DRAFT_P5_Mark_4x5_wTitle_3C_101823.jpg"/>
          <p:cNvPicPr>
            <a:picLocks noChangeAspect="1"/>
          </p:cNvPicPr>
          <p:nvPr/>
        </p:nvPicPr>
        <p:blipFill>
          <a:blip r:embed="rId2"/>
          <a:srcRect l="11001" t="18541" r="14488" b="18541"/>
          <a:stretch>
            <a:fillRect/>
          </a:stretch>
        </p:blipFill>
        <p:spPr>
          <a:xfrm>
            <a:off x="50948" y="80733"/>
            <a:ext cx="1662818" cy="702042"/>
          </a:xfrm>
          <a:prstGeom prst="rect">
            <a:avLst/>
          </a:prstGeom>
          <a:ln w="12700">
            <a:miter lim="400000"/>
          </a:ln>
        </p:spPr>
      </p:pic>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815192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052252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 Top copy">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pic>
        <p:nvPicPr>
          <p:cNvPr id="59" name="DRAFT_P5_Mark_4x5_wTitle_3C_101823.jpg" descr="DRAFT_P5_Mark_4x5_wTitle_3C_101823.jpg"/>
          <p:cNvPicPr>
            <a:picLocks noChangeAspect="1"/>
          </p:cNvPicPr>
          <p:nvPr/>
        </p:nvPicPr>
        <p:blipFill>
          <a:blip r:embed="rId2"/>
          <a:srcRect l="11001" t="18541" r="14488" b="18541"/>
          <a:stretch>
            <a:fillRect/>
          </a:stretch>
        </p:blipFill>
        <p:spPr>
          <a:xfrm>
            <a:off x="50948" y="80733"/>
            <a:ext cx="1662818" cy="702042"/>
          </a:xfrm>
          <a:prstGeom prst="rect">
            <a:avLst/>
          </a:prstGeom>
          <a:ln w="12700">
            <a:miter lim="400000"/>
          </a:ln>
        </p:spPr>
      </p:pic>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916451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7" name="Title Text"/>
          <p:cNvSpPr txBox="1">
            <a:spLocks noGrp="1"/>
          </p:cNvSpPr>
          <p:nvPr>
            <p:ph type="title"/>
          </p:nvPr>
        </p:nvSpPr>
        <p:spPr>
          <a:prstGeom prst="rect">
            <a:avLst/>
          </a:prstGeom>
        </p:spPr>
        <p:txBody>
          <a:bodyPr/>
          <a:lstStyle/>
          <a:p>
            <a:r>
              <a:t>Title Text</a:t>
            </a:r>
          </a:p>
        </p:txBody>
      </p:sp>
      <p:sp>
        <p:nvSpPr>
          <p:cNvPr id="68"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pic>
        <p:nvPicPr>
          <p:cNvPr id="69" name="logo2.pdf" descr="logo2.pdf"/>
          <p:cNvPicPr>
            <a:picLocks noChangeAspect="1"/>
          </p:cNvPicPr>
          <p:nvPr/>
        </p:nvPicPr>
        <p:blipFill>
          <a:blip r:embed="rId2"/>
          <a:srcRect l="16039" t="16807" b="30314"/>
          <a:stretch>
            <a:fillRect/>
          </a:stretch>
        </p:blipFill>
        <p:spPr>
          <a:xfrm>
            <a:off x="38248" y="69570"/>
            <a:ext cx="1396118" cy="698371"/>
          </a:xfrm>
          <a:prstGeom prst="rect">
            <a:avLst/>
          </a:prstGeom>
          <a:ln w="12700">
            <a:miter lim="400000"/>
          </a:ln>
        </p:spPr>
      </p:pic>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1397003"/>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77" name="Title Text"/>
          <p:cNvSpPr txBox="1">
            <a:spLocks noGrp="1"/>
          </p:cNvSpPr>
          <p:nvPr>
            <p:ph type="title"/>
          </p:nvPr>
        </p:nvSpPr>
        <p:spPr>
          <a:prstGeom prst="rect">
            <a:avLst/>
          </a:prstGeom>
        </p:spPr>
        <p:txBody>
          <a:bodyPr/>
          <a:lstStyle/>
          <a:p>
            <a:r>
              <a:t>Title Text</a:t>
            </a:r>
          </a:p>
        </p:txBody>
      </p:sp>
      <p:sp>
        <p:nvSpPr>
          <p:cNvPr id="78"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pic>
        <p:nvPicPr>
          <p:cNvPr id="79" name="DRAFT_P5_Mark_4x5_wTitle_3C_101823.jpg" descr="DRAFT_P5_Mark_4x5_wTitle_3C_101823.jpg"/>
          <p:cNvPicPr>
            <a:picLocks noChangeAspect="1"/>
          </p:cNvPicPr>
          <p:nvPr/>
        </p:nvPicPr>
        <p:blipFill>
          <a:blip r:embed="rId2"/>
          <a:srcRect l="11001" t="18541" r="14488" b="18541"/>
          <a:stretch>
            <a:fillRect/>
          </a:stretch>
        </p:blipFill>
        <p:spPr>
          <a:xfrm>
            <a:off x="50948" y="80733"/>
            <a:ext cx="1662818" cy="702042"/>
          </a:xfrm>
          <a:prstGeom prst="rect">
            <a:avLst/>
          </a:prstGeom>
          <a:ln w="12700">
            <a:miter lim="400000"/>
          </a:ln>
        </p:spPr>
      </p:pic>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819611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87" name="Sandy path between two hills leading to the ocean"/>
          <p:cNvSpPr>
            <a:spLocks noGrp="1"/>
          </p:cNvSpPr>
          <p:nvPr>
            <p:ph type="pic" sz="half" idx="21"/>
          </p:nvPr>
        </p:nvSpPr>
        <p:spPr>
          <a:xfrm>
            <a:off x="5480050" y="1574800"/>
            <a:ext cx="6972300" cy="4648200"/>
          </a:xfrm>
          <a:prstGeom prst="rect">
            <a:avLst/>
          </a:prstGeom>
        </p:spPr>
        <p:txBody>
          <a:bodyPr lIns="91439" tIns="45719" rIns="91439" bIns="45719" anchor="t">
            <a:noAutofit/>
          </a:bodyPr>
          <a:lstStyle/>
          <a:p>
            <a:endParaRPr/>
          </a:p>
        </p:txBody>
      </p:sp>
      <p:sp>
        <p:nvSpPr>
          <p:cNvPr id="88" name="Title Text"/>
          <p:cNvSpPr txBox="1">
            <a:spLocks noGrp="1"/>
          </p:cNvSpPr>
          <p:nvPr>
            <p:ph type="title"/>
          </p:nvPr>
        </p:nvSpPr>
        <p:spPr>
          <a:prstGeom prst="rect">
            <a:avLst/>
          </a:prstGeom>
        </p:spPr>
        <p:txBody>
          <a:bodyPr/>
          <a:lstStyle/>
          <a:p>
            <a:r>
              <a:t>Title Text</a:t>
            </a:r>
          </a:p>
        </p:txBody>
      </p:sp>
      <p:sp>
        <p:nvSpPr>
          <p:cNvPr id="89"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pic>
        <p:nvPicPr>
          <p:cNvPr id="90" name="DRAFT_P5_Mark_4x5_wTitle_3C_101823.jpg" descr="DRAFT_P5_Mark_4x5_wTitle_3C_101823.jpg"/>
          <p:cNvPicPr>
            <a:picLocks noChangeAspect="1"/>
          </p:cNvPicPr>
          <p:nvPr/>
        </p:nvPicPr>
        <p:blipFill>
          <a:blip r:embed="rId2"/>
          <a:srcRect l="11001" t="18541" r="14488" b="18541"/>
          <a:stretch>
            <a:fillRect/>
          </a:stretch>
        </p:blipFill>
        <p:spPr>
          <a:xfrm>
            <a:off x="50948" y="80733"/>
            <a:ext cx="1662818" cy="702042"/>
          </a:xfrm>
          <a:prstGeom prst="rect">
            <a:avLst/>
          </a:prstGeom>
          <a:ln w="12700">
            <a:miter lim="400000"/>
          </a:ln>
        </p:spPr>
      </p:pic>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769981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98"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pic>
        <p:nvPicPr>
          <p:cNvPr id="99" name="logo2.pdf" descr="logo2.pdf"/>
          <p:cNvPicPr>
            <a:picLocks noChangeAspect="1"/>
          </p:cNvPicPr>
          <p:nvPr/>
        </p:nvPicPr>
        <p:blipFill>
          <a:blip r:embed="rId2"/>
          <a:srcRect l="16039" t="16807" b="30314"/>
          <a:stretch>
            <a:fillRect/>
          </a:stretch>
        </p:blipFill>
        <p:spPr>
          <a:xfrm>
            <a:off x="38248" y="69570"/>
            <a:ext cx="1396118" cy="698371"/>
          </a:xfrm>
          <a:prstGeom prst="rect">
            <a:avLst/>
          </a:prstGeom>
          <a:ln w="12700">
            <a:miter lim="400000"/>
          </a:ln>
        </p:spPr>
      </p:pic>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73481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Bullets copy">
    <p:spTree>
      <p:nvGrpSpPr>
        <p:cNvPr id="1" name=""/>
        <p:cNvGrpSpPr/>
        <p:nvPr/>
      </p:nvGrpSpPr>
      <p:grpSpPr>
        <a:xfrm>
          <a:off x="0" y="0"/>
          <a:ext cx="0" cy="0"/>
          <a:chOff x="0" y="0"/>
          <a:chExt cx="0" cy="0"/>
        </a:xfrm>
      </p:grpSpPr>
      <p:sp>
        <p:nvSpPr>
          <p:cNvPr id="107"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pic>
        <p:nvPicPr>
          <p:cNvPr id="108" name="DRAFT_P5_Mark_4x5_wTitle_3C_101823.jpg" descr="DRAFT_P5_Mark_4x5_wTitle_3C_101823.jpg"/>
          <p:cNvPicPr>
            <a:picLocks noChangeAspect="1"/>
          </p:cNvPicPr>
          <p:nvPr/>
        </p:nvPicPr>
        <p:blipFill>
          <a:blip r:embed="rId2"/>
          <a:srcRect l="11001" t="18541" r="14488" b="18541"/>
          <a:stretch>
            <a:fillRect/>
          </a:stretch>
        </p:blipFill>
        <p:spPr>
          <a:xfrm>
            <a:off x="50948" y="80733"/>
            <a:ext cx="1662818" cy="702042"/>
          </a:xfrm>
          <a:prstGeom prst="rect">
            <a:avLst/>
          </a:prstGeom>
          <a:ln w="12700">
            <a:miter lim="400000"/>
          </a:ln>
        </p:spPr>
      </p:pic>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51215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16" name="Sandy path between two hills leading to the ocean"/>
          <p:cNvSpPr>
            <a:spLocks noGrp="1"/>
          </p:cNvSpPr>
          <p:nvPr>
            <p:ph type="pic" sz="quarter" idx="21"/>
          </p:nvPr>
        </p:nvSpPr>
        <p:spPr>
          <a:xfrm>
            <a:off x="7650163" y="3524250"/>
            <a:ext cx="4162425" cy="2774950"/>
          </a:xfrm>
          <a:prstGeom prst="rect">
            <a:avLst/>
          </a:prstGeom>
        </p:spPr>
        <p:txBody>
          <a:bodyPr lIns="91439" tIns="45719" rIns="91439" bIns="45719" anchor="t">
            <a:noAutofit/>
          </a:bodyPr>
          <a:lstStyle/>
          <a:p>
            <a:endParaRPr/>
          </a:p>
        </p:txBody>
      </p:sp>
      <p:sp>
        <p:nvSpPr>
          <p:cNvPr id="117" name="Heron flying low over a beach with a short fence in the foreground"/>
          <p:cNvSpPr>
            <a:spLocks noGrp="1"/>
          </p:cNvSpPr>
          <p:nvPr>
            <p:ph type="pic" sz="quarter" idx="22"/>
          </p:nvPr>
        </p:nvSpPr>
        <p:spPr>
          <a:xfrm>
            <a:off x="7880350" y="431800"/>
            <a:ext cx="3702050" cy="3702050"/>
          </a:xfrm>
          <a:prstGeom prst="rect">
            <a:avLst/>
          </a:prstGeom>
        </p:spPr>
        <p:txBody>
          <a:bodyPr lIns="91439" tIns="45719" rIns="91439" bIns="45719" anchor="t">
            <a:noAutofit/>
          </a:bodyPr>
          <a:lstStyle/>
          <a:p>
            <a:endParaRPr/>
          </a:p>
        </p:txBody>
      </p:sp>
      <p:sp>
        <p:nvSpPr>
          <p:cNvPr id="118" name="View of beach and sea from a grassy sand dune"/>
          <p:cNvSpPr>
            <a:spLocks noGrp="1"/>
          </p:cNvSpPr>
          <p:nvPr>
            <p:ph type="pic" idx="23"/>
          </p:nvPr>
        </p:nvSpPr>
        <p:spPr>
          <a:xfrm>
            <a:off x="-495300" y="565150"/>
            <a:ext cx="8601075" cy="5734050"/>
          </a:xfrm>
          <a:prstGeom prst="rect">
            <a:avLst/>
          </a:prstGeom>
        </p:spPr>
        <p:txBody>
          <a:bodyPr lIns="91439" tIns="45719" rIns="91439" bIns="45719" anchor="t">
            <a:noAutofit/>
          </a:bodyPr>
          <a:lstStyle/>
          <a:p>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314762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26" name="–Johnny Appleseed"/>
          <p:cNvSpPr txBox="1">
            <a:spLocks noGrp="1"/>
          </p:cNvSpPr>
          <p:nvPr>
            <p:ph type="body" sz="quarter" idx="21"/>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127" name="“Type a quote here.”"/>
          <p:cNvSpPr txBox="1">
            <a:spLocks noGrp="1"/>
          </p:cNvSpPr>
          <p:nvPr>
            <p:ph type="body" sz="quarter" idx="22"/>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303332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35" name="View of beach and sea from a grassy sand dune"/>
          <p:cNvSpPr>
            <a:spLocks noGrp="1"/>
          </p:cNvSpPr>
          <p:nvPr>
            <p:ph type="pic" idx="21"/>
          </p:nvPr>
        </p:nvSpPr>
        <p:spPr>
          <a:xfrm>
            <a:off x="-25400" y="-635000"/>
            <a:ext cx="12242800" cy="8161867"/>
          </a:xfrm>
          <a:prstGeom prst="rect">
            <a:avLst/>
          </a:prstGeom>
        </p:spPr>
        <p:txBody>
          <a:bodyPr lIns="91439" tIns="45719" rIns="91439" bIns="45719" anchor="t">
            <a:noAutofit/>
          </a:bodyPr>
          <a:lstStyle/>
          <a:p>
            <a:endParaRPr/>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734988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363005"/>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15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62512321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1_Title - Top">
    <p:bg>
      <p:bgPr>
        <a:solidFill>
          <a:srgbClr val="000000"/>
        </a:solidFill>
        <a:effectLst/>
      </p:bgPr>
    </p:bg>
    <p:spTree>
      <p:nvGrpSpPr>
        <p:cNvPr id="1" name=""/>
        <p:cNvGrpSpPr/>
        <p:nvPr/>
      </p:nvGrpSpPr>
      <p:grpSpPr>
        <a:xfrm>
          <a:off x="0" y="0"/>
          <a:ext cx="0" cy="0"/>
          <a:chOff x="0" y="0"/>
          <a:chExt cx="0" cy="0"/>
        </a:xfrm>
      </p:grpSpPr>
      <p:sp>
        <p:nvSpPr>
          <p:cNvPr id="157"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5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27118174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000000"/>
        </a:solidFill>
        <a:effectLst/>
      </p:bgPr>
    </p:bg>
    <p:spTree>
      <p:nvGrpSpPr>
        <p:cNvPr id="1" name=""/>
        <p:cNvGrpSpPr/>
        <p:nvPr/>
      </p:nvGrpSpPr>
      <p:grpSpPr>
        <a:xfrm>
          <a:off x="0" y="0"/>
          <a:ext cx="0" cy="0"/>
          <a:chOff x="0" y="0"/>
          <a:chExt cx="0" cy="0"/>
        </a:xfrm>
      </p:grpSpPr>
      <p:sp>
        <p:nvSpPr>
          <p:cNvPr id="165" name="Rectangle"/>
          <p:cNvSpPr/>
          <p:nvPr/>
        </p:nvSpPr>
        <p:spPr>
          <a:xfrm>
            <a:off x="0" y="6235700"/>
            <a:ext cx="12192000" cy="635000"/>
          </a:xfrm>
          <a:prstGeom prst="rect">
            <a:avLst/>
          </a:prstGeom>
          <a:solidFill>
            <a:srgbClr val="FFFFFF"/>
          </a:solidFill>
          <a:ln w="12700">
            <a:miter lim="400000"/>
          </a:ln>
        </p:spPr>
        <p:txBody>
          <a:bodyPr lIns="25400" tIns="25400" rIns="25400" bIns="25400" anchor="ctr"/>
          <a:lstStyle/>
          <a:p>
            <a:pPr>
              <a:defRPr sz="3200" b="0">
                <a:solidFill>
                  <a:srgbClr val="FFFFFF"/>
                </a:solidFill>
                <a:latin typeface="+mn-lt"/>
                <a:ea typeface="+mn-ea"/>
                <a:cs typeface="+mn-cs"/>
                <a:sym typeface="Helvetica Neue Medium"/>
              </a:defRPr>
            </a:pPr>
            <a:endParaRPr sz="1600"/>
          </a:p>
        </p:txBody>
      </p:sp>
      <p:sp>
        <p:nvSpPr>
          <p:cNvPr id="16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89374692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1_Title, Bullets &amp; Photo">
    <p:bg>
      <p:bgPr>
        <a:solidFill>
          <a:srgbClr val="000000"/>
        </a:solidFill>
        <a:effectLst/>
      </p:bgPr>
    </p:bg>
    <p:spTree>
      <p:nvGrpSpPr>
        <p:cNvPr id="1" name=""/>
        <p:cNvGrpSpPr/>
        <p:nvPr/>
      </p:nvGrpSpPr>
      <p:grpSpPr>
        <a:xfrm>
          <a:off x="0" y="0"/>
          <a:ext cx="0" cy="0"/>
          <a:chOff x="0" y="0"/>
          <a:chExt cx="0" cy="0"/>
        </a:xfrm>
      </p:grpSpPr>
      <p:sp>
        <p:nvSpPr>
          <p:cNvPr id="173" name="Close-up of a red-eyed tree frog perched on a leaf"/>
          <p:cNvSpPr>
            <a:spLocks noGrp="1"/>
          </p:cNvSpPr>
          <p:nvPr>
            <p:ph type="pic" sz="half" idx="21"/>
          </p:nvPr>
        </p:nvSpPr>
        <p:spPr>
          <a:xfrm>
            <a:off x="4375150" y="1574800"/>
            <a:ext cx="6972300" cy="4648200"/>
          </a:xfrm>
          <a:prstGeom prst="rect">
            <a:avLst/>
          </a:prstGeom>
        </p:spPr>
        <p:txBody>
          <a:bodyPr lIns="91439" tIns="45719" rIns="91439" bIns="45719" anchor="t">
            <a:noAutofit/>
          </a:bodyPr>
          <a:lstStyle/>
          <a:p>
            <a:endParaRPr/>
          </a:p>
        </p:txBody>
      </p:sp>
      <p:sp>
        <p:nvSpPr>
          <p:cNvPr id="174"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75"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solidFill>
                  <a:srgbClr val="FFFFFF"/>
                </a:solidFill>
              </a:defRPr>
            </a:lvl1pPr>
            <a:lvl2pPr marL="558800" indent="-279400">
              <a:spcBef>
                <a:spcPts val="2250"/>
              </a:spcBef>
              <a:defRPr sz="1900">
                <a:solidFill>
                  <a:srgbClr val="FFFFFF"/>
                </a:solidFill>
              </a:defRPr>
            </a:lvl2pPr>
            <a:lvl3pPr marL="838200" indent="-279400">
              <a:spcBef>
                <a:spcPts val="2250"/>
              </a:spcBef>
              <a:defRPr sz="1900">
                <a:solidFill>
                  <a:srgbClr val="FFFFFF"/>
                </a:solidFill>
              </a:defRPr>
            </a:lvl3pPr>
            <a:lvl4pPr marL="1117600" indent="-279400">
              <a:spcBef>
                <a:spcPts val="2250"/>
              </a:spcBef>
              <a:defRPr sz="1900">
                <a:solidFill>
                  <a:srgbClr val="FFFFFF"/>
                </a:solidFill>
              </a:defRPr>
            </a:lvl4pPr>
            <a:lvl5pPr marL="1397000" indent="-279400">
              <a:spcBef>
                <a:spcPts val="2250"/>
              </a:spcBef>
              <a:defRPr sz="19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99749336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1_Title &amp; Bullets">
    <p:bg>
      <p:bgPr>
        <a:solidFill>
          <a:srgbClr val="000000"/>
        </a:solidFill>
        <a:effectLst/>
      </p:bgPr>
    </p:bg>
    <p:spTree>
      <p:nvGrpSpPr>
        <p:cNvPr id="1" name=""/>
        <p:cNvGrpSpPr/>
        <p:nvPr/>
      </p:nvGrpSpPr>
      <p:grpSpPr>
        <a:xfrm>
          <a:off x="0" y="0"/>
          <a:ext cx="0" cy="0"/>
          <a:chOff x="0" y="0"/>
          <a:chExt cx="0" cy="0"/>
        </a:xfrm>
      </p:grpSpPr>
      <p:sp>
        <p:nvSpPr>
          <p:cNvPr id="183"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84" name="Body Level One…"/>
          <p:cNvSpPr txBox="1">
            <a:spLocks noGrp="1"/>
          </p:cNvSpPr>
          <p:nvPr>
            <p:ph type="body" idx="1"/>
          </p:nvPr>
        </p:nvSpPr>
        <p:spPr>
          <a:prstGeom prst="rect">
            <a:avLst/>
          </a:prstGeom>
        </p:spPr>
        <p:txBody>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85" name="logo2.pdf" descr="logo2.pdf"/>
          <p:cNvPicPr>
            <a:picLocks noChangeAspect="1"/>
          </p:cNvPicPr>
          <p:nvPr/>
        </p:nvPicPr>
        <p:blipFill>
          <a:blip r:embed="rId2"/>
          <a:srcRect t="17443" b="31675"/>
          <a:stretch>
            <a:fillRect/>
          </a:stretch>
        </p:blipFill>
        <p:spPr>
          <a:xfrm>
            <a:off x="-418208" y="7881"/>
            <a:ext cx="2577157" cy="1041516"/>
          </a:xfrm>
          <a:prstGeom prst="rect">
            <a:avLst/>
          </a:prstGeom>
          <a:ln w="12700">
            <a:miter lim="400000"/>
          </a:ln>
        </p:spPr>
      </p:pic>
      <p:sp>
        <p:nvSpPr>
          <p:cNvPr id="18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25654091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2_Title &amp; Bullets">
    <p:bg>
      <p:bgPr>
        <a:solidFill>
          <a:srgbClr val="000000"/>
        </a:solidFill>
        <a:effectLst/>
      </p:bgPr>
    </p:bg>
    <p:spTree>
      <p:nvGrpSpPr>
        <p:cNvPr id="1" name=""/>
        <p:cNvGrpSpPr/>
        <p:nvPr/>
      </p:nvGrpSpPr>
      <p:grpSpPr>
        <a:xfrm>
          <a:off x="0" y="0"/>
          <a:ext cx="0" cy="0"/>
          <a:chOff x="0" y="0"/>
          <a:chExt cx="0" cy="0"/>
        </a:xfrm>
      </p:grpSpPr>
      <p:sp>
        <p:nvSpPr>
          <p:cNvPr id="193"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94" name="Body Level One…"/>
          <p:cNvSpPr txBox="1">
            <a:spLocks noGrp="1"/>
          </p:cNvSpPr>
          <p:nvPr>
            <p:ph type="body" idx="1"/>
          </p:nvPr>
        </p:nvSpPr>
        <p:spPr>
          <a:prstGeom prst="rect">
            <a:avLst/>
          </a:prstGeom>
        </p:spPr>
        <p:txBody>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643425514"/>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202" name="Title Text"/>
          <p:cNvSpPr txBox="1">
            <a:spLocks noGrp="1"/>
          </p:cNvSpPr>
          <p:nvPr>
            <p:ph type="title"/>
          </p:nvPr>
        </p:nvSpPr>
        <p:spPr>
          <a:xfrm>
            <a:off x="415600" y="593367"/>
            <a:ext cx="11360801" cy="763601"/>
          </a:xfrm>
          <a:prstGeom prst="rect">
            <a:avLst/>
          </a:prstGeom>
        </p:spPr>
        <p:txBody>
          <a:bodyPr lIns="243799" tIns="243799" rIns="243799" bIns="243799" anchor="t"/>
          <a:lstStyle>
            <a:lvl1pPr algn="l" defTabSz="1219200">
              <a:defRPr sz="3700">
                <a:latin typeface="Arial"/>
                <a:ea typeface="Arial"/>
                <a:cs typeface="Arial"/>
                <a:sym typeface="Arial"/>
              </a:defRPr>
            </a:lvl1pPr>
          </a:lstStyle>
          <a:p>
            <a:r>
              <a:t>Title Text</a:t>
            </a:r>
          </a:p>
        </p:txBody>
      </p:sp>
      <p:sp>
        <p:nvSpPr>
          <p:cNvPr id="203" name="Body Level One…"/>
          <p:cNvSpPr txBox="1">
            <a:spLocks noGrp="1"/>
          </p:cNvSpPr>
          <p:nvPr>
            <p:ph type="body" idx="1"/>
          </p:nvPr>
        </p:nvSpPr>
        <p:spPr>
          <a:xfrm>
            <a:off x="415600" y="1536633"/>
            <a:ext cx="11360801" cy="4555201"/>
          </a:xfrm>
          <a:prstGeom prst="rect">
            <a:avLst/>
          </a:prstGeom>
        </p:spPr>
        <p:txBody>
          <a:bodyPr lIns="243799" tIns="243799" rIns="243799" bIns="243799" anchor="t"/>
          <a:lstStyle>
            <a:lvl1pPr marL="514350" indent="-457200" defTabSz="1219200">
              <a:lnSpc>
                <a:spcPct val="115000"/>
              </a:lnSpc>
              <a:spcBef>
                <a:spcPts val="0"/>
              </a:spcBef>
              <a:buClr>
                <a:srgbClr val="595959"/>
              </a:buClr>
              <a:buSzPts val="4800"/>
              <a:buFont typeface="Arial"/>
              <a:buChar char="●"/>
              <a:defRPr sz="2400">
                <a:solidFill>
                  <a:srgbClr val="595959"/>
                </a:solidFill>
                <a:latin typeface="Arial"/>
                <a:ea typeface="Arial"/>
                <a:cs typeface="Arial"/>
                <a:sym typeface="Arial"/>
              </a:defRPr>
            </a:lvl1pPr>
            <a:lvl2pPr marL="842736" indent="-544286" defTabSz="1219200">
              <a:lnSpc>
                <a:spcPct val="115000"/>
              </a:lnSpc>
              <a:spcBef>
                <a:spcPts val="0"/>
              </a:spcBef>
              <a:buClr>
                <a:srgbClr val="595959"/>
              </a:buClr>
              <a:buSzPts val="4800"/>
              <a:buFont typeface="Arial"/>
              <a:buChar char="○"/>
              <a:defRPr sz="2400">
                <a:solidFill>
                  <a:srgbClr val="595959"/>
                </a:solidFill>
                <a:latin typeface="Arial"/>
                <a:ea typeface="Arial"/>
                <a:cs typeface="Arial"/>
                <a:sym typeface="Arial"/>
              </a:defRPr>
            </a:lvl2pPr>
            <a:lvl3pPr marL="1071336" indent="-544286" defTabSz="1219200">
              <a:lnSpc>
                <a:spcPct val="115000"/>
              </a:lnSpc>
              <a:spcBef>
                <a:spcPts val="0"/>
              </a:spcBef>
              <a:buClr>
                <a:srgbClr val="595959"/>
              </a:buClr>
              <a:buSzPts val="4800"/>
              <a:buFont typeface="Arial"/>
              <a:buChar char="■"/>
              <a:defRPr sz="2400">
                <a:solidFill>
                  <a:srgbClr val="595959"/>
                </a:solidFill>
                <a:latin typeface="Arial"/>
                <a:ea typeface="Arial"/>
                <a:cs typeface="Arial"/>
                <a:sym typeface="Arial"/>
              </a:defRPr>
            </a:lvl3pPr>
            <a:lvl4pPr marL="1299936" indent="-544286" defTabSz="1219200">
              <a:lnSpc>
                <a:spcPct val="115000"/>
              </a:lnSpc>
              <a:spcBef>
                <a:spcPts val="0"/>
              </a:spcBef>
              <a:buClr>
                <a:srgbClr val="595959"/>
              </a:buClr>
              <a:buSzPts val="4800"/>
              <a:buFont typeface="Arial"/>
              <a:buChar char="●"/>
              <a:defRPr sz="2400">
                <a:solidFill>
                  <a:srgbClr val="595959"/>
                </a:solidFill>
                <a:latin typeface="Arial"/>
                <a:ea typeface="Arial"/>
                <a:cs typeface="Arial"/>
                <a:sym typeface="Arial"/>
              </a:defRPr>
            </a:lvl4pPr>
            <a:lvl5pPr marL="1528536" indent="-544286" defTabSz="1219200">
              <a:lnSpc>
                <a:spcPct val="115000"/>
              </a:lnSpc>
              <a:spcBef>
                <a:spcPts val="0"/>
              </a:spcBef>
              <a:buClr>
                <a:srgbClr val="595959"/>
              </a:buClr>
              <a:buSzPts val="4800"/>
              <a:buFont typeface="Arial"/>
              <a:buChar char="○"/>
              <a:defRPr sz="2400">
                <a:solidFill>
                  <a:srgbClr val="595959"/>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4" name="Slide Number"/>
          <p:cNvSpPr txBox="1">
            <a:spLocks noGrp="1"/>
          </p:cNvSpPr>
          <p:nvPr>
            <p:ph type="sldNum" sz="quarter" idx="2"/>
          </p:nvPr>
        </p:nvSpPr>
        <p:spPr>
          <a:xfrm>
            <a:off x="11594419" y="6262398"/>
            <a:ext cx="433792" cy="435250"/>
          </a:xfrm>
          <a:prstGeom prst="rect">
            <a:avLst/>
          </a:prstGeom>
        </p:spPr>
        <p:txBody>
          <a:bodyPr lIns="243799" tIns="243799" rIns="243799" bIns="243799" anchor="ctr">
            <a:normAutofit/>
          </a:bodyPr>
          <a:lstStyle>
            <a:lvl1pPr algn="r" defTabSz="1219200">
              <a:defRPr sz="1300">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10327136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3_Title &amp; Bullets">
    <p:spTree>
      <p:nvGrpSpPr>
        <p:cNvPr id="1" name=""/>
        <p:cNvGrpSpPr/>
        <p:nvPr/>
      </p:nvGrpSpPr>
      <p:grpSpPr>
        <a:xfrm>
          <a:off x="0" y="0"/>
          <a:ext cx="0" cy="0"/>
          <a:chOff x="0" y="0"/>
          <a:chExt cx="0" cy="0"/>
        </a:xfrm>
      </p:grpSpPr>
      <p:sp>
        <p:nvSpPr>
          <p:cNvPr id="229" name="Title Text"/>
          <p:cNvSpPr txBox="1">
            <a:spLocks noGrp="1"/>
          </p:cNvSpPr>
          <p:nvPr>
            <p:ph type="title"/>
          </p:nvPr>
        </p:nvSpPr>
        <p:spPr>
          <a:prstGeom prst="rect">
            <a:avLst/>
          </a:prstGeom>
        </p:spPr>
        <p:txBody>
          <a:bodyPr/>
          <a:lstStyle/>
          <a:p>
            <a:r>
              <a:t>Title Text</a:t>
            </a:r>
          </a:p>
        </p:txBody>
      </p:sp>
      <p:sp>
        <p:nvSpPr>
          <p:cNvPr id="230"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pic>
        <p:nvPicPr>
          <p:cNvPr id="231" name="logo2.pdf" descr="logo2.pdf"/>
          <p:cNvPicPr>
            <a:picLocks noChangeAspect="1"/>
          </p:cNvPicPr>
          <p:nvPr/>
        </p:nvPicPr>
        <p:blipFill>
          <a:blip r:embed="rId2"/>
          <a:srcRect l="16039" t="16807" b="30314"/>
          <a:stretch>
            <a:fillRect/>
          </a:stretch>
        </p:blipFill>
        <p:spPr>
          <a:xfrm>
            <a:off x="10909449" y="44170"/>
            <a:ext cx="1396118" cy="698371"/>
          </a:xfrm>
          <a:prstGeom prst="rect">
            <a:avLst/>
          </a:prstGeom>
          <a:ln w="12700">
            <a:miter lim="400000"/>
          </a:ln>
        </p:spPr>
      </p:pic>
      <p:sp>
        <p:nvSpPr>
          <p:cNvPr id="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91915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1_Title &amp; Bullets copy">
    <p:spTree>
      <p:nvGrpSpPr>
        <p:cNvPr id="1" name=""/>
        <p:cNvGrpSpPr/>
        <p:nvPr/>
      </p:nvGrpSpPr>
      <p:grpSpPr>
        <a:xfrm>
          <a:off x="0" y="0"/>
          <a:ext cx="0" cy="0"/>
          <a:chOff x="0" y="0"/>
          <a:chExt cx="0" cy="0"/>
        </a:xfrm>
      </p:grpSpPr>
      <p:sp>
        <p:nvSpPr>
          <p:cNvPr id="239" name="Title Text"/>
          <p:cNvSpPr txBox="1">
            <a:spLocks noGrp="1"/>
          </p:cNvSpPr>
          <p:nvPr>
            <p:ph type="title"/>
          </p:nvPr>
        </p:nvSpPr>
        <p:spPr>
          <a:xfrm>
            <a:off x="311150" y="177800"/>
            <a:ext cx="11569700" cy="1143000"/>
          </a:xfrm>
          <a:prstGeom prst="rect">
            <a:avLst/>
          </a:prstGeom>
        </p:spPr>
        <p:txBody>
          <a:bodyPr/>
          <a:lstStyle>
            <a:lvl1pPr algn="l">
              <a:defRPr sz="4000"/>
            </a:lvl1pPr>
          </a:lstStyle>
          <a:p>
            <a:r>
              <a:t>Title Text</a:t>
            </a:r>
          </a:p>
        </p:txBody>
      </p:sp>
      <p:sp>
        <p:nvSpPr>
          <p:cNvPr id="240"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966432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14.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6.png"/><Relationship Id="rId5" Type="http://schemas.openxmlformats.org/officeDocument/2006/relationships/slideLayout" Target="../slideLayouts/slideLayout51.xml"/><Relationship Id="rId10" Type="http://schemas.openxmlformats.org/officeDocument/2006/relationships/image" Target="../media/image5.png"/><Relationship Id="rId4" Type="http://schemas.openxmlformats.org/officeDocument/2006/relationships/slideLayout" Target="../slideLayouts/slideLayout50.xml"/><Relationship Id="rId9" Type="http://schemas.openxmlformats.org/officeDocument/2006/relationships/image" Target="../media/image1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image" Target="../media/image17.png"/><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theme" Target="../theme/theme5.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7"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3" r:id="rId13"/>
    <p:sldLayoutId id="2147483708" r:id="rId14"/>
    <p:sldLayoutId id="2147483719" r:id="rId15"/>
  </p:sldLayoutIdLst>
  <p:hf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4951" y="-1"/>
            <a:ext cx="11347047" cy="914400"/>
          </a:xfrm>
          <a:prstGeom prst="rect">
            <a:avLst/>
          </a:prstGeom>
          <a:solidFill>
            <a:schemeClr val="bg1">
              <a:lumMod val="85000"/>
              <a:lumOff val="15000"/>
            </a:schemeClr>
          </a:solidFill>
        </p:spPr>
        <p:txBody>
          <a:bodyPr vert="horz" lIns="9144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Princeton University Physics Department Colloquium - February 22, 2024</a:t>
            </a:r>
          </a:p>
        </p:txBody>
      </p:sp>
      <p:sp>
        <p:nvSpPr>
          <p:cNvPr id="6" name="Slide Number Placeholder 5"/>
          <p:cNvSpPr>
            <a:spLocks noGrp="1"/>
          </p:cNvSpPr>
          <p:nvPr>
            <p:ph type="sldNum" sz="quarter" idx="4"/>
          </p:nvPr>
        </p:nvSpPr>
        <p:spPr>
          <a:xfrm>
            <a:off x="8610600" y="6356350"/>
            <a:ext cx="175869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90B5B-5839-424A-8863-D4784EBDD279}" type="slidenum">
              <a:rPr lang="en-US" smtClean="0"/>
              <a:t>‹#›</a:t>
            </a:fld>
            <a:endParaRPr lang="en-US"/>
          </a:p>
        </p:txBody>
      </p:sp>
      <p:sp>
        <p:nvSpPr>
          <p:cNvPr id="3" name="Text Placeholder 2"/>
          <p:cNvSpPr>
            <a:spLocks noGrp="1"/>
          </p:cNvSpPr>
          <p:nvPr>
            <p:ph type="body" idx="1"/>
          </p:nvPr>
        </p:nvSpPr>
        <p:spPr>
          <a:xfrm>
            <a:off x="838199" y="925975"/>
            <a:ext cx="11199471" cy="54169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close-up of a logo&#10;&#10;Description automatically generated">
            <a:extLst>
              <a:ext uri="{FF2B5EF4-FFF2-40B4-BE49-F238E27FC236}">
                <a16:creationId xmlns:a16="http://schemas.microsoft.com/office/drawing/2014/main" id="{D8B707D7-6B29-EA8D-A701-839DEE306E3F}"/>
              </a:ext>
            </a:extLst>
          </p:cNvPr>
          <p:cNvPicPr>
            <a:picLocks noChangeAspect="1"/>
          </p:cNvPicPr>
          <p:nvPr userDrawn="1"/>
        </p:nvPicPr>
        <p:blipFill>
          <a:blip r:embed="rId16"/>
          <a:stretch>
            <a:fillRect/>
          </a:stretch>
        </p:blipFill>
        <p:spPr>
          <a:xfrm>
            <a:off x="10369296" y="6354503"/>
            <a:ext cx="1653540" cy="411935"/>
          </a:xfrm>
          <a:prstGeom prst="rect">
            <a:avLst/>
          </a:prstGeom>
        </p:spPr>
      </p:pic>
    </p:spTree>
    <p:extLst>
      <p:ext uri="{BB962C8B-B14F-4D97-AF65-F5344CB8AC3E}">
        <p14:creationId xmlns:p14="http://schemas.microsoft.com/office/powerpoint/2010/main" val="2813655"/>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709" r:id="rId3"/>
    <p:sldLayoutId id="2147483679" r:id="rId4"/>
    <p:sldLayoutId id="2147483710"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60375" indent="-230188" algn="l" defTabSz="914400" rtl="0" eaLnBrk="1" latinLnBrk="0" hangingPunct="1">
        <a:lnSpc>
          <a:spcPct val="90000"/>
        </a:lnSpc>
        <a:spcBef>
          <a:spcPts val="500"/>
        </a:spcBef>
        <a:buFont typeface="Arial" panose="020B0604020202020204" pitchFamily="34" charset="0"/>
        <a:buChar char="•"/>
        <a:tabLst/>
        <a:defRPr sz="2400" kern="1200">
          <a:solidFill>
            <a:schemeClr val="accent1">
              <a:lumMod val="20000"/>
              <a:lumOff val="80000"/>
            </a:schemeClr>
          </a:solidFill>
          <a:latin typeface="+mn-lt"/>
          <a:ea typeface="+mn-ea"/>
          <a:cs typeface="+mn-cs"/>
        </a:defRPr>
      </a:lvl2pPr>
      <a:lvl3pPr marL="692150" indent="-231775" algn="l" defTabSz="914400" rtl="0" eaLnBrk="1" latinLnBrk="0" hangingPunct="1">
        <a:lnSpc>
          <a:spcPct val="90000"/>
        </a:lnSpc>
        <a:spcBef>
          <a:spcPts val="500"/>
        </a:spcBef>
        <a:buFont typeface="Arial" panose="020B0604020202020204" pitchFamily="34" charset="0"/>
        <a:buChar char="•"/>
        <a:tabLst/>
        <a:defRPr sz="2000" kern="1200">
          <a:solidFill>
            <a:schemeClr val="accent2">
              <a:lumMod val="20000"/>
              <a:lumOff val="80000"/>
            </a:schemeClr>
          </a:solidFill>
          <a:latin typeface="+mn-lt"/>
          <a:ea typeface="+mn-ea"/>
          <a:cs typeface="+mn-cs"/>
        </a:defRPr>
      </a:lvl3pPr>
      <a:lvl4pPr marL="922338" indent="-230188" algn="l" defTabSz="914400" rtl="0" eaLnBrk="1" latinLnBrk="0" hangingPunct="1">
        <a:lnSpc>
          <a:spcPct val="90000"/>
        </a:lnSpc>
        <a:spcBef>
          <a:spcPts val="500"/>
        </a:spcBef>
        <a:buFont typeface="Arial" panose="020B0604020202020204" pitchFamily="34" charset="0"/>
        <a:buChar char="•"/>
        <a:tabLst/>
        <a:defRPr sz="1800" kern="1200">
          <a:solidFill>
            <a:schemeClr val="accent3">
              <a:lumMod val="20000"/>
              <a:lumOff val="80000"/>
            </a:schemeClr>
          </a:solidFill>
          <a:latin typeface="+mn-lt"/>
          <a:ea typeface="+mn-ea"/>
          <a:cs typeface="+mn-cs"/>
        </a:defRPr>
      </a:lvl4pPr>
      <a:lvl5pPr marL="1154113" indent="-254000" algn="l" defTabSz="914400" rtl="0" eaLnBrk="1" latinLnBrk="0" hangingPunct="1">
        <a:lnSpc>
          <a:spcPct val="90000"/>
        </a:lnSpc>
        <a:spcBef>
          <a:spcPts val="500"/>
        </a:spcBef>
        <a:buFont typeface="Arial" panose="020B0604020202020204" pitchFamily="34" charset="0"/>
        <a:buChar char="•"/>
        <a:tabLst/>
        <a:defRPr sz="1800" kern="1200">
          <a:solidFill>
            <a:schemeClr val="accent4">
              <a:lumMod val="20000"/>
              <a:lumOff val="8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r>
              <a:rPr lang="en-US"/>
              <a:t>Princeton University Physics Department Colloquium - February 22, 2024</a:t>
            </a:r>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pic>
        <p:nvPicPr>
          <p:cNvPr id="1026" name="Picture 2">
            <a:extLst>
              <a:ext uri="{FF2B5EF4-FFF2-40B4-BE49-F238E27FC236}">
                <a16:creationId xmlns:a16="http://schemas.microsoft.com/office/drawing/2014/main" id="{EDAD73EF-F2CA-4F65-9F4E-79258E4B007A}"/>
              </a:ext>
            </a:extLst>
          </p:cNvPr>
          <p:cNvPicPr>
            <a:picLocks noChangeAspect="1" noChangeArrowheads="1"/>
          </p:cNvPicPr>
          <p:nvPr userDrawn="1"/>
        </p:nvPicPr>
        <p:blipFill>
          <a:blip r:embed="rId19">
            <a:extLst>
              <a:ext uri="{28A0092B-C50C-407E-A947-70E740481C1C}">
                <a14:useLocalDpi xmlns:a14="http://schemas.microsoft.com/office/drawing/2010/main"/>
              </a:ext>
            </a:extLst>
          </a:blip>
          <a:srcRect/>
          <a:stretch>
            <a:fillRect/>
          </a:stretch>
        </p:blipFill>
        <p:spPr bwMode="auto">
          <a:xfrm>
            <a:off x="10185400" y="0"/>
            <a:ext cx="20066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225329"/>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hd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MUON-Slide-graphBase-pagebottom.jpg"/>
          <p:cNvPicPr>
            <a:picLocks noChangeAspect="1"/>
          </p:cNvPicPr>
          <p:nvPr userDrawn="1"/>
        </p:nvPicPr>
        <p:blipFill>
          <a:blip r:embed="rId9"/>
          <a:stretch>
            <a:fillRect/>
          </a:stretch>
        </p:blipFill>
        <p:spPr>
          <a:xfrm>
            <a:off x="0" y="6597352"/>
            <a:ext cx="12192000" cy="353781"/>
          </a:xfrm>
          <a:prstGeom prst="rect">
            <a:avLst/>
          </a:prstGeom>
        </p:spPr>
      </p:pic>
      <p:pic>
        <p:nvPicPr>
          <p:cNvPr id="7" name="Image 6" descr="MCC-inernational-finalV01.png"/>
          <p:cNvPicPr>
            <a:picLocks noChangeAspect="1"/>
          </p:cNvPicPr>
          <p:nvPr userDrawn="1"/>
        </p:nvPicPr>
        <p:blipFill>
          <a:blip r:embed="rId10"/>
          <a:stretch>
            <a:fillRect/>
          </a:stretch>
        </p:blipFill>
        <p:spPr>
          <a:xfrm>
            <a:off x="10993377" y="48001"/>
            <a:ext cx="1172755" cy="1172755"/>
          </a:xfrm>
          <a:prstGeom prst="rect">
            <a:avLst/>
          </a:prstGeom>
        </p:spPr>
      </p:pic>
      <p:sp>
        <p:nvSpPr>
          <p:cNvPr id="4" name="Espace réservé du numéro de diapositive 5"/>
          <p:cNvSpPr>
            <a:spLocks noGrp="1"/>
          </p:cNvSpPr>
          <p:nvPr>
            <p:ph type="sldNum" sz="quarter" idx="4"/>
          </p:nvPr>
        </p:nvSpPr>
        <p:spPr>
          <a:xfrm>
            <a:off x="47329" y="6559779"/>
            <a:ext cx="609600" cy="365125"/>
          </a:xfrm>
          <a:prstGeom prst="rect">
            <a:avLst/>
          </a:prstGeom>
        </p:spPr>
        <p:txBody>
          <a:bodyPr vert="horz" lIns="91440" tIns="45720" rIns="91440" bIns="45720" rtlCol="0" anchor="ctr"/>
          <a:lstStyle>
            <a:lvl1pPr algn="r">
              <a:defRPr sz="1600" b="1">
                <a:solidFill>
                  <a:schemeClr val="tx1"/>
                </a:solidFill>
                <a:latin typeface="Arial Narrow"/>
                <a:cs typeface="Arial Narrow"/>
              </a:defRPr>
            </a:lvl1pPr>
          </a:lstStyle>
          <a:p>
            <a:fld id="{974172A1-1CBF-0B40-9234-7D4D80EC19EA}" type="slidenum">
              <a:rPr lang="en-GB" smtClean="0"/>
              <a:pPr/>
              <a:t>‹#›</a:t>
            </a:fld>
            <a:endParaRPr lang="en-GB" dirty="0"/>
          </a:p>
        </p:txBody>
      </p:sp>
      <p:pic>
        <p:nvPicPr>
          <p:cNvPr id="2" name="Picture 1" descr="A picture containing text, font, graphics, design&#10;&#10;Description automatically generated">
            <a:extLst>
              <a:ext uri="{FF2B5EF4-FFF2-40B4-BE49-F238E27FC236}">
                <a16:creationId xmlns:a16="http://schemas.microsoft.com/office/drawing/2014/main" id="{2D90069C-07BF-F22E-2883-85650F37071F}"/>
              </a:ext>
            </a:extLst>
          </p:cNvPr>
          <p:cNvPicPr>
            <a:picLocks noChangeAspect="1"/>
          </p:cNvPicPr>
          <p:nvPr userDrawn="1"/>
        </p:nvPicPr>
        <p:blipFill>
          <a:blip r:embed="rId11"/>
          <a:stretch>
            <a:fillRect/>
          </a:stretch>
        </p:blipFill>
        <p:spPr>
          <a:xfrm>
            <a:off x="47329" y="48001"/>
            <a:ext cx="1056117" cy="1213325"/>
          </a:xfrm>
          <a:prstGeom prst="rect">
            <a:avLst/>
          </a:prstGeom>
        </p:spPr>
      </p:pic>
      <p:sp>
        <p:nvSpPr>
          <p:cNvPr id="3" name="Espace réservé du pied de page 4">
            <a:extLst>
              <a:ext uri="{FF2B5EF4-FFF2-40B4-BE49-F238E27FC236}">
                <a16:creationId xmlns:a16="http://schemas.microsoft.com/office/drawing/2014/main" id="{C88C6011-1AC8-E7AC-446F-F104D7CE639E}"/>
              </a:ext>
            </a:extLst>
          </p:cNvPr>
          <p:cNvSpPr>
            <a:spLocks noGrp="1"/>
          </p:cNvSpPr>
          <p:nvPr>
            <p:ph type="ftr" sz="quarter" idx="3"/>
          </p:nvPr>
        </p:nvSpPr>
        <p:spPr>
          <a:xfrm>
            <a:off x="527381" y="6597352"/>
            <a:ext cx="9889099" cy="327552"/>
          </a:xfrm>
          <a:prstGeom prst="rect">
            <a:avLst/>
          </a:prstGeom>
        </p:spPr>
        <p:txBody>
          <a:bodyPr lIns="0" tIns="0" rIns="0" bIns="0"/>
          <a:lstStyle>
            <a:lvl1pPr algn="ctr">
              <a:defRPr sz="1600">
                <a:latin typeface="Calibri"/>
                <a:cs typeface="Calibri"/>
              </a:defRPr>
            </a:lvl1pPr>
          </a:lstStyle>
          <a:p>
            <a:r>
              <a:rPr lang="en-US"/>
              <a:t>Princeton University Physics Department Colloquium - February 22, 2024</a:t>
            </a:r>
            <a:endParaRPr lang="en-GB" dirty="0"/>
          </a:p>
        </p:txBody>
      </p:sp>
    </p:spTree>
    <p:extLst>
      <p:ext uri="{BB962C8B-B14F-4D97-AF65-F5344CB8AC3E}">
        <p14:creationId xmlns:p14="http://schemas.microsoft.com/office/powerpoint/2010/main" val="517715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Lst>
  <p:hf hdr="0" dt="0"/>
  <p:txStyles>
    <p:titleStyle>
      <a:lvl1pPr algn="ctr" defTabSz="609585" rtl="0" eaLnBrk="1" latinLnBrk="0" hangingPunct="1">
        <a:spcBef>
          <a:spcPct val="0"/>
        </a:spcBef>
        <a:buNone/>
        <a:defRPr sz="3733" b="1" kern="1200">
          <a:solidFill>
            <a:schemeClr val="tx1"/>
          </a:solidFill>
          <a:latin typeface="Arial Narrow"/>
          <a:ea typeface="+mj-ea"/>
          <a:cs typeface="Arial Narrow"/>
        </a:defRPr>
      </a:lvl1pPr>
    </p:titleStyle>
    <p:bodyStyle>
      <a:lvl1pPr marL="457189" indent="-457189" algn="l" defTabSz="609585" rtl="0" eaLnBrk="1" latinLnBrk="0" hangingPunct="1">
        <a:spcBef>
          <a:spcPct val="20000"/>
        </a:spcBef>
        <a:buClr>
          <a:schemeClr val="accent1"/>
        </a:buClr>
        <a:buFont typeface="Wingdings" charset="2"/>
        <a:buChar char="§"/>
        <a:defRPr sz="3733" kern="1200">
          <a:solidFill>
            <a:schemeClr val="tx1"/>
          </a:solidFill>
          <a:latin typeface="Arial Narrow"/>
          <a:ea typeface="+mn-ea"/>
          <a:cs typeface="Arial Narrow"/>
        </a:defRPr>
      </a:lvl1pPr>
      <a:lvl2pPr marL="990575" indent="-380990" algn="l" defTabSz="609585" rtl="0" eaLnBrk="1" latinLnBrk="0" hangingPunct="1">
        <a:spcBef>
          <a:spcPct val="20000"/>
        </a:spcBef>
        <a:buClr>
          <a:schemeClr val="accent1"/>
        </a:buClr>
        <a:buFont typeface="Wingdings" charset="2"/>
        <a:buChar char="§"/>
        <a:defRPr sz="3200" kern="1200">
          <a:solidFill>
            <a:schemeClr val="tx1"/>
          </a:solidFill>
          <a:latin typeface="Arial Narrow"/>
          <a:ea typeface="+mn-ea"/>
          <a:cs typeface="Arial Narrow"/>
        </a:defRPr>
      </a:lvl2pPr>
      <a:lvl3pPr marL="1523962"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3pPr>
      <a:lvl4pPr marL="2133547"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4pPr>
      <a:lvl5pPr marL="2743131" indent="-304792" algn="l" defTabSz="609585" rtl="0" eaLnBrk="1" latinLnBrk="0" hangingPunct="1">
        <a:spcBef>
          <a:spcPct val="20000"/>
        </a:spcBef>
        <a:buClr>
          <a:schemeClr val="accent1"/>
        </a:buClr>
        <a:buFont typeface="Wingdings" charset="2"/>
        <a:buChar char="§"/>
        <a:defRPr sz="2667" kern="1200">
          <a:solidFill>
            <a:schemeClr val="tx1"/>
          </a:solidFill>
          <a:latin typeface="Arial Narrow"/>
          <a:ea typeface="+mn-ea"/>
          <a:cs typeface="Arial Narrow"/>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pic>
        <p:nvPicPr>
          <p:cNvPr id="3" name="logo2.pdf" descr="logo2.pdf"/>
          <p:cNvPicPr>
            <a:picLocks noChangeAspect="1"/>
          </p:cNvPicPr>
          <p:nvPr/>
        </p:nvPicPr>
        <p:blipFill>
          <a:blip r:embed="rId26"/>
          <a:srcRect l="16039" t="16807" b="30314"/>
          <a:stretch>
            <a:fillRect/>
          </a:stretch>
        </p:blipFill>
        <p:spPr>
          <a:xfrm>
            <a:off x="38248" y="69570"/>
            <a:ext cx="1396118" cy="698371"/>
          </a:xfrm>
          <a:prstGeom prst="rect">
            <a:avLst/>
          </a:prstGeom>
          <a:ln w="12700">
            <a:miter lim="400000"/>
          </a:ln>
        </p:spPr>
      </p:pic>
      <p:sp>
        <p:nvSpPr>
          <p:cNvPr id="4" name="Slide Number"/>
          <p:cNvSpPr txBox="1">
            <a:spLocks noGrp="1"/>
          </p:cNvSpPr>
          <p:nvPr>
            <p:ph type="sldNum" sz="quarter" idx="2"/>
          </p:nvPr>
        </p:nvSpPr>
        <p:spPr>
          <a:xfrm>
            <a:off x="5979516" y="6540500"/>
            <a:ext cx="267702"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
        <p:nvSpPr>
          <p:cNvPr id="5"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01829953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ransition spd="med"/>
  <p:hf hdr="0" dt="0"/>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228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457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685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9144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11430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1371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1600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1828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11430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1371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1600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1828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diagramLayout" Target="../diagrams/layout1.xml"/><Relationship Id="rId7" Type="http://schemas.openxmlformats.org/officeDocument/2006/relationships/oleObject" Target="../embeddings/oleObject1.bin"/><Relationship Id="rId12" Type="http://schemas.openxmlformats.org/officeDocument/2006/relationships/image" Target="../media/image41.emf"/><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11" Type="http://schemas.openxmlformats.org/officeDocument/2006/relationships/oleObject" Target="../embeddings/oleObject3.bin"/><Relationship Id="rId5" Type="http://schemas.openxmlformats.org/officeDocument/2006/relationships/diagramColors" Target="../diagrams/colors1.xml"/><Relationship Id="rId10" Type="http://schemas.openxmlformats.org/officeDocument/2006/relationships/image" Target="../media/image40.emf"/><Relationship Id="rId4" Type="http://schemas.openxmlformats.org/officeDocument/2006/relationships/diagramQuickStyle" Target="../diagrams/quickStyle1.xml"/><Relationship Id="rId9"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8.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g"/><Relationship Id="rId1" Type="http://schemas.openxmlformats.org/officeDocument/2006/relationships/slideLayout" Target="../slideLayouts/slideLayout18.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hyperlink" Target="https://arxiv.org/abs/2201.07895" TargetMode="External"/><Relationship Id="rId2" Type="http://schemas.openxmlformats.org/officeDocument/2006/relationships/image" Target="../media/image66.png"/><Relationship Id="rId1" Type="http://schemas.openxmlformats.org/officeDocument/2006/relationships/slideLayout" Target="../slideLayouts/slideLayout18.xml"/><Relationship Id="rId5" Type="http://schemas.openxmlformats.org/officeDocument/2006/relationships/hyperlink" Target="https://home.cern/sites/default/files/2020-06/2020%20Update%20European%20Strategy.pdf" TargetMode="Externa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48.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mucol.web.cern.ch/about-mucol" TargetMode="External"/><Relationship Id="rId1" Type="http://schemas.openxmlformats.org/officeDocument/2006/relationships/slideLayout" Target="../slideLayouts/slideLayout48.xml"/><Relationship Id="rId4" Type="http://schemas.openxmlformats.org/officeDocument/2006/relationships/image" Target="../media/image72.emf"/></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17.xml"/><Relationship Id="rId4" Type="http://schemas.openxmlformats.org/officeDocument/2006/relationships/image" Target="../media/image76.tiff"/></Relationships>
</file>

<file path=ppt/slides/_rels/slide2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48.xml"/><Relationship Id="rId4" Type="http://schemas.openxmlformats.org/officeDocument/2006/relationships/image" Target="../media/image79.emf"/></Relationships>
</file>

<file path=ppt/slides/_rels/slide2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48.xml"/><Relationship Id="rId5" Type="http://schemas.openxmlformats.org/officeDocument/2006/relationships/image" Target="../media/image83.emf"/><Relationship Id="rId4" Type="http://schemas.openxmlformats.org/officeDocument/2006/relationships/image" Target="../media/image8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48.xml"/><Relationship Id="rId5" Type="http://schemas.openxmlformats.org/officeDocument/2006/relationships/image" Target="../media/image87.emf"/><Relationship Id="rId4" Type="http://schemas.openxmlformats.org/officeDocument/2006/relationships/image" Target="../media/image86.emf"/></Relationships>
</file>

<file path=ppt/slides/_rels/slide3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48.xml"/><Relationship Id="rId5" Type="http://schemas.openxmlformats.org/officeDocument/2006/relationships/image" Target="../media/image91.emf"/><Relationship Id="rId4" Type="http://schemas.openxmlformats.org/officeDocument/2006/relationships/image" Target="../media/image9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image" Target="../media/image24.jpe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emf"/></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tiff"/><Relationship Id="rId1" Type="http://schemas.openxmlformats.org/officeDocument/2006/relationships/slideLayout" Target="../slideLayouts/slideLayout31.xml"/><Relationship Id="rId5" Type="http://schemas.openxmlformats.org/officeDocument/2006/relationships/image" Target="../media/image37.emf"/><Relationship Id="rId4"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lstStyle/>
          <a:p>
            <a:r>
              <a:rPr lang="en-US" dirty="0"/>
              <a:t>The Path to an Energy Frontier Muon Collider </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5" y="4254052"/>
            <a:ext cx="10334625" cy="1719019"/>
          </a:xfrm>
        </p:spPr>
        <p:txBody>
          <a:bodyPr/>
          <a:lstStyle/>
          <a:p>
            <a:r>
              <a:rPr lang="en-US" dirty="0"/>
              <a:t>Mark Palmer</a:t>
            </a:r>
          </a:p>
          <a:p>
            <a:r>
              <a:rPr lang="en-US" dirty="0"/>
              <a:t>Director, Accelerator Science and Technology Initiative</a:t>
            </a:r>
          </a:p>
          <a:p>
            <a:r>
              <a:rPr lang="en-US" dirty="0"/>
              <a:t>Member, 2023 Particle Physics Project Prioritization Panel</a:t>
            </a:r>
          </a:p>
          <a:p>
            <a:r>
              <a:rPr lang="en-US" dirty="0"/>
              <a:t>February 22, 2024</a:t>
            </a:r>
          </a:p>
          <a:p>
            <a:endParaRPr lang="en-US" dirty="0"/>
          </a:p>
          <a:p>
            <a:r>
              <a:rPr lang="en-US" dirty="0"/>
              <a:t> </a:t>
            </a:r>
          </a:p>
        </p:txBody>
      </p:sp>
      <p:sp>
        <p:nvSpPr>
          <p:cNvPr id="5" name="TextBox 4">
            <a:extLst>
              <a:ext uri="{FF2B5EF4-FFF2-40B4-BE49-F238E27FC236}">
                <a16:creationId xmlns:a16="http://schemas.microsoft.com/office/drawing/2014/main" id="{C7C69700-AE9C-7344-9969-2EDD560B5FF6}"/>
              </a:ext>
            </a:extLst>
          </p:cNvPr>
          <p:cNvSpPr txBox="1"/>
          <p:nvPr/>
        </p:nvSpPr>
        <p:spPr>
          <a:xfrm>
            <a:off x="3170512" y="6146321"/>
            <a:ext cx="8520218" cy="646331"/>
          </a:xfrm>
          <a:prstGeom prst="rect">
            <a:avLst/>
          </a:prstGeom>
          <a:noFill/>
          <a:ln w="19050">
            <a:solidFill>
              <a:schemeClr val="bg1">
                <a:lumMod val="95000"/>
                <a:alpha val="50000"/>
              </a:schemeClr>
            </a:solidFill>
          </a:ln>
          <a:effectLst>
            <a:outerShdw blurRad="50800" dist="38100" dir="2700000" algn="tl" rotWithShape="0">
              <a:prstClr val="black">
                <a:alpha val="40000"/>
              </a:prstClr>
            </a:outerShdw>
          </a:effectLst>
        </p:spPr>
        <p:txBody>
          <a:bodyPr wrap="none" rtlCol="0">
            <a:spAutoFit/>
          </a:bodyPr>
          <a:lstStyle/>
          <a:p>
            <a:r>
              <a:rPr lang="en-US" sz="3600" b="1" i="1" cap="none" spc="0" dirty="0">
                <a:ln w="13462">
                  <a:solidFill>
                    <a:schemeClr val="bg2"/>
                  </a:solidFill>
                  <a:prstDash val="solid"/>
                </a:ln>
                <a:solidFill>
                  <a:schemeClr val="accent2">
                    <a:lumMod val="75000"/>
                  </a:schemeClr>
                </a:solidFill>
                <a:effectLst>
                  <a:outerShdw dist="38100" dir="2700000" algn="bl" rotWithShape="0">
                    <a:schemeClr val="tx1">
                      <a:lumMod val="50000"/>
                      <a:lumOff val="50000"/>
                    </a:schemeClr>
                  </a:outerShdw>
                </a:effectLst>
                <a:latin typeface="+mn-lt"/>
              </a:rPr>
              <a:t>ATRO – Accelerator Facilities Division</a:t>
            </a:r>
          </a:p>
        </p:txBody>
      </p:sp>
      <p:pic>
        <p:nvPicPr>
          <p:cNvPr id="6" name="Image 85" descr="MCC-inernational-finalV01.png">
            <a:extLst>
              <a:ext uri="{FF2B5EF4-FFF2-40B4-BE49-F238E27FC236}">
                <a16:creationId xmlns:a16="http://schemas.microsoft.com/office/drawing/2014/main" id="{71B40414-FACC-4AB9-7F02-5FEC3C3F62F8}"/>
              </a:ext>
            </a:extLst>
          </p:cNvPr>
          <p:cNvPicPr>
            <a:picLocks noChangeAspect="1"/>
          </p:cNvPicPr>
          <p:nvPr/>
        </p:nvPicPr>
        <p:blipFill>
          <a:blip r:embed="rId2"/>
          <a:stretch>
            <a:fillRect/>
          </a:stretch>
        </p:blipFill>
        <p:spPr>
          <a:xfrm>
            <a:off x="330784" y="220654"/>
            <a:ext cx="1855329" cy="1855329"/>
          </a:xfrm>
          <a:prstGeom prst="rect">
            <a:avLst/>
          </a:prstGeom>
        </p:spPr>
      </p:pic>
      <p:grpSp>
        <p:nvGrpSpPr>
          <p:cNvPr id="11" name="Group 10">
            <a:extLst>
              <a:ext uri="{FF2B5EF4-FFF2-40B4-BE49-F238E27FC236}">
                <a16:creationId xmlns:a16="http://schemas.microsoft.com/office/drawing/2014/main" id="{C020D678-7E5E-E324-B88E-570A5F161A63}"/>
              </a:ext>
            </a:extLst>
          </p:cNvPr>
          <p:cNvGrpSpPr/>
          <p:nvPr/>
        </p:nvGrpSpPr>
        <p:grpSpPr>
          <a:xfrm>
            <a:off x="9750392" y="2662213"/>
            <a:ext cx="2184934" cy="1578543"/>
            <a:chOff x="9346131" y="3830855"/>
            <a:chExt cx="2184934" cy="1578543"/>
          </a:xfrm>
        </p:grpSpPr>
        <p:sp>
          <p:nvSpPr>
            <p:cNvPr id="10" name="Rounded Rectangle 9">
              <a:extLst>
                <a:ext uri="{FF2B5EF4-FFF2-40B4-BE49-F238E27FC236}">
                  <a16:creationId xmlns:a16="http://schemas.microsoft.com/office/drawing/2014/main" id="{99AE034C-BD7A-934D-4978-928C6736CA76}"/>
                </a:ext>
              </a:extLst>
            </p:cNvPr>
            <p:cNvSpPr/>
            <p:nvPr/>
          </p:nvSpPr>
          <p:spPr>
            <a:xfrm>
              <a:off x="9346131" y="3830855"/>
              <a:ext cx="2184934" cy="157854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000" b="1" dirty="0">
                  <a:solidFill>
                    <a:schemeClr val="tx1"/>
                  </a:solidFill>
                  <a:latin typeface="Times New Roman" panose="02020603050405020304" pitchFamily="18" charset="0"/>
                  <a:cs typeface="Times New Roman" panose="02020603050405020304" pitchFamily="18" charset="0"/>
                </a:rPr>
                <a:t>Hamilton </a:t>
              </a:r>
              <a:br>
                <a:rPr lang="en-US" sz="2000" b="1" dirty="0">
                  <a:solidFill>
                    <a:schemeClr val="tx1"/>
                  </a:solidFill>
                  <a:latin typeface="Times New Roman" panose="02020603050405020304" pitchFamily="18" charset="0"/>
                  <a:cs typeface="Times New Roman" panose="02020603050405020304" pitchFamily="18" charset="0"/>
                </a:rPr>
              </a:br>
              <a:r>
                <a:rPr lang="en-US" sz="2000" b="1" dirty="0">
                  <a:solidFill>
                    <a:schemeClr val="tx1"/>
                  </a:solidFill>
                  <a:latin typeface="Times New Roman" panose="02020603050405020304" pitchFamily="18" charset="0"/>
                  <a:cs typeface="Times New Roman" panose="02020603050405020304" pitchFamily="18" charset="0"/>
                </a:rPr>
                <a:t>Colloquium</a:t>
              </a:r>
            </a:p>
          </p:txBody>
        </p:sp>
        <p:pic>
          <p:nvPicPr>
            <p:cNvPr id="1026" name="Picture 2">
              <a:extLst>
                <a:ext uri="{FF2B5EF4-FFF2-40B4-BE49-F238E27FC236}">
                  <a16:creationId xmlns:a16="http://schemas.microsoft.com/office/drawing/2014/main" id="{AE78D6DB-92B7-0CF7-1F25-B31305FA4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0933" y="3929906"/>
              <a:ext cx="1855329" cy="734160"/>
            </a:xfrm>
            <a:prstGeom prst="rect">
              <a:avLst/>
            </a:prstGeom>
            <a:solidFill>
              <a:schemeClr val="bg1"/>
            </a:solidFill>
          </p:spPr>
        </p:pic>
      </p:gr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8521-65A3-6E3C-F22E-C5A61886DC86}"/>
              </a:ext>
            </a:extLst>
          </p:cNvPr>
          <p:cNvSpPr>
            <a:spLocks noGrp="1"/>
          </p:cNvSpPr>
          <p:nvPr>
            <p:ph type="title"/>
          </p:nvPr>
        </p:nvSpPr>
        <p:spPr>
          <a:xfrm>
            <a:off x="1141413" y="7066"/>
            <a:ext cx="9905998" cy="696683"/>
          </a:xfrm>
        </p:spPr>
        <p:txBody>
          <a:bodyPr/>
          <a:lstStyle/>
          <a:p>
            <a:r>
              <a:rPr lang="en-US" dirty="0"/>
              <a:t>Multi-</a:t>
            </a:r>
            <a:r>
              <a:rPr lang="en-US" dirty="0" err="1"/>
              <a:t>TeV</a:t>
            </a:r>
            <a:r>
              <a:rPr lang="en-US" dirty="0"/>
              <a:t> Concepts From Snowmass</a:t>
            </a:r>
          </a:p>
        </p:txBody>
      </p:sp>
      <p:sp>
        <p:nvSpPr>
          <p:cNvPr id="5" name="TextBox 4">
            <a:extLst>
              <a:ext uri="{FF2B5EF4-FFF2-40B4-BE49-F238E27FC236}">
                <a16:creationId xmlns:a16="http://schemas.microsoft.com/office/drawing/2014/main" id="{499A374F-12CD-28D7-C552-FC35DB1EB022}"/>
              </a:ext>
            </a:extLst>
          </p:cNvPr>
          <p:cNvSpPr txBox="1"/>
          <p:nvPr/>
        </p:nvSpPr>
        <p:spPr>
          <a:xfrm>
            <a:off x="181603" y="5925795"/>
            <a:ext cx="10097213"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The AF4 evaluation of the maturity level of various concepts.  Further details for the evaluation of the various concepts can be found in the “Concept Assessments” Section.  The color code is that the concepts shown in blue offer a path to constituent center-of-mass energies &gt;10 </a:t>
            </a:r>
            <a:r>
              <a:rPr kumimoji="0" lang="en-US" sz="1400" b="0" i="0" u="none" strike="noStrike" kern="1200" cap="none" spc="0" normalizeH="0" baseline="0" noProof="0" dirty="0" err="1">
                <a:ln>
                  <a:noFill/>
                </a:ln>
                <a:solidFill>
                  <a:prstClr val="white"/>
                </a:solidFill>
                <a:effectLst/>
                <a:uLnTx/>
                <a:uFillTx/>
                <a:latin typeface="Century Gothic" panose="020B0502020202020204"/>
                <a:ea typeface="+mn-ea"/>
                <a:cs typeface="+mn-cs"/>
              </a:rPr>
              <a:t>TeV</a:t>
            </a: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 while those shown in orange are electron-hadron machines, and those shown in black are lepton collider concepts which will reach only into the 1-few </a:t>
            </a:r>
            <a:r>
              <a:rPr kumimoji="0" lang="en-US" sz="1400" b="0" i="0" u="none" strike="noStrike" kern="1200" cap="none" spc="0" normalizeH="0" baseline="0" noProof="0" dirty="0" err="1">
                <a:ln>
                  <a:noFill/>
                </a:ln>
                <a:solidFill>
                  <a:prstClr val="white"/>
                </a:solidFill>
                <a:effectLst/>
                <a:uLnTx/>
                <a:uFillTx/>
                <a:latin typeface="Century Gothic" panose="020B0502020202020204"/>
                <a:ea typeface="+mn-ea"/>
                <a:cs typeface="+mn-cs"/>
              </a:rPr>
              <a:t>TeV</a:t>
            </a: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 range.</a:t>
            </a:r>
          </a:p>
        </p:txBody>
      </p:sp>
      <p:sp>
        <p:nvSpPr>
          <p:cNvPr id="9" name="Slide Number Placeholder 8">
            <a:extLst>
              <a:ext uri="{FF2B5EF4-FFF2-40B4-BE49-F238E27FC236}">
                <a16:creationId xmlns:a16="http://schemas.microsoft.com/office/drawing/2014/main" id="{A89A69C4-66C4-B54D-AC90-FC6167FB5BA0}"/>
              </a:ext>
            </a:extLst>
          </p:cNvPr>
          <p:cNvSpPr>
            <a:spLocks noGrp="1"/>
          </p:cNvSpPr>
          <p:nvPr>
            <p:ph type="sldNum" sz="quarter" idx="12"/>
          </p:nvPr>
        </p:nvSpPr>
        <p:spPr>
          <a:xfrm>
            <a:off x="11319555" y="6402848"/>
            <a:ext cx="5511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pic>
        <p:nvPicPr>
          <p:cNvPr id="10" name="Picture 9">
            <a:extLst>
              <a:ext uri="{FF2B5EF4-FFF2-40B4-BE49-F238E27FC236}">
                <a16:creationId xmlns:a16="http://schemas.microsoft.com/office/drawing/2014/main" id="{912F2B2A-EEEC-9447-22D0-74B60F8DC8FA}"/>
              </a:ext>
            </a:extLst>
          </p:cNvPr>
          <p:cNvPicPr>
            <a:picLocks noChangeAspect="1"/>
          </p:cNvPicPr>
          <p:nvPr/>
        </p:nvPicPr>
        <p:blipFill rotWithShape="1">
          <a:blip r:embed="rId2"/>
          <a:srcRect l="1069" t="14053" r="2082" b="14038"/>
          <a:stretch/>
        </p:blipFill>
        <p:spPr>
          <a:xfrm>
            <a:off x="211013" y="530107"/>
            <a:ext cx="9566031" cy="5488360"/>
          </a:xfrm>
          <a:prstGeom prst="rect">
            <a:avLst/>
          </a:prstGeom>
        </p:spPr>
      </p:pic>
      <p:sp>
        <p:nvSpPr>
          <p:cNvPr id="4" name="Footer Placeholder 3">
            <a:extLst>
              <a:ext uri="{FF2B5EF4-FFF2-40B4-BE49-F238E27FC236}">
                <a16:creationId xmlns:a16="http://schemas.microsoft.com/office/drawing/2014/main" id="{6F3D793A-8E66-229B-9B74-13D6DFFA9117}"/>
              </a:ext>
            </a:extLst>
          </p:cNvPr>
          <p:cNvSpPr>
            <a:spLocks noGrp="1"/>
          </p:cNvSpPr>
          <p:nvPr>
            <p:ph type="ftr" sz="quarter" idx="11"/>
          </p:nvPr>
        </p:nvSpPr>
        <p:spPr>
          <a:xfrm>
            <a:off x="10299154" y="6181466"/>
            <a:ext cx="1892845" cy="365125"/>
          </a:xfrm>
        </p:spPr>
        <p:txBody>
          <a:bodyPr/>
          <a:lstStyle/>
          <a:p>
            <a:r>
              <a:rPr lang="en-US" dirty="0"/>
              <a:t>Princeton University Physics Department Colloquium - February 22, 2024</a:t>
            </a:r>
          </a:p>
        </p:txBody>
      </p:sp>
    </p:spTree>
    <p:extLst>
      <p:ext uri="{BB962C8B-B14F-4D97-AF65-F5344CB8AC3E}">
        <p14:creationId xmlns:p14="http://schemas.microsoft.com/office/powerpoint/2010/main" val="4100534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A32D4-74C4-3EBA-A59D-5E1F2309128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606EE3F-0064-0014-F8D5-F614C5D2770A}"/>
              </a:ext>
            </a:extLst>
          </p:cNvPr>
          <p:cNvSpPr>
            <a:spLocks noGrp="1"/>
          </p:cNvSpPr>
          <p:nvPr>
            <p:ph type="title"/>
          </p:nvPr>
        </p:nvSpPr>
        <p:spPr>
          <a:xfrm>
            <a:off x="571500" y="20995"/>
            <a:ext cx="11049000" cy="954457"/>
          </a:xfrm>
        </p:spPr>
        <p:txBody>
          <a:bodyPr/>
          <a:lstStyle/>
          <a:p>
            <a:r>
              <a:rPr lang="en-US" dirty="0"/>
              <a:t>Themes of this Talk</a:t>
            </a:r>
          </a:p>
        </p:txBody>
      </p:sp>
      <p:sp>
        <p:nvSpPr>
          <p:cNvPr id="4" name="Slide Number Placeholder 3">
            <a:extLst>
              <a:ext uri="{FF2B5EF4-FFF2-40B4-BE49-F238E27FC236}">
                <a16:creationId xmlns:a16="http://schemas.microsoft.com/office/drawing/2014/main" id="{3FAE90BB-32E8-25CE-A6B9-466FC310988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Freeform 4">
            <a:extLst>
              <a:ext uri="{FF2B5EF4-FFF2-40B4-BE49-F238E27FC236}">
                <a16:creationId xmlns:a16="http://schemas.microsoft.com/office/drawing/2014/main" id="{5FB3C07A-43F6-22B6-346E-C49D1DF01159}"/>
              </a:ext>
            </a:extLst>
          </p:cNvPr>
          <p:cNvSpPr/>
          <p:nvPr/>
        </p:nvSpPr>
        <p:spPr>
          <a:xfrm>
            <a:off x="482562" y="975453"/>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p:spPr>
        <p:txBody>
          <a:bodyPr spcFirstLastPara="0" vert="horz" wrap="square" lIns="834477" tIns="23495" rIns="787486"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0" cap="none" spc="0" normalizeH="0" baseline="0" noProof="0" dirty="0">
                <a:ln>
                  <a:noFill/>
                </a:ln>
                <a:solidFill>
                  <a:prstClr val="white"/>
                </a:solidFill>
                <a:effectLst/>
                <a:uLnTx/>
                <a:uFillTx/>
                <a:latin typeface="Calibri" panose="020F0502020204030204"/>
                <a:ea typeface="+mn-ea"/>
                <a:cs typeface="+mn-cs"/>
              </a:rPr>
              <a:t>High Energy Colliders</a:t>
            </a:r>
          </a:p>
        </p:txBody>
      </p:sp>
      <p:sp>
        <p:nvSpPr>
          <p:cNvPr id="6" name="Freeform 5">
            <a:extLst>
              <a:ext uri="{FF2B5EF4-FFF2-40B4-BE49-F238E27FC236}">
                <a16:creationId xmlns:a16="http://schemas.microsoft.com/office/drawing/2014/main" id="{A49843FD-DDC5-3CA2-9458-3584E3024369}"/>
              </a:ext>
            </a:extLst>
          </p:cNvPr>
          <p:cNvSpPr/>
          <p:nvPr/>
        </p:nvSpPr>
        <p:spPr>
          <a:xfrm>
            <a:off x="3908130" y="1109325"/>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solidFill>
            <a:srgbClr val="3D9CCC">
              <a:alpha val="90000"/>
              <a:tint val="40000"/>
              <a:hueOff val="0"/>
              <a:satOff val="0"/>
              <a:lumOff val="0"/>
              <a:alphaOff val="0"/>
            </a:srgbClr>
          </a:solidFill>
          <a:ln w="6350" cap="flat" cmpd="sng" algn="ctr">
            <a:solidFill>
              <a:srgbClr val="3D9CCC">
                <a:alpha val="90000"/>
                <a:tint val="40000"/>
                <a:hueOff val="0"/>
                <a:satOff val="0"/>
                <a:lumOff val="0"/>
                <a:alphaOff val="0"/>
              </a:srgb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 Brief Perspective</a:t>
            </a:r>
          </a:p>
        </p:txBody>
      </p:sp>
      <p:sp>
        <p:nvSpPr>
          <p:cNvPr id="7" name="Freeform 6">
            <a:extLst>
              <a:ext uri="{FF2B5EF4-FFF2-40B4-BE49-F238E27FC236}">
                <a16:creationId xmlns:a16="http://schemas.microsoft.com/office/drawing/2014/main" id="{D81DB79F-4685-7EDF-4A58-7C58ABFBFDEA}"/>
              </a:ext>
            </a:extLst>
          </p:cNvPr>
          <p:cNvSpPr/>
          <p:nvPr/>
        </p:nvSpPr>
        <p:spPr>
          <a:xfrm>
            <a:off x="482562" y="2770923"/>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solidFill>
            <a:schemeClr val="accent2">
              <a:lumMod val="60000"/>
              <a:lumOff val="40000"/>
            </a:schemeClr>
          </a:solidFill>
          <a:ln w="76200">
            <a:solidFill>
              <a:srgbClr val="C00000"/>
            </a:solidFill>
          </a:ln>
          <a:effectLst/>
          <a:scene3d>
            <a:camera prst="orthographicFront"/>
            <a:lightRig rig="threePt" dir="t">
              <a:rot lat="0" lon="0" rev="7500000"/>
            </a:lightRig>
          </a:scene3d>
          <a:sp3d prstMaterial="plastic">
            <a:bevelT w="127000" h="25400" prst="relaxedInset"/>
          </a:sp3d>
        </p:spPr>
        <p:txBody>
          <a:bodyPr spcFirstLastPara="0" vert="horz" wrap="square" lIns="834477" tIns="23495" rIns="787486"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0" cap="none" spc="0" normalizeH="0" baseline="0" noProof="0" dirty="0">
                <a:ln>
                  <a:noFill/>
                </a:ln>
                <a:solidFill>
                  <a:prstClr val="white"/>
                </a:solidFill>
                <a:effectLst/>
                <a:uLnTx/>
                <a:uFillTx/>
                <a:latin typeface="Calibri" panose="020F0502020204030204"/>
                <a:ea typeface="+mn-ea"/>
                <a:cs typeface="+mn-cs"/>
              </a:rPr>
              <a:t>Why Muons?</a:t>
            </a:r>
          </a:p>
        </p:txBody>
      </p:sp>
      <p:sp>
        <p:nvSpPr>
          <p:cNvPr id="8" name="Freeform 7">
            <a:extLst>
              <a:ext uri="{FF2B5EF4-FFF2-40B4-BE49-F238E27FC236}">
                <a16:creationId xmlns:a16="http://schemas.microsoft.com/office/drawing/2014/main" id="{38055206-4112-3789-4E21-B6B3DAACCA57}"/>
              </a:ext>
            </a:extLst>
          </p:cNvPr>
          <p:cNvSpPr/>
          <p:nvPr/>
        </p:nvSpPr>
        <p:spPr>
          <a:xfrm>
            <a:off x="3908130" y="2904795"/>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solidFill>
            <a:srgbClr val="3D9CCC">
              <a:alpha val="90000"/>
              <a:tint val="40000"/>
              <a:hueOff val="0"/>
              <a:satOff val="0"/>
              <a:lumOff val="0"/>
              <a:alphaOff val="0"/>
            </a:srgbClr>
          </a:solidFill>
          <a:ln w="38100" cap="flat" cmpd="sng" algn="ctr">
            <a:solidFill>
              <a:srgbClr val="C00000"/>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 Vehicle for Discovery</a:t>
            </a:r>
          </a:p>
        </p:txBody>
      </p:sp>
      <p:sp>
        <p:nvSpPr>
          <p:cNvPr id="9" name="Freeform 8">
            <a:extLst>
              <a:ext uri="{FF2B5EF4-FFF2-40B4-BE49-F238E27FC236}">
                <a16:creationId xmlns:a16="http://schemas.microsoft.com/office/drawing/2014/main" id="{CD528515-70DB-A1C7-A114-D90CDCE3228C}"/>
              </a:ext>
            </a:extLst>
          </p:cNvPr>
          <p:cNvSpPr/>
          <p:nvPr/>
        </p:nvSpPr>
        <p:spPr>
          <a:xfrm>
            <a:off x="6718670" y="2904795"/>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solidFill>
            <a:srgbClr val="3D9CCC">
              <a:alpha val="90000"/>
              <a:tint val="40000"/>
              <a:hueOff val="0"/>
              <a:satOff val="0"/>
              <a:lumOff val="0"/>
              <a:alphaOff val="0"/>
            </a:srgbClr>
          </a:solidFill>
          <a:ln w="38100" cap="flat" cmpd="sng" algn="ctr">
            <a:solidFill>
              <a:srgbClr val="C00000"/>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Physics Challenges</a:t>
            </a:r>
          </a:p>
        </p:txBody>
      </p:sp>
      <p:sp>
        <p:nvSpPr>
          <p:cNvPr id="10" name="Freeform 9">
            <a:extLst>
              <a:ext uri="{FF2B5EF4-FFF2-40B4-BE49-F238E27FC236}">
                <a16:creationId xmlns:a16="http://schemas.microsoft.com/office/drawing/2014/main" id="{03AF3511-9D75-EB82-E76C-9071B4AAC036}"/>
              </a:ext>
            </a:extLst>
          </p:cNvPr>
          <p:cNvSpPr/>
          <p:nvPr/>
        </p:nvSpPr>
        <p:spPr>
          <a:xfrm>
            <a:off x="3908130" y="4700265"/>
            <a:ext cx="4281041" cy="1307228"/>
          </a:xfrm>
          <a:custGeom>
            <a:avLst/>
            <a:gdLst>
              <a:gd name="connsiteX0" fmla="*/ 0 w 4281041"/>
              <a:gd name="connsiteY0" fmla="*/ 0 h 1307228"/>
              <a:gd name="connsiteX1" fmla="*/ 3627427 w 4281041"/>
              <a:gd name="connsiteY1" fmla="*/ 0 h 1307228"/>
              <a:gd name="connsiteX2" fmla="*/ 4281041 w 4281041"/>
              <a:gd name="connsiteY2" fmla="*/ 653614 h 1307228"/>
              <a:gd name="connsiteX3" fmla="*/ 3627427 w 4281041"/>
              <a:gd name="connsiteY3" fmla="*/ 1307228 h 1307228"/>
              <a:gd name="connsiteX4" fmla="*/ 0 w 4281041"/>
              <a:gd name="connsiteY4" fmla="*/ 1307228 h 1307228"/>
              <a:gd name="connsiteX5" fmla="*/ 653614 w 4281041"/>
              <a:gd name="connsiteY5" fmla="*/ 653614 h 1307228"/>
              <a:gd name="connsiteX6" fmla="*/ 0 w 4281041"/>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1041" h="1307228">
                <a:moveTo>
                  <a:pt x="0" y="0"/>
                </a:moveTo>
                <a:lnTo>
                  <a:pt x="3627427" y="0"/>
                </a:lnTo>
                <a:lnTo>
                  <a:pt x="4281041" y="653614"/>
                </a:lnTo>
                <a:lnTo>
                  <a:pt x="3627427" y="1307228"/>
                </a:lnTo>
                <a:lnTo>
                  <a:pt x="0" y="1307228"/>
                </a:lnTo>
                <a:lnTo>
                  <a:pt x="653614" y="653614"/>
                </a:lnTo>
                <a:lnTo>
                  <a:pt x="0" y="0"/>
                </a:lnTo>
                <a:close/>
              </a:path>
            </a:pathLst>
          </a:custGeom>
          <a:solidFill>
            <a:srgbClr val="3D9CCC">
              <a:alpha val="90000"/>
              <a:tint val="40000"/>
              <a:hueOff val="0"/>
              <a:satOff val="0"/>
              <a:lumOff val="0"/>
              <a:alphaOff val="0"/>
            </a:srgbClr>
          </a:solidFill>
          <a:ln w="6350" cap="flat" cmpd="sng" algn="ctr">
            <a:solidFill>
              <a:srgbClr val="3D9CCC">
                <a:alpha val="90000"/>
                <a:tint val="40000"/>
                <a:hueOff val="0"/>
                <a:satOff val="0"/>
                <a:lumOff val="0"/>
                <a:alphaOff val="0"/>
              </a:srgb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Machine Concepts</a:t>
            </a:r>
          </a:p>
        </p:txBody>
      </p:sp>
      <p:sp>
        <p:nvSpPr>
          <p:cNvPr id="11" name="Freeform 10">
            <a:extLst>
              <a:ext uri="{FF2B5EF4-FFF2-40B4-BE49-F238E27FC236}">
                <a16:creationId xmlns:a16="http://schemas.microsoft.com/office/drawing/2014/main" id="{382A44FF-8BA7-00F9-0670-34463F8E3368}"/>
              </a:ext>
            </a:extLst>
          </p:cNvPr>
          <p:cNvSpPr/>
          <p:nvPr/>
        </p:nvSpPr>
        <p:spPr>
          <a:xfrm>
            <a:off x="7731642" y="4700265"/>
            <a:ext cx="3940116" cy="1307228"/>
          </a:xfrm>
          <a:custGeom>
            <a:avLst/>
            <a:gdLst>
              <a:gd name="connsiteX0" fmla="*/ 0 w 3940116"/>
              <a:gd name="connsiteY0" fmla="*/ 0 h 1307228"/>
              <a:gd name="connsiteX1" fmla="*/ 3286502 w 3940116"/>
              <a:gd name="connsiteY1" fmla="*/ 0 h 1307228"/>
              <a:gd name="connsiteX2" fmla="*/ 3940116 w 3940116"/>
              <a:gd name="connsiteY2" fmla="*/ 653614 h 1307228"/>
              <a:gd name="connsiteX3" fmla="*/ 3286502 w 3940116"/>
              <a:gd name="connsiteY3" fmla="*/ 1307228 h 1307228"/>
              <a:gd name="connsiteX4" fmla="*/ 0 w 3940116"/>
              <a:gd name="connsiteY4" fmla="*/ 1307228 h 1307228"/>
              <a:gd name="connsiteX5" fmla="*/ 653614 w 3940116"/>
              <a:gd name="connsiteY5" fmla="*/ 653614 h 1307228"/>
              <a:gd name="connsiteX6" fmla="*/ 0 w 3940116"/>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0116" h="1307228">
                <a:moveTo>
                  <a:pt x="0" y="0"/>
                </a:moveTo>
                <a:lnTo>
                  <a:pt x="3286502" y="0"/>
                </a:lnTo>
                <a:lnTo>
                  <a:pt x="3940116" y="653614"/>
                </a:lnTo>
                <a:lnTo>
                  <a:pt x="3286502" y="1307228"/>
                </a:lnTo>
                <a:lnTo>
                  <a:pt x="0" y="1307228"/>
                </a:lnTo>
                <a:lnTo>
                  <a:pt x="653614" y="653614"/>
                </a:lnTo>
                <a:lnTo>
                  <a:pt x="0" y="0"/>
                </a:lnTo>
                <a:close/>
              </a:path>
            </a:pathLst>
          </a:custGeom>
          <a:solidFill>
            <a:srgbClr val="3D9CCC">
              <a:alpha val="90000"/>
              <a:tint val="40000"/>
              <a:hueOff val="0"/>
              <a:satOff val="0"/>
              <a:lumOff val="0"/>
              <a:alphaOff val="0"/>
            </a:srgbClr>
          </a:solidFill>
          <a:ln w="6350" cap="flat" cmpd="sng" algn="ctr">
            <a:solidFill>
              <a:srgbClr val="3D9CCC">
                <a:alpha val="90000"/>
                <a:tint val="40000"/>
                <a:hueOff val="0"/>
                <a:satOff val="0"/>
                <a:lumOff val="0"/>
                <a:alphaOff val="0"/>
              </a:srgb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1" i="0" u="none" strike="noStrike" kern="0" cap="none" spc="0" normalizeH="0" baseline="0" noProof="0" dirty="0">
                <a:ln>
                  <a:noFill/>
                </a:ln>
                <a:solidFill>
                  <a:srgbClr val="3D9CCC">
                    <a:lumMod val="50000"/>
                  </a:srgbClr>
                </a:solidFill>
                <a:effectLst/>
                <a:uLnTx/>
                <a:uFillTx/>
                <a:latin typeface="Calibri" panose="020F0502020204030204"/>
                <a:ea typeface="+mn-ea"/>
                <a:cs typeface="+mn-cs"/>
              </a:rPr>
              <a:t>Charting a Path Forward</a:t>
            </a:r>
          </a:p>
        </p:txBody>
      </p:sp>
      <p:sp>
        <p:nvSpPr>
          <p:cNvPr id="12" name="Freeform 11">
            <a:extLst>
              <a:ext uri="{FF2B5EF4-FFF2-40B4-BE49-F238E27FC236}">
                <a16:creationId xmlns:a16="http://schemas.microsoft.com/office/drawing/2014/main" id="{6C039E7E-192F-2EF6-471D-81556B1A198F}"/>
              </a:ext>
            </a:extLst>
          </p:cNvPr>
          <p:cNvSpPr/>
          <p:nvPr/>
        </p:nvSpPr>
        <p:spPr>
          <a:xfrm>
            <a:off x="482562" y="4566393"/>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solidFill>
            <a:schemeClr val="accent2">
              <a:lumMod val="40000"/>
              <a:lumOff val="6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shade val="80000"/>
              <a:hueOff val="346820"/>
              <a:satOff val="-5724"/>
              <a:lumOff val="27061"/>
              <a:alphaOff val="0"/>
            </a:schemeClr>
          </a:fillRef>
          <a:effectRef idx="2">
            <a:schemeClr val="accent3">
              <a:shade val="80000"/>
              <a:hueOff val="346820"/>
              <a:satOff val="-5724"/>
              <a:lumOff val="27061"/>
              <a:alphaOff val="0"/>
            </a:schemeClr>
          </a:effectRef>
          <a:fontRef idx="minor">
            <a:schemeClr val="lt1"/>
          </a:fontRef>
        </p:style>
        <p:txBody>
          <a:bodyPr spcFirstLastPara="0" vert="horz" wrap="square" lIns="834477" tIns="23495" rIns="787486"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1" i="0" u="none" strike="noStrike" kern="1200" cap="none" spc="0" normalizeH="0" baseline="0" noProof="0" dirty="0">
                <a:ln>
                  <a:noFill/>
                </a:ln>
                <a:solidFill>
                  <a:srgbClr val="3D9CCC">
                    <a:lumMod val="50000"/>
                  </a:srgbClr>
                </a:solidFill>
                <a:effectLst/>
                <a:uLnTx/>
                <a:uFillTx/>
                <a:latin typeface="Calibri" panose="020F0502020204030204"/>
                <a:ea typeface="+mn-ea"/>
                <a:cs typeface="+mn-cs"/>
              </a:rPr>
              <a:t>A Muon Collider</a:t>
            </a:r>
          </a:p>
        </p:txBody>
      </p:sp>
    </p:spTree>
    <p:extLst>
      <p:ext uri="{BB962C8B-B14F-4D97-AF65-F5344CB8AC3E}">
        <p14:creationId xmlns:p14="http://schemas.microsoft.com/office/powerpoint/2010/main" val="431938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B5E6C-4FE3-7045-8F4E-E265FCE26574}"/>
              </a:ext>
            </a:extLst>
          </p:cNvPr>
          <p:cNvSpPr>
            <a:spLocks noGrp="1"/>
          </p:cNvSpPr>
          <p:nvPr>
            <p:ph type="title"/>
          </p:nvPr>
        </p:nvSpPr>
        <p:spPr/>
        <p:txBody>
          <a:bodyPr/>
          <a:lstStyle/>
          <a:p>
            <a:r>
              <a:rPr lang="en-US" dirty="0"/>
              <a:t>Why Muons?</a:t>
            </a:r>
          </a:p>
        </p:txBody>
      </p:sp>
      <p:sp>
        <p:nvSpPr>
          <p:cNvPr id="3" name="Content Placeholder 2">
            <a:extLst>
              <a:ext uri="{FF2B5EF4-FFF2-40B4-BE49-F238E27FC236}">
                <a16:creationId xmlns:a16="http://schemas.microsoft.com/office/drawing/2014/main" id="{2658BE38-DA4A-7563-A297-90E326C3534E}"/>
              </a:ext>
            </a:extLst>
          </p:cNvPr>
          <p:cNvSpPr>
            <a:spLocks noGrp="1"/>
          </p:cNvSpPr>
          <p:nvPr>
            <p:ph idx="1"/>
          </p:nvPr>
        </p:nvSpPr>
        <p:spPr/>
        <p:txBody>
          <a:bodyPr/>
          <a:lstStyle/>
          <a:p>
            <a:endParaRPr lang="en-US"/>
          </a:p>
        </p:txBody>
      </p:sp>
      <p:sp>
        <p:nvSpPr>
          <p:cNvPr id="5" name="Footer Placeholder 4">
            <a:extLst>
              <a:ext uri="{FF2B5EF4-FFF2-40B4-BE49-F238E27FC236}">
                <a16:creationId xmlns:a16="http://schemas.microsoft.com/office/drawing/2014/main" id="{04E5970E-CE73-BD4E-88FA-5DE31519C111}"/>
              </a:ext>
            </a:extLst>
          </p:cNvPr>
          <p:cNvSpPr>
            <a:spLocks noGrp="1"/>
          </p:cNvSpPr>
          <p:nvPr>
            <p:ph type="ftr" sz="quarter" idx="11"/>
          </p:nvPr>
        </p:nvSpPr>
        <p:spPr>
          <a:xfrm>
            <a:off x="3736079" y="6534490"/>
            <a:ext cx="4719842" cy="26987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Princeton University Physics Department Colloquium - February 22, 2024</a:t>
            </a:r>
          </a:p>
        </p:txBody>
      </p:sp>
      <p:sp>
        <p:nvSpPr>
          <p:cNvPr id="6" name="Slide Number Placeholder 5">
            <a:extLst>
              <a:ext uri="{FF2B5EF4-FFF2-40B4-BE49-F238E27FC236}">
                <a16:creationId xmlns:a16="http://schemas.microsoft.com/office/drawing/2014/main" id="{FF3D3C5A-6699-D342-B62F-4C595FA36DF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390B5B-5839-424A-8863-D4784EBDD27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graphicFrame>
        <p:nvGraphicFramePr>
          <p:cNvPr id="7" name="Content Placeholder 9">
            <a:extLst>
              <a:ext uri="{FF2B5EF4-FFF2-40B4-BE49-F238E27FC236}">
                <a16:creationId xmlns:a16="http://schemas.microsoft.com/office/drawing/2014/main" id="{8BBB7975-4B78-DC42-9A1B-5EE9A13DCFAB}"/>
              </a:ext>
            </a:extLst>
          </p:cNvPr>
          <p:cNvGraphicFramePr>
            <a:graphicFrameLocks/>
          </p:cNvGraphicFramePr>
          <p:nvPr>
            <p:extLst>
              <p:ext uri="{D42A27DB-BD31-4B8C-83A1-F6EECF244321}">
                <p14:modId xmlns:p14="http://schemas.microsoft.com/office/powerpoint/2010/main" val="1027838724"/>
              </p:ext>
            </p:extLst>
          </p:nvPr>
        </p:nvGraphicFramePr>
        <p:xfrm>
          <a:off x="852691" y="914399"/>
          <a:ext cx="10001331" cy="5418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Object 7">
            <a:extLst>
              <a:ext uri="{FF2B5EF4-FFF2-40B4-BE49-F238E27FC236}">
                <a16:creationId xmlns:a16="http://schemas.microsoft.com/office/drawing/2014/main" id="{EA4A440A-F7AB-A647-BB9D-C8983A7B8621}"/>
              </a:ext>
            </a:extLst>
          </p:cNvPr>
          <p:cNvGraphicFramePr>
            <a:graphicFrameLocks noChangeAspect="1"/>
          </p:cNvGraphicFramePr>
          <p:nvPr/>
        </p:nvGraphicFramePr>
        <p:xfrm>
          <a:off x="8828170" y="4887553"/>
          <a:ext cx="1498599" cy="975024"/>
        </p:xfrm>
        <a:graphic>
          <a:graphicData uri="http://schemas.openxmlformats.org/presentationml/2006/ole">
            <mc:AlternateContent xmlns:mc="http://schemas.openxmlformats.org/markup-compatibility/2006">
              <mc:Choice xmlns:v="urn:schemas-microsoft-com:vml" Requires="v">
                <p:oleObj name="Equation" r:id="rId7" imgW="800100" imgH="520700" progId="Equation.DSMT4">
                  <p:embed/>
                </p:oleObj>
              </mc:Choice>
              <mc:Fallback>
                <p:oleObj name="Equation" r:id="rId7" imgW="800100" imgH="520700" progId="Equation.DSMT4">
                  <p:embed/>
                  <p:pic>
                    <p:nvPicPr>
                      <p:cNvPr id="8" name="Object 7">
                        <a:extLst>
                          <a:ext uri="{FF2B5EF4-FFF2-40B4-BE49-F238E27FC236}">
                            <a16:creationId xmlns:a16="http://schemas.microsoft.com/office/drawing/2014/main" id="{EA4A440A-F7AB-A647-BB9D-C8983A7B8621}"/>
                          </a:ext>
                        </a:extLst>
                      </p:cNvPr>
                      <p:cNvPicPr/>
                      <p:nvPr/>
                    </p:nvPicPr>
                    <p:blipFill>
                      <a:blip r:embed="rId8"/>
                      <a:stretch>
                        <a:fillRect/>
                      </a:stretch>
                    </p:blipFill>
                    <p:spPr>
                      <a:xfrm>
                        <a:off x="8828170" y="4887553"/>
                        <a:ext cx="1498599" cy="975024"/>
                      </a:xfrm>
                      <a:prstGeom prst="rect">
                        <a:avLst/>
                      </a:prstGeom>
                    </p:spPr>
                  </p:pic>
                </p:oleObj>
              </mc:Fallback>
            </mc:AlternateContent>
          </a:graphicData>
        </a:graphic>
      </p:graphicFrame>
      <p:sp>
        <p:nvSpPr>
          <p:cNvPr id="9" name="Rounded Rectangle 8">
            <a:extLst>
              <a:ext uri="{FF2B5EF4-FFF2-40B4-BE49-F238E27FC236}">
                <a16:creationId xmlns:a16="http://schemas.microsoft.com/office/drawing/2014/main" id="{0A9F18DC-9292-884E-8584-758B1886AD56}"/>
              </a:ext>
            </a:extLst>
          </p:cNvPr>
          <p:cNvSpPr/>
          <p:nvPr/>
        </p:nvSpPr>
        <p:spPr>
          <a:xfrm>
            <a:off x="8637669" y="4871977"/>
            <a:ext cx="1870076" cy="952501"/>
          </a:xfrm>
          <a:prstGeom prst="roundRect">
            <a:avLst/>
          </a:prstGeom>
          <a:noFill/>
          <a:ln w="38100">
            <a:solidFill>
              <a:srgbClr val="00329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B1C91CF9-134D-314E-B010-C2D6A8B1C889}"/>
              </a:ext>
            </a:extLst>
          </p:cNvPr>
          <p:cNvSpPr/>
          <p:nvPr/>
        </p:nvSpPr>
        <p:spPr>
          <a:xfrm>
            <a:off x="8404964" y="1252476"/>
            <a:ext cx="2102781" cy="952501"/>
          </a:xfrm>
          <a:prstGeom prst="roundRect">
            <a:avLst/>
          </a:prstGeom>
          <a:noFill/>
          <a:ln w="38100">
            <a:solidFill>
              <a:srgbClr val="00329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 name="Object 10">
            <a:extLst>
              <a:ext uri="{FF2B5EF4-FFF2-40B4-BE49-F238E27FC236}">
                <a16:creationId xmlns:a16="http://schemas.microsoft.com/office/drawing/2014/main" id="{700B6B67-848F-1740-B381-D531D461926C}"/>
              </a:ext>
            </a:extLst>
          </p:cNvPr>
          <p:cNvGraphicFramePr>
            <a:graphicFrameLocks noChangeAspect="1"/>
          </p:cNvGraphicFramePr>
          <p:nvPr/>
        </p:nvGraphicFramePr>
        <p:xfrm>
          <a:off x="8502570" y="1357021"/>
          <a:ext cx="1963899" cy="809855"/>
        </p:xfrm>
        <a:graphic>
          <a:graphicData uri="http://schemas.openxmlformats.org/presentationml/2006/ole">
            <mc:AlternateContent xmlns:mc="http://schemas.openxmlformats.org/markup-compatibility/2006">
              <mc:Choice xmlns:v="urn:schemas-microsoft-com:vml" Requires="v">
                <p:oleObj name="Equation" r:id="rId9" imgW="1231900" imgH="508000" progId="Equation.DSMT4">
                  <p:embed/>
                </p:oleObj>
              </mc:Choice>
              <mc:Fallback>
                <p:oleObj name="Equation" r:id="rId9" imgW="1231900" imgH="508000" progId="Equation.DSMT4">
                  <p:embed/>
                  <p:pic>
                    <p:nvPicPr>
                      <p:cNvPr id="11" name="Object 10">
                        <a:extLst>
                          <a:ext uri="{FF2B5EF4-FFF2-40B4-BE49-F238E27FC236}">
                            <a16:creationId xmlns:a16="http://schemas.microsoft.com/office/drawing/2014/main" id="{700B6B67-848F-1740-B381-D531D461926C}"/>
                          </a:ext>
                        </a:extLst>
                      </p:cNvPr>
                      <p:cNvPicPr/>
                      <p:nvPr/>
                    </p:nvPicPr>
                    <p:blipFill>
                      <a:blip r:embed="rId10"/>
                      <a:stretch>
                        <a:fillRect/>
                      </a:stretch>
                    </p:blipFill>
                    <p:spPr>
                      <a:xfrm>
                        <a:off x="8502570" y="1357021"/>
                        <a:ext cx="1963899" cy="809855"/>
                      </a:xfrm>
                      <a:prstGeom prst="rect">
                        <a:avLst/>
                      </a:prstGeom>
                    </p:spPr>
                  </p:pic>
                </p:oleObj>
              </mc:Fallback>
            </mc:AlternateContent>
          </a:graphicData>
        </a:graphic>
      </p:graphicFrame>
      <p:grpSp>
        <p:nvGrpSpPr>
          <p:cNvPr id="20" name="Group 19">
            <a:extLst>
              <a:ext uri="{FF2B5EF4-FFF2-40B4-BE49-F238E27FC236}">
                <a16:creationId xmlns:a16="http://schemas.microsoft.com/office/drawing/2014/main" id="{E7891283-91EB-E34B-8228-59DD0CC6DCD9}"/>
              </a:ext>
            </a:extLst>
          </p:cNvPr>
          <p:cNvGrpSpPr/>
          <p:nvPr/>
        </p:nvGrpSpPr>
        <p:grpSpPr>
          <a:xfrm>
            <a:off x="8602778" y="2703017"/>
            <a:ext cx="2022476" cy="919976"/>
            <a:chOff x="8502570" y="2615335"/>
            <a:chExt cx="2022476" cy="919976"/>
          </a:xfrm>
        </p:grpSpPr>
        <p:graphicFrame>
          <p:nvGraphicFramePr>
            <p:cNvPr id="12" name="Object 11">
              <a:extLst>
                <a:ext uri="{FF2B5EF4-FFF2-40B4-BE49-F238E27FC236}">
                  <a16:creationId xmlns:a16="http://schemas.microsoft.com/office/drawing/2014/main" id="{028F3D41-AF02-3144-9E86-7865174BC5F0}"/>
                </a:ext>
              </a:extLst>
            </p:cNvPr>
            <p:cNvGraphicFramePr>
              <a:graphicFrameLocks noChangeAspect="1"/>
            </p:cNvGraphicFramePr>
            <p:nvPr/>
          </p:nvGraphicFramePr>
          <p:xfrm>
            <a:off x="8502570" y="2615335"/>
            <a:ext cx="1885950" cy="919976"/>
          </p:xfrm>
          <a:graphic>
            <a:graphicData uri="http://schemas.openxmlformats.org/presentationml/2006/ole">
              <mc:AlternateContent xmlns:mc="http://schemas.openxmlformats.org/markup-compatibility/2006">
                <mc:Choice xmlns:v="urn:schemas-microsoft-com:vml" Requires="v">
                  <p:oleObj name="Equation" r:id="rId11" imgW="1041400" imgH="508000" progId="Equation.DSMT4">
                    <p:embed/>
                  </p:oleObj>
                </mc:Choice>
                <mc:Fallback>
                  <p:oleObj name="Equation" r:id="rId11" imgW="1041400" imgH="508000" progId="Equation.DSMT4">
                    <p:embed/>
                    <p:pic>
                      <p:nvPicPr>
                        <p:cNvPr id="12" name="Object 11">
                          <a:extLst>
                            <a:ext uri="{FF2B5EF4-FFF2-40B4-BE49-F238E27FC236}">
                              <a16:creationId xmlns:a16="http://schemas.microsoft.com/office/drawing/2014/main" id="{028F3D41-AF02-3144-9E86-7865174BC5F0}"/>
                            </a:ext>
                          </a:extLst>
                        </p:cNvPr>
                        <p:cNvPicPr/>
                        <p:nvPr/>
                      </p:nvPicPr>
                      <p:blipFill>
                        <a:blip r:embed="rId12"/>
                        <a:stretch>
                          <a:fillRect/>
                        </a:stretch>
                      </p:blipFill>
                      <p:spPr>
                        <a:xfrm>
                          <a:off x="8502570" y="2615335"/>
                          <a:ext cx="1885950" cy="919976"/>
                        </a:xfrm>
                        <a:prstGeom prst="rect">
                          <a:avLst/>
                        </a:prstGeom>
                      </p:spPr>
                    </p:pic>
                  </p:oleObj>
                </mc:Fallback>
              </mc:AlternateContent>
            </a:graphicData>
          </a:graphic>
        </p:graphicFrame>
        <p:sp>
          <p:nvSpPr>
            <p:cNvPr id="13" name="Rounded Rectangle 12">
              <a:extLst>
                <a:ext uri="{FF2B5EF4-FFF2-40B4-BE49-F238E27FC236}">
                  <a16:creationId xmlns:a16="http://schemas.microsoft.com/office/drawing/2014/main" id="{BE5D4A60-31BD-BC4A-956F-93B583E9D2FE}"/>
                </a:ext>
              </a:extLst>
            </p:cNvPr>
            <p:cNvSpPr/>
            <p:nvPr/>
          </p:nvSpPr>
          <p:spPr>
            <a:xfrm>
              <a:off x="8502570" y="2655518"/>
              <a:ext cx="2022476" cy="855264"/>
            </a:xfrm>
            <a:prstGeom prst="roundRect">
              <a:avLst/>
            </a:prstGeom>
            <a:noFill/>
            <a:ln w="38100">
              <a:solidFill>
                <a:srgbClr val="00329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4" name="Straight Arrow Connector 13">
            <a:extLst>
              <a:ext uri="{FF2B5EF4-FFF2-40B4-BE49-F238E27FC236}">
                <a16:creationId xmlns:a16="http://schemas.microsoft.com/office/drawing/2014/main" id="{9D18B4C7-AE3C-3447-86F3-558B37AA4586}"/>
              </a:ext>
            </a:extLst>
          </p:cNvPr>
          <p:cNvCxnSpPr>
            <a:cxnSpLocks/>
            <a:endCxn id="13" idx="1"/>
          </p:cNvCxnSpPr>
          <p:nvPr/>
        </p:nvCxnSpPr>
        <p:spPr>
          <a:xfrm>
            <a:off x="7866345" y="3170832"/>
            <a:ext cx="736433" cy="0"/>
          </a:xfrm>
          <a:prstGeom prst="straightConnector1">
            <a:avLst/>
          </a:prstGeom>
          <a:ln w="38100">
            <a:solidFill>
              <a:srgbClr val="00329C"/>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5190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C5EAA-D7D8-B646-8A05-005A5A53E3DB}"/>
              </a:ext>
            </a:extLst>
          </p:cNvPr>
          <p:cNvSpPr>
            <a:spLocks noGrp="1"/>
          </p:cNvSpPr>
          <p:nvPr>
            <p:ph type="title"/>
          </p:nvPr>
        </p:nvSpPr>
        <p:spPr/>
        <p:txBody>
          <a:bodyPr/>
          <a:lstStyle/>
          <a:p>
            <a:r>
              <a:rPr lang="en-US" dirty="0" err="1">
                <a:latin typeface="Symbol" pitchFamily="2" charset="2"/>
              </a:rPr>
              <a:t>m</a:t>
            </a:r>
            <a:r>
              <a:rPr lang="en-US" baseline="30000" dirty="0" err="1">
                <a:latin typeface="Symbol" pitchFamily="2" charset="2"/>
              </a:rPr>
              <a:t>+</a:t>
            </a:r>
            <a:r>
              <a:rPr lang="en-US" dirty="0" err="1">
                <a:latin typeface="Symbol" pitchFamily="2" charset="2"/>
              </a:rPr>
              <a:t>m</a:t>
            </a:r>
            <a:r>
              <a:rPr lang="en-US" baseline="30000" dirty="0">
                <a:latin typeface="Symbol" pitchFamily="2" charset="2"/>
              </a:rPr>
              <a:t>-</a:t>
            </a:r>
            <a:r>
              <a:rPr lang="en-US" dirty="0">
                <a:latin typeface="Symbol" pitchFamily="2" charset="2"/>
              </a:rPr>
              <a:t> </a:t>
            </a:r>
            <a:r>
              <a:rPr lang="en-US" dirty="0"/>
              <a:t>Collider Luminosity</a:t>
            </a:r>
          </a:p>
        </p:txBody>
      </p:sp>
      <p:sp>
        <p:nvSpPr>
          <p:cNvPr id="3" name="Content Placeholder 2">
            <a:extLst>
              <a:ext uri="{FF2B5EF4-FFF2-40B4-BE49-F238E27FC236}">
                <a16:creationId xmlns:a16="http://schemas.microsoft.com/office/drawing/2014/main" id="{BF3CC6CF-B323-E04A-B351-2CCB5C03910E}"/>
              </a:ext>
            </a:extLst>
          </p:cNvPr>
          <p:cNvSpPr>
            <a:spLocks noGrp="1"/>
          </p:cNvSpPr>
          <p:nvPr>
            <p:ph idx="1"/>
          </p:nvPr>
        </p:nvSpPr>
        <p:spPr/>
        <p:txBody>
          <a:bodyPr/>
          <a:lstStyle/>
          <a:p>
            <a:r>
              <a:rPr lang="en-US" dirty="0"/>
              <a:t>For a muon collider, we can write the luminosity as:</a:t>
            </a:r>
          </a:p>
        </p:txBody>
      </p:sp>
      <p:sp>
        <p:nvSpPr>
          <p:cNvPr id="5" name="Footer Placeholder 4">
            <a:extLst>
              <a:ext uri="{FF2B5EF4-FFF2-40B4-BE49-F238E27FC236}">
                <a16:creationId xmlns:a16="http://schemas.microsoft.com/office/drawing/2014/main" id="{0467696E-BBE1-5246-9839-4FB7A958B9F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Princeton University Physics Department Colloquium - February 22, 2024</a:t>
            </a:r>
          </a:p>
        </p:txBody>
      </p:sp>
      <p:sp>
        <p:nvSpPr>
          <p:cNvPr id="6" name="Slide Number Placeholder 5">
            <a:extLst>
              <a:ext uri="{FF2B5EF4-FFF2-40B4-BE49-F238E27FC236}">
                <a16:creationId xmlns:a16="http://schemas.microsoft.com/office/drawing/2014/main" id="{2302B7C7-C4C5-4F48-A5A4-EFF7A641264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390B5B-5839-424A-8863-D4784EBDD27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53852235-BCB1-7047-BDE7-416679E53822}"/>
              </a:ext>
            </a:extLst>
          </p:cNvPr>
          <p:cNvSpPr txBox="1">
            <a:spLocks/>
          </p:cNvSpPr>
          <p:nvPr/>
        </p:nvSpPr>
        <p:spPr>
          <a:xfrm>
            <a:off x="654934" y="2860873"/>
            <a:ext cx="11199471" cy="2220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60375" indent="-230188" algn="l" defTabSz="914400" rtl="0" eaLnBrk="1" latinLnBrk="0" hangingPunct="1">
              <a:lnSpc>
                <a:spcPct val="90000"/>
              </a:lnSpc>
              <a:spcBef>
                <a:spcPts val="500"/>
              </a:spcBef>
              <a:buFont typeface="Arial" panose="020B0604020202020204" pitchFamily="34" charset="0"/>
              <a:buChar char="•"/>
              <a:tabLst/>
              <a:defRPr sz="2400" kern="1200">
                <a:solidFill>
                  <a:schemeClr val="accent1">
                    <a:lumMod val="20000"/>
                    <a:lumOff val="80000"/>
                  </a:schemeClr>
                </a:solidFill>
                <a:latin typeface="+mn-lt"/>
                <a:ea typeface="+mn-ea"/>
                <a:cs typeface="+mn-cs"/>
              </a:defRPr>
            </a:lvl2pPr>
            <a:lvl3pPr marL="692150" indent="-231775" algn="l" defTabSz="914400" rtl="0" eaLnBrk="1" latinLnBrk="0" hangingPunct="1">
              <a:lnSpc>
                <a:spcPct val="90000"/>
              </a:lnSpc>
              <a:spcBef>
                <a:spcPts val="500"/>
              </a:spcBef>
              <a:buFont typeface="Arial" panose="020B0604020202020204" pitchFamily="34" charset="0"/>
              <a:buChar char="•"/>
              <a:tabLst/>
              <a:defRPr sz="2000" kern="1200">
                <a:solidFill>
                  <a:schemeClr val="accent2">
                    <a:lumMod val="20000"/>
                    <a:lumOff val="80000"/>
                  </a:schemeClr>
                </a:solidFill>
                <a:latin typeface="+mn-lt"/>
                <a:ea typeface="+mn-ea"/>
                <a:cs typeface="+mn-cs"/>
              </a:defRPr>
            </a:lvl3pPr>
            <a:lvl4pPr marL="922338" indent="-230188" algn="l" defTabSz="914400" rtl="0" eaLnBrk="1" latinLnBrk="0" hangingPunct="1">
              <a:lnSpc>
                <a:spcPct val="90000"/>
              </a:lnSpc>
              <a:spcBef>
                <a:spcPts val="500"/>
              </a:spcBef>
              <a:buFont typeface="Arial" panose="020B0604020202020204" pitchFamily="34" charset="0"/>
              <a:buChar char="•"/>
              <a:tabLst/>
              <a:defRPr sz="1800" kern="1200">
                <a:solidFill>
                  <a:schemeClr val="accent3">
                    <a:lumMod val="20000"/>
                    <a:lumOff val="80000"/>
                  </a:schemeClr>
                </a:solidFill>
                <a:latin typeface="+mn-lt"/>
                <a:ea typeface="+mn-ea"/>
                <a:cs typeface="+mn-cs"/>
              </a:defRPr>
            </a:lvl4pPr>
            <a:lvl5pPr marL="1154113" indent="-254000" algn="l" defTabSz="914400" rtl="0" eaLnBrk="1" latinLnBrk="0" hangingPunct="1">
              <a:lnSpc>
                <a:spcPct val="90000"/>
              </a:lnSpc>
              <a:spcBef>
                <a:spcPts val="500"/>
              </a:spcBef>
              <a:buFont typeface="Arial" panose="020B0604020202020204" pitchFamily="34" charset="0"/>
              <a:buChar char="•"/>
              <a:tabLst/>
              <a:defRPr sz="1800" kern="1200">
                <a:solidFill>
                  <a:schemeClr val="accent4">
                    <a:lumMod val="20000"/>
                    <a:lumOff val="8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For the 1.5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TeV</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muon collider design, we have</a:t>
            </a:r>
          </a:p>
          <a:p>
            <a:pPr marL="460375" marR="0" lvl="1" indent="-2301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AF8C">
                    <a:lumMod val="20000"/>
                    <a:lumOff val="80000"/>
                  </a:srgbClr>
                </a:solidFill>
                <a:effectLst/>
                <a:uLnTx/>
                <a:uFillTx/>
                <a:latin typeface="Calibri" panose="020F0502020204030204"/>
                <a:ea typeface="+mn-ea"/>
                <a:cs typeface="+mn-cs"/>
              </a:rPr>
              <a:t>N = 2×10</a:t>
            </a:r>
            <a:r>
              <a:rPr kumimoji="0" lang="en-US" sz="2400" b="0" i="0" u="none" strike="noStrike" kern="1200" cap="none" spc="0" normalizeH="0" baseline="30000" noProof="0" dirty="0">
                <a:ln>
                  <a:noFill/>
                </a:ln>
                <a:solidFill>
                  <a:srgbClr val="29AF8C">
                    <a:lumMod val="20000"/>
                    <a:lumOff val="80000"/>
                  </a:srgbClr>
                </a:solidFill>
                <a:effectLst/>
                <a:uLnTx/>
                <a:uFillTx/>
                <a:latin typeface="Calibri" panose="020F0502020204030204"/>
                <a:ea typeface="+mn-ea"/>
                <a:cs typeface="+mn-cs"/>
              </a:rPr>
              <a:t>12</a:t>
            </a:r>
            <a:r>
              <a:rPr kumimoji="0" lang="en-US" sz="2400" b="0" i="0" u="none" strike="noStrike" kern="1200" cap="none" spc="0" normalizeH="0" baseline="0" noProof="0" dirty="0">
                <a:ln>
                  <a:noFill/>
                </a:ln>
                <a:solidFill>
                  <a:srgbClr val="29AF8C">
                    <a:lumMod val="20000"/>
                    <a:lumOff val="80000"/>
                  </a:srgbClr>
                </a:solidFill>
                <a:effectLst/>
                <a:uLnTx/>
                <a:uFillTx/>
                <a:latin typeface="Calibri" panose="020F0502020204030204"/>
                <a:ea typeface="+mn-ea"/>
                <a:cs typeface="+mn-cs"/>
              </a:rPr>
              <a:t> particles/bunch</a:t>
            </a:r>
          </a:p>
          <a:p>
            <a:pPr marL="460375" marR="0" lvl="1" indent="-2301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err="1">
                <a:ln>
                  <a:noFill/>
                </a:ln>
                <a:solidFill>
                  <a:srgbClr val="29AF8C">
                    <a:lumMod val="20000"/>
                    <a:lumOff val="80000"/>
                  </a:srgbClr>
                </a:solidFill>
                <a:effectLst/>
                <a:uLnTx/>
                <a:uFillTx/>
                <a:latin typeface="Symbol" charset="2"/>
                <a:ea typeface="+mn-ea"/>
                <a:cs typeface="Symbol" charset="2"/>
              </a:rPr>
              <a:t>s</a:t>
            </a:r>
            <a:r>
              <a:rPr kumimoji="0" lang="en-US" sz="2400" b="0" i="1" u="none" strike="noStrike" kern="1200" cap="none" spc="0" normalizeH="0" baseline="-25000" noProof="0" dirty="0" err="1">
                <a:ln>
                  <a:noFill/>
                </a:ln>
                <a:solidFill>
                  <a:srgbClr val="29AF8C">
                    <a:lumMod val="20000"/>
                    <a:lumOff val="80000"/>
                  </a:srgbClr>
                </a:solidFill>
                <a:effectLst/>
                <a:uLnTx/>
                <a:uFillTx/>
                <a:latin typeface="Times New Roman"/>
                <a:ea typeface="+mn-ea"/>
                <a:cs typeface="Times New Roman"/>
              </a:rPr>
              <a:t>x,y</a:t>
            </a:r>
            <a:r>
              <a:rPr kumimoji="0" lang="en-US" sz="2400" b="0" i="1" u="none" strike="noStrike" kern="1200" cap="none" spc="0" normalizeH="0" baseline="0" noProof="0" dirty="0">
                <a:ln>
                  <a:noFill/>
                </a:ln>
                <a:solidFill>
                  <a:srgbClr val="29AF8C">
                    <a:lumMod val="20000"/>
                    <a:lumOff val="80000"/>
                  </a:srgbClr>
                </a:solidFill>
                <a:effectLst/>
                <a:uLnTx/>
                <a:uFillTx/>
                <a:latin typeface="Times New Roman"/>
                <a:ea typeface="+mn-ea"/>
                <a:cs typeface="Times New Roman"/>
              </a:rPr>
              <a:t> </a:t>
            </a:r>
            <a:r>
              <a:rPr kumimoji="0" lang="en-US" sz="2400" b="0" i="0" u="none" strike="noStrike" kern="1200" cap="none" spc="0" normalizeH="0" baseline="0" noProof="0" dirty="0">
                <a:ln>
                  <a:noFill/>
                </a:ln>
                <a:solidFill>
                  <a:srgbClr val="29AF8C">
                    <a:lumMod val="20000"/>
                    <a:lumOff val="80000"/>
                  </a:srgbClr>
                </a:solidFill>
                <a:effectLst/>
                <a:uLnTx/>
                <a:uFillTx/>
                <a:latin typeface="Calibri" panose="020F0502020204030204"/>
                <a:ea typeface="+mn-ea"/>
                <a:cs typeface="+mn-cs"/>
              </a:rPr>
              <a:t>~ 5.9 </a:t>
            </a:r>
            <a:r>
              <a:rPr kumimoji="0" lang="en-US" sz="2400" b="0" i="0" u="none" strike="noStrike" kern="1200" cap="none" spc="0" normalizeH="0" baseline="0" noProof="0" dirty="0">
                <a:ln>
                  <a:noFill/>
                </a:ln>
                <a:solidFill>
                  <a:srgbClr val="29AF8C">
                    <a:lumMod val="20000"/>
                    <a:lumOff val="80000"/>
                  </a:srgbClr>
                </a:solidFill>
                <a:effectLst/>
                <a:uLnTx/>
                <a:uFillTx/>
                <a:latin typeface="Symbol" charset="2"/>
                <a:ea typeface="+mn-ea"/>
                <a:cs typeface="Symbol" charset="2"/>
              </a:rPr>
              <a:t>m</a:t>
            </a:r>
            <a:r>
              <a:rPr kumimoji="0" lang="en-US" sz="2400" b="0" i="0" u="none" strike="noStrike" kern="1200" cap="none" spc="0" normalizeH="0" baseline="0" noProof="0" dirty="0">
                <a:ln>
                  <a:noFill/>
                </a:ln>
                <a:solidFill>
                  <a:srgbClr val="29AF8C">
                    <a:lumMod val="20000"/>
                    <a:lumOff val="80000"/>
                  </a:srgbClr>
                </a:solidFill>
                <a:effectLst/>
                <a:uLnTx/>
                <a:uFillTx/>
                <a:latin typeface="Calibri" panose="020F0502020204030204"/>
                <a:ea typeface="+mn-ea"/>
                <a:cs typeface="+mn-cs"/>
              </a:rPr>
              <a:t>m,  </a:t>
            </a:r>
            <a:r>
              <a:rPr kumimoji="0" lang="en-US" sz="2400" b="0" i="1" u="none" strike="noStrike" kern="1200" cap="none" spc="0" normalizeH="0" baseline="0" noProof="0" dirty="0">
                <a:ln>
                  <a:noFill/>
                </a:ln>
                <a:solidFill>
                  <a:srgbClr val="29AF8C">
                    <a:lumMod val="20000"/>
                    <a:lumOff val="80000"/>
                  </a:srgbClr>
                </a:solidFill>
                <a:effectLst/>
                <a:uLnTx/>
                <a:uFillTx/>
                <a:latin typeface="Symbol" charset="2"/>
                <a:ea typeface="+mn-ea"/>
                <a:cs typeface="Symbol" charset="2"/>
              </a:rPr>
              <a:t>b</a:t>
            </a:r>
            <a:r>
              <a:rPr kumimoji="0" lang="en-US" sz="2400" b="0" i="0" u="none" strike="noStrike" kern="1200" cap="none" spc="0" normalizeH="0" baseline="0" noProof="0" dirty="0">
                <a:ln>
                  <a:noFill/>
                </a:ln>
                <a:solidFill>
                  <a:srgbClr val="29AF8C">
                    <a:lumMod val="20000"/>
                    <a:lumOff val="80000"/>
                  </a:srgbClr>
                </a:solidFill>
                <a:effectLst/>
                <a:uLnTx/>
                <a:uFillTx/>
                <a:latin typeface="Calibri" panose="020F0502020204030204"/>
                <a:ea typeface="+mn-ea"/>
                <a:cs typeface="+mn-cs"/>
              </a:rPr>
              <a:t>* = 10 mm, </a:t>
            </a:r>
            <a:r>
              <a:rPr kumimoji="0" lang="en-US" sz="2400" b="0" i="1" u="none" strike="noStrike" kern="1200" cap="none" spc="0" normalizeH="0" baseline="0" noProof="0" dirty="0" err="1">
                <a:ln>
                  <a:noFill/>
                </a:ln>
                <a:solidFill>
                  <a:srgbClr val="29AF8C">
                    <a:lumMod val="20000"/>
                    <a:lumOff val="80000"/>
                  </a:srgbClr>
                </a:solidFill>
                <a:effectLst/>
                <a:uLnTx/>
                <a:uFillTx/>
                <a:latin typeface="Symbol" charset="2"/>
                <a:ea typeface="+mn-ea"/>
                <a:cs typeface="Symbol" charset="2"/>
              </a:rPr>
              <a:t>e</a:t>
            </a:r>
            <a:r>
              <a:rPr kumimoji="0" lang="en-US" sz="2400" b="0" i="1" u="none" strike="noStrike" kern="1200" cap="none" spc="0" normalizeH="0" baseline="-25000" noProof="0" dirty="0" err="1">
                <a:ln>
                  <a:noFill/>
                </a:ln>
                <a:solidFill>
                  <a:srgbClr val="29AF8C">
                    <a:lumMod val="20000"/>
                    <a:lumOff val="80000"/>
                  </a:srgbClr>
                </a:solidFill>
                <a:effectLst/>
                <a:uLnTx/>
                <a:uFillTx/>
                <a:latin typeface="Times New Roman"/>
                <a:ea typeface="+mn-ea"/>
                <a:cs typeface="Times New Roman"/>
              </a:rPr>
              <a:t>x,y</a:t>
            </a:r>
            <a:r>
              <a:rPr kumimoji="0" lang="en-US" sz="2400" b="0" i="1" u="none" strike="noStrike" kern="1200" cap="none" spc="0" normalizeH="0" baseline="0" noProof="0" dirty="0">
                <a:ln>
                  <a:noFill/>
                </a:ln>
                <a:solidFill>
                  <a:srgbClr val="29AF8C">
                    <a:lumMod val="20000"/>
                    <a:lumOff val="80000"/>
                  </a:srgbClr>
                </a:solidFill>
                <a:effectLst/>
                <a:uLnTx/>
                <a:uFillTx/>
                <a:latin typeface="Times New Roman"/>
                <a:ea typeface="+mn-ea"/>
                <a:cs typeface="Times New Roman"/>
              </a:rPr>
              <a:t>(norm)</a:t>
            </a:r>
            <a:r>
              <a:rPr kumimoji="0" lang="en-US" sz="2400" b="0" i="0" u="none" strike="noStrike" kern="1200" cap="none" spc="0" normalizeH="0" baseline="0" noProof="0" dirty="0">
                <a:ln>
                  <a:noFill/>
                </a:ln>
                <a:solidFill>
                  <a:srgbClr val="29AF8C">
                    <a:lumMod val="20000"/>
                    <a:lumOff val="80000"/>
                  </a:srgbClr>
                </a:solidFill>
                <a:effectLst/>
                <a:uLnTx/>
                <a:uFillTx/>
                <a:latin typeface="Calibri" panose="020F0502020204030204"/>
                <a:ea typeface="+mn-ea"/>
                <a:cs typeface="+mn-cs"/>
              </a:rPr>
              <a:t> = 25 </a:t>
            </a:r>
            <a:r>
              <a:rPr kumimoji="0" lang="en-US" sz="2400" b="0" i="0" u="none" strike="noStrike" kern="1200" cap="none" spc="0" normalizeH="0" baseline="0" noProof="0" dirty="0">
                <a:ln>
                  <a:noFill/>
                </a:ln>
                <a:solidFill>
                  <a:srgbClr val="29AF8C">
                    <a:lumMod val="20000"/>
                    <a:lumOff val="80000"/>
                  </a:srgbClr>
                </a:solidFill>
                <a:effectLst/>
                <a:uLnTx/>
                <a:uFillTx/>
                <a:latin typeface="Symbol" charset="2"/>
                <a:ea typeface="+mn-ea"/>
                <a:cs typeface="Symbol" charset="2"/>
              </a:rPr>
              <a:t>m</a:t>
            </a:r>
            <a:r>
              <a:rPr kumimoji="0" lang="en-US" sz="2400" b="0" i="0" u="none" strike="noStrike" kern="1200" cap="none" spc="0" normalizeH="0" baseline="0" noProof="0" dirty="0">
                <a:ln>
                  <a:noFill/>
                </a:ln>
                <a:solidFill>
                  <a:srgbClr val="29AF8C">
                    <a:lumMod val="20000"/>
                    <a:lumOff val="80000"/>
                  </a:srgbClr>
                </a:solidFill>
                <a:effectLst/>
                <a:uLnTx/>
                <a:uFillTx/>
                <a:latin typeface="Calibri" panose="020F0502020204030204"/>
                <a:ea typeface="+mn-ea"/>
                <a:cs typeface="+mn-cs"/>
              </a:rPr>
              <a:t>m-rad </a:t>
            </a:r>
          </a:p>
          <a:p>
            <a:pPr marL="460375" marR="0" lvl="1" indent="-2301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AF8C">
                    <a:lumMod val="20000"/>
                    <a:lumOff val="80000"/>
                  </a:srgbClr>
                </a:solidFill>
                <a:effectLst/>
                <a:uLnTx/>
                <a:uFillTx/>
                <a:latin typeface="Calibri" panose="020F0502020204030204"/>
                <a:ea typeface="+mn-ea"/>
                <a:cs typeface="+mn-cs"/>
              </a:rPr>
              <a:t>n</a:t>
            </a:r>
            <a:r>
              <a:rPr kumimoji="0" lang="en-US" sz="2400" b="0" i="0" u="none" strike="noStrike" kern="1200" cap="none" spc="0" normalizeH="0" baseline="-25000" noProof="0" dirty="0">
                <a:ln>
                  <a:noFill/>
                </a:ln>
                <a:solidFill>
                  <a:srgbClr val="29AF8C">
                    <a:lumMod val="20000"/>
                    <a:lumOff val="80000"/>
                  </a:srgbClr>
                </a:solidFill>
                <a:effectLst/>
                <a:uLnTx/>
                <a:uFillTx/>
                <a:latin typeface="Calibri" panose="020F0502020204030204"/>
                <a:ea typeface="+mn-ea"/>
                <a:cs typeface="+mn-cs"/>
              </a:rPr>
              <a:t>turns</a:t>
            </a:r>
            <a:r>
              <a:rPr kumimoji="0" lang="en-US" sz="2400" b="0" i="0" u="none" strike="noStrike" kern="1200" cap="none" spc="0" normalizeH="0" baseline="0" noProof="0" dirty="0">
                <a:ln>
                  <a:noFill/>
                </a:ln>
                <a:solidFill>
                  <a:srgbClr val="29AF8C">
                    <a:lumMod val="20000"/>
                    <a:lumOff val="80000"/>
                  </a:srgbClr>
                </a:solidFill>
                <a:effectLst/>
                <a:uLnTx/>
                <a:uFillTx/>
                <a:latin typeface="Calibri" panose="020F0502020204030204"/>
                <a:ea typeface="+mn-ea"/>
                <a:cs typeface="+mn-cs"/>
              </a:rPr>
              <a:t>~10</a:t>
            </a:r>
            <a:r>
              <a:rPr kumimoji="0" lang="en-US" sz="2400" b="0" i="0" u="none" strike="noStrike" kern="1200" cap="none" spc="0" normalizeH="0" baseline="30000" noProof="0" dirty="0">
                <a:ln>
                  <a:noFill/>
                </a:ln>
                <a:solidFill>
                  <a:srgbClr val="29AF8C">
                    <a:lumMod val="20000"/>
                    <a:lumOff val="80000"/>
                  </a:srgbClr>
                </a:solidFill>
                <a:effectLst/>
                <a:uLnTx/>
                <a:uFillTx/>
                <a:latin typeface="Calibri" panose="020F0502020204030204"/>
                <a:ea typeface="+mn-ea"/>
                <a:cs typeface="+mn-cs"/>
              </a:rPr>
              <a:t>3</a:t>
            </a:r>
            <a:r>
              <a:rPr kumimoji="0" lang="en-US" sz="2400" b="0" i="0" u="none" strike="noStrike" kern="1200" cap="none" spc="0" normalizeH="0" baseline="0" noProof="0" dirty="0">
                <a:ln>
                  <a:noFill/>
                </a:ln>
                <a:solidFill>
                  <a:srgbClr val="29AF8C">
                    <a:lumMod val="20000"/>
                    <a:lumOff val="80000"/>
                  </a:srgbClr>
                </a:solidFill>
                <a:effectLst/>
                <a:uLnTx/>
                <a:uFillTx/>
                <a:latin typeface="Calibri" panose="020F0502020204030204"/>
                <a:ea typeface="+mn-ea"/>
                <a:cs typeface="+mn-cs"/>
              </a:rPr>
              <a:t> ∝ 150 ⟨B[T]⟩</a:t>
            </a:r>
          </a:p>
          <a:p>
            <a:pPr marL="460375" marR="0" lvl="1" indent="-2301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29AF8C">
                    <a:lumMod val="20000"/>
                    <a:lumOff val="80000"/>
                  </a:srgbClr>
                </a:solidFill>
                <a:effectLst/>
                <a:uLnTx/>
                <a:uFillTx/>
                <a:latin typeface="Calibri" panose="020F0502020204030204"/>
                <a:ea typeface="+mn-ea"/>
                <a:cs typeface="+mn-cs"/>
              </a:rPr>
              <a:t>f</a:t>
            </a:r>
            <a:r>
              <a:rPr kumimoji="0" lang="en-US" sz="2400" b="0" i="0" u="none" strike="noStrike" kern="1200" cap="none" spc="0" normalizeH="0" baseline="-25000" noProof="0" dirty="0" err="1">
                <a:ln>
                  <a:noFill/>
                </a:ln>
                <a:solidFill>
                  <a:srgbClr val="29AF8C">
                    <a:lumMod val="20000"/>
                    <a:lumOff val="80000"/>
                  </a:srgbClr>
                </a:solidFill>
                <a:effectLst/>
                <a:uLnTx/>
                <a:uFillTx/>
                <a:latin typeface="Calibri" panose="020F0502020204030204"/>
                <a:ea typeface="+mn-ea"/>
                <a:cs typeface="+mn-cs"/>
              </a:rPr>
              <a:t>bunch</a:t>
            </a:r>
            <a:r>
              <a:rPr kumimoji="0" lang="en-US" sz="2400" b="0" i="0" u="none" strike="noStrike" kern="1200" cap="none" spc="0" normalizeH="0" baseline="0" noProof="0" dirty="0">
                <a:ln>
                  <a:noFill/>
                </a:ln>
                <a:solidFill>
                  <a:srgbClr val="29AF8C">
                    <a:lumMod val="20000"/>
                    <a:lumOff val="80000"/>
                  </a:srgbClr>
                </a:solidFill>
                <a:effectLst/>
                <a:uLnTx/>
                <a:uFillTx/>
                <a:latin typeface="Calibri" panose="020F0502020204030204"/>
                <a:ea typeface="+mn-ea"/>
                <a:cs typeface="+mn-cs"/>
              </a:rPr>
              <a:t>=15 Hz (rate at which new bunches are injected)</a:t>
            </a:r>
          </a:p>
        </p:txBody>
      </p:sp>
      <p:pic>
        <p:nvPicPr>
          <p:cNvPr id="10" name="Picture 9">
            <a:extLst>
              <a:ext uri="{FF2B5EF4-FFF2-40B4-BE49-F238E27FC236}">
                <a16:creationId xmlns:a16="http://schemas.microsoft.com/office/drawing/2014/main" id="{18B56BF3-E64B-6741-9626-7EF5553A39FA}"/>
              </a:ext>
            </a:extLst>
          </p:cNvPr>
          <p:cNvPicPr>
            <a:picLocks noChangeAspect="1"/>
          </p:cNvPicPr>
          <p:nvPr/>
        </p:nvPicPr>
        <p:blipFill>
          <a:blip r:embed="rId2"/>
          <a:stretch>
            <a:fillRect/>
          </a:stretch>
        </p:blipFill>
        <p:spPr>
          <a:xfrm>
            <a:off x="2318796" y="1338965"/>
            <a:ext cx="5433127" cy="1519982"/>
          </a:xfrm>
          <a:prstGeom prst="rect">
            <a:avLst/>
          </a:prstGeom>
        </p:spPr>
      </p:pic>
      <p:pic>
        <p:nvPicPr>
          <p:cNvPr id="12" name="Picture 11">
            <a:extLst>
              <a:ext uri="{FF2B5EF4-FFF2-40B4-BE49-F238E27FC236}">
                <a16:creationId xmlns:a16="http://schemas.microsoft.com/office/drawing/2014/main" id="{F8DB1C00-EF1E-5E40-A8C0-2DAC5FBAF185}"/>
              </a:ext>
            </a:extLst>
          </p:cNvPr>
          <p:cNvPicPr>
            <a:picLocks noChangeAspect="1"/>
          </p:cNvPicPr>
          <p:nvPr/>
        </p:nvPicPr>
        <p:blipFill>
          <a:blip r:embed="rId3"/>
          <a:stretch>
            <a:fillRect/>
          </a:stretch>
        </p:blipFill>
        <p:spPr>
          <a:xfrm>
            <a:off x="2319575" y="5033941"/>
            <a:ext cx="5481440" cy="1216387"/>
          </a:xfrm>
          <a:prstGeom prst="rect">
            <a:avLst/>
          </a:prstGeom>
        </p:spPr>
      </p:pic>
      <p:grpSp>
        <p:nvGrpSpPr>
          <p:cNvPr id="16" name="Group 15">
            <a:extLst>
              <a:ext uri="{FF2B5EF4-FFF2-40B4-BE49-F238E27FC236}">
                <a16:creationId xmlns:a16="http://schemas.microsoft.com/office/drawing/2014/main" id="{8C4A5316-9C64-884E-B3B0-038C96A230B0}"/>
              </a:ext>
            </a:extLst>
          </p:cNvPr>
          <p:cNvGrpSpPr/>
          <p:nvPr/>
        </p:nvGrpSpPr>
        <p:grpSpPr>
          <a:xfrm>
            <a:off x="8636255" y="777081"/>
            <a:ext cx="3474720" cy="6045360"/>
            <a:chOff x="8717280" y="277632"/>
            <a:chExt cx="3474720" cy="6045360"/>
          </a:xfrm>
        </p:grpSpPr>
        <p:pic>
          <p:nvPicPr>
            <p:cNvPr id="13" name="Picture 12">
              <a:extLst>
                <a:ext uri="{FF2B5EF4-FFF2-40B4-BE49-F238E27FC236}">
                  <a16:creationId xmlns:a16="http://schemas.microsoft.com/office/drawing/2014/main" id="{1DC6CBEC-BCC6-644A-A56F-7C896C6E53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17280" y="613458"/>
              <a:ext cx="3474720" cy="2807162"/>
            </a:xfrm>
            <a:prstGeom prst="rect">
              <a:avLst/>
            </a:prstGeom>
            <a:ln w="25400">
              <a:solidFill>
                <a:schemeClr val="accent3">
                  <a:lumMod val="75000"/>
                </a:schemeClr>
              </a:solidFill>
            </a:ln>
          </p:spPr>
        </p:pic>
        <p:pic>
          <p:nvPicPr>
            <p:cNvPr id="14" name="Picture 13">
              <a:extLst>
                <a:ext uri="{FF2B5EF4-FFF2-40B4-BE49-F238E27FC236}">
                  <a16:creationId xmlns:a16="http://schemas.microsoft.com/office/drawing/2014/main" id="{F45ABB47-E3E9-464A-831D-8688000028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17280" y="3427392"/>
              <a:ext cx="3474720" cy="2895600"/>
            </a:xfrm>
            <a:prstGeom prst="rect">
              <a:avLst/>
            </a:prstGeom>
            <a:ln w="25400">
              <a:solidFill>
                <a:schemeClr val="accent3">
                  <a:lumMod val="75000"/>
                </a:schemeClr>
              </a:solidFill>
            </a:ln>
          </p:spPr>
        </p:pic>
        <p:pic>
          <p:nvPicPr>
            <p:cNvPr id="15" name="Picture 14">
              <a:extLst>
                <a:ext uri="{FF2B5EF4-FFF2-40B4-BE49-F238E27FC236}">
                  <a16:creationId xmlns:a16="http://schemas.microsoft.com/office/drawing/2014/main" id="{669BA22D-6D4F-8F40-B71D-91CE9916C1E4}"/>
                </a:ext>
              </a:extLst>
            </p:cNvPr>
            <p:cNvPicPr>
              <a:picLocks noChangeAspect="1"/>
            </p:cNvPicPr>
            <p:nvPr/>
          </p:nvPicPr>
          <p:blipFill>
            <a:blip r:embed="rId6"/>
            <a:stretch>
              <a:fillRect/>
            </a:stretch>
          </p:blipFill>
          <p:spPr>
            <a:xfrm>
              <a:off x="8717280" y="277632"/>
              <a:ext cx="3474720" cy="334603"/>
            </a:xfrm>
            <a:prstGeom prst="rect">
              <a:avLst/>
            </a:prstGeom>
            <a:ln w="25400">
              <a:solidFill>
                <a:schemeClr val="accent3">
                  <a:lumMod val="75000"/>
                </a:schemeClr>
              </a:solidFill>
            </a:ln>
          </p:spPr>
        </p:pic>
      </p:grpSp>
      <p:sp>
        <p:nvSpPr>
          <p:cNvPr id="18" name="TextBox 17">
            <a:extLst>
              <a:ext uri="{FF2B5EF4-FFF2-40B4-BE49-F238E27FC236}">
                <a16:creationId xmlns:a16="http://schemas.microsoft.com/office/drawing/2014/main" id="{52E550CB-5778-8C4B-A924-03A65530869D}"/>
              </a:ext>
            </a:extLst>
          </p:cNvPr>
          <p:cNvSpPr txBox="1"/>
          <p:nvPr/>
        </p:nvSpPr>
        <p:spPr>
          <a:xfrm>
            <a:off x="7828561" y="255436"/>
            <a:ext cx="351577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Detector and Physics Performance at a Muon Collider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Bartosik</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et al 2020 JINST 15 P05001</a:t>
            </a:r>
          </a:p>
        </p:txBody>
      </p:sp>
    </p:spTree>
    <p:extLst>
      <p:ext uri="{BB962C8B-B14F-4D97-AF65-F5344CB8AC3E}">
        <p14:creationId xmlns:p14="http://schemas.microsoft.com/office/powerpoint/2010/main" val="18561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dissolve">
                                      <p:cBhvr>
                                        <p:cTn id="15" dur="500"/>
                                        <p:tgtEl>
                                          <p:spTgt spid="8">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dissolve">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dissolve">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dissolve">
                                      <p:cBhvr>
                                        <p:cTn id="28" dur="500"/>
                                        <p:tgtEl>
                                          <p:spTgt spid="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dissolve">
                                      <p:cBhvr>
                                        <p:cTn id="33" dur="500"/>
                                        <p:tgtEl>
                                          <p:spTgt spid="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dissolv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9C9E-4B1F-AC42-B23D-A5EF208B8E1F}"/>
              </a:ext>
            </a:extLst>
          </p:cNvPr>
          <p:cNvSpPr>
            <a:spLocks noGrp="1"/>
          </p:cNvSpPr>
          <p:nvPr>
            <p:ph type="title"/>
          </p:nvPr>
        </p:nvSpPr>
        <p:spPr/>
        <p:txBody>
          <a:bodyPr/>
          <a:lstStyle/>
          <a:p>
            <a:r>
              <a:rPr lang="en-US" dirty="0"/>
              <a:t>The Physics Challenges</a:t>
            </a:r>
          </a:p>
        </p:txBody>
      </p:sp>
      <p:sp>
        <p:nvSpPr>
          <p:cNvPr id="3" name="Content Placeholder 2">
            <a:extLst>
              <a:ext uri="{FF2B5EF4-FFF2-40B4-BE49-F238E27FC236}">
                <a16:creationId xmlns:a16="http://schemas.microsoft.com/office/drawing/2014/main" id="{F3DB203E-1F27-204B-9669-809408707B1E}"/>
              </a:ext>
            </a:extLst>
          </p:cNvPr>
          <p:cNvSpPr>
            <a:spLocks noGrp="1"/>
          </p:cNvSpPr>
          <p:nvPr>
            <p:ph idx="1"/>
          </p:nvPr>
        </p:nvSpPr>
        <p:spPr>
          <a:xfrm>
            <a:off x="174510" y="1121105"/>
            <a:ext cx="7634709" cy="5416952"/>
          </a:xfrm>
        </p:spPr>
        <p:txBody>
          <a:bodyPr>
            <a:normAutofit lnSpcReduction="10000"/>
          </a:bodyPr>
          <a:lstStyle/>
          <a:p>
            <a:r>
              <a:rPr lang="en-US" dirty="0"/>
              <a:t>Muons are difficult to produce</a:t>
            </a:r>
          </a:p>
          <a:p>
            <a:pPr lvl="1"/>
            <a:r>
              <a:rPr lang="en-US" dirty="0"/>
              <a:t>Most effective route is tertiary production from a multi-MW proton beam on a target:  </a:t>
            </a:r>
            <a:r>
              <a:rPr lang="en-US" b="1" dirty="0"/>
              <a:t>p </a:t>
            </a:r>
            <a:r>
              <a:rPr lang="en-US" b="1" dirty="0">
                <a:latin typeface="Symbol" pitchFamily="2" charset="2"/>
              </a:rPr>
              <a:t>→ p → m</a:t>
            </a:r>
          </a:p>
          <a:p>
            <a:pPr lvl="1"/>
            <a:r>
              <a:rPr lang="en-US" dirty="0"/>
              <a:t>Beams must be bunched and cooled to produce luminosity in a collider</a:t>
            </a:r>
          </a:p>
          <a:p>
            <a:r>
              <a:rPr lang="en-US" dirty="0"/>
              <a:t>Muons decay</a:t>
            </a:r>
          </a:p>
          <a:p>
            <a:pPr lvl="1"/>
            <a:r>
              <a:rPr lang="en-US" dirty="0"/>
              <a:t>All beam manipulations must be rapidly carried out to deliver useable beams to a collider</a:t>
            </a:r>
          </a:p>
          <a:p>
            <a:pPr lvl="2"/>
            <a:r>
              <a:rPr lang="en-US" dirty="0"/>
              <a:t>Bunching</a:t>
            </a:r>
          </a:p>
          <a:p>
            <a:pPr lvl="2"/>
            <a:r>
              <a:rPr lang="en-US" dirty="0"/>
              <a:t>Cooling</a:t>
            </a:r>
          </a:p>
          <a:p>
            <a:pPr lvl="2"/>
            <a:r>
              <a:rPr lang="en-US" dirty="0"/>
              <a:t>Acceleration</a:t>
            </a:r>
          </a:p>
          <a:p>
            <a:pPr lvl="1"/>
            <a:r>
              <a:rPr lang="en-US" dirty="0"/>
              <a:t>Electrons from the muon decays deposit significant energy in the accelerator components and physics detector</a:t>
            </a:r>
          </a:p>
          <a:p>
            <a:pPr lvl="1"/>
            <a:r>
              <a:rPr lang="en-US" dirty="0"/>
              <a:t>Neutrinos from the muon decays can produce ionizing radiation far from the accelerator complex</a:t>
            </a:r>
          </a:p>
        </p:txBody>
      </p:sp>
      <p:sp>
        <p:nvSpPr>
          <p:cNvPr id="5" name="Footer Placeholder 4">
            <a:extLst>
              <a:ext uri="{FF2B5EF4-FFF2-40B4-BE49-F238E27FC236}">
                <a16:creationId xmlns:a16="http://schemas.microsoft.com/office/drawing/2014/main" id="{F81528FD-EC7E-814D-91DF-A24CC9AD671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rPr>
              <a:t>Princeton University Physics Department Colloquium - February 22, 2024</a:t>
            </a: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2A4F87F-5F44-0A4B-AECB-24372BA6BC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390B5B-5839-424A-8863-D4784EBDD27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C9C5C2DA-1C74-AB48-974F-0E4E6E04D07F}"/>
              </a:ext>
            </a:extLst>
          </p:cNvPr>
          <p:cNvGrpSpPr/>
          <p:nvPr/>
        </p:nvGrpSpPr>
        <p:grpSpPr>
          <a:xfrm>
            <a:off x="7853820" y="50104"/>
            <a:ext cx="3311047" cy="2967400"/>
            <a:chOff x="5392836" y="1203766"/>
            <a:chExt cx="2789925" cy="2487994"/>
          </a:xfrm>
        </p:grpSpPr>
        <p:pic>
          <p:nvPicPr>
            <p:cNvPr id="9" name="Picture 4" descr="C:\data0\MERIT\MOVIES\Animation_16014_fats.gif">
              <a:extLst>
                <a:ext uri="{FF2B5EF4-FFF2-40B4-BE49-F238E27FC236}">
                  <a16:creationId xmlns:a16="http://schemas.microsoft.com/office/drawing/2014/main" id="{E69BA1C1-412E-7E42-BBB4-0416D27CC7BF}"/>
                </a:ext>
              </a:extLst>
            </p:cNvPr>
            <p:cNvPicPr>
              <a:picLocks noChangeAspect="1" noChangeArrowheads="1" noCrop="1"/>
            </p:cNvPicPr>
            <p:nvPr/>
          </p:nvPicPr>
          <p:blipFill>
            <a:blip r:embed="rId2"/>
            <a:srcRect/>
            <a:stretch>
              <a:fillRect/>
            </a:stretch>
          </p:blipFill>
          <p:spPr bwMode="auto">
            <a:xfrm>
              <a:off x="5392836" y="1203766"/>
              <a:ext cx="2752344" cy="2487994"/>
            </a:xfrm>
            <a:prstGeom prst="rect">
              <a:avLst/>
            </a:prstGeom>
            <a:noFill/>
            <a:ln w="9525">
              <a:noFill/>
              <a:miter lim="800000"/>
              <a:headEnd/>
              <a:tailEnd/>
            </a:ln>
          </p:spPr>
        </p:pic>
        <p:grpSp>
          <p:nvGrpSpPr>
            <p:cNvPr id="10" name="Group 9">
              <a:extLst>
                <a:ext uri="{FF2B5EF4-FFF2-40B4-BE49-F238E27FC236}">
                  <a16:creationId xmlns:a16="http://schemas.microsoft.com/office/drawing/2014/main" id="{E8C906E4-06E9-7C43-A7D6-4EEA7AFFF0D9}"/>
                </a:ext>
              </a:extLst>
            </p:cNvPr>
            <p:cNvGrpSpPr/>
            <p:nvPr/>
          </p:nvGrpSpPr>
          <p:grpSpPr>
            <a:xfrm>
              <a:off x="7407948" y="2303958"/>
              <a:ext cx="774813" cy="462166"/>
              <a:chOff x="8394700" y="1562613"/>
              <a:chExt cx="600630" cy="381000"/>
            </a:xfrm>
          </p:grpSpPr>
          <p:sp>
            <p:nvSpPr>
              <p:cNvPr id="11" name="Title 2">
                <a:extLst>
                  <a:ext uri="{FF2B5EF4-FFF2-40B4-BE49-F238E27FC236}">
                    <a16:creationId xmlns:a16="http://schemas.microsoft.com/office/drawing/2014/main" id="{5BF37DC3-BB10-5546-9304-809034487705}"/>
                  </a:ext>
                </a:extLst>
              </p:cNvPr>
              <p:cNvSpPr txBox="1">
                <a:spLocks/>
              </p:cNvSpPr>
              <p:nvPr/>
            </p:nvSpPr>
            <p:spPr>
              <a:xfrm>
                <a:off x="8423830" y="1604640"/>
                <a:ext cx="571500" cy="285750"/>
              </a:xfrm>
              <a:prstGeom prst="rect">
                <a:avLst/>
              </a:prstGeom>
            </p:spPr>
            <p:txBody>
              <a:bodyPr anchor="ct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1 cm</a:t>
                </a:r>
              </a:p>
            </p:txBody>
          </p:sp>
          <p:cxnSp>
            <p:nvCxnSpPr>
              <p:cNvPr id="12" name="Straight Arrow Connector 16">
                <a:extLst>
                  <a:ext uri="{FF2B5EF4-FFF2-40B4-BE49-F238E27FC236}">
                    <a16:creationId xmlns:a16="http://schemas.microsoft.com/office/drawing/2014/main" id="{E42BC624-F1B2-B046-9FFF-F10D44BCAC6E}"/>
                  </a:ext>
                </a:extLst>
              </p:cNvPr>
              <p:cNvCxnSpPr>
                <a:cxnSpLocks noChangeShapeType="1"/>
              </p:cNvCxnSpPr>
              <p:nvPr/>
            </p:nvCxnSpPr>
            <p:spPr bwMode="auto">
              <a:xfrm rot="5400000">
                <a:off x="8204994" y="1752319"/>
                <a:ext cx="381000" cy="1588"/>
              </a:xfrm>
              <a:prstGeom prst="straightConnector1">
                <a:avLst/>
              </a:prstGeom>
              <a:noFill/>
              <a:ln w="38100" algn="ctr">
                <a:solidFill>
                  <a:schemeClr val="tx1"/>
                </a:solidFill>
                <a:round/>
                <a:headEnd type="arrow" w="med" len="med"/>
                <a:tailEnd type="arrow" w="med" len="med"/>
              </a:ln>
            </p:spPr>
          </p:cxnSp>
        </p:grpSp>
      </p:grpSp>
      <p:sp>
        <p:nvSpPr>
          <p:cNvPr id="14" name="TextBox 13">
            <a:extLst>
              <a:ext uri="{FF2B5EF4-FFF2-40B4-BE49-F238E27FC236}">
                <a16:creationId xmlns:a16="http://schemas.microsoft.com/office/drawing/2014/main" id="{309E39DD-D718-0441-BBD9-1256120314DD}"/>
              </a:ext>
            </a:extLst>
          </p:cNvPr>
          <p:cNvSpPr txBox="1"/>
          <p:nvPr/>
        </p:nvSpPr>
        <p:spPr>
          <a:xfrm>
            <a:off x="7928977" y="61362"/>
            <a:ext cx="2651175" cy="646331"/>
          </a:xfrm>
          <a:prstGeom prst="rect">
            <a:avLst/>
          </a:prstGeom>
          <a:solidFill>
            <a:srgbClr val="D9D9D9">
              <a:alpha val="68000"/>
            </a:srgb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MERIT Experiment – CERN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Liquid Hg Target</a:t>
            </a:r>
          </a:p>
        </p:txBody>
      </p:sp>
      <p:pic>
        <p:nvPicPr>
          <p:cNvPr id="15" name="Picture 14">
            <a:extLst>
              <a:ext uri="{FF2B5EF4-FFF2-40B4-BE49-F238E27FC236}">
                <a16:creationId xmlns:a16="http://schemas.microsoft.com/office/drawing/2014/main" id="{4D80F1FB-57D0-D048-ACA2-AF681967A5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0506" y="2830519"/>
            <a:ext cx="4331494" cy="2232107"/>
          </a:xfrm>
          <a:prstGeom prst="rect">
            <a:avLst/>
          </a:prstGeom>
          <a:ln>
            <a:solidFill>
              <a:schemeClr val="bg2">
                <a:lumMod val="50000"/>
              </a:schemeClr>
            </a:solidFill>
          </a:ln>
        </p:spPr>
      </p:pic>
      <p:pic>
        <p:nvPicPr>
          <p:cNvPr id="4" name="Picture 3">
            <a:extLst>
              <a:ext uri="{FF2B5EF4-FFF2-40B4-BE49-F238E27FC236}">
                <a16:creationId xmlns:a16="http://schemas.microsoft.com/office/drawing/2014/main" id="{910CB031-8EF1-F796-22A2-5EB493D8A663}"/>
              </a:ext>
            </a:extLst>
          </p:cNvPr>
          <p:cNvPicPr>
            <a:picLocks noChangeAspect="1"/>
          </p:cNvPicPr>
          <p:nvPr/>
        </p:nvPicPr>
        <p:blipFill rotWithShape="1">
          <a:blip r:embed="rId4"/>
          <a:srcRect t="25205" b="16189"/>
          <a:stretch/>
        </p:blipFill>
        <p:spPr>
          <a:xfrm>
            <a:off x="7583488" y="5161935"/>
            <a:ext cx="4608512" cy="1194719"/>
          </a:xfrm>
          <a:prstGeom prst="rect">
            <a:avLst/>
          </a:prstGeom>
          <a:solidFill>
            <a:schemeClr val="tx1"/>
          </a:solidFill>
        </p:spPr>
      </p:pic>
      <p:sp>
        <p:nvSpPr>
          <p:cNvPr id="8" name="TextBox 7">
            <a:extLst>
              <a:ext uri="{FF2B5EF4-FFF2-40B4-BE49-F238E27FC236}">
                <a16:creationId xmlns:a16="http://schemas.microsoft.com/office/drawing/2014/main" id="{6A27F876-51AB-76C0-AD49-73DA0BC32A3E}"/>
              </a:ext>
            </a:extLst>
          </p:cNvPr>
          <p:cNvSpPr txBox="1"/>
          <p:nvPr/>
        </p:nvSpPr>
        <p:spPr>
          <a:xfrm>
            <a:off x="7928977" y="6044509"/>
            <a:ext cx="1470852" cy="338554"/>
          </a:xfrm>
          <a:prstGeom prst="rect">
            <a:avLst/>
          </a:prstGeom>
          <a:noFill/>
        </p:spPr>
        <p:txBody>
          <a:bodyPr wrap="none" rtlCol="0">
            <a:spAutoFit/>
          </a:bodyPr>
          <a:lstStyle/>
          <a:p>
            <a:r>
              <a:rPr lang="en-US" sz="1600" dirty="0">
                <a:solidFill>
                  <a:schemeClr val="bg1">
                    <a:lumMod val="85000"/>
                    <a:lumOff val="15000"/>
                  </a:schemeClr>
                </a:solidFill>
                <a:latin typeface="Symbol" pitchFamily="2" charset="2"/>
              </a:rPr>
              <a:t>n</a:t>
            </a:r>
            <a:r>
              <a:rPr lang="en-US" sz="1600" dirty="0">
                <a:solidFill>
                  <a:schemeClr val="bg1">
                    <a:lumMod val="85000"/>
                    <a:lumOff val="15000"/>
                  </a:schemeClr>
                </a:solidFill>
              </a:rPr>
              <a:t> Radiation Fan</a:t>
            </a:r>
            <a:endParaRPr lang="en-US" sz="1600" dirty="0">
              <a:solidFill>
                <a:schemeClr val="bg1">
                  <a:lumMod val="85000"/>
                  <a:lumOff val="15000"/>
                </a:schemeClr>
              </a:solidFill>
              <a:latin typeface="Symbol" pitchFamily="2" charset="2"/>
            </a:endParaRPr>
          </a:p>
        </p:txBody>
      </p:sp>
    </p:spTree>
    <p:extLst>
      <p:ext uri="{BB962C8B-B14F-4D97-AF65-F5344CB8AC3E}">
        <p14:creationId xmlns:p14="http://schemas.microsoft.com/office/powerpoint/2010/main" val="810205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35D4A142-99C5-6140-88D9-52E1A4E8E5C5}"/>
              </a:ext>
            </a:extLst>
          </p:cNvPr>
          <p:cNvSpPr/>
          <p:nvPr/>
        </p:nvSpPr>
        <p:spPr>
          <a:xfrm>
            <a:off x="482562" y="1152431"/>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ln w="38100">
            <a:no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txBody>
          <a:bodyPr spcFirstLastPara="0" vert="horz" wrap="square" lIns="834477" tIns="23495" rIns="787486"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High Energy Physics</a:t>
            </a:r>
          </a:p>
        </p:txBody>
      </p:sp>
      <p:sp>
        <p:nvSpPr>
          <p:cNvPr id="10" name="Freeform 9">
            <a:extLst>
              <a:ext uri="{FF2B5EF4-FFF2-40B4-BE49-F238E27FC236}">
                <a16:creationId xmlns:a16="http://schemas.microsoft.com/office/drawing/2014/main" id="{37B63995-6A9C-A240-A5B0-713A5A46674B}"/>
              </a:ext>
            </a:extLst>
          </p:cNvPr>
          <p:cNvSpPr/>
          <p:nvPr/>
        </p:nvSpPr>
        <p:spPr>
          <a:xfrm>
            <a:off x="3908130" y="1286303"/>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ln w="38100">
            <a:noFill/>
          </a:ln>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 Brief Perspective</a:t>
            </a:r>
          </a:p>
        </p:txBody>
      </p:sp>
      <p:sp>
        <p:nvSpPr>
          <p:cNvPr id="11" name="Freeform 10">
            <a:extLst>
              <a:ext uri="{FF2B5EF4-FFF2-40B4-BE49-F238E27FC236}">
                <a16:creationId xmlns:a16="http://schemas.microsoft.com/office/drawing/2014/main" id="{CB823015-E02D-6447-AD33-C65F3E3620EC}"/>
              </a:ext>
            </a:extLst>
          </p:cNvPr>
          <p:cNvSpPr/>
          <p:nvPr/>
        </p:nvSpPr>
        <p:spPr>
          <a:xfrm>
            <a:off x="482562" y="2947901"/>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ln w="76200">
            <a:no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shade val="80000"/>
              <a:hueOff val="173410"/>
              <a:satOff val="-2862"/>
              <a:lumOff val="13531"/>
              <a:alphaOff val="0"/>
            </a:schemeClr>
          </a:fillRef>
          <a:effectRef idx="2">
            <a:schemeClr val="accent3">
              <a:shade val="80000"/>
              <a:hueOff val="173410"/>
              <a:satOff val="-2862"/>
              <a:lumOff val="13531"/>
              <a:alphaOff val="0"/>
            </a:schemeClr>
          </a:effectRef>
          <a:fontRef idx="minor">
            <a:schemeClr val="lt1"/>
          </a:fontRef>
        </p:style>
        <p:txBody>
          <a:bodyPr spcFirstLastPara="0" vert="horz" wrap="square" lIns="834477" tIns="23495" rIns="787486"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Why Muons?</a:t>
            </a:r>
          </a:p>
        </p:txBody>
      </p:sp>
      <p:sp>
        <p:nvSpPr>
          <p:cNvPr id="12" name="Freeform 11">
            <a:extLst>
              <a:ext uri="{FF2B5EF4-FFF2-40B4-BE49-F238E27FC236}">
                <a16:creationId xmlns:a16="http://schemas.microsoft.com/office/drawing/2014/main" id="{6F00BB2F-7B8C-AA4A-9989-CF60662DCAD6}"/>
              </a:ext>
            </a:extLst>
          </p:cNvPr>
          <p:cNvSpPr/>
          <p:nvPr/>
        </p:nvSpPr>
        <p:spPr>
          <a:xfrm>
            <a:off x="3908130" y="3081773"/>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ln w="76200">
            <a:noFill/>
          </a:ln>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 Vehicle for Discovery</a:t>
            </a:r>
          </a:p>
        </p:txBody>
      </p:sp>
      <p:sp>
        <p:nvSpPr>
          <p:cNvPr id="13" name="Freeform 12">
            <a:extLst>
              <a:ext uri="{FF2B5EF4-FFF2-40B4-BE49-F238E27FC236}">
                <a16:creationId xmlns:a16="http://schemas.microsoft.com/office/drawing/2014/main" id="{BD3891BB-59D6-5249-A058-5F540E9E7159}"/>
              </a:ext>
            </a:extLst>
          </p:cNvPr>
          <p:cNvSpPr/>
          <p:nvPr/>
        </p:nvSpPr>
        <p:spPr>
          <a:xfrm>
            <a:off x="6718670" y="3081773"/>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ln w="76200">
            <a:noFill/>
          </a:ln>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Physics Challenges</a:t>
            </a:r>
          </a:p>
        </p:txBody>
      </p:sp>
      <p:sp>
        <p:nvSpPr>
          <p:cNvPr id="14" name="Freeform 13">
            <a:extLst>
              <a:ext uri="{FF2B5EF4-FFF2-40B4-BE49-F238E27FC236}">
                <a16:creationId xmlns:a16="http://schemas.microsoft.com/office/drawing/2014/main" id="{049FB4D8-39B7-3B46-8447-B9F2E8E4931A}"/>
              </a:ext>
            </a:extLst>
          </p:cNvPr>
          <p:cNvSpPr/>
          <p:nvPr/>
        </p:nvSpPr>
        <p:spPr>
          <a:xfrm>
            <a:off x="482562" y="4743371"/>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ln w="76200">
            <a:solidFill>
              <a:srgbClr val="C0000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shade val="80000"/>
              <a:hueOff val="346820"/>
              <a:satOff val="-5724"/>
              <a:lumOff val="27061"/>
              <a:alphaOff val="0"/>
            </a:schemeClr>
          </a:fillRef>
          <a:effectRef idx="2">
            <a:schemeClr val="accent3">
              <a:shade val="80000"/>
              <a:hueOff val="346820"/>
              <a:satOff val="-5724"/>
              <a:lumOff val="27061"/>
              <a:alphaOff val="0"/>
            </a:schemeClr>
          </a:effectRef>
          <a:fontRef idx="minor">
            <a:schemeClr val="lt1"/>
          </a:fontRef>
        </p:style>
        <p:txBody>
          <a:bodyPr spcFirstLastPara="0" vert="horz" wrap="square" lIns="834477" tIns="23495" rIns="787486"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1" i="0" u="none" strike="noStrike" kern="1200" cap="none" spc="0" normalizeH="0" baseline="0" noProof="0" dirty="0">
                <a:ln>
                  <a:noFill/>
                </a:ln>
                <a:solidFill>
                  <a:srgbClr val="3D9CCC">
                    <a:lumMod val="50000"/>
                  </a:srgbClr>
                </a:solidFill>
                <a:effectLst/>
                <a:uLnTx/>
                <a:uFillTx/>
                <a:latin typeface="Calibri" panose="020F0502020204030204"/>
                <a:ea typeface="+mn-ea"/>
                <a:cs typeface="+mn-cs"/>
              </a:rPr>
              <a:t>A Muon Collider</a:t>
            </a:r>
          </a:p>
        </p:txBody>
      </p:sp>
      <p:sp>
        <p:nvSpPr>
          <p:cNvPr id="15" name="Freeform 14">
            <a:extLst>
              <a:ext uri="{FF2B5EF4-FFF2-40B4-BE49-F238E27FC236}">
                <a16:creationId xmlns:a16="http://schemas.microsoft.com/office/drawing/2014/main" id="{3882FD21-753C-1648-8A67-C8C1C4C17C41}"/>
              </a:ext>
            </a:extLst>
          </p:cNvPr>
          <p:cNvSpPr/>
          <p:nvPr/>
        </p:nvSpPr>
        <p:spPr>
          <a:xfrm>
            <a:off x="3908130" y="4877243"/>
            <a:ext cx="4281041" cy="1307228"/>
          </a:xfrm>
          <a:custGeom>
            <a:avLst/>
            <a:gdLst>
              <a:gd name="connsiteX0" fmla="*/ 0 w 4281041"/>
              <a:gd name="connsiteY0" fmla="*/ 0 h 1307228"/>
              <a:gd name="connsiteX1" fmla="*/ 3627427 w 4281041"/>
              <a:gd name="connsiteY1" fmla="*/ 0 h 1307228"/>
              <a:gd name="connsiteX2" fmla="*/ 4281041 w 4281041"/>
              <a:gd name="connsiteY2" fmla="*/ 653614 h 1307228"/>
              <a:gd name="connsiteX3" fmla="*/ 3627427 w 4281041"/>
              <a:gd name="connsiteY3" fmla="*/ 1307228 h 1307228"/>
              <a:gd name="connsiteX4" fmla="*/ 0 w 4281041"/>
              <a:gd name="connsiteY4" fmla="*/ 1307228 h 1307228"/>
              <a:gd name="connsiteX5" fmla="*/ 653614 w 4281041"/>
              <a:gd name="connsiteY5" fmla="*/ 653614 h 1307228"/>
              <a:gd name="connsiteX6" fmla="*/ 0 w 4281041"/>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1041" h="1307228">
                <a:moveTo>
                  <a:pt x="0" y="0"/>
                </a:moveTo>
                <a:lnTo>
                  <a:pt x="3627427" y="0"/>
                </a:lnTo>
                <a:lnTo>
                  <a:pt x="4281041" y="653614"/>
                </a:lnTo>
                <a:lnTo>
                  <a:pt x="3627427" y="1307228"/>
                </a:lnTo>
                <a:lnTo>
                  <a:pt x="0" y="1307228"/>
                </a:lnTo>
                <a:lnTo>
                  <a:pt x="653614" y="653614"/>
                </a:lnTo>
                <a:lnTo>
                  <a:pt x="0" y="0"/>
                </a:lnTo>
                <a:close/>
              </a:path>
            </a:pathLst>
          </a:custGeom>
          <a:ln w="76200">
            <a:solidFill>
              <a:srgbClr val="C00000"/>
            </a:solidFill>
          </a:ln>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Machine Concepts</a:t>
            </a:r>
          </a:p>
        </p:txBody>
      </p:sp>
      <p:sp>
        <p:nvSpPr>
          <p:cNvPr id="16" name="Freeform 15">
            <a:extLst>
              <a:ext uri="{FF2B5EF4-FFF2-40B4-BE49-F238E27FC236}">
                <a16:creationId xmlns:a16="http://schemas.microsoft.com/office/drawing/2014/main" id="{50581E0C-C781-384C-8F42-767EF1E2D744}"/>
              </a:ext>
            </a:extLst>
          </p:cNvPr>
          <p:cNvSpPr/>
          <p:nvPr/>
        </p:nvSpPr>
        <p:spPr>
          <a:xfrm>
            <a:off x="7731642" y="4877243"/>
            <a:ext cx="3940116" cy="1307228"/>
          </a:xfrm>
          <a:custGeom>
            <a:avLst/>
            <a:gdLst>
              <a:gd name="connsiteX0" fmla="*/ 0 w 3940116"/>
              <a:gd name="connsiteY0" fmla="*/ 0 h 1307228"/>
              <a:gd name="connsiteX1" fmla="*/ 3286502 w 3940116"/>
              <a:gd name="connsiteY1" fmla="*/ 0 h 1307228"/>
              <a:gd name="connsiteX2" fmla="*/ 3940116 w 3940116"/>
              <a:gd name="connsiteY2" fmla="*/ 653614 h 1307228"/>
              <a:gd name="connsiteX3" fmla="*/ 3286502 w 3940116"/>
              <a:gd name="connsiteY3" fmla="*/ 1307228 h 1307228"/>
              <a:gd name="connsiteX4" fmla="*/ 0 w 3940116"/>
              <a:gd name="connsiteY4" fmla="*/ 1307228 h 1307228"/>
              <a:gd name="connsiteX5" fmla="*/ 653614 w 3940116"/>
              <a:gd name="connsiteY5" fmla="*/ 653614 h 1307228"/>
              <a:gd name="connsiteX6" fmla="*/ 0 w 3940116"/>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0116" h="1307228">
                <a:moveTo>
                  <a:pt x="0" y="0"/>
                </a:moveTo>
                <a:lnTo>
                  <a:pt x="3286502" y="0"/>
                </a:lnTo>
                <a:lnTo>
                  <a:pt x="3940116" y="653614"/>
                </a:lnTo>
                <a:lnTo>
                  <a:pt x="3286502" y="1307228"/>
                </a:lnTo>
                <a:lnTo>
                  <a:pt x="0" y="1307228"/>
                </a:lnTo>
                <a:lnTo>
                  <a:pt x="653614" y="653614"/>
                </a:lnTo>
                <a:lnTo>
                  <a:pt x="0" y="0"/>
                </a:lnTo>
                <a:close/>
              </a:path>
            </a:pathLst>
          </a:custGeom>
          <a:ln w="76200">
            <a:noFill/>
          </a:ln>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1" i="0" u="none" strike="noStrike" kern="1200" cap="none" spc="0" normalizeH="0" baseline="0" noProof="0" dirty="0">
                <a:ln>
                  <a:noFill/>
                </a:ln>
                <a:solidFill>
                  <a:srgbClr val="3D9CCC">
                    <a:lumMod val="50000"/>
                  </a:srgbClr>
                </a:solidFill>
                <a:effectLst/>
                <a:uLnTx/>
                <a:uFillTx/>
                <a:latin typeface="Calibri" panose="020F0502020204030204"/>
                <a:ea typeface="+mn-ea"/>
                <a:cs typeface="+mn-cs"/>
              </a:rPr>
              <a:t>Charting a Path Forward</a:t>
            </a:r>
          </a:p>
        </p:txBody>
      </p:sp>
      <p:sp>
        <p:nvSpPr>
          <p:cNvPr id="6" name="Slide Number Placeholder 5">
            <a:extLst>
              <a:ext uri="{FF2B5EF4-FFF2-40B4-BE49-F238E27FC236}">
                <a16:creationId xmlns:a16="http://schemas.microsoft.com/office/drawing/2014/main" id="{43C20296-824C-C140-B616-59A4E6B866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390B5B-5839-424A-8863-D4784EBDD27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607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en-GB" dirty="0"/>
              <a:t>Proton-Driven MC Concept</a:t>
            </a:r>
          </a:p>
        </p:txBody>
      </p:sp>
      <p:sp>
        <p:nvSpPr>
          <p:cNvPr id="5" name="Footer Placeholder 4">
            <a:extLst>
              <a:ext uri="{FF2B5EF4-FFF2-40B4-BE49-F238E27FC236}">
                <a16:creationId xmlns:a16="http://schemas.microsoft.com/office/drawing/2014/main" id="{6AB9A0B9-3FD3-7B4C-A818-119E0682F4B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rPr>
              <a:t>Princeton University Physics Department Colloquium - February 22, 2024</a:t>
            </a:r>
          </a:p>
        </p:txBody>
      </p:sp>
      <p:sp>
        <p:nvSpPr>
          <p:cNvPr id="4" name="Espace réservé du numéro de diapositive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172A1-1CBF-0B40-9234-7D4D80EC19EA}" type="slidenum">
              <a:rPr kumimoji="0" lang="en-GB"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E9E8FED-2366-514B-940A-E8566110C7B2}"/>
              </a:ext>
            </a:extLst>
          </p:cNvPr>
          <p:cNvPicPr>
            <a:picLocks noChangeAspect="1"/>
          </p:cNvPicPr>
          <p:nvPr/>
        </p:nvPicPr>
        <p:blipFill>
          <a:blip r:embed="rId2"/>
          <a:stretch>
            <a:fillRect/>
          </a:stretch>
        </p:blipFill>
        <p:spPr>
          <a:xfrm>
            <a:off x="304800" y="1379067"/>
            <a:ext cx="11176000" cy="4893733"/>
          </a:xfrm>
          <a:prstGeom prst="rect">
            <a:avLst/>
          </a:prstGeom>
        </p:spPr>
      </p:pic>
      <p:sp>
        <p:nvSpPr>
          <p:cNvPr id="3" name="TextBox 2">
            <a:extLst>
              <a:ext uri="{FF2B5EF4-FFF2-40B4-BE49-F238E27FC236}">
                <a16:creationId xmlns:a16="http://schemas.microsoft.com/office/drawing/2014/main" id="{853C13EA-8382-0942-8BEB-11C647AD3D53}"/>
              </a:ext>
            </a:extLst>
          </p:cNvPr>
          <p:cNvSpPr txBox="1"/>
          <p:nvPr/>
        </p:nvSpPr>
        <p:spPr>
          <a:xfrm>
            <a:off x="812801" y="5889051"/>
            <a:ext cx="7017883" cy="461665"/>
          </a:xfrm>
          <a:prstGeom prst="rect">
            <a:avLst/>
          </a:prstGeom>
          <a:solidFill>
            <a:schemeClr val="tx2">
              <a:lumMod val="2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Accelerator design is driven by the short muon lifetime</a:t>
            </a:r>
          </a:p>
        </p:txBody>
      </p:sp>
      <p:sp>
        <p:nvSpPr>
          <p:cNvPr id="295" name="TextBox 294">
            <a:extLst>
              <a:ext uri="{FF2B5EF4-FFF2-40B4-BE49-F238E27FC236}">
                <a16:creationId xmlns:a16="http://schemas.microsoft.com/office/drawing/2014/main" id="{2E3CA1EF-DBD7-1248-AACD-670F5A534D60}"/>
              </a:ext>
            </a:extLst>
          </p:cNvPr>
          <p:cNvSpPr txBox="1"/>
          <p:nvPr/>
        </p:nvSpPr>
        <p:spPr>
          <a:xfrm>
            <a:off x="609600" y="4528668"/>
            <a:ext cx="209563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Short &amp; intense proton</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bunches to deliver </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hadronic showers</a:t>
            </a:r>
          </a:p>
        </p:txBody>
      </p:sp>
      <p:sp>
        <p:nvSpPr>
          <p:cNvPr id="296" name="TextBox 295">
            <a:extLst>
              <a:ext uri="{FF2B5EF4-FFF2-40B4-BE49-F238E27FC236}">
                <a16:creationId xmlns:a16="http://schemas.microsoft.com/office/drawing/2014/main" id="{5B641537-FCFA-B34E-B054-93A0BA491B62}"/>
              </a:ext>
            </a:extLst>
          </p:cNvPr>
          <p:cNvSpPr txBox="1"/>
          <p:nvPr/>
        </p:nvSpPr>
        <p:spPr>
          <a:xfrm>
            <a:off x="3251201" y="4528668"/>
            <a:ext cx="120898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p</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sym typeface="Wingdings" pitchFamily="2" charset="2"/>
              </a:rPr>
              <a:t></a:t>
            </a:r>
            <a:r>
              <a:rPr kumimoji="0" lang="en-US" sz="1600" b="0" i="0" u="none" strike="noStrike" kern="1200" cap="none" spc="0" normalizeH="0" baseline="0" noProof="0" dirty="0" err="1">
                <a:ln>
                  <a:noFill/>
                </a:ln>
                <a:solidFill>
                  <a:prstClr val="white"/>
                </a:solidFill>
                <a:effectLst/>
                <a:uLnTx/>
                <a:uFillTx/>
                <a:latin typeface="Symbol" pitchFamily="2" charset="2"/>
                <a:ea typeface="+mn-ea"/>
                <a:cs typeface="+mn-cs"/>
                <a:sym typeface="Wingdings" pitchFamily="2" charset="2"/>
              </a:rPr>
              <a:t>pm</a:t>
            </a:r>
            <a:br>
              <a:rPr kumimoji="0" lang="en-US" sz="1600" b="0" i="0" u="none" strike="noStrike" kern="1200" cap="none" spc="0" normalizeH="0" baseline="0" noProof="0" dirty="0">
                <a:ln>
                  <a:noFill/>
                </a:ln>
                <a:solidFill>
                  <a:prstClr val="white"/>
                </a:solidFill>
                <a:effectLst/>
                <a:uLnTx/>
                <a:uFillTx/>
                <a:latin typeface="Symbol" pitchFamily="2" charset="2"/>
                <a:ea typeface="+mn-ea"/>
                <a:cs typeface="+mn-cs"/>
                <a:sym typeface="Wingdings" pitchFamily="2" charset="2"/>
              </a:rPr>
            </a:br>
            <a:r>
              <a:rPr kumimoji="0" lang="en-US" sz="1600" b="0" i="0" u="none" strike="noStrike" kern="1200" cap="none" spc="0" normalizeH="0" baseline="0" noProof="0" dirty="0">
                <a:ln>
                  <a:noFill/>
                </a:ln>
                <a:solidFill>
                  <a:prstClr val="white"/>
                </a:solidFill>
                <a:effectLst/>
                <a:uLnTx/>
                <a:uFillTx/>
                <a:latin typeface="Symbol" pitchFamily="2" charset="2"/>
                <a:ea typeface="+mn-ea"/>
                <a:cs typeface="+mn-cs"/>
                <a:sym typeface="Wingdings" pitchFamily="2" charset="2"/>
              </a:rPr>
              <a:t>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itchFamily="2" charset="2"/>
              </a:rPr>
              <a:t>bunched </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itchFamily="2" charset="2"/>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itchFamily="2" charset="2"/>
              </a:rPr>
              <a:t>beams</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7" name="TextBox 296">
            <a:extLst>
              <a:ext uri="{FF2B5EF4-FFF2-40B4-BE49-F238E27FC236}">
                <a16:creationId xmlns:a16="http://schemas.microsoft.com/office/drawing/2014/main" id="{4A608EAD-5931-DE4C-A749-56A946A6B084}"/>
              </a:ext>
            </a:extLst>
          </p:cNvPr>
          <p:cNvSpPr txBox="1"/>
          <p:nvPr/>
        </p:nvSpPr>
        <p:spPr>
          <a:xfrm>
            <a:off x="4572001" y="4528668"/>
            <a:ext cx="235340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Ionization cooling reduces</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the transverse &amp; </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longitudinal emittance</a:t>
            </a:r>
          </a:p>
        </p:txBody>
      </p:sp>
      <p:sp>
        <p:nvSpPr>
          <p:cNvPr id="299" name="TextBox 298">
            <a:extLst>
              <a:ext uri="{FF2B5EF4-FFF2-40B4-BE49-F238E27FC236}">
                <a16:creationId xmlns:a16="http://schemas.microsoft.com/office/drawing/2014/main" id="{D228C6C1-3102-BB43-8055-2AC0D9FF039B}"/>
              </a:ext>
            </a:extLst>
          </p:cNvPr>
          <p:cNvSpPr txBox="1"/>
          <p:nvPr/>
        </p:nvSpPr>
        <p:spPr>
          <a:xfrm>
            <a:off x="7112001" y="4528668"/>
            <a:ext cx="1989519"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Rapid acceleration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high energy to avoid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ymbol" pitchFamily="2" charset="2"/>
                <a:ea typeface="+mn-ea"/>
                <a:cs typeface="+mn-cs"/>
              </a:rPr>
              <a:t>m</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losses.  Multi-pass </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acceleration offers </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energy efficiency.</a:t>
            </a:r>
            <a:endParaRPr kumimoji="0" lang="en-US" sz="1600" b="0" i="0" u="none" strike="noStrike" kern="1200" cap="none" spc="0" normalizeH="0" baseline="0" noProof="0" dirty="0">
              <a:ln>
                <a:noFill/>
              </a:ln>
              <a:solidFill>
                <a:prstClr val="white"/>
              </a:solidFill>
              <a:effectLst/>
              <a:uLnTx/>
              <a:uFillTx/>
              <a:latin typeface="Symbol" pitchFamily="2" charset="2"/>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5168D-88D0-9F4B-BDEC-B8800F0ED225}"/>
              </a:ext>
            </a:extLst>
          </p:cNvPr>
          <p:cNvSpPr>
            <a:spLocks noGrp="1"/>
          </p:cNvSpPr>
          <p:nvPr>
            <p:ph type="title"/>
          </p:nvPr>
        </p:nvSpPr>
        <p:spPr>
          <a:prstGeom prst="roundRect">
            <a:avLst/>
          </a:prstGeom>
        </p:spPr>
        <p:txBody>
          <a:bodyPr/>
          <a:lstStyle/>
          <a:p>
            <a:pPr algn="ctr"/>
            <a:r>
              <a:rPr lang="en-US" dirty="0"/>
              <a:t>After the 2014 P5, the MAP effort concluded.</a:t>
            </a:r>
            <a:br>
              <a:rPr lang="en-US" dirty="0"/>
            </a:br>
            <a:r>
              <a:rPr lang="en-US" dirty="0"/>
              <a:t>What has changed?</a:t>
            </a:r>
          </a:p>
        </p:txBody>
      </p:sp>
      <p:sp>
        <p:nvSpPr>
          <p:cNvPr id="3" name="Text Placeholder 2">
            <a:extLst>
              <a:ext uri="{FF2B5EF4-FFF2-40B4-BE49-F238E27FC236}">
                <a16:creationId xmlns:a16="http://schemas.microsoft.com/office/drawing/2014/main" id="{72E4969C-E76F-DA4A-BAF2-251BFCAF7A86}"/>
              </a:ext>
            </a:extLst>
          </p:cNvPr>
          <p:cNvSpPr>
            <a:spLocks noGrp="1"/>
          </p:cNvSpPr>
          <p:nvPr>
            <p:ph type="body" idx="1"/>
          </p:nvPr>
        </p:nvSpPr>
        <p:spPr/>
        <p:txBody>
          <a:bodyPr/>
          <a:lstStyle/>
          <a:p>
            <a:pPr algn="ctr"/>
            <a:r>
              <a:rPr lang="en-US" dirty="0"/>
              <a:t>The Physics Landscape</a:t>
            </a:r>
          </a:p>
          <a:p>
            <a:pPr algn="ctr"/>
            <a:r>
              <a:rPr lang="en-US" dirty="0"/>
              <a:t>Muon Collider R&amp;D Progress </a:t>
            </a:r>
          </a:p>
        </p:txBody>
      </p:sp>
      <p:sp>
        <p:nvSpPr>
          <p:cNvPr id="5" name="Slide Number Placeholder 4">
            <a:extLst>
              <a:ext uri="{FF2B5EF4-FFF2-40B4-BE49-F238E27FC236}">
                <a16:creationId xmlns:a16="http://schemas.microsoft.com/office/drawing/2014/main" id="{1067A783-2126-AE4C-A863-9084A9E87BD6}"/>
              </a:ext>
            </a:extLst>
          </p:cNvPr>
          <p:cNvSpPr>
            <a:spLocks noGrp="1"/>
          </p:cNvSpPr>
          <p:nvPr>
            <p:ph type="sldNum" sz="quarter" idx="12"/>
          </p:nvPr>
        </p:nvSpPr>
        <p:spPr/>
        <p:txBody>
          <a:bodyPr/>
          <a:lstStyle/>
          <a:p>
            <a:fld id="{9C390B5B-5839-424A-8863-D4784EBDD279}" type="slidenum">
              <a:rPr lang="en-US" smtClean="0"/>
              <a:t>17</a:t>
            </a:fld>
            <a:endParaRPr lang="en-US"/>
          </a:p>
        </p:txBody>
      </p:sp>
    </p:spTree>
    <p:extLst>
      <p:ext uri="{BB962C8B-B14F-4D97-AF65-F5344CB8AC3E}">
        <p14:creationId xmlns:p14="http://schemas.microsoft.com/office/powerpoint/2010/main" val="3033999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8EC35D-939D-2B41-8E76-3ADFECC71B16}"/>
              </a:ext>
            </a:extLst>
          </p:cNvPr>
          <p:cNvSpPr>
            <a:spLocks noGrp="1"/>
          </p:cNvSpPr>
          <p:nvPr>
            <p:ph type="title"/>
          </p:nvPr>
        </p:nvSpPr>
        <p:spPr/>
        <p:txBody>
          <a:bodyPr/>
          <a:lstStyle/>
          <a:p>
            <a:r>
              <a:rPr lang="en-US" dirty="0"/>
              <a:t>What has changed?  </a:t>
            </a:r>
            <a:r>
              <a:rPr lang="en-US" i="1" dirty="0"/>
              <a:t>Concept Maturity</a:t>
            </a:r>
          </a:p>
        </p:txBody>
      </p:sp>
      <p:sp>
        <p:nvSpPr>
          <p:cNvPr id="4" name="Footer Placeholder 3">
            <a:extLst>
              <a:ext uri="{FF2B5EF4-FFF2-40B4-BE49-F238E27FC236}">
                <a16:creationId xmlns:a16="http://schemas.microsoft.com/office/drawing/2014/main" id="{9A9692CC-C3D1-1A44-A3DE-C7AA2DF90E46}"/>
              </a:ext>
            </a:extLst>
          </p:cNvPr>
          <p:cNvSpPr>
            <a:spLocks noGrp="1"/>
          </p:cNvSpPr>
          <p:nvPr>
            <p:ph type="ftr" sz="quarter" idx="11"/>
          </p:nvPr>
        </p:nvSpPr>
        <p:spPr>
          <a:xfrm>
            <a:off x="6583679" y="6540000"/>
            <a:ext cx="3488455" cy="26987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Princeton University Physics Department Colloquium - February 22, 2024</a:t>
            </a:r>
          </a:p>
        </p:txBody>
      </p:sp>
      <p:sp>
        <p:nvSpPr>
          <p:cNvPr id="5" name="Slide Number Placeholder 4">
            <a:extLst>
              <a:ext uri="{FF2B5EF4-FFF2-40B4-BE49-F238E27FC236}">
                <a16:creationId xmlns:a16="http://schemas.microsoft.com/office/drawing/2014/main" id="{BFED2B76-915C-1746-B211-858E7D9D00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390B5B-5839-424A-8863-D4784EBDD27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pic>
        <p:nvPicPr>
          <p:cNvPr id="8" name="Picture 7" descr="vcc.jpg">
            <a:extLst>
              <a:ext uri="{FF2B5EF4-FFF2-40B4-BE49-F238E27FC236}">
                <a16:creationId xmlns:a16="http://schemas.microsoft.com/office/drawing/2014/main" id="{486C5C58-0C54-684E-A2FD-0A514457EE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182447"/>
            <a:ext cx="6000442" cy="2090930"/>
          </a:xfrm>
          <a:prstGeom prst="rect">
            <a:avLst/>
          </a:prstGeom>
        </p:spPr>
      </p:pic>
      <p:pic>
        <p:nvPicPr>
          <p:cNvPr id="9" name="Content Placeholder 9" descr="CoolingTheory.png">
            <a:extLst>
              <a:ext uri="{FF2B5EF4-FFF2-40B4-BE49-F238E27FC236}">
                <a16:creationId xmlns:a16="http://schemas.microsoft.com/office/drawing/2014/main" id="{3FC2661A-87A6-9B40-BD67-33DA0DE82E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664" t="9862" r="9150" b="1697"/>
          <a:stretch/>
        </p:blipFill>
        <p:spPr>
          <a:xfrm>
            <a:off x="6038097" y="2170565"/>
            <a:ext cx="2587195" cy="2090930"/>
          </a:xfrm>
          <a:prstGeom prst="rect">
            <a:avLst/>
          </a:prstGeom>
        </p:spPr>
      </p:pic>
      <p:sp>
        <p:nvSpPr>
          <p:cNvPr id="2" name="TextBox 1">
            <a:extLst>
              <a:ext uri="{FF2B5EF4-FFF2-40B4-BE49-F238E27FC236}">
                <a16:creationId xmlns:a16="http://schemas.microsoft.com/office/drawing/2014/main" id="{ED536A6B-BC51-2142-A004-9DB532AA3479}"/>
              </a:ext>
            </a:extLst>
          </p:cNvPr>
          <p:cNvSpPr txBox="1"/>
          <p:nvPr/>
        </p:nvSpPr>
        <p:spPr>
          <a:xfrm>
            <a:off x="3503222" y="938157"/>
            <a:ext cx="4849726"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One Example:  Ionization Cooling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Cooling designs with good performance and significant</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room for improvement based on recent R&amp;D</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 </a:t>
            </a:r>
            <a:b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Rectilinear Cooling Channel – PRSTAB 18, 031003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4147640-67E4-4A4E-A642-9010DCCCA4C1}"/>
              </a:ext>
            </a:extLst>
          </p:cNvPr>
          <p:cNvPicPr>
            <a:picLocks noChangeAspect="1"/>
          </p:cNvPicPr>
          <p:nvPr/>
        </p:nvPicPr>
        <p:blipFill>
          <a:blip r:embed="rId4"/>
          <a:stretch>
            <a:fillRect/>
          </a:stretch>
        </p:blipFill>
        <p:spPr>
          <a:xfrm>
            <a:off x="0" y="4290208"/>
            <a:ext cx="6502400" cy="2552700"/>
          </a:xfrm>
          <a:prstGeom prst="rect">
            <a:avLst/>
          </a:prstGeom>
        </p:spPr>
      </p:pic>
      <p:pic>
        <p:nvPicPr>
          <p:cNvPr id="11" name="Picture 10">
            <a:extLst>
              <a:ext uri="{FF2B5EF4-FFF2-40B4-BE49-F238E27FC236}">
                <a16:creationId xmlns:a16="http://schemas.microsoft.com/office/drawing/2014/main" id="{1DD857A6-2D9E-DA4E-BD01-44079DFC14F0}"/>
              </a:ext>
            </a:extLst>
          </p:cNvPr>
          <p:cNvPicPr>
            <a:picLocks noChangeAspect="1"/>
          </p:cNvPicPr>
          <p:nvPr/>
        </p:nvPicPr>
        <p:blipFill>
          <a:blip r:embed="rId5"/>
          <a:stretch>
            <a:fillRect/>
          </a:stretch>
        </p:blipFill>
        <p:spPr>
          <a:xfrm>
            <a:off x="0" y="951179"/>
            <a:ext cx="3534888" cy="1208355"/>
          </a:xfrm>
          <a:prstGeom prst="rect">
            <a:avLst/>
          </a:prstGeom>
        </p:spPr>
      </p:pic>
      <p:grpSp>
        <p:nvGrpSpPr>
          <p:cNvPr id="12" name="Group 11">
            <a:extLst>
              <a:ext uri="{FF2B5EF4-FFF2-40B4-BE49-F238E27FC236}">
                <a16:creationId xmlns:a16="http://schemas.microsoft.com/office/drawing/2014/main" id="{D8F7A7B2-1CD5-C340-A2C4-3C9AE1BF5257}"/>
              </a:ext>
            </a:extLst>
          </p:cNvPr>
          <p:cNvGrpSpPr/>
          <p:nvPr/>
        </p:nvGrpSpPr>
        <p:grpSpPr>
          <a:xfrm>
            <a:off x="8645237" y="3348031"/>
            <a:ext cx="3546764" cy="2636695"/>
            <a:chOff x="0" y="2986271"/>
            <a:chExt cx="3177249" cy="2118166"/>
          </a:xfrm>
        </p:grpSpPr>
        <p:pic>
          <p:nvPicPr>
            <p:cNvPr id="13" name="Picture 12" descr="IMG_8674-1.jpg">
              <a:extLst>
                <a:ext uri="{FF2B5EF4-FFF2-40B4-BE49-F238E27FC236}">
                  <a16:creationId xmlns:a16="http://schemas.microsoft.com/office/drawing/2014/main" id="{A9B6D5E6-7A23-A640-B4F5-45C1271680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86271"/>
              <a:ext cx="3177249" cy="2118166"/>
            </a:xfrm>
            <a:prstGeom prst="rect">
              <a:avLst/>
            </a:prstGeom>
          </p:spPr>
        </p:pic>
        <p:sp>
          <p:nvSpPr>
            <p:cNvPr id="14" name="TextBox 13">
              <a:extLst>
                <a:ext uri="{FF2B5EF4-FFF2-40B4-BE49-F238E27FC236}">
                  <a16:creationId xmlns:a16="http://schemas.microsoft.com/office/drawing/2014/main" id="{95441438-53B7-584F-9C92-FEEBBE59FF36}"/>
                </a:ext>
              </a:extLst>
            </p:cNvPr>
            <p:cNvSpPr txBox="1"/>
            <p:nvPr/>
          </p:nvSpPr>
          <p:spPr>
            <a:xfrm>
              <a:off x="92597" y="3032567"/>
              <a:ext cx="2252540" cy="369332"/>
            </a:xfrm>
            <a:prstGeom prst="rect">
              <a:avLst/>
            </a:prstGeom>
            <a:solidFill>
              <a:schemeClr val="bg1">
                <a:lumMod val="75000"/>
                <a:lumOff val="2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MICE Cooling Channel</a:t>
              </a:r>
            </a:p>
          </p:txBody>
        </p:sp>
      </p:grpSp>
      <p:grpSp>
        <p:nvGrpSpPr>
          <p:cNvPr id="15" name="Group 14">
            <a:extLst>
              <a:ext uri="{FF2B5EF4-FFF2-40B4-BE49-F238E27FC236}">
                <a16:creationId xmlns:a16="http://schemas.microsoft.com/office/drawing/2014/main" id="{A1DFC765-CB63-9143-90C9-BC97E5EA42D0}"/>
              </a:ext>
            </a:extLst>
          </p:cNvPr>
          <p:cNvGrpSpPr/>
          <p:nvPr/>
        </p:nvGrpSpPr>
        <p:grpSpPr>
          <a:xfrm>
            <a:off x="8621486" y="836775"/>
            <a:ext cx="3567323" cy="2499928"/>
            <a:chOff x="0" y="840816"/>
            <a:chExt cx="3174058" cy="2134125"/>
          </a:xfrm>
        </p:grpSpPr>
        <p:pic>
          <p:nvPicPr>
            <p:cNvPr id="16" name="Picture 15">
              <a:extLst>
                <a:ext uri="{FF2B5EF4-FFF2-40B4-BE49-F238E27FC236}">
                  <a16:creationId xmlns:a16="http://schemas.microsoft.com/office/drawing/2014/main" id="{AE7B5443-379C-9345-B92F-B404D57C0CAD}"/>
                </a:ext>
              </a:extLst>
            </p:cNvPr>
            <p:cNvPicPr>
              <a:picLocks noChangeAspect="1"/>
            </p:cNvPicPr>
            <p:nvPr/>
          </p:nvPicPr>
          <p:blipFill>
            <a:blip r:embed="rId7"/>
            <a:stretch>
              <a:fillRect/>
            </a:stretch>
          </p:blipFill>
          <p:spPr>
            <a:xfrm>
              <a:off x="0" y="912206"/>
              <a:ext cx="3172778" cy="2038864"/>
            </a:xfrm>
            <a:prstGeom prst="rect">
              <a:avLst/>
            </a:prstGeom>
          </p:spPr>
        </p:pic>
        <p:sp>
          <p:nvSpPr>
            <p:cNvPr id="17" name="TextBox 16">
              <a:extLst>
                <a:ext uri="{FF2B5EF4-FFF2-40B4-BE49-F238E27FC236}">
                  <a16:creationId xmlns:a16="http://schemas.microsoft.com/office/drawing/2014/main" id="{CD63CFE6-F35F-B543-BAC7-EF39C4424703}"/>
                </a:ext>
              </a:extLst>
            </p:cNvPr>
            <p:cNvSpPr txBox="1"/>
            <p:nvPr/>
          </p:nvSpPr>
          <p:spPr>
            <a:xfrm>
              <a:off x="802682" y="840816"/>
              <a:ext cx="226857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&gt;50MV/m operation </a:t>
              </a:r>
              <a:br>
                <a:rPr kumimoji="0" lang="en-US" sz="1800" b="0" i="0" u="none" strike="noStrike" kern="1200" cap="none" spc="0" normalizeH="0" baseline="0" noProof="0" dirty="0">
                  <a:ln>
                    <a:noFill/>
                  </a:ln>
                  <a:solidFill>
                    <a:prstClr val="black"/>
                  </a:solidFill>
                  <a:effectLst/>
                  <a:uLnTx/>
                  <a:uFillTx/>
                  <a:latin typeface="Arial"/>
                  <a:ea typeface="+mn-ea"/>
                  <a:cs typeface="+mn-cs"/>
                </a:rPr>
              </a:br>
              <a:r>
                <a:rPr kumimoji="0" lang="en-US" sz="1800" b="0" i="0" u="none" strike="noStrike" kern="1200" cap="none" spc="0" normalizeH="0" baseline="0" noProof="0" dirty="0">
                  <a:ln>
                    <a:noFill/>
                  </a:ln>
                  <a:solidFill>
                    <a:prstClr val="black"/>
                  </a:solidFill>
                  <a:effectLst/>
                  <a:uLnTx/>
                  <a:uFillTx/>
                  <a:latin typeface="Arial"/>
                  <a:ea typeface="+mn-ea"/>
                  <a:cs typeface="+mn-cs"/>
                </a:rPr>
                <a:t>in up to 5 T B-field</a:t>
              </a:r>
            </a:p>
          </p:txBody>
        </p:sp>
        <p:pic>
          <p:nvPicPr>
            <p:cNvPr id="18" name="Picture 17">
              <a:extLst>
                <a:ext uri="{FF2B5EF4-FFF2-40B4-BE49-F238E27FC236}">
                  <a16:creationId xmlns:a16="http://schemas.microsoft.com/office/drawing/2014/main" id="{9EA97BE2-2FF1-3D4B-BA01-E8DC7D1B2469}"/>
                </a:ext>
              </a:extLst>
            </p:cNvPr>
            <p:cNvPicPr>
              <a:picLocks noChangeAspect="1"/>
            </p:cNvPicPr>
            <p:nvPr/>
          </p:nvPicPr>
          <p:blipFill>
            <a:blip r:embed="rId8"/>
            <a:stretch>
              <a:fillRect/>
            </a:stretch>
          </p:blipFill>
          <p:spPr>
            <a:xfrm>
              <a:off x="1587001" y="2075381"/>
              <a:ext cx="1587057" cy="899560"/>
            </a:xfrm>
            <a:prstGeom prst="rect">
              <a:avLst/>
            </a:prstGeom>
            <a:ln>
              <a:noFill/>
            </a:ln>
          </p:spPr>
        </p:pic>
      </p:grpSp>
      <p:sp>
        <p:nvSpPr>
          <p:cNvPr id="20" name="TextBox 19">
            <a:extLst>
              <a:ext uri="{FF2B5EF4-FFF2-40B4-BE49-F238E27FC236}">
                <a16:creationId xmlns:a16="http://schemas.microsoft.com/office/drawing/2014/main" id="{C88C9620-730F-3440-8983-8AC5AE97F5F5}"/>
              </a:ext>
            </a:extLst>
          </p:cNvPr>
          <p:cNvSpPr txBox="1"/>
          <p:nvPr/>
        </p:nvSpPr>
        <p:spPr>
          <a:xfrm>
            <a:off x="6438681" y="4264868"/>
            <a:ext cx="3454857" cy="230832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MICE Demo of </a:t>
            </a:r>
            <a:b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Ionization Cooling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Calibri" panose="020F0502020204030204"/>
                <a:ea typeface="+mn-ea"/>
                <a:cs typeface="+mn-cs"/>
              </a:rPr>
              <a:t>Nature</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578, 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53–59 (2020)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RF in Magnetic Fields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~2.5x improvement over</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current designs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Phys. Rev. Accel. Beams 23, 072001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2018 JINST 13 P01029</a:t>
            </a:r>
          </a:p>
        </p:txBody>
      </p:sp>
    </p:spTree>
    <p:extLst>
      <p:ext uri="{BB962C8B-B14F-4D97-AF65-F5344CB8AC3E}">
        <p14:creationId xmlns:p14="http://schemas.microsoft.com/office/powerpoint/2010/main" val="2253228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EC0EB6-518B-4248-A84C-1A7E4482461E}"/>
              </a:ext>
            </a:extLst>
          </p:cNvPr>
          <p:cNvSpPr>
            <a:spLocks noGrp="1"/>
          </p:cNvSpPr>
          <p:nvPr>
            <p:ph type="title"/>
          </p:nvPr>
        </p:nvSpPr>
        <p:spPr/>
        <p:txBody>
          <a:bodyPr>
            <a:normAutofit/>
          </a:bodyPr>
          <a:lstStyle/>
          <a:p>
            <a:r>
              <a:rPr lang="en-US" dirty="0"/>
              <a:t>What has changed?  </a:t>
            </a:r>
            <a:r>
              <a:rPr lang="en-US" i="1" dirty="0"/>
              <a:t>MC R&amp;D Progress</a:t>
            </a:r>
          </a:p>
        </p:txBody>
      </p:sp>
      <p:sp>
        <p:nvSpPr>
          <p:cNvPr id="5" name="Footer Placeholder 4">
            <a:extLst>
              <a:ext uri="{FF2B5EF4-FFF2-40B4-BE49-F238E27FC236}">
                <a16:creationId xmlns:a16="http://schemas.microsoft.com/office/drawing/2014/main" id="{68608455-EC3F-6142-8B00-6E45F9AC80E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rPr>
              <a:t>Princeton University Physics Department Colloquium - February 22, 2024</a:t>
            </a:r>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8C70A6F-8B85-7A40-AB81-CFD7FD88C8F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390B5B-5839-424A-8863-D4784EBDD27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43B9ECB8-1D96-2E4E-8793-824BE50B3B3E}"/>
              </a:ext>
            </a:extLst>
          </p:cNvPr>
          <p:cNvSpPr/>
          <p:nvPr/>
        </p:nvSpPr>
        <p:spPr>
          <a:xfrm>
            <a:off x="11575" y="1076446"/>
            <a:ext cx="2000495" cy="787078"/>
          </a:xfrm>
          <a:prstGeom prst="round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Target</a:t>
            </a:r>
          </a:p>
        </p:txBody>
      </p:sp>
      <p:sp>
        <p:nvSpPr>
          <p:cNvPr id="9" name="Rounded Rectangle 8">
            <a:extLst>
              <a:ext uri="{FF2B5EF4-FFF2-40B4-BE49-F238E27FC236}">
                <a16:creationId xmlns:a16="http://schemas.microsoft.com/office/drawing/2014/main" id="{4EBC0EE6-0602-3346-9EC7-411B684C6B23}"/>
              </a:ext>
            </a:extLst>
          </p:cNvPr>
          <p:cNvSpPr/>
          <p:nvPr/>
        </p:nvSpPr>
        <p:spPr>
          <a:xfrm>
            <a:off x="13500" y="1969625"/>
            <a:ext cx="2000495" cy="787078"/>
          </a:xfrm>
          <a:prstGeom prst="round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Front End</a:t>
            </a:r>
          </a:p>
        </p:txBody>
      </p:sp>
      <p:sp>
        <p:nvSpPr>
          <p:cNvPr id="10" name="Rounded Rectangle 9">
            <a:extLst>
              <a:ext uri="{FF2B5EF4-FFF2-40B4-BE49-F238E27FC236}">
                <a16:creationId xmlns:a16="http://schemas.microsoft.com/office/drawing/2014/main" id="{167A744A-7F53-134A-93F3-786FBEC9246A}"/>
              </a:ext>
            </a:extLst>
          </p:cNvPr>
          <p:cNvSpPr/>
          <p:nvPr/>
        </p:nvSpPr>
        <p:spPr>
          <a:xfrm>
            <a:off x="13501" y="2872456"/>
            <a:ext cx="2000495" cy="787078"/>
          </a:xfrm>
          <a:prstGeom prst="round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Cooling</a:t>
            </a:r>
          </a:p>
        </p:txBody>
      </p:sp>
      <p:sp>
        <p:nvSpPr>
          <p:cNvPr id="11" name="Rounded Rectangle 10">
            <a:extLst>
              <a:ext uri="{FF2B5EF4-FFF2-40B4-BE49-F238E27FC236}">
                <a16:creationId xmlns:a16="http://schemas.microsoft.com/office/drawing/2014/main" id="{05D1E507-AF73-CA45-8E64-0FC9B7AF8118}"/>
              </a:ext>
            </a:extLst>
          </p:cNvPr>
          <p:cNvSpPr/>
          <p:nvPr/>
        </p:nvSpPr>
        <p:spPr>
          <a:xfrm>
            <a:off x="15426" y="3765635"/>
            <a:ext cx="2000495" cy="787078"/>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Acceleration</a:t>
            </a:r>
          </a:p>
        </p:txBody>
      </p:sp>
      <p:sp>
        <p:nvSpPr>
          <p:cNvPr id="12" name="Rounded Rectangle 11">
            <a:extLst>
              <a:ext uri="{FF2B5EF4-FFF2-40B4-BE49-F238E27FC236}">
                <a16:creationId xmlns:a16="http://schemas.microsoft.com/office/drawing/2014/main" id="{2BBB3181-AC73-3545-955D-6B822CC9F070}"/>
              </a:ext>
            </a:extLst>
          </p:cNvPr>
          <p:cNvSpPr/>
          <p:nvPr/>
        </p:nvSpPr>
        <p:spPr>
          <a:xfrm>
            <a:off x="9650" y="4654952"/>
            <a:ext cx="2000495" cy="787078"/>
          </a:xfrm>
          <a:prstGeom prst="round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Collider Ring</a:t>
            </a:r>
          </a:p>
        </p:txBody>
      </p:sp>
      <p:sp>
        <p:nvSpPr>
          <p:cNvPr id="13" name="Rounded Rectangle 12">
            <a:extLst>
              <a:ext uri="{FF2B5EF4-FFF2-40B4-BE49-F238E27FC236}">
                <a16:creationId xmlns:a16="http://schemas.microsoft.com/office/drawing/2014/main" id="{DA960048-3C8B-6C42-9E16-15B89CDA46C9}"/>
              </a:ext>
            </a:extLst>
          </p:cNvPr>
          <p:cNvSpPr/>
          <p:nvPr/>
        </p:nvSpPr>
        <p:spPr>
          <a:xfrm>
            <a:off x="0" y="5548131"/>
            <a:ext cx="2000495" cy="787078"/>
          </a:xfrm>
          <a:prstGeom prst="round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MDI/Detector</a:t>
            </a:r>
          </a:p>
        </p:txBody>
      </p:sp>
      <p:sp>
        <p:nvSpPr>
          <p:cNvPr id="14" name="Chevron 13">
            <a:extLst>
              <a:ext uri="{FF2B5EF4-FFF2-40B4-BE49-F238E27FC236}">
                <a16:creationId xmlns:a16="http://schemas.microsoft.com/office/drawing/2014/main" id="{F13C7A36-726B-FD4C-84CA-4E99C21DBD02}"/>
              </a:ext>
            </a:extLst>
          </p:cNvPr>
          <p:cNvSpPr/>
          <p:nvPr/>
        </p:nvSpPr>
        <p:spPr>
          <a:xfrm>
            <a:off x="2025569" y="1203767"/>
            <a:ext cx="4897745" cy="578734"/>
          </a:xfrm>
          <a:prstGeom prst="chevr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marR="0" lvl="0" indent="-1158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Multi-MW Targets</a:t>
            </a:r>
          </a:p>
          <a:p>
            <a:pPr marL="115888" marR="0" lvl="0" indent="-1158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High Field, Large Bore Capture Solenoid</a:t>
            </a:r>
          </a:p>
        </p:txBody>
      </p:sp>
      <p:sp>
        <p:nvSpPr>
          <p:cNvPr id="15" name="Chevron 14">
            <a:extLst>
              <a:ext uri="{FF2B5EF4-FFF2-40B4-BE49-F238E27FC236}">
                <a16:creationId xmlns:a16="http://schemas.microsoft.com/office/drawing/2014/main" id="{C05A23B4-E259-D649-8ED6-60143AA7F49A}"/>
              </a:ext>
            </a:extLst>
          </p:cNvPr>
          <p:cNvSpPr/>
          <p:nvPr/>
        </p:nvSpPr>
        <p:spPr>
          <a:xfrm>
            <a:off x="6630295" y="1205696"/>
            <a:ext cx="5554675" cy="578734"/>
          </a:xfrm>
          <a:prstGeom prst="chevr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Ongoing &gt;1 MW target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Solenoid specs similar to ITER Central Solenoid</a:t>
            </a:r>
          </a:p>
        </p:txBody>
      </p:sp>
      <p:sp>
        <p:nvSpPr>
          <p:cNvPr id="16" name="Chevron 15">
            <a:extLst>
              <a:ext uri="{FF2B5EF4-FFF2-40B4-BE49-F238E27FC236}">
                <a16:creationId xmlns:a16="http://schemas.microsoft.com/office/drawing/2014/main" id="{D8852E9A-FFE0-CF48-9DE7-1BD9D57D7BA9}"/>
              </a:ext>
            </a:extLst>
          </p:cNvPr>
          <p:cNvSpPr/>
          <p:nvPr/>
        </p:nvSpPr>
        <p:spPr>
          <a:xfrm>
            <a:off x="2027496" y="2085375"/>
            <a:ext cx="4913485" cy="578734"/>
          </a:xfrm>
          <a:prstGeom prst="chevr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marR="0" lvl="0" indent="-1158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Energy Deposition in FE Components</a:t>
            </a:r>
          </a:p>
          <a:p>
            <a:pPr marL="115888" marR="0" lvl="0" indent="-1158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RF in Magnetic Fields (see Cooling)</a:t>
            </a:r>
          </a:p>
        </p:txBody>
      </p:sp>
      <p:sp>
        <p:nvSpPr>
          <p:cNvPr id="17" name="Chevron 16">
            <a:extLst>
              <a:ext uri="{FF2B5EF4-FFF2-40B4-BE49-F238E27FC236}">
                <a16:creationId xmlns:a16="http://schemas.microsoft.com/office/drawing/2014/main" id="{70B8875C-D7A4-3747-9EDF-DC1409557D96}"/>
              </a:ext>
            </a:extLst>
          </p:cNvPr>
          <p:cNvSpPr/>
          <p:nvPr/>
        </p:nvSpPr>
        <p:spPr>
          <a:xfrm>
            <a:off x="6632222" y="2087304"/>
            <a:ext cx="5554675" cy="578734"/>
          </a:xfrm>
          <a:prstGeom prst="chevr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Current designs handle energy deposition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Chevron 17">
            <a:extLst>
              <a:ext uri="{FF2B5EF4-FFF2-40B4-BE49-F238E27FC236}">
                <a16:creationId xmlns:a16="http://schemas.microsoft.com/office/drawing/2014/main" id="{A3ACC4EE-163D-3245-AB9E-268BAE9FE925}"/>
              </a:ext>
            </a:extLst>
          </p:cNvPr>
          <p:cNvSpPr/>
          <p:nvPr/>
        </p:nvSpPr>
        <p:spPr>
          <a:xfrm>
            <a:off x="2029424" y="2870522"/>
            <a:ext cx="4913485" cy="798653"/>
          </a:xfrm>
          <a:prstGeom prst="chevr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marR="0" lvl="0" indent="-1158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RF in Magnetic Field</a:t>
            </a:r>
          </a:p>
          <a:p>
            <a:pPr marL="115888" marR="0" lvl="0" indent="-1158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High and Very High Field SC Magnets</a:t>
            </a:r>
          </a:p>
          <a:p>
            <a:pPr marL="115888" marR="0" lvl="0" indent="-1158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Overall Ionization Cooling Performance</a:t>
            </a:r>
          </a:p>
        </p:txBody>
      </p:sp>
      <p:sp>
        <p:nvSpPr>
          <p:cNvPr id="19" name="Chevron 18">
            <a:extLst>
              <a:ext uri="{FF2B5EF4-FFF2-40B4-BE49-F238E27FC236}">
                <a16:creationId xmlns:a16="http://schemas.microsoft.com/office/drawing/2014/main" id="{CBCAE8FB-70B8-344B-8B4C-4866891F9FCC}"/>
              </a:ext>
            </a:extLst>
          </p:cNvPr>
          <p:cNvSpPr/>
          <p:nvPr/>
        </p:nvSpPr>
        <p:spPr>
          <a:xfrm>
            <a:off x="6505669" y="2870522"/>
            <a:ext cx="5686327" cy="810228"/>
          </a:xfrm>
          <a:prstGeom prst="chevron">
            <a:avLst/>
          </a:prstGeom>
          <a:solidFill>
            <a:schemeClr val="accent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MAP designs use ~20 MV/m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itchFamily="2" charset="2"/>
              </a:rPr>
              <a:t> 50 MV/m demo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itchFamily="2" charset="2"/>
              </a:rPr>
              <a:t>  &gt;30 T solenoid demonstrated for Final Cooling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itchFamily="2" charset="2"/>
              </a:rPr>
              <a:t>  Cooling design that achieves most goals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Chevron 19">
            <a:extLst>
              <a:ext uri="{FF2B5EF4-FFF2-40B4-BE49-F238E27FC236}">
                <a16:creationId xmlns:a16="http://schemas.microsoft.com/office/drawing/2014/main" id="{A7766004-1D64-AC4E-85A3-C93D790C3B57}"/>
              </a:ext>
            </a:extLst>
          </p:cNvPr>
          <p:cNvSpPr/>
          <p:nvPr/>
        </p:nvSpPr>
        <p:spPr>
          <a:xfrm>
            <a:off x="2029427" y="3759843"/>
            <a:ext cx="4913485" cy="787079"/>
          </a:xfrm>
          <a:prstGeom prst="chevr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15888" marR="0" lvl="0" indent="-1158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Acceptance</a:t>
            </a:r>
          </a:p>
          <a:p>
            <a:pPr marL="115888" marR="0" lvl="0" indent="-1158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Ramping System</a:t>
            </a:r>
          </a:p>
          <a:p>
            <a:pPr marL="115888" marR="0" lvl="0" indent="-1158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Complete design concept to all energies </a:t>
            </a:r>
          </a:p>
        </p:txBody>
      </p:sp>
      <p:sp>
        <p:nvSpPr>
          <p:cNvPr id="21" name="Chevron 20">
            <a:extLst>
              <a:ext uri="{FF2B5EF4-FFF2-40B4-BE49-F238E27FC236}">
                <a16:creationId xmlns:a16="http://schemas.microsoft.com/office/drawing/2014/main" id="{917569BA-6B8B-A247-A2A3-90DA1469C54A}"/>
              </a:ext>
            </a:extLst>
          </p:cNvPr>
          <p:cNvSpPr/>
          <p:nvPr/>
        </p:nvSpPr>
        <p:spPr>
          <a:xfrm>
            <a:off x="6505668" y="3761772"/>
            <a:ext cx="5686331" cy="787079"/>
          </a:xfrm>
          <a:prstGeom prst="chevron">
            <a:avLst/>
          </a:prstGeom>
          <a:solidFill>
            <a:schemeClr val="accent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Designs in place for accel to 125 GeV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CoM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Magnet system development needed for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TeV</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-scale</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Additional design work needed for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TeV</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-scale</a:t>
            </a:r>
          </a:p>
        </p:txBody>
      </p:sp>
      <p:sp>
        <p:nvSpPr>
          <p:cNvPr id="22" name="Chevron 21">
            <a:extLst>
              <a:ext uri="{FF2B5EF4-FFF2-40B4-BE49-F238E27FC236}">
                <a16:creationId xmlns:a16="http://schemas.microsoft.com/office/drawing/2014/main" id="{F0374FD5-9545-8844-9431-EA2B512CE757}"/>
              </a:ext>
            </a:extLst>
          </p:cNvPr>
          <p:cNvSpPr/>
          <p:nvPr/>
        </p:nvSpPr>
        <p:spPr>
          <a:xfrm>
            <a:off x="2031354" y="4653023"/>
            <a:ext cx="4913485" cy="787078"/>
          </a:xfrm>
          <a:prstGeom prst="chevr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15888" marR="0" lvl="0" indent="-1158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Magnet Strengths, Apertures, &amp; Shielding</a:t>
            </a:r>
          </a:p>
          <a:p>
            <a:pPr marL="115888" marR="0" lvl="0" indent="-1158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High Energy Neutrino Radiation</a:t>
            </a:r>
          </a:p>
        </p:txBody>
      </p:sp>
      <p:sp>
        <p:nvSpPr>
          <p:cNvPr id="23" name="Chevron 22">
            <a:extLst>
              <a:ext uri="{FF2B5EF4-FFF2-40B4-BE49-F238E27FC236}">
                <a16:creationId xmlns:a16="http://schemas.microsoft.com/office/drawing/2014/main" id="{969DA60C-BA94-3446-9717-AACA74FB0B82}"/>
              </a:ext>
            </a:extLst>
          </p:cNvPr>
          <p:cNvSpPr/>
          <p:nvPr/>
        </p:nvSpPr>
        <p:spPr>
          <a:xfrm>
            <a:off x="6517959" y="4654952"/>
            <a:ext cx="5672797" cy="787078"/>
          </a:xfrm>
          <a:prstGeom prst="chevron">
            <a:avLst/>
          </a:prstGeom>
          <a:solidFill>
            <a:schemeClr val="accent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Lattices with magnet conceptual design to 3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TeV</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Symbol" pitchFamily="2" charset="2"/>
                <a:ea typeface="+mn-ea"/>
                <a:cs typeface="+mn-cs"/>
              </a:rPr>
              <a:t>n</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 radiation at 10 </a:t>
            </a:r>
            <a:r>
              <a:rPr kumimoji="0" lang="en-US" sz="1800" b="0" i="0" u="none" strike="noStrike" kern="1200" cap="none" spc="0" normalizeH="0" baseline="0" noProof="0" dirty="0" err="1">
                <a:ln>
                  <a:noFill/>
                </a:ln>
                <a:solidFill>
                  <a:srgbClr val="FFFF00"/>
                </a:solidFill>
                <a:effectLst/>
                <a:uLnTx/>
                <a:uFillTx/>
                <a:latin typeface="Calibri" panose="020F0502020204030204"/>
                <a:ea typeface="+mn-ea"/>
                <a:cs typeface="+mn-cs"/>
              </a:rPr>
              <a:t>TeV</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lang="en-US" dirty="0">
                <a:solidFill>
                  <a:srgbClr val="FFFF00"/>
                </a:solidFill>
                <a:latin typeface="Calibri" panose="020F0502020204030204"/>
              </a:rPr>
              <a:t>currently under</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 study</a:t>
            </a:r>
          </a:p>
        </p:txBody>
      </p:sp>
      <p:sp>
        <p:nvSpPr>
          <p:cNvPr id="24" name="Chevron 23">
            <a:extLst>
              <a:ext uri="{FF2B5EF4-FFF2-40B4-BE49-F238E27FC236}">
                <a16:creationId xmlns:a16="http://schemas.microsoft.com/office/drawing/2014/main" id="{C5E383C0-8B8C-FD44-AF97-4B74F8BF5045}"/>
              </a:ext>
            </a:extLst>
          </p:cNvPr>
          <p:cNvSpPr/>
          <p:nvPr/>
        </p:nvSpPr>
        <p:spPr>
          <a:xfrm>
            <a:off x="2021705" y="5567598"/>
            <a:ext cx="4913485" cy="771896"/>
          </a:xfrm>
          <a:prstGeom prst="chevr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marR="0" lvl="0" indent="-1158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Backgrounds from </a:t>
            </a:r>
            <a:r>
              <a:rPr kumimoji="0" lang="en-US" sz="1800" b="0" i="0" u="none" strike="noStrike" kern="1200" cap="none" spc="0" normalizeH="0" baseline="0" noProof="0" dirty="0">
                <a:ln>
                  <a:noFill/>
                </a:ln>
                <a:solidFill>
                  <a:prstClr val="white"/>
                </a:solidFill>
                <a:effectLst/>
                <a:uLnTx/>
                <a:uFillTx/>
                <a:latin typeface="Symbol" pitchFamily="2" charset="2"/>
                <a:ea typeface="+mn-ea"/>
                <a:cs typeface="+mn-cs"/>
              </a:rPr>
              <a:t>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Decays</a:t>
            </a:r>
          </a:p>
          <a:p>
            <a:pPr marL="115888" marR="0" lvl="0" indent="-1158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IR Shielding</a:t>
            </a:r>
          </a:p>
        </p:txBody>
      </p:sp>
      <p:sp>
        <p:nvSpPr>
          <p:cNvPr id="25" name="Chevron 24">
            <a:extLst>
              <a:ext uri="{FF2B5EF4-FFF2-40B4-BE49-F238E27FC236}">
                <a16:creationId xmlns:a16="http://schemas.microsoft.com/office/drawing/2014/main" id="{12BD40F8-58ED-7442-97DB-1B8F6CBDEE1C}"/>
              </a:ext>
            </a:extLst>
          </p:cNvPr>
          <p:cNvSpPr/>
          <p:nvPr/>
        </p:nvSpPr>
        <p:spPr>
          <a:xfrm>
            <a:off x="6626431" y="5569527"/>
            <a:ext cx="5554675" cy="771896"/>
          </a:xfrm>
          <a:prstGeom prst="chevron">
            <a:avLst/>
          </a:prstGeom>
          <a:solidFill>
            <a:schemeClr val="accent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Physics studies show good performance (2020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JINST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15</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P05001)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Further design work required for multi-</a:t>
            </a:r>
            <a:r>
              <a:rPr kumimoji="0" lang="en-US" sz="1800" b="0" i="0" u="none" strike="noStrike" kern="1200" cap="none" spc="0" normalizeH="0" baseline="0" noProof="0" dirty="0" err="1">
                <a:ln>
                  <a:noFill/>
                </a:ln>
                <a:solidFill>
                  <a:srgbClr val="FFFF00"/>
                </a:solidFill>
                <a:effectLst/>
                <a:uLnTx/>
                <a:uFillTx/>
                <a:latin typeface="Calibri" panose="020F0502020204030204"/>
                <a:ea typeface="+mn-ea"/>
                <a:cs typeface="+mn-cs"/>
              </a:rPr>
              <a:t>TeV</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 </a:t>
            </a:r>
          </a:p>
        </p:txBody>
      </p:sp>
      <p:sp>
        <p:nvSpPr>
          <p:cNvPr id="26" name="TextBox 25">
            <a:extLst>
              <a:ext uri="{FF2B5EF4-FFF2-40B4-BE49-F238E27FC236}">
                <a16:creationId xmlns:a16="http://schemas.microsoft.com/office/drawing/2014/main" id="{75D82346-7614-264A-AA6B-72CA8BC22AE9}"/>
              </a:ext>
            </a:extLst>
          </p:cNvPr>
          <p:cNvSpPr txBox="1"/>
          <p:nvPr/>
        </p:nvSpPr>
        <p:spPr>
          <a:xfrm>
            <a:off x="3657600" y="798652"/>
            <a:ext cx="108234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Issues</a:t>
            </a:r>
          </a:p>
        </p:txBody>
      </p:sp>
      <p:sp>
        <p:nvSpPr>
          <p:cNvPr id="27" name="TextBox 26">
            <a:extLst>
              <a:ext uri="{FF2B5EF4-FFF2-40B4-BE49-F238E27FC236}">
                <a16:creationId xmlns:a16="http://schemas.microsoft.com/office/drawing/2014/main" id="{3C638D02-274F-1C49-AFA1-B059765AAB6E}"/>
              </a:ext>
            </a:extLst>
          </p:cNvPr>
          <p:cNvSpPr txBox="1"/>
          <p:nvPr/>
        </p:nvSpPr>
        <p:spPr>
          <a:xfrm>
            <a:off x="8902868" y="789002"/>
            <a:ext cx="111075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Status</a:t>
            </a:r>
          </a:p>
        </p:txBody>
      </p:sp>
    </p:spTree>
    <p:extLst>
      <p:ext uri="{BB962C8B-B14F-4D97-AF65-F5344CB8AC3E}">
        <p14:creationId xmlns:p14="http://schemas.microsoft.com/office/powerpoint/2010/main" val="300263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tgtEl>
                                          <p:spTgt spid="11"/>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dissolv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dissolve">
                                      <p:cBhvr>
                                        <p:cTn id="54" dur="500"/>
                                        <p:tgtEl>
                                          <p:spTgt spid="22"/>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dissolv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dissolve">
                                      <p:cBhvr>
                                        <p:cTn id="62" dur="500"/>
                                        <p:tgtEl>
                                          <p:spTgt spid="13"/>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dissolve">
                                      <p:cBhvr>
                                        <p:cTn id="65" dur="500"/>
                                        <p:tgtEl>
                                          <p:spTgt spid="24"/>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dissolve">
                                      <p:cBhvr>
                                        <p:cTn id="6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C1F4-6B09-9BCC-A4CB-718A20A3755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31BFF21-8652-87D7-B166-60A0B2A0087A}"/>
              </a:ext>
            </a:extLst>
          </p:cNvPr>
          <p:cNvSpPr>
            <a:spLocks noGrp="1"/>
          </p:cNvSpPr>
          <p:nvPr>
            <p:ph type="title"/>
          </p:nvPr>
        </p:nvSpPr>
        <p:spPr>
          <a:prstGeom prst="roundRect">
            <a:avLst/>
          </a:prstGeom>
        </p:spPr>
        <p:txBody>
          <a:bodyPr/>
          <a:lstStyle/>
          <a:p>
            <a:pPr algn="ctr"/>
            <a:r>
              <a:rPr lang="en-US" dirty="0"/>
              <a:t>Acknowledgements</a:t>
            </a:r>
          </a:p>
        </p:txBody>
      </p:sp>
      <p:sp>
        <p:nvSpPr>
          <p:cNvPr id="7" name="Text Placeholder 6">
            <a:extLst>
              <a:ext uri="{FF2B5EF4-FFF2-40B4-BE49-F238E27FC236}">
                <a16:creationId xmlns:a16="http://schemas.microsoft.com/office/drawing/2014/main" id="{6865BCD2-CD7B-49F3-B20C-48C705FE062B}"/>
              </a:ext>
            </a:extLst>
          </p:cNvPr>
          <p:cNvSpPr>
            <a:spLocks noGrp="1"/>
          </p:cNvSpPr>
          <p:nvPr>
            <p:ph idx="1"/>
          </p:nvPr>
        </p:nvSpPr>
        <p:spPr>
          <a:xfrm>
            <a:off x="571500" y="1317523"/>
            <a:ext cx="11049000" cy="4876800"/>
          </a:xfrm>
        </p:spPr>
        <p:txBody>
          <a:bodyPr>
            <a:normAutofit lnSpcReduction="10000"/>
          </a:bodyPr>
          <a:lstStyle/>
          <a:p>
            <a:pPr algn="ctr"/>
            <a:r>
              <a:rPr lang="en-US" b="1" i="1" dirty="0"/>
              <a:t>US Muon Accelerator Program (MAP)</a:t>
            </a:r>
          </a:p>
          <a:p>
            <a:pPr algn="ctr"/>
            <a:r>
              <a:rPr lang="en-US" i="1" dirty="0"/>
              <a:t>International Design Study for a Neutrino Factory (IDS-NF)</a:t>
            </a:r>
          </a:p>
          <a:p>
            <a:pPr algn="ctr"/>
            <a:r>
              <a:rPr lang="en-US" i="1" dirty="0"/>
              <a:t>International Muon Ionization Cooling Experiment (MICE)</a:t>
            </a:r>
          </a:p>
          <a:p>
            <a:pPr algn="ctr"/>
            <a:r>
              <a:rPr lang="en-US" b="1" i="1" dirty="0">
                <a:solidFill>
                  <a:schemeClr val="accent2">
                    <a:lumMod val="20000"/>
                    <a:lumOff val="80000"/>
                  </a:schemeClr>
                </a:solidFill>
              </a:rPr>
              <a:t>International Muon Collider Collaboration (IMCC)</a:t>
            </a:r>
          </a:p>
          <a:p>
            <a:pPr algn="ctr"/>
            <a:r>
              <a:rPr lang="en-US" b="1" i="1" dirty="0">
                <a:solidFill>
                  <a:schemeClr val="accent2">
                    <a:lumMod val="20000"/>
                    <a:lumOff val="80000"/>
                  </a:schemeClr>
                </a:solidFill>
              </a:rPr>
              <a:t>Participants in this Princeton Muon Collider Workshop</a:t>
            </a:r>
          </a:p>
          <a:p>
            <a:pPr algn="ctr"/>
            <a:r>
              <a:rPr lang="en-US" i="1" dirty="0">
                <a:solidFill>
                  <a:schemeClr val="accent3">
                    <a:lumMod val="40000"/>
                    <a:lumOff val="60000"/>
                  </a:schemeClr>
                </a:solidFill>
              </a:rPr>
              <a:t>______________________________________________________</a:t>
            </a:r>
          </a:p>
          <a:p>
            <a:pPr algn="ctr"/>
            <a:r>
              <a:rPr lang="en-US" i="1" dirty="0">
                <a:solidFill>
                  <a:schemeClr val="accent3">
                    <a:lumMod val="40000"/>
                    <a:lumOff val="60000"/>
                  </a:schemeClr>
                </a:solidFill>
              </a:rPr>
              <a:t>Snowmass Multi-</a:t>
            </a:r>
            <a:r>
              <a:rPr lang="en-US" i="1" dirty="0" err="1">
                <a:solidFill>
                  <a:schemeClr val="accent3">
                    <a:lumMod val="40000"/>
                    <a:lumOff val="60000"/>
                  </a:schemeClr>
                </a:solidFill>
              </a:rPr>
              <a:t>TeV</a:t>
            </a:r>
            <a:r>
              <a:rPr lang="en-US" i="1" dirty="0">
                <a:solidFill>
                  <a:schemeClr val="accent3">
                    <a:lumMod val="40000"/>
                    <a:lumOff val="60000"/>
                  </a:schemeClr>
                </a:solidFill>
              </a:rPr>
              <a:t> Collider Topical Group &amp; Contributors</a:t>
            </a:r>
          </a:p>
          <a:p>
            <a:pPr algn="ctr"/>
            <a:r>
              <a:rPr lang="en-US" i="1" dirty="0">
                <a:solidFill>
                  <a:schemeClr val="accent3">
                    <a:lumMod val="40000"/>
                    <a:lumOff val="60000"/>
                  </a:schemeClr>
                </a:solidFill>
              </a:rPr>
              <a:t>European Laboratory Directors Group – Accelerator R&amp;D Roadmap</a:t>
            </a:r>
          </a:p>
          <a:p>
            <a:pPr algn="ctr"/>
            <a:r>
              <a:rPr lang="en-US" i="1" dirty="0">
                <a:solidFill>
                  <a:schemeClr val="accent3">
                    <a:lumMod val="40000"/>
                    <a:lumOff val="60000"/>
                  </a:schemeClr>
                </a:solidFill>
              </a:rPr>
              <a:t>Snowmass Muon Collider Forum</a:t>
            </a:r>
          </a:p>
          <a:p>
            <a:pPr algn="ctr"/>
            <a:r>
              <a:rPr lang="en-US" b="1" i="1" dirty="0">
                <a:solidFill>
                  <a:schemeClr val="accent2">
                    <a:lumMod val="40000"/>
                    <a:lumOff val="60000"/>
                  </a:schemeClr>
                </a:solidFill>
              </a:rPr>
              <a:t>2023 Particle Physics Project Prioritization Panel (P5)</a:t>
            </a:r>
            <a:endParaRPr lang="en-US" b="1" dirty="0">
              <a:solidFill>
                <a:schemeClr val="accent2">
                  <a:lumMod val="40000"/>
                  <a:lumOff val="60000"/>
                </a:schemeClr>
              </a:solidFill>
            </a:endParaRPr>
          </a:p>
        </p:txBody>
      </p:sp>
      <p:sp>
        <p:nvSpPr>
          <p:cNvPr id="5" name="Slide Number Placeholder 4">
            <a:extLst>
              <a:ext uri="{FF2B5EF4-FFF2-40B4-BE49-F238E27FC236}">
                <a16:creationId xmlns:a16="http://schemas.microsoft.com/office/drawing/2014/main" id="{C09ECF29-2DDA-0332-AE41-BCB9CF1B5B1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390B5B-5839-424A-8863-D4784EBDD27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4">
            <a:extLst>
              <a:ext uri="{FF2B5EF4-FFF2-40B4-BE49-F238E27FC236}">
                <a16:creationId xmlns:a16="http://schemas.microsoft.com/office/drawing/2014/main" id="{9DA37113-3A22-69C8-9176-EE8AC37CC526}"/>
              </a:ext>
            </a:extLst>
          </p:cNvPr>
          <p:cNvSpPr txBox="1">
            <a:spLocks/>
          </p:cNvSpPr>
          <p:nvPr/>
        </p:nvSpPr>
        <p:spPr>
          <a:xfrm>
            <a:off x="3436219" y="6546782"/>
            <a:ext cx="4812631" cy="2698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Princeton University Physics Department Colloquium - February 22, 2024</a:t>
            </a:r>
          </a:p>
        </p:txBody>
      </p:sp>
    </p:spTree>
    <p:extLst>
      <p:ext uri="{BB962C8B-B14F-4D97-AF65-F5344CB8AC3E}">
        <p14:creationId xmlns:p14="http://schemas.microsoft.com/office/powerpoint/2010/main" val="1150101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896417-3919-1242-97B8-352C3A399CE6}"/>
              </a:ext>
            </a:extLst>
          </p:cNvPr>
          <p:cNvSpPr>
            <a:spLocks noGrp="1"/>
          </p:cNvSpPr>
          <p:nvPr>
            <p:ph type="title"/>
          </p:nvPr>
        </p:nvSpPr>
        <p:spPr/>
        <p:txBody>
          <a:bodyPr>
            <a:noAutofit/>
          </a:bodyPr>
          <a:lstStyle/>
          <a:p>
            <a:pPr algn="r"/>
            <a:r>
              <a:rPr lang="en-US" sz="3200" dirty="0"/>
              <a:t>What has changed?  The Physics Landscape – </a:t>
            </a:r>
            <a:r>
              <a:rPr lang="en-US" sz="3200" i="1" dirty="0"/>
              <a:t>Generic Lessons from the LHC</a:t>
            </a:r>
          </a:p>
        </p:txBody>
      </p:sp>
      <p:sp>
        <p:nvSpPr>
          <p:cNvPr id="7" name="Content Placeholder 6">
            <a:extLst>
              <a:ext uri="{FF2B5EF4-FFF2-40B4-BE49-F238E27FC236}">
                <a16:creationId xmlns:a16="http://schemas.microsoft.com/office/drawing/2014/main" id="{80776740-9942-9449-A8B8-C5D1D2C7EC44}"/>
              </a:ext>
            </a:extLst>
          </p:cNvPr>
          <p:cNvSpPr>
            <a:spLocks noGrp="1"/>
          </p:cNvSpPr>
          <p:nvPr>
            <p:ph idx="1"/>
          </p:nvPr>
        </p:nvSpPr>
        <p:spPr>
          <a:xfrm>
            <a:off x="7394980" y="925975"/>
            <a:ext cx="4642690" cy="5416952"/>
          </a:xfrm>
        </p:spPr>
        <p:txBody>
          <a:bodyPr>
            <a:normAutofit/>
          </a:bodyPr>
          <a:lstStyle/>
          <a:p>
            <a:pPr marL="0" indent="0" algn="ctr">
              <a:buNone/>
              <a:defRPr sz="4500"/>
            </a:pPr>
            <a:r>
              <a:rPr lang="en-US" sz="2400" dirty="0"/>
              <a:t>There </a:t>
            </a:r>
            <a:r>
              <a:rPr lang="en-US" sz="2400" i="1" dirty="0"/>
              <a:t>could</a:t>
            </a:r>
            <a:r>
              <a:rPr lang="en-US" sz="2400" dirty="0"/>
              <a:t> still be New Physics at  LHC/HL-LHC…</a:t>
            </a:r>
          </a:p>
          <a:p>
            <a:pPr marL="0" indent="0" algn="ctr">
              <a:buNone/>
              <a:defRPr sz="4500"/>
            </a:pPr>
            <a:endParaRPr lang="en-US" sz="2400" dirty="0"/>
          </a:p>
          <a:p>
            <a:pPr marL="0" indent="0" algn="ctr">
              <a:buNone/>
              <a:defRPr sz="4500"/>
            </a:pPr>
            <a:r>
              <a:rPr lang="en-US" sz="2400" dirty="0"/>
              <a:t>However, data suggests </a:t>
            </a:r>
            <a:br>
              <a:rPr lang="en-US" sz="2400" dirty="0"/>
            </a:br>
            <a:r>
              <a:rPr lang="en-US" sz="2400" dirty="0"/>
              <a:t>generically there is a gap from </a:t>
            </a:r>
            <a:br>
              <a:rPr lang="en-US" sz="2400" dirty="0"/>
            </a:br>
            <a:r>
              <a:rPr lang="en-US" sz="2400" dirty="0"/>
              <a:t>EW scale to scale of New Physics  </a:t>
            </a:r>
          </a:p>
          <a:p>
            <a:pPr marL="0" indent="0" algn="ctr">
              <a:buNone/>
              <a:defRPr sz="4500"/>
            </a:pPr>
            <a:endParaRPr lang="en-US" sz="2400" dirty="0"/>
          </a:p>
          <a:p>
            <a:pPr marL="0" indent="0" algn="ctr">
              <a:buNone/>
              <a:defRPr sz="4500"/>
            </a:pPr>
            <a:r>
              <a:rPr lang="en-US" sz="2400" dirty="0"/>
              <a:t>We need to be able to probe </a:t>
            </a:r>
            <a:br>
              <a:rPr lang="en-US" sz="2400" dirty="0"/>
            </a:br>
            <a:r>
              <a:rPr lang="en-US" sz="2400" b="1" dirty="0"/>
              <a:t>&gt;&gt;1 </a:t>
            </a:r>
            <a:r>
              <a:rPr lang="en-US" sz="2400" b="1" dirty="0" err="1"/>
              <a:t>TeV</a:t>
            </a:r>
            <a:endParaRPr lang="en-US" sz="2400" b="1" dirty="0"/>
          </a:p>
          <a:p>
            <a:pPr marL="0" indent="0" algn="ctr">
              <a:buNone/>
              <a:defRPr sz="4500"/>
            </a:pPr>
            <a:endParaRPr lang="en-US" sz="2400" dirty="0"/>
          </a:p>
          <a:p>
            <a:pPr marL="0" indent="0" algn="ctr">
              <a:buNone/>
              <a:defRPr sz="4500"/>
            </a:pPr>
            <a:r>
              <a:rPr lang="en-US" sz="2400" dirty="0"/>
              <a:t>10 </a:t>
            </a:r>
            <a:r>
              <a:rPr lang="en-US" sz="2400" dirty="0" err="1"/>
              <a:t>TeV</a:t>
            </a:r>
            <a:r>
              <a:rPr lang="en-US" sz="2400" dirty="0"/>
              <a:t> is interesting as a step</a:t>
            </a:r>
            <a:br>
              <a:rPr lang="en-US" sz="2400" dirty="0"/>
            </a:br>
            <a:r>
              <a:rPr lang="en-US" sz="2400" dirty="0"/>
              <a:t>into the unknown but also for</a:t>
            </a:r>
            <a:br>
              <a:rPr lang="en-US" sz="2400" dirty="0"/>
            </a:br>
            <a:r>
              <a:rPr lang="en-US" sz="2400" b="1" i="1" dirty="0"/>
              <a:t>physics targets</a:t>
            </a:r>
          </a:p>
          <a:p>
            <a:pPr marL="0" indent="0" algn="ctr">
              <a:buNone/>
              <a:defRPr sz="4500"/>
            </a:pPr>
            <a:endParaRPr lang="en-US" sz="2400" dirty="0"/>
          </a:p>
          <a:p>
            <a:pPr marL="0" indent="0" algn="ctr">
              <a:buNone/>
              <a:defRPr sz="4500"/>
            </a:pPr>
            <a:endParaRPr lang="en-US" sz="2400" dirty="0"/>
          </a:p>
          <a:p>
            <a:pPr marL="0" indent="0" algn="ctr">
              <a:buNone/>
            </a:pPr>
            <a:endParaRPr lang="en-US" dirty="0"/>
          </a:p>
        </p:txBody>
      </p:sp>
      <p:sp>
        <p:nvSpPr>
          <p:cNvPr id="4" name="Footer Placeholder 3">
            <a:extLst>
              <a:ext uri="{FF2B5EF4-FFF2-40B4-BE49-F238E27FC236}">
                <a16:creationId xmlns:a16="http://schemas.microsoft.com/office/drawing/2014/main" id="{569EF990-4208-E84C-8314-1CAA9F4CA547}"/>
              </a:ext>
            </a:extLst>
          </p:cNvPr>
          <p:cNvSpPr>
            <a:spLocks noGrp="1"/>
          </p:cNvSpPr>
          <p:nvPr>
            <p:ph type="ftr" sz="quarter" idx="11"/>
          </p:nvPr>
        </p:nvSpPr>
        <p:spPr/>
        <p:txBody>
          <a:bodyPr/>
          <a:lstStyle/>
          <a:p>
            <a:r>
              <a:rPr lang="en-US"/>
              <a:t>Princeton University Physics Department Colloquium - February 22, 2024</a:t>
            </a:r>
          </a:p>
        </p:txBody>
      </p:sp>
      <p:sp>
        <p:nvSpPr>
          <p:cNvPr id="5" name="Slide Number Placeholder 4">
            <a:extLst>
              <a:ext uri="{FF2B5EF4-FFF2-40B4-BE49-F238E27FC236}">
                <a16:creationId xmlns:a16="http://schemas.microsoft.com/office/drawing/2014/main" id="{D9EAF2FA-E426-E54C-9F28-A7206120A28E}"/>
              </a:ext>
            </a:extLst>
          </p:cNvPr>
          <p:cNvSpPr>
            <a:spLocks noGrp="1"/>
          </p:cNvSpPr>
          <p:nvPr>
            <p:ph type="sldNum" sz="quarter" idx="12"/>
          </p:nvPr>
        </p:nvSpPr>
        <p:spPr/>
        <p:txBody>
          <a:bodyPr/>
          <a:lstStyle/>
          <a:p>
            <a:fld id="{9C390B5B-5839-424A-8863-D4784EBDD279}" type="slidenum">
              <a:rPr lang="en-US" smtClean="0"/>
              <a:t>20</a:t>
            </a:fld>
            <a:endParaRPr lang="en-US" dirty="0"/>
          </a:p>
        </p:txBody>
      </p:sp>
      <p:pic>
        <p:nvPicPr>
          <p:cNvPr id="8" name="fig_01.png" descr="fig_01.png">
            <a:extLst>
              <a:ext uri="{FF2B5EF4-FFF2-40B4-BE49-F238E27FC236}">
                <a16:creationId xmlns:a16="http://schemas.microsoft.com/office/drawing/2014/main" id="{74AD80A7-CC5B-DE42-9D6D-A04CBAD2EE4D}"/>
              </a:ext>
            </a:extLst>
          </p:cNvPr>
          <p:cNvPicPr>
            <a:picLocks noChangeAspect="1"/>
          </p:cNvPicPr>
          <p:nvPr/>
        </p:nvPicPr>
        <p:blipFill>
          <a:blip r:embed="rId3"/>
          <a:stretch>
            <a:fillRect/>
          </a:stretch>
        </p:blipFill>
        <p:spPr>
          <a:xfrm>
            <a:off x="126643" y="753751"/>
            <a:ext cx="3931920" cy="2992568"/>
          </a:xfrm>
          <a:prstGeom prst="rect">
            <a:avLst/>
          </a:prstGeom>
          <a:ln w="12700">
            <a:miter lim="400000"/>
          </a:ln>
        </p:spPr>
      </p:pic>
      <p:pic>
        <p:nvPicPr>
          <p:cNvPr id="9" name="fig_26.png" descr="fig_26.png">
            <a:extLst>
              <a:ext uri="{FF2B5EF4-FFF2-40B4-BE49-F238E27FC236}">
                <a16:creationId xmlns:a16="http://schemas.microsoft.com/office/drawing/2014/main" id="{DA26297D-6EB8-3249-82D2-02033C0A7769}"/>
              </a:ext>
            </a:extLst>
          </p:cNvPr>
          <p:cNvPicPr>
            <a:picLocks noChangeAspect="1"/>
          </p:cNvPicPr>
          <p:nvPr/>
        </p:nvPicPr>
        <p:blipFill>
          <a:blip r:embed="rId4"/>
          <a:stretch>
            <a:fillRect/>
          </a:stretch>
        </p:blipFill>
        <p:spPr>
          <a:xfrm>
            <a:off x="49196" y="3772610"/>
            <a:ext cx="3933251" cy="2849982"/>
          </a:xfrm>
          <a:prstGeom prst="rect">
            <a:avLst/>
          </a:prstGeom>
          <a:ln w="12700">
            <a:miter lim="400000"/>
          </a:ln>
        </p:spPr>
      </p:pic>
      <p:pic>
        <p:nvPicPr>
          <p:cNvPr id="10" name="Screen Shot 2022-04-07 at 1.32.41 PM.png" descr="Screen Shot 2022-04-07 at 1.32.41 PM.png">
            <a:extLst>
              <a:ext uri="{FF2B5EF4-FFF2-40B4-BE49-F238E27FC236}">
                <a16:creationId xmlns:a16="http://schemas.microsoft.com/office/drawing/2014/main" id="{E4201C2D-1416-1C40-9658-C5C983641BC0}"/>
              </a:ext>
            </a:extLst>
          </p:cNvPr>
          <p:cNvPicPr>
            <a:picLocks noChangeAspect="1"/>
          </p:cNvPicPr>
          <p:nvPr/>
        </p:nvPicPr>
        <p:blipFill>
          <a:blip r:embed="rId5"/>
          <a:stretch>
            <a:fillRect/>
          </a:stretch>
        </p:blipFill>
        <p:spPr>
          <a:xfrm>
            <a:off x="4009138" y="1102395"/>
            <a:ext cx="3359151" cy="3816351"/>
          </a:xfrm>
          <a:prstGeom prst="rect">
            <a:avLst/>
          </a:prstGeom>
          <a:ln w="12700">
            <a:miter lim="400000"/>
          </a:ln>
        </p:spPr>
      </p:pic>
      <p:cxnSp>
        <p:nvCxnSpPr>
          <p:cNvPr id="12" name="Straight Arrow Connector 11">
            <a:extLst>
              <a:ext uri="{FF2B5EF4-FFF2-40B4-BE49-F238E27FC236}">
                <a16:creationId xmlns:a16="http://schemas.microsoft.com/office/drawing/2014/main" id="{BABD8397-0A96-E84A-9CBF-97A09B8C3061}"/>
              </a:ext>
            </a:extLst>
          </p:cNvPr>
          <p:cNvCxnSpPr/>
          <p:nvPr/>
        </p:nvCxnSpPr>
        <p:spPr>
          <a:xfrm flipV="1">
            <a:off x="2406315" y="6521116"/>
            <a:ext cx="0" cy="18047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143591-B7B0-6C4E-B304-DA74E3A92BAB}"/>
              </a:ext>
            </a:extLst>
          </p:cNvPr>
          <p:cNvSpPr txBox="1"/>
          <p:nvPr/>
        </p:nvSpPr>
        <p:spPr>
          <a:xfrm>
            <a:off x="2045368" y="6569237"/>
            <a:ext cx="693138" cy="369332"/>
          </a:xfrm>
          <a:prstGeom prst="rect">
            <a:avLst/>
          </a:prstGeom>
          <a:noFill/>
        </p:spPr>
        <p:txBody>
          <a:bodyPr wrap="none" rtlCol="0">
            <a:spAutoFit/>
          </a:bodyPr>
          <a:lstStyle/>
          <a:p>
            <a:r>
              <a:rPr lang="en-US" dirty="0">
                <a:solidFill>
                  <a:srgbClr val="00B0F0"/>
                </a:solidFill>
              </a:rPr>
              <a:t>1 </a:t>
            </a:r>
            <a:r>
              <a:rPr lang="en-US" dirty="0" err="1">
                <a:solidFill>
                  <a:srgbClr val="00B0F0"/>
                </a:solidFill>
              </a:rPr>
              <a:t>TeV</a:t>
            </a:r>
            <a:endParaRPr lang="en-US" dirty="0">
              <a:solidFill>
                <a:srgbClr val="00B0F0"/>
              </a:solidFill>
            </a:endParaRPr>
          </a:p>
        </p:txBody>
      </p:sp>
      <p:sp>
        <p:nvSpPr>
          <p:cNvPr id="14" name="TextBox 13">
            <a:extLst>
              <a:ext uri="{FF2B5EF4-FFF2-40B4-BE49-F238E27FC236}">
                <a16:creationId xmlns:a16="http://schemas.microsoft.com/office/drawing/2014/main" id="{8B0096F9-DB3F-AB4B-A516-BBBD85C262FC}"/>
              </a:ext>
            </a:extLst>
          </p:cNvPr>
          <p:cNvSpPr txBox="1"/>
          <p:nvPr/>
        </p:nvSpPr>
        <p:spPr>
          <a:xfrm>
            <a:off x="3979912" y="4981074"/>
            <a:ext cx="3260558" cy="1477328"/>
          </a:xfrm>
          <a:prstGeom prst="rect">
            <a:avLst/>
          </a:prstGeom>
          <a:noFill/>
        </p:spPr>
        <p:txBody>
          <a:bodyPr wrap="square" rtlCol="0">
            <a:spAutoFit/>
          </a:bodyPr>
          <a:lstStyle/>
          <a:p>
            <a:pPr algn="ctr"/>
            <a:r>
              <a:rPr lang="en-US" dirty="0"/>
              <a:t>~1% tests on the Higgs</a:t>
            </a:r>
            <a:br>
              <a:rPr lang="en-US" dirty="0"/>
            </a:br>
            <a:endParaRPr lang="en-US" dirty="0"/>
          </a:p>
          <a:p>
            <a:pPr algn="ctr"/>
            <a:r>
              <a:rPr lang="en-US" dirty="0"/>
              <a:t>Implies roughly the ~ </a:t>
            </a:r>
            <a:r>
              <a:rPr lang="en-US" dirty="0" err="1"/>
              <a:t>TeV</a:t>
            </a:r>
            <a:r>
              <a:rPr lang="en-US" dirty="0"/>
              <a:t> scale for New Physics which could cause such a deviation</a:t>
            </a:r>
          </a:p>
        </p:txBody>
      </p:sp>
      <p:sp>
        <p:nvSpPr>
          <p:cNvPr id="15" name="Rounded Rectangle 14">
            <a:extLst>
              <a:ext uri="{FF2B5EF4-FFF2-40B4-BE49-F238E27FC236}">
                <a16:creationId xmlns:a16="http://schemas.microsoft.com/office/drawing/2014/main" id="{B08AD0B6-919A-E947-904B-BD514E47A945}"/>
              </a:ext>
            </a:extLst>
          </p:cNvPr>
          <p:cNvSpPr/>
          <p:nvPr/>
        </p:nvSpPr>
        <p:spPr>
          <a:xfrm>
            <a:off x="6923407" y="6143576"/>
            <a:ext cx="3043990" cy="372979"/>
          </a:xfrm>
          <a:prstGeom prst="roundRect">
            <a:avLst/>
          </a:prstGeom>
          <a:solidFill>
            <a:schemeClr val="bg1">
              <a:lumMod val="75000"/>
              <a:lumOff val="2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Courtesy Patrick Meade (SBU)</a:t>
            </a:r>
          </a:p>
        </p:txBody>
      </p:sp>
      <p:cxnSp>
        <p:nvCxnSpPr>
          <p:cNvPr id="17" name="Straight Connector 16">
            <a:extLst>
              <a:ext uri="{FF2B5EF4-FFF2-40B4-BE49-F238E27FC236}">
                <a16:creationId xmlns:a16="http://schemas.microsoft.com/office/drawing/2014/main" id="{B49676ED-EEA1-6A4A-A689-D4F3D356AF3E}"/>
              </a:ext>
            </a:extLst>
          </p:cNvPr>
          <p:cNvCxnSpPr>
            <a:cxnSpLocks/>
          </p:cNvCxnSpPr>
          <p:nvPr/>
        </p:nvCxnSpPr>
        <p:spPr>
          <a:xfrm>
            <a:off x="2412694" y="1057619"/>
            <a:ext cx="0" cy="542029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89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77C54-E0E6-E472-F9FD-4A276B463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C0D006-D35C-56B6-52A1-1FB3D0EB1CE9}"/>
              </a:ext>
            </a:extLst>
          </p:cNvPr>
          <p:cNvSpPr>
            <a:spLocks noGrp="1"/>
          </p:cNvSpPr>
          <p:nvPr>
            <p:ph type="title"/>
          </p:nvPr>
        </p:nvSpPr>
        <p:spPr/>
        <p:txBody>
          <a:bodyPr/>
          <a:lstStyle/>
          <a:p>
            <a:r>
              <a:rPr lang="en-US" dirty="0"/>
              <a:t>Physics Reach of a 10 </a:t>
            </a:r>
            <a:r>
              <a:rPr lang="en-US" dirty="0" err="1"/>
              <a:t>TeV</a:t>
            </a:r>
            <a:r>
              <a:rPr lang="en-US" dirty="0"/>
              <a:t> Muon Collider</a:t>
            </a:r>
          </a:p>
        </p:txBody>
      </p:sp>
      <p:sp>
        <p:nvSpPr>
          <p:cNvPr id="4" name="Footer Placeholder 3">
            <a:extLst>
              <a:ext uri="{FF2B5EF4-FFF2-40B4-BE49-F238E27FC236}">
                <a16:creationId xmlns:a16="http://schemas.microsoft.com/office/drawing/2014/main" id="{F582FCE9-214A-FF1B-2705-2E82CC35E51A}"/>
              </a:ext>
            </a:extLst>
          </p:cNvPr>
          <p:cNvSpPr>
            <a:spLocks noGrp="1"/>
          </p:cNvSpPr>
          <p:nvPr>
            <p:ph type="ftr" sz="quarter" idx="11"/>
          </p:nvPr>
        </p:nvSpPr>
        <p:spPr>
          <a:xfrm>
            <a:off x="11928" y="6429676"/>
            <a:ext cx="2837149" cy="408803"/>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Princeton University Physics Department Colloquium - February 22, 2024</a:t>
            </a:r>
          </a:p>
        </p:txBody>
      </p:sp>
      <p:sp>
        <p:nvSpPr>
          <p:cNvPr id="5" name="Slide Number Placeholder 4">
            <a:extLst>
              <a:ext uri="{FF2B5EF4-FFF2-40B4-BE49-F238E27FC236}">
                <a16:creationId xmlns:a16="http://schemas.microsoft.com/office/drawing/2014/main" id="{36946A7A-DAA9-2417-5A97-9A41A5285CB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390B5B-5839-424A-8863-D4784EBDD27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pic>
        <p:nvPicPr>
          <p:cNvPr id="6" name="Screen Shot 2022-04-07 at 1.41.22 PM.png" descr="Screen Shot 2022-04-07 at 1.41.22 PM.png">
            <a:extLst>
              <a:ext uri="{FF2B5EF4-FFF2-40B4-BE49-F238E27FC236}">
                <a16:creationId xmlns:a16="http://schemas.microsoft.com/office/drawing/2014/main" id="{0252BE50-32F4-62E0-085D-F2F137802683}"/>
              </a:ext>
            </a:extLst>
          </p:cNvPr>
          <p:cNvPicPr>
            <a:picLocks noChangeAspect="1"/>
          </p:cNvPicPr>
          <p:nvPr/>
        </p:nvPicPr>
        <p:blipFill>
          <a:blip r:embed="rId3"/>
          <a:stretch>
            <a:fillRect/>
          </a:stretch>
        </p:blipFill>
        <p:spPr>
          <a:xfrm>
            <a:off x="216602" y="946030"/>
            <a:ext cx="2749551" cy="2622551"/>
          </a:xfrm>
          <a:prstGeom prst="rect">
            <a:avLst/>
          </a:prstGeom>
          <a:ln w="12700">
            <a:miter lim="400000"/>
          </a:ln>
        </p:spPr>
      </p:pic>
      <p:pic>
        <p:nvPicPr>
          <p:cNvPr id="7" name="Screen Shot 2022-04-07 at 1.44.34 PM.png" descr="Screen Shot 2022-04-07 at 1.44.34 PM.png">
            <a:extLst>
              <a:ext uri="{FF2B5EF4-FFF2-40B4-BE49-F238E27FC236}">
                <a16:creationId xmlns:a16="http://schemas.microsoft.com/office/drawing/2014/main" id="{8B440885-5184-FFC8-A2F2-FCB5B10FCA97}"/>
              </a:ext>
            </a:extLst>
          </p:cNvPr>
          <p:cNvPicPr>
            <a:picLocks noChangeAspect="1"/>
          </p:cNvPicPr>
          <p:nvPr/>
        </p:nvPicPr>
        <p:blipFill rotWithShape="1">
          <a:blip r:embed="rId4"/>
          <a:srcRect t="3157"/>
          <a:stretch/>
        </p:blipFill>
        <p:spPr>
          <a:xfrm>
            <a:off x="8184271" y="938463"/>
            <a:ext cx="3377431" cy="2117240"/>
          </a:xfrm>
          <a:prstGeom prst="rect">
            <a:avLst/>
          </a:prstGeom>
          <a:ln w="12700">
            <a:miter lim="400000"/>
          </a:ln>
        </p:spPr>
      </p:pic>
      <p:pic>
        <p:nvPicPr>
          <p:cNvPr id="8" name="Screen Shot 2022-04-07 at 1.45.27 PM.png" descr="Screen Shot 2022-04-07 at 1.45.27 PM.png">
            <a:extLst>
              <a:ext uri="{FF2B5EF4-FFF2-40B4-BE49-F238E27FC236}">
                <a16:creationId xmlns:a16="http://schemas.microsoft.com/office/drawing/2014/main" id="{228C7FA1-955D-1134-BCD9-CB262599A7B6}"/>
              </a:ext>
            </a:extLst>
          </p:cNvPr>
          <p:cNvPicPr>
            <a:picLocks noChangeAspect="1"/>
          </p:cNvPicPr>
          <p:nvPr/>
        </p:nvPicPr>
        <p:blipFill rotWithShape="1">
          <a:blip r:embed="rId5"/>
          <a:srcRect t="4254"/>
          <a:stretch/>
        </p:blipFill>
        <p:spPr>
          <a:xfrm>
            <a:off x="4126729" y="890337"/>
            <a:ext cx="3048198" cy="1967160"/>
          </a:xfrm>
          <a:prstGeom prst="rect">
            <a:avLst/>
          </a:prstGeom>
          <a:ln w="12700">
            <a:miter lim="400000"/>
          </a:ln>
        </p:spPr>
      </p:pic>
      <p:pic>
        <p:nvPicPr>
          <p:cNvPr id="9" name="Screen Shot 2022-04-07 at 1.42.47 PM.png" descr="Screen Shot 2022-04-07 at 1.42.47 PM.png">
            <a:extLst>
              <a:ext uri="{FF2B5EF4-FFF2-40B4-BE49-F238E27FC236}">
                <a16:creationId xmlns:a16="http://schemas.microsoft.com/office/drawing/2014/main" id="{12840788-A903-47C7-9CB3-4155A70D0394}"/>
              </a:ext>
            </a:extLst>
          </p:cNvPr>
          <p:cNvPicPr>
            <a:picLocks noChangeAspect="1"/>
          </p:cNvPicPr>
          <p:nvPr/>
        </p:nvPicPr>
        <p:blipFill rotWithShape="1">
          <a:blip r:embed="rId6"/>
          <a:srcRect t="3226"/>
          <a:stretch/>
        </p:blipFill>
        <p:spPr>
          <a:xfrm>
            <a:off x="7172412" y="3513218"/>
            <a:ext cx="2889251" cy="2488782"/>
          </a:xfrm>
          <a:prstGeom prst="rect">
            <a:avLst/>
          </a:prstGeom>
          <a:ln w="12700">
            <a:miter lim="400000"/>
          </a:ln>
        </p:spPr>
      </p:pic>
      <p:pic>
        <p:nvPicPr>
          <p:cNvPr id="10" name="Screen Shot 2022-04-07 at 1.46.26 PM.png" descr="Screen Shot 2022-04-07 at 1.46.26 PM.png">
            <a:extLst>
              <a:ext uri="{FF2B5EF4-FFF2-40B4-BE49-F238E27FC236}">
                <a16:creationId xmlns:a16="http://schemas.microsoft.com/office/drawing/2014/main" id="{F3EC624C-AEDA-BD97-95BC-961D42DDE447}"/>
              </a:ext>
            </a:extLst>
          </p:cNvPr>
          <p:cNvPicPr>
            <a:picLocks noChangeAspect="1"/>
          </p:cNvPicPr>
          <p:nvPr/>
        </p:nvPicPr>
        <p:blipFill>
          <a:blip r:embed="rId7"/>
          <a:stretch>
            <a:fillRect/>
          </a:stretch>
        </p:blipFill>
        <p:spPr>
          <a:xfrm>
            <a:off x="3030880" y="3512336"/>
            <a:ext cx="3327460" cy="2416230"/>
          </a:xfrm>
          <a:prstGeom prst="rect">
            <a:avLst/>
          </a:prstGeom>
          <a:ln w="12700">
            <a:miter lim="400000"/>
          </a:ln>
        </p:spPr>
      </p:pic>
      <p:sp>
        <p:nvSpPr>
          <p:cNvPr id="11" name="Order of magnitude…">
            <a:extLst>
              <a:ext uri="{FF2B5EF4-FFF2-40B4-BE49-F238E27FC236}">
                <a16:creationId xmlns:a16="http://schemas.microsoft.com/office/drawing/2014/main" id="{C61EEEA7-3A49-42C0-271D-4EB4725B6672}"/>
              </a:ext>
            </a:extLst>
          </p:cNvPr>
          <p:cNvSpPr txBox="1"/>
          <p:nvPr/>
        </p:nvSpPr>
        <p:spPr>
          <a:xfrm>
            <a:off x="449807" y="3692284"/>
            <a:ext cx="2173351" cy="1897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4500"/>
            </a:pP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Order of magnitude </a:t>
            </a:r>
          </a:p>
          <a:p>
            <a:pPr marL="0" marR="0" lvl="0" indent="0" algn="ctr" defTabSz="457200" rtl="0" eaLnBrk="1" fontAlgn="auto" latinLnBrk="0" hangingPunct="1">
              <a:lnSpc>
                <a:spcPct val="100000"/>
              </a:lnSpc>
              <a:spcBef>
                <a:spcPts val="0"/>
              </a:spcBef>
              <a:spcAft>
                <a:spcPts val="0"/>
              </a:spcAft>
              <a:buClrTx/>
              <a:buSzTx/>
              <a:buFontTx/>
              <a:buNone/>
              <a:tabLst/>
              <a:defRPr sz="4500"/>
            </a:pP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in Higgs precision</a:t>
            </a:r>
          </a:p>
          <a:p>
            <a:pPr marL="0" marR="0" lvl="0" indent="0" algn="ctr" defTabSz="457200" rtl="0" eaLnBrk="1" fontAlgn="auto" latinLnBrk="0" hangingPunct="1">
              <a:lnSpc>
                <a:spcPct val="100000"/>
              </a:lnSpc>
              <a:spcBef>
                <a:spcPts val="0"/>
              </a:spcBef>
              <a:spcAft>
                <a:spcPts val="0"/>
              </a:spcAft>
              <a:buClrTx/>
              <a:buSzTx/>
              <a:buFontTx/>
              <a:buNone/>
              <a:tabLst/>
              <a:defRPr sz="4500" i="1"/>
            </a:pPr>
            <a:r>
              <a:rPr kumimoji="0" sz="2000" b="0" i="1" u="none" strike="noStrike" kern="1200" cap="none" spc="0" normalizeH="0" baseline="0" noProof="0" dirty="0">
                <a:ln>
                  <a:noFill/>
                </a:ln>
                <a:solidFill>
                  <a:prstClr val="white"/>
                </a:solidFill>
                <a:effectLst/>
                <a:uLnTx/>
                <a:uFillTx/>
                <a:latin typeface="Calibri" panose="020F0502020204030204"/>
                <a:ea typeface="+mn-ea"/>
                <a:cs typeface="+mn-cs"/>
              </a:rPr>
              <a:t>and</a:t>
            </a:r>
          </a:p>
          <a:p>
            <a:pPr marL="0" marR="0" lvl="0" indent="0" algn="ctr" defTabSz="457200" rtl="0" eaLnBrk="1" fontAlgn="auto" latinLnBrk="0" hangingPunct="1">
              <a:lnSpc>
                <a:spcPct val="100000"/>
              </a:lnSpc>
              <a:spcBef>
                <a:spcPts val="0"/>
              </a:spcBef>
              <a:spcAft>
                <a:spcPts val="0"/>
              </a:spcAft>
              <a:buClrTx/>
              <a:buSzTx/>
              <a:buFontTx/>
              <a:buNone/>
              <a:tabLst/>
              <a:defRPr sz="4500" i="1"/>
            </a:pPr>
            <a:r>
              <a:rPr kumimoji="0" sz="2000" b="0" i="1" u="none" strike="noStrike" kern="1200" cap="none" spc="0" normalizeH="0" baseline="0" noProof="0" dirty="0">
                <a:ln>
                  <a:noFill/>
                </a:ln>
                <a:solidFill>
                  <a:prstClr val="white"/>
                </a:solidFill>
                <a:effectLst/>
                <a:uLnTx/>
                <a:uFillTx/>
                <a:latin typeface="Calibri" panose="020F0502020204030204"/>
                <a:ea typeface="+mn-ea"/>
                <a:cs typeface="+mn-cs"/>
              </a:rPr>
              <a:t>can directly probe </a:t>
            </a:r>
          </a:p>
          <a:p>
            <a:pPr marL="0" marR="0" lvl="0" indent="0" algn="ctr" defTabSz="457200" rtl="0" eaLnBrk="1" fontAlgn="auto" latinLnBrk="0" hangingPunct="1">
              <a:lnSpc>
                <a:spcPct val="100000"/>
              </a:lnSpc>
              <a:spcBef>
                <a:spcPts val="0"/>
              </a:spcBef>
              <a:spcAft>
                <a:spcPts val="0"/>
              </a:spcAft>
              <a:buClrTx/>
              <a:buSzTx/>
              <a:buFontTx/>
              <a:buNone/>
              <a:tabLst/>
              <a:defRPr sz="4500" i="1"/>
            </a:pPr>
            <a:r>
              <a:rPr kumimoji="0" sz="2000" b="0" i="1" u="none" strike="noStrike" kern="1200" cap="none" spc="0" normalizeH="0" baseline="0" noProof="0" dirty="0">
                <a:ln>
                  <a:noFill/>
                </a:ln>
                <a:solidFill>
                  <a:prstClr val="white"/>
                </a:solidFill>
                <a:effectLst/>
                <a:uLnTx/>
                <a:uFillTx/>
                <a:latin typeface="Calibri" panose="020F0502020204030204"/>
                <a:ea typeface="+mn-ea"/>
                <a:cs typeface="+mn-cs"/>
              </a:rPr>
              <a:t>the scale implied </a:t>
            </a:r>
          </a:p>
          <a:p>
            <a:pPr marL="0" marR="0" lvl="0" indent="0" algn="ctr" defTabSz="457200" rtl="0" eaLnBrk="1" fontAlgn="auto" latinLnBrk="0" hangingPunct="1">
              <a:lnSpc>
                <a:spcPct val="100000"/>
              </a:lnSpc>
              <a:spcBef>
                <a:spcPts val="0"/>
              </a:spcBef>
              <a:spcAft>
                <a:spcPts val="0"/>
              </a:spcAft>
              <a:buClrTx/>
              <a:buSzTx/>
              <a:buFontTx/>
              <a:buNone/>
              <a:tabLst/>
              <a:defRPr sz="4500" i="1"/>
            </a:pPr>
            <a:r>
              <a:rPr kumimoji="0" sz="2000" b="0" i="1" u="none" strike="noStrike" kern="1200" cap="none" spc="0" normalizeH="0" baseline="0" noProof="0" dirty="0">
                <a:ln>
                  <a:noFill/>
                </a:ln>
                <a:solidFill>
                  <a:prstClr val="white"/>
                </a:solidFill>
                <a:effectLst/>
                <a:uLnTx/>
                <a:uFillTx/>
                <a:latin typeface="Calibri" panose="020F0502020204030204"/>
                <a:ea typeface="+mn-ea"/>
                <a:cs typeface="+mn-cs"/>
              </a:rPr>
              <a:t>in same machine!</a:t>
            </a:r>
          </a:p>
        </p:txBody>
      </p:sp>
      <p:cxnSp>
        <p:nvCxnSpPr>
          <p:cNvPr id="13" name="Straight Arrow Connector 12">
            <a:extLst>
              <a:ext uri="{FF2B5EF4-FFF2-40B4-BE49-F238E27FC236}">
                <a16:creationId xmlns:a16="http://schemas.microsoft.com/office/drawing/2014/main" id="{135214E7-7E24-5EFD-71FC-B65B088D4177}"/>
              </a:ext>
            </a:extLst>
          </p:cNvPr>
          <p:cNvCxnSpPr/>
          <p:nvPr/>
        </p:nvCxnSpPr>
        <p:spPr>
          <a:xfrm>
            <a:off x="782053" y="1275348"/>
            <a:ext cx="830179"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BDE03E7-09D5-F59A-5285-736B884D6D07}"/>
              </a:ext>
            </a:extLst>
          </p:cNvPr>
          <p:cNvSpPr txBox="1"/>
          <p:nvPr/>
        </p:nvSpPr>
        <p:spPr>
          <a:xfrm>
            <a:off x="132347" y="1143000"/>
            <a:ext cx="75052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Calibri" panose="020F0502020204030204"/>
                <a:ea typeface="+mn-ea"/>
                <a:cs typeface="+mn-cs"/>
              </a:rPr>
              <a:t>10 </a:t>
            </a:r>
            <a:r>
              <a:rPr kumimoji="0" lang="en-US" sz="1000" b="0" i="0" u="none" strike="noStrike" kern="1200" cap="none" spc="0" normalizeH="0" baseline="0" noProof="0" dirty="0" err="1">
                <a:ln>
                  <a:noFill/>
                </a:ln>
                <a:solidFill>
                  <a:srgbClr val="C00000"/>
                </a:solidFill>
                <a:effectLst/>
                <a:uLnTx/>
                <a:uFillTx/>
                <a:latin typeface="Calibri" panose="020F0502020204030204"/>
                <a:ea typeface="+mn-ea"/>
                <a:cs typeface="+mn-cs"/>
              </a:rPr>
              <a:t>TeV</a:t>
            </a:r>
            <a:r>
              <a:rPr kumimoji="0" lang="en-US" sz="1000" b="0" i="0" u="none" strike="noStrike" kern="1200" cap="none" spc="0" normalizeH="0" baseline="0" noProof="0" dirty="0">
                <a:ln>
                  <a:noFill/>
                </a:ln>
                <a:solidFill>
                  <a:srgbClr val="C00000"/>
                </a:solidFill>
                <a:effectLst/>
                <a:uLnTx/>
                <a:uFillTx/>
                <a:latin typeface="Calibri" panose="020F0502020204030204"/>
                <a:ea typeface="+mn-ea"/>
                <a:cs typeface="+mn-cs"/>
              </a:rPr>
              <a:t> MC</a:t>
            </a:r>
          </a:p>
        </p:txBody>
      </p:sp>
      <p:sp>
        <p:nvSpPr>
          <p:cNvPr id="15" name="Direct production at…">
            <a:extLst>
              <a:ext uri="{FF2B5EF4-FFF2-40B4-BE49-F238E27FC236}">
                <a16:creationId xmlns:a16="http://schemas.microsoft.com/office/drawing/2014/main" id="{773D5E89-3C31-5DBD-FB73-2283B3ED8922}"/>
              </a:ext>
            </a:extLst>
          </p:cNvPr>
          <p:cNvSpPr txBox="1"/>
          <p:nvPr/>
        </p:nvSpPr>
        <p:spPr>
          <a:xfrm>
            <a:off x="3609480" y="2830888"/>
            <a:ext cx="4150895" cy="666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4500"/>
            </a:pP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Direct production at</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higher scales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 </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strongly</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motivated targets up to 10 </a:t>
            </a:r>
            <a:r>
              <a:rPr kumimoji="0" sz="2000" b="0" i="0" u="none" strike="noStrike" kern="1200" cap="none" spc="0" normalizeH="0" baseline="0" noProof="0" dirty="0" err="1">
                <a:ln>
                  <a:noFill/>
                </a:ln>
                <a:solidFill>
                  <a:prstClr val="white"/>
                </a:solidFill>
                <a:effectLst/>
                <a:uLnTx/>
                <a:uFillTx/>
                <a:latin typeface="Calibri" panose="020F0502020204030204"/>
                <a:ea typeface="+mn-ea"/>
                <a:cs typeface="+mn-cs"/>
              </a:rPr>
              <a:t>TeV</a:t>
            </a:r>
            <a:endParaRPr kumimoji="0"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Qualitatively improved…">
            <a:extLst>
              <a:ext uri="{FF2B5EF4-FFF2-40B4-BE49-F238E27FC236}">
                <a16:creationId xmlns:a16="http://schemas.microsoft.com/office/drawing/2014/main" id="{A6F825EE-4629-98CE-D7A2-36897AD6198B}"/>
              </a:ext>
            </a:extLst>
          </p:cNvPr>
          <p:cNvSpPr txBox="1"/>
          <p:nvPr/>
        </p:nvSpPr>
        <p:spPr>
          <a:xfrm>
            <a:off x="8100814" y="3070592"/>
            <a:ext cx="3584315" cy="666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sz="4500"/>
            </a:pP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Qualitatively improved reach into </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Higgs Portal</a:t>
            </a:r>
          </a:p>
        </p:txBody>
      </p:sp>
      <p:sp>
        <p:nvSpPr>
          <p:cNvPr id="17" name="Covers simplest WIMP candidates…">
            <a:extLst>
              <a:ext uri="{FF2B5EF4-FFF2-40B4-BE49-F238E27FC236}">
                <a16:creationId xmlns:a16="http://schemas.microsoft.com/office/drawing/2014/main" id="{BA9D97D0-9FB8-5F03-F8B1-0DA99A202FBD}"/>
              </a:ext>
            </a:extLst>
          </p:cNvPr>
          <p:cNvSpPr txBox="1"/>
          <p:nvPr/>
        </p:nvSpPr>
        <p:spPr>
          <a:xfrm>
            <a:off x="2970798" y="5899588"/>
            <a:ext cx="3802981" cy="974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4500"/>
            </a:pP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Covers </a:t>
            </a:r>
            <a:r>
              <a:rPr kumimoji="0" sz="2000" b="0" i="1" u="none" strike="noStrike" kern="1200" cap="none" spc="0" normalizeH="0" baseline="0" noProof="0" dirty="0">
                <a:ln>
                  <a:noFill/>
                </a:ln>
                <a:solidFill>
                  <a:prstClr val="white"/>
                </a:solidFill>
                <a:effectLst/>
                <a:uLnTx/>
                <a:uFillTx/>
                <a:latin typeface="Calibri" panose="020F0502020204030204"/>
                <a:ea typeface="+mn-ea"/>
                <a:cs typeface="+mn-cs"/>
              </a:rPr>
              <a:t>simplest</a:t>
            </a: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 WIMP candidates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sz="4500"/>
            </a:pP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hard or impossible with next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generation </a:t>
            </a: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DM direct detection</a:t>
            </a:r>
          </a:p>
        </p:txBody>
      </p:sp>
      <p:sp>
        <p:nvSpPr>
          <p:cNvPr id="18" name="Turn Higgs potential…">
            <a:extLst>
              <a:ext uri="{FF2B5EF4-FFF2-40B4-BE49-F238E27FC236}">
                <a16:creationId xmlns:a16="http://schemas.microsoft.com/office/drawing/2014/main" id="{1C93B440-51D4-0228-214B-906649661A00}"/>
              </a:ext>
            </a:extLst>
          </p:cNvPr>
          <p:cNvSpPr txBox="1"/>
          <p:nvPr/>
        </p:nvSpPr>
        <p:spPr>
          <a:xfrm>
            <a:off x="7152489" y="5919470"/>
            <a:ext cx="4440639" cy="974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4500"/>
            </a:pP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Turn Higgs potential</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into precision science</a:t>
            </a:r>
          </a:p>
          <a:p>
            <a:pPr marL="0" marR="0" lvl="0" indent="0" algn="l" defTabSz="457200" rtl="0" eaLnBrk="1" fontAlgn="auto" latinLnBrk="0" hangingPunct="1">
              <a:lnSpc>
                <a:spcPct val="100000"/>
              </a:lnSpc>
              <a:spcBef>
                <a:spcPts val="0"/>
              </a:spcBef>
              <a:spcAft>
                <a:spcPts val="0"/>
              </a:spcAft>
              <a:buClrTx/>
              <a:buSzTx/>
              <a:buFontTx/>
              <a:buNone/>
              <a:tabLst/>
              <a:defRPr sz="4500"/>
            </a:pP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e.g., n</a:t>
            </a: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eeded for EW </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sz="2000" b="0" i="0" u="none" strike="noStrike" kern="1200" cap="none" spc="0" normalizeH="0" baseline="0" noProof="0" dirty="0">
                <a:ln>
                  <a:noFill/>
                </a:ln>
                <a:solidFill>
                  <a:prstClr val="white"/>
                </a:solidFill>
                <a:effectLst/>
                <a:uLnTx/>
                <a:uFillTx/>
                <a:latin typeface="Calibri" panose="020F0502020204030204"/>
                <a:ea typeface="+mn-ea"/>
                <a:cs typeface="+mn-cs"/>
              </a:rPr>
              <a:t>phase transition)</a:t>
            </a:r>
          </a:p>
        </p:txBody>
      </p:sp>
      <p:sp>
        <p:nvSpPr>
          <p:cNvPr id="19" name="Rounded Rectangle 18">
            <a:extLst>
              <a:ext uri="{FF2B5EF4-FFF2-40B4-BE49-F238E27FC236}">
                <a16:creationId xmlns:a16="http://schemas.microsoft.com/office/drawing/2014/main" id="{C8BE51E9-2356-32EB-176D-E7A9A2EBDAA4}"/>
              </a:ext>
            </a:extLst>
          </p:cNvPr>
          <p:cNvSpPr/>
          <p:nvPr/>
        </p:nvSpPr>
        <p:spPr>
          <a:xfrm>
            <a:off x="421118" y="5787190"/>
            <a:ext cx="2165684" cy="529389"/>
          </a:xfrm>
          <a:prstGeom prst="roundRect">
            <a:avLst/>
          </a:prstGeom>
          <a:solidFill>
            <a:schemeClr val="bg1">
              <a:lumMod val="75000"/>
              <a:lumOff val="25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Courtesy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Patrick Meade (SBU)</a:t>
            </a:r>
          </a:p>
        </p:txBody>
      </p:sp>
    </p:spTree>
    <p:extLst>
      <p:ext uri="{BB962C8B-B14F-4D97-AF65-F5344CB8AC3E}">
        <p14:creationId xmlns:p14="http://schemas.microsoft.com/office/powerpoint/2010/main" val="1700238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AC16B-418B-1493-6E17-12CB9A6EC24B}"/>
              </a:ext>
            </a:extLst>
          </p:cNvPr>
          <p:cNvSpPr>
            <a:spLocks noGrp="1"/>
          </p:cNvSpPr>
          <p:nvPr>
            <p:ph type="title"/>
          </p:nvPr>
        </p:nvSpPr>
        <p:spPr/>
        <p:txBody>
          <a:bodyPr>
            <a:noAutofit/>
          </a:bodyPr>
          <a:lstStyle/>
          <a:p>
            <a:r>
              <a:rPr lang="en-US" sz="3600" dirty="0"/>
              <a:t>Transition Initiated with the European Strategy Update</a:t>
            </a:r>
          </a:p>
        </p:txBody>
      </p:sp>
      <p:sp>
        <p:nvSpPr>
          <p:cNvPr id="3" name="Content Placeholder 2">
            <a:extLst>
              <a:ext uri="{FF2B5EF4-FFF2-40B4-BE49-F238E27FC236}">
                <a16:creationId xmlns:a16="http://schemas.microsoft.com/office/drawing/2014/main" id="{28CE921F-6C5C-DE66-9670-05064E25DEC9}"/>
              </a:ext>
            </a:extLst>
          </p:cNvPr>
          <p:cNvSpPr>
            <a:spLocks noGrp="1"/>
          </p:cNvSpPr>
          <p:nvPr>
            <p:ph idx="1"/>
          </p:nvPr>
        </p:nvSpPr>
        <p:spPr>
          <a:xfrm>
            <a:off x="3785419" y="1339701"/>
            <a:ext cx="4825181" cy="5090595"/>
          </a:xfrm>
        </p:spPr>
        <p:txBody>
          <a:bodyPr>
            <a:normAutofit fontScale="92500" lnSpcReduction="10000"/>
          </a:bodyPr>
          <a:lstStyle/>
          <a:p>
            <a:r>
              <a:rPr lang="en-US" dirty="0"/>
              <a:t>Prior to the 2020 European Strategy Update</a:t>
            </a:r>
          </a:p>
          <a:p>
            <a:pPr lvl="1"/>
            <a:r>
              <a:rPr lang="en-US" dirty="0"/>
              <a:t>Considerable interest in LEMMA approach</a:t>
            </a:r>
          </a:p>
          <a:p>
            <a:pPr lvl="1"/>
            <a:r>
              <a:rPr lang="en-US" dirty="0"/>
              <a:t>European colleagues pursued the detector and physics analysis utilizing MAP background studies (</a:t>
            </a:r>
            <a:r>
              <a:rPr lang="en-US" dirty="0" err="1"/>
              <a:t>Mokhov</a:t>
            </a:r>
            <a:r>
              <a:rPr lang="en-US" dirty="0"/>
              <a:t>, et al.) </a:t>
            </a:r>
          </a:p>
          <a:p>
            <a:r>
              <a:rPr lang="en-US" dirty="0"/>
              <a:t>ESPP Update supported pursuit of R&amp;D towards a MC</a:t>
            </a:r>
          </a:p>
          <a:p>
            <a:r>
              <a:rPr lang="en-US" dirty="0"/>
              <a:t>Accelerator R&amp;D Roadmap</a:t>
            </a:r>
          </a:p>
          <a:p>
            <a:pPr lvl="1"/>
            <a:r>
              <a:rPr lang="en-US" dirty="0"/>
              <a:t>Described a technically limited program to validate MC concepts</a:t>
            </a:r>
          </a:p>
          <a:p>
            <a:pPr lvl="1"/>
            <a:r>
              <a:rPr lang="en-US" dirty="0"/>
              <a:t>Goal:  Readiness for a construction decision in &lt;20 </a:t>
            </a:r>
            <a:r>
              <a:rPr lang="en-US" dirty="0" err="1"/>
              <a:t>yrs</a:t>
            </a:r>
            <a:endParaRPr lang="en-US" dirty="0"/>
          </a:p>
        </p:txBody>
      </p:sp>
      <p:sp>
        <p:nvSpPr>
          <p:cNvPr id="4" name="Footer Placeholder 3">
            <a:extLst>
              <a:ext uri="{FF2B5EF4-FFF2-40B4-BE49-F238E27FC236}">
                <a16:creationId xmlns:a16="http://schemas.microsoft.com/office/drawing/2014/main" id="{080AA565-8912-40CD-5785-D0DCDF2883D6}"/>
              </a:ext>
            </a:extLst>
          </p:cNvPr>
          <p:cNvSpPr>
            <a:spLocks noGrp="1"/>
          </p:cNvSpPr>
          <p:nvPr>
            <p:ph type="ftr" sz="quarter" idx="11"/>
          </p:nvPr>
        </p:nvSpPr>
        <p:spPr/>
        <p:txBody>
          <a:bodyPr/>
          <a:lstStyle/>
          <a:p>
            <a:r>
              <a:rPr lang="en-US"/>
              <a:t>Princeton University Physics Department Colloquium - February 22, 2024</a:t>
            </a:r>
            <a:endParaRPr lang="en-US" dirty="0"/>
          </a:p>
        </p:txBody>
      </p:sp>
      <p:sp>
        <p:nvSpPr>
          <p:cNvPr id="5" name="Slide Number Placeholder 4">
            <a:extLst>
              <a:ext uri="{FF2B5EF4-FFF2-40B4-BE49-F238E27FC236}">
                <a16:creationId xmlns:a16="http://schemas.microsoft.com/office/drawing/2014/main" id="{B7308860-49AB-F932-A477-6E8B9203D8EC}"/>
              </a:ext>
            </a:extLst>
          </p:cNvPr>
          <p:cNvSpPr>
            <a:spLocks noGrp="1"/>
          </p:cNvSpPr>
          <p:nvPr>
            <p:ph type="sldNum" sz="quarter" idx="12"/>
          </p:nvPr>
        </p:nvSpPr>
        <p:spPr/>
        <p:txBody>
          <a:bodyPr/>
          <a:lstStyle/>
          <a:p>
            <a:fld id="{9C390B5B-5839-424A-8863-D4784EBDD279}" type="slidenum">
              <a:rPr lang="en-US" smtClean="0"/>
              <a:t>22</a:t>
            </a:fld>
            <a:endParaRPr lang="en-US"/>
          </a:p>
        </p:txBody>
      </p:sp>
      <p:grpSp>
        <p:nvGrpSpPr>
          <p:cNvPr id="6" name="Group 5">
            <a:extLst>
              <a:ext uri="{FF2B5EF4-FFF2-40B4-BE49-F238E27FC236}">
                <a16:creationId xmlns:a16="http://schemas.microsoft.com/office/drawing/2014/main" id="{7ED0D925-DC67-307E-38CC-0534C84C4236}"/>
              </a:ext>
            </a:extLst>
          </p:cNvPr>
          <p:cNvGrpSpPr/>
          <p:nvPr/>
        </p:nvGrpSpPr>
        <p:grpSpPr>
          <a:xfrm>
            <a:off x="8610600" y="1095022"/>
            <a:ext cx="3581400" cy="5247905"/>
            <a:chOff x="8674768" y="1592060"/>
            <a:chExt cx="3581400" cy="5247905"/>
          </a:xfrm>
        </p:grpSpPr>
        <p:pic>
          <p:nvPicPr>
            <p:cNvPr id="7" name="Picture 6">
              <a:extLst>
                <a:ext uri="{FF2B5EF4-FFF2-40B4-BE49-F238E27FC236}">
                  <a16:creationId xmlns:a16="http://schemas.microsoft.com/office/drawing/2014/main" id="{3CD6D7D5-90E4-D96A-D214-7A9E16EE6421}"/>
                </a:ext>
              </a:extLst>
            </p:cNvPr>
            <p:cNvPicPr>
              <a:picLocks noChangeAspect="1"/>
            </p:cNvPicPr>
            <p:nvPr/>
          </p:nvPicPr>
          <p:blipFill>
            <a:blip r:embed="rId2"/>
            <a:stretch>
              <a:fillRect/>
            </a:stretch>
          </p:blipFill>
          <p:spPr>
            <a:xfrm>
              <a:off x="8674768" y="1903917"/>
              <a:ext cx="3517232" cy="4936048"/>
            </a:xfrm>
            <a:prstGeom prst="rect">
              <a:avLst/>
            </a:prstGeom>
          </p:spPr>
        </p:pic>
        <p:sp>
          <p:nvSpPr>
            <p:cNvPr id="8" name="TextBox 7">
              <a:extLst>
                <a:ext uri="{FF2B5EF4-FFF2-40B4-BE49-F238E27FC236}">
                  <a16:creationId xmlns:a16="http://schemas.microsoft.com/office/drawing/2014/main" id="{BF6B3696-1231-FC44-E55B-75EEF79FDF0D}"/>
                </a:ext>
              </a:extLst>
            </p:cNvPr>
            <p:cNvSpPr txBox="1"/>
            <p:nvPr/>
          </p:nvSpPr>
          <p:spPr>
            <a:xfrm>
              <a:off x="8829991" y="1592060"/>
              <a:ext cx="3426177" cy="369332"/>
            </a:xfrm>
            <a:prstGeom prst="rect">
              <a:avLst/>
            </a:prstGeom>
            <a:noFill/>
          </p:spPr>
          <p:txBody>
            <a:bodyPr wrap="square">
              <a:spAutoFit/>
            </a:bodyPr>
            <a:lstStyle/>
            <a:p>
              <a:r>
                <a:rPr lang="en-US" dirty="0">
                  <a:hlinkClick r:id="rId3"/>
                </a:rPr>
                <a:t>arXiv:2201.07895</a:t>
              </a:r>
              <a:r>
                <a:rPr lang="en-US" b="1" dirty="0"/>
                <a:t> </a:t>
              </a:r>
              <a:r>
                <a:rPr lang="en-US" dirty="0"/>
                <a:t>[</a:t>
              </a:r>
              <a:r>
                <a:rPr lang="en-US" dirty="0" err="1"/>
                <a:t>physics.acc-ph</a:t>
              </a:r>
              <a:r>
                <a:rPr lang="en-US" dirty="0"/>
                <a:t>]</a:t>
              </a:r>
            </a:p>
          </p:txBody>
        </p:sp>
      </p:grpSp>
      <p:grpSp>
        <p:nvGrpSpPr>
          <p:cNvPr id="12" name="Group 11">
            <a:extLst>
              <a:ext uri="{FF2B5EF4-FFF2-40B4-BE49-F238E27FC236}">
                <a16:creationId xmlns:a16="http://schemas.microsoft.com/office/drawing/2014/main" id="{5D682E7A-7F52-DF20-94D8-EF2E9B7C7A66}"/>
              </a:ext>
            </a:extLst>
          </p:cNvPr>
          <p:cNvGrpSpPr/>
          <p:nvPr/>
        </p:nvGrpSpPr>
        <p:grpSpPr>
          <a:xfrm>
            <a:off x="137646" y="1026198"/>
            <a:ext cx="3658427" cy="5404099"/>
            <a:chOff x="137646" y="1026198"/>
            <a:chExt cx="3658427" cy="5404099"/>
          </a:xfrm>
        </p:grpSpPr>
        <p:pic>
          <p:nvPicPr>
            <p:cNvPr id="10" name="Picture 9">
              <a:extLst>
                <a:ext uri="{FF2B5EF4-FFF2-40B4-BE49-F238E27FC236}">
                  <a16:creationId xmlns:a16="http://schemas.microsoft.com/office/drawing/2014/main" id="{1F0E4343-9B47-2F1E-E121-25318443F184}"/>
                </a:ext>
              </a:extLst>
            </p:cNvPr>
            <p:cNvPicPr>
              <a:picLocks noChangeAspect="1"/>
            </p:cNvPicPr>
            <p:nvPr/>
          </p:nvPicPr>
          <p:blipFill rotWithShape="1">
            <a:blip r:embed="rId4"/>
            <a:srcRect l="6346" t="8421" r="5663" b="4995"/>
            <a:stretch/>
          </p:blipFill>
          <p:spPr>
            <a:xfrm>
              <a:off x="137646" y="1339702"/>
              <a:ext cx="3658427" cy="5090595"/>
            </a:xfrm>
            <a:prstGeom prst="rect">
              <a:avLst/>
            </a:prstGeom>
          </p:spPr>
        </p:pic>
        <p:sp>
          <p:nvSpPr>
            <p:cNvPr id="11" name="TextBox 10">
              <a:extLst>
                <a:ext uri="{FF2B5EF4-FFF2-40B4-BE49-F238E27FC236}">
                  <a16:creationId xmlns:a16="http://schemas.microsoft.com/office/drawing/2014/main" id="{3FFAEB49-6DDB-BD57-7BAA-EF8F7EE54EDD}"/>
                </a:ext>
              </a:extLst>
            </p:cNvPr>
            <p:cNvSpPr txBox="1"/>
            <p:nvPr/>
          </p:nvSpPr>
          <p:spPr>
            <a:xfrm>
              <a:off x="481781" y="1026198"/>
              <a:ext cx="2651623" cy="369332"/>
            </a:xfrm>
            <a:prstGeom prst="rect">
              <a:avLst/>
            </a:prstGeom>
            <a:noFill/>
          </p:spPr>
          <p:txBody>
            <a:bodyPr wrap="none" rtlCol="0">
              <a:spAutoFit/>
            </a:bodyPr>
            <a:lstStyle/>
            <a:p>
              <a:r>
                <a:rPr lang="en-US" dirty="0">
                  <a:hlinkClick r:id="rId5"/>
                </a:rPr>
                <a:t>European Strategy Update</a:t>
              </a:r>
              <a:endParaRPr lang="en-US" dirty="0"/>
            </a:p>
          </p:txBody>
        </p:sp>
      </p:grpSp>
    </p:spTree>
    <p:extLst>
      <p:ext uri="{BB962C8B-B14F-4D97-AF65-F5344CB8AC3E}">
        <p14:creationId xmlns:p14="http://schemas.microsoft.com/office/powerpoint/2010/main" val="3177340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BEEDF9E-94DB-60BA-A9A8-3BDC146F000F}"/>
              </a:ext>
            </a:extLst>
          </p:cNvPr>
          <p:cNvSpPr>
            <a:spLocks noGrp="1"/>
          </p:cNvSpPr>
          <p:nvPr>
            <p:ph type="ftr" sz="quarter" idx="3"/>
          </p:nvPr>
        </p:nvSpPr>
        <p:spPr>
          <a:xfrm>
            <a:off x="1828800" y="6597353"/>
            <a:ext cx="8432800" cy="306687"/>
          </a:xfrm>
        </p:spPr>
        <p:txBody>
          <a:bodyPr/>
          <a:lstStyle/>
          <a:p>
            <a:r>
              <a:rPr lang="en-US" dirty="0"/>
              <a:t>Princeton University Physics Department Colloquium - February 22, 2024</a:t>
            </a:r>
          </a:p>
        </p:txBody>
      </p:sp>
      <p:sp>
        <p:nvSpPr>
          <p:cNvPr id="5" name="Slide Number Placeholder 4">
            <a:extLst>
              <a:ext uri="{FF2B5EF4-FFF2-40B4-BE49-F238E27FC236}">
                <a16:creationId xmlns:a16="http://schemas.microsoft.com/office/drawing/2014/main" id="{C98F6900-9478-F920-C176-510B4F75489D}"/>
              </a:ext>
            </a:extLst>
          </p:cNvPr>
          <p:cNvSpPr>
            <a:spLocks noGrp="1"/>
          </p:cNvSpPr>
          <p:nvPr>
            <p:ph type="sldNum" sz="quarter" idx="4"/>
          </p:nvPr>
        </p:nvSpPr>
        <p:spPr/>
        <p:txBody>
          <a:bodyPr/>
          <a:lstStyle/>
          <a:p>
            <a:fld id="{9C390B5B-5839-424A-8863-D4784EBDD279}" type="slidenum">
              <a:rPr lang="en-US" smtClean="0"/>
              <a:t>23</a:t>
            </a:fld>
            <a:endParaRPr lang="en-US"/>
          </a:p>
        </p:txBody>
      </p:sp>
      <p:sp>
        <p:nvSpPr>
          <p:cNvPr id="6" name="Title 5">
            <a:extLst>
              <a:ext uri="{FF2B5EF4-FFF2-40B4-BE49-F238E27FC236}">
                <a16:creationId xmlns:a16="http://schemas.microsoft.com/office/drawing/2014/main" id="{89430166-8E85-AF79-6898-A5146364E3E6}"/>
              </a:ext>
            </a:extLst>
          </p:cNvPr>
          <p:cNvSpPr>
            <a:spLocks noGrp="1"/>
          </p:cNvSpPr>
          <p:nvPr>
            <p:ph type="title"/>
          </p:nvPr>
        </p:nvSpPr>
        <p:spPr>
          <a:xfrm>
            <a:off x="1238864" y="-7082"/>
            <a:ext cx="9714271" cy="753567"/>
          </a:xfrm>
        </p:spPr>
        <p:txBody>
          <a:bodyPr/>
          <a:lstStyle/>
          <a:p>
            <a:r>
              <a:rPr lang="en-US" dirty="0"/>
              <a:t>Formation of the International Muon Collider Collaboration (IMCC)</a:t>
            </a:r>
          </a:p>
        </p:txBody>
      </p:sp>
      <p:sp>
        <p:nvSpPr>
          <p:cNvPr id="8" name="Rounded Rectangle 7">
            <a:extLst>
              <a:ext uri="{FF2B5EF4-FFF2-40B4-BE49-F238E27FC236}">
                <a16:creationId xmlns:a16="http://schemas.microsoft.com/office/drawing/2014/main" id="{6E71BC51-51F4-F787-C975-8797BA129D11}"/>
              </a:ext>
            </a:extLst>
          </p:cNvPr>
          <p:cNvSpPr/>
          <p:nvPr/>
        </p:nvSpPr>
        <p:spPr>
          <a:xfrm>
            <a:off x="695928" y="6466504"/>
            <a:ext cx="2258046" cy="4375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Courtesy D. Schulte</a:t>
            </a:r>
          </a:p>
        </p:txBody>
      </p:sp>
      <p:pic>
        <p:nvPicPr>
          <p:cNvPr id="9" name="Picture 8" descr="governance_final_new.pdf">
            <a:extLst>
              <a:ext uri="{FF2B5EF4-FFF2-40B4-BE49-F238E27FC236}">
                <a16:creationId xmlns:a16="http://schemas.microsoft.com/office/drawing/2014/main" id="{19856476-3468-FDBC-800D-2C5EAC74B1C0}"/>
              </a:ext>
            </a:extLst>
          </p:cNvPr>
          <p:cNvPicPr>
            <a:picLocks noChangeAspect="1"/>
          </p:cNvPicPr>
          <p:nvPr/>
        </p:nvPicPr>
        <p:blipFill rotWithShape="1">
          <a:blip r:embed="rId2">
            <a:extLst>
              <a:ext uri="{28A0092B-C50C-407E-A947-70E740481C1C}">
                <a14:useLocalDpi xmlns:a14="http://schemas.microsoft.com/office/drawing/2010/main" val="0"/>
              </a:ext>
            </a:extLst>
          </a:blip>
          <a:srcRect l="47903" t="11973" r="10930" b="11596"/>
          <a:stretch/>
        </p:blipFill>
        <p:spPr>
          <a:xfrm rot="16200000">
            <a:off x="8864891" y="292255"/>
            <a:ext cx="1278975" cy="3360371"/>
          </a:xfrm>
          <a:prstGeom prst="rect">
            <a:avLst/>
          </a:prstGeom>
        </p:spPr>
      </p:pic>
      <p:pic>
        <p:nvPicPr>
          <p:cNvPr id="10" name="Picture 9" descr="CoordinationCommittee.pdf">
            <a:extLst>
              <a:ext uri="{FF2B5EF4-FFF2-40B4-BE49-F238E27FC236}">
                <a16:creationId xmlns:a16="http://schemas.microsoft.com/office/drawing/2014/main" id="{3489E0FC-32A6-B75D-38EE-C2B70B4B33E4}"/>
              </a:ext>
            </a:extLst>
          </p:cNvPr>
          <p:cNvPicPr>
            <a:picLocks noChangeAspect="1"/>
          </p:cNvPicPr>
          <p:nvPr/>
        </p:nvPicPr>
        <p:blipFill rotWithShape="1">
          <a:blip r:embed="rId3">
            <a:extLst>
              <a:ext uri="{28A0092B-C50C-407E-A947-70E740481C1C}">
                <a14:useLocalDpi xmlns:a14="http://schemas.microsoft.com/office/drawing/2010/main" val="0"/>
              </a:ext>
            </a:extLst>
          </a:blip>
          <a:srcRect l="18791" t="12479" r="12835" b="10585"/>
          <a:stretch/>
        </p:blipFill>
        <p:spPr>
          <a:xfrm rot="16200000">
            <a:off x="8523024" y="2030288"/>
            <a:ext cx="1893016" cy="3014309"/>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75F526AC-2968-761D-6D77-8DA33DCD8A81}"/>
              </a:ext>
            </a:extLst>
          </p:cNvPr>
          <p:cNvPicPr>
            <a:picLocks noChangeAspect="1"/>
          </p:cNvPicPr>
          <p:nvPr/>
        </p:nvPicPr>
        <p:blipFill>
          <a:blip r:embed="rId4"/>
          <a:stretch>
            <a:fillRect/>
          </a:stretch>
        </p:blipFill>
        <p:spPr>
          <a:xfrm>
            <a:off x="389315" y="3050172"/>
            <a:ext cx="5706685" cy="3404417"/>
          </a:xfrm>
          <a:prstGeom prst="rect">
            <a:avLst/>
          </a:prstGeom>
        </p:spPr>
      </p:pic>
      <p:sp>
        <p:nvSpPr>
          <p:cNvPr id="12" name="TextBox 11">
            <a:extLst>
              <a:ext uri="{FF2B5EF4-FFF2-40B4-BE49-F238E27FC236}">
                <a16:creationId xmlns:a16="http://schemas.microsoft.com/office/drawing/2014/main" id="{C672A16E-C05D-D2C6-0A37-DC5F5B04A3FA}"/>
              </a:ext>
            </a:extLst>
          </p:cNvPr>
          <p:cNvSpPr txBox="1"/>
          <p:nvPr/>
        </p:nvSpPr>
        <p:spPr>
          <a:xfrm>
            <a:off x="605489" y="2637076"/>
            <a:ext cx="5061194" cy="379656"/>
          </a:xfrm>
          <a:prstGeom prst="rect">
            <a:avLst/>
          </a:prstGeom>
          <a:noFill/>
        </p:spPr>
        <p:txBody>
          <a:bodyPr wrap="none" rtlCol="0">
            <a:spAutoFit/>
          </a:bodyPr>
          <a:lstStyle/>
          <a:p>
            <a:pPr defTabSz="609585"/>
            <a:r>
              <a:rPr lang="en-US" sz="1867" b="1" dirty="0">
                <a:solidFill>
                  <a:prstClr val="black"/>
                </a:solidFill>
                <a:latin typeface="Calibri" panose="020F0502020204030204" pitchFamily="34" charset="0"/>
                <a:cs typeface="Calibri" panose="020F0502020204030204" pitchFamily="34" charset="0"/>
              </a:rPr>
              <a:t>Next Annual Meeting at CERN March 12-15, 2024</a:t>
            </a:r>
          </a:p>
        </p:txBody>
      </p:sp>
      <p:sp>
        <p:nvSpPr>
          <p:cNvPr id="14" name="Content Placeholder 1">
            <a:extLst>
              <a:ext uri="{FF2B5EF4-FFF2-40B4-BE49-F238E27FC236}">
                <a16:creationId xmlns:a16="http://schemas.microsoft.com/office/drawing/2014/main" id="{CA02F7E3-BB35-DAF9-92F8-558D1FF7F49C}"/>
              </a:ext>
            </a:extLst>
          </p:cNvPr>
          <p:cNvSpPr txBox="1">
            <a:spLocks/>
          </p:cNvSpPr>
          <p:nvPr/>
        </p:nvSpPr>
        <p:spPr>
          <a:xfrm>
            <a:off x="6430241" y="4382772"/>
            <a:ext cx="5706687" cy="1960676"/>
          </a:xfrm>
          <a:prstGeom prst="rect">
            <a:avLst/>
          </a:prstGeom>
        </p:spPr>
        <p:txBody>
          <a:bodyPr/>
          <a:lstStyle>
            <a:lvl1pPr marL="342900" indent="-342900" algn="l" defTabSz="457200" rtl="0" eaLnBrk="1" latinLnBrk="0" hangingPunct="1">
              <a:spcBef>
                <a:spcPct val="20000"/>
              </a:spcBef>
              <a:buClr>
                <a:schemeClr val="tx1"/>
              </a:buClr>
              <a:buFont typeface="Arial"/>
              <a:buChar char="•"/>
              <a:defRPr sz="2000" kern="1200">
                <a:solidFill>
                  <a:srgbClr val="000000"/>
                </a:solidFill>
                <a:latin typeface="+mn-lt"/>
                <a:ea typeface="+mn-ea"/>
                <a:cs typeface="Arial Narrow"/>
              </a:defRPr>
            </a:lvl1pPr>
            <a:lvl2pPr marL="742950" indent="-285750" algn="l" defTabSz="457200" rtl="0" eaLnBrk="1" latinLnBrk="0" hangingPunct="1">
              <a:spcBef>
                <a:spcPct val="20000"/>
              </a:spcBef>
              <a:buClr>
                <a:schemeClr val="tx1"/>
              </a:buClr>
              <a:buFont typeface="Arial"/>
              <a:buChar char="•"/>
              <a:defRPr sz="2000" kern="1200">
                <a:solidFill>
                  <a:srgbClr val="000000"/>
                </a:solidFill>
                <a:latin typeface="+mn-lt"/>
                <a:ea typeface="+mn-ea"/>
                <a:cs typeface="Arial Narrow"/>
              </a:defRPr>
            </a:lvl2pPr>
            <a:lvl3pPr marL="1143000" indent="-228600" algn="l" defTabSz="457200" rtl="0" eaLnBrk="1" latinLnBrk="0" hangingPunct="1">
              <a:spcBef>
                <a:spcPct val="20000"/>
              </a:spcBef>
              <a:buClr>
                <a:schemeClr val="tx1"/>
              </a:buClr>
              <a:buFont typeface="Arial"/>
              <a:buChar char="•"/>
              <a:defRPr sz="2000" kern="1200">
                <a:solidFill>
                  <a:srgbClr val="000000"/>
                </a:solidFill>
                <a:latin typeface="+mn-lt"/>
                <a:ea typeface="+mn-ea"/>
                <a:cs typeface="Arial Narrow"/>
              </a:defRPr>
            </a:lvl3pPr>
            <a:lvl4pPr marL="1600200" indent="-228600" algn="l" defTabSz="457200" rtl="0" eaLnBrk="1" latinLnBrk="0" hangingPunct="1">
              <a:spcBef>
                <a:spcPct val="20000"/>
              </a:spcBef>
              <a:buClr>
                <a:schemeClr val="tx1"/>
              </a:buClr>
              <a:buFont typeface="Arial"/>
              <a:buChar char="•"/>
              <a:defRPr sz="2000" kern="1200">
                <a:solidFill>
                  <a:srgbClr val="000000"/>
                </a:solidFill>
                <a:latin typeface="+mn-lt"/>
                <a:ea typeface="+mn-ea"/>
                <a:cs typeface="Arial Narrow"/>
              </a:defRPr>
            </a:lvl4pPr>
            <a:lvl5pPr marL="2057400" indent="-228600" algn="l" defTabSz="457200" rtl="0" eaLnBrk="1" latinLnBrk="0" hangingPunct="1">
              <a:spcBef>
                <a:spcPct val="20000"/>
              </a:spcBef>
              <a:buClr>
                <a:schemeClr val="tx1"/>
              </a:buClr>
              <a:buFont typeface="Arial"/>
              <a:buChar char="•"/>
              <a:defRPr sz="2000" kern="1200">
                <a:solidFill>
                  <a:srgbClr val="000000"/>
                </a:solidFill>
                <a:latin typeface="+mn-lt"/>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Clr>
                <a:prstClr val="black"/>
              </a:buClr>
              <a:buNone/>
            </a:pPr>
            <a:r>
              <a:rPr lang="en-US" sz="1867" dirty="0">
                <a:latin typeface="Calibri" panose="020F0502020204030204" pitchFamily="34" charset="0"/>
                <a:cs typeface="Calibri" panose="020F0502020204030204" pitchFamily="34" charset="0"/>
              </a:rPr>
              <a:t>Governance is active: ICB 4 times, SB once, </a:t>
            </a:r>
            <a:r>
              <a:rPr lang="en-US" sz="1867" dirty="0" err="1">
                <a:latin typeface="Calibri" panose="020F0502020204030204" pitchFamily="34" charset="0"/>
                <a:cs typeface="Calibri" panose="020F0502020204030204" pitchFamily="34" charset="0"/>
              </a:rPr>
              <a:t>MuCol</a:t>
            </a:r>
            <a:r>
              <a:rPr lang="en-US" sz="1867" dirty="0">
                <a:latin typeface="Calibri" panose="020F0502020204030204" pitchFamily="34" charset="0"/>
                <a:cs typeface="Calibri" panose="020F0502020204030204" pitchFamily="34" charset="0"/>
              </a:rPr>
              <a:t> GB twice, …</a:t>
            </a:r>
          </a:p>
          <a:p>
            <a:pPr marL="0" indent="0" defTabSz="609585">
              <a:buClr>
                <a:prstClr val="black"/>
              </a:buClr>
              <a:buNone/>
            </a:pPr>
            <a:r>
              <a:rPr lang="en-US" sz="1867" dirty="0">
                <a:latin typeface="Calibri" panose="020F0502020204030204" pitchFamily="34" charset="0"/>
                <a:cs typeface="Calibri" panose="020F0502020204030204" pitchFamily="34" charset="0"/>
              </a:rPr>
              <a:t>Publication policy defined (Publication and Speakers Committee)</a:t>
            </a:r>
          </a:p>
          <a:p>
            <a:pPr marL="0" indent="0" defTabSz="609585">
              <a:buClr>
                <a:prstClr val="black"/>
              </a:buClr>
              <a:buNone/>
            </a:pPr>
            <a:r>
              <a:rPr lang="en-US" sz="1867" dirty="0">
                <a:latin typeface="Calibri" panose="020F0502020204030204" pitchFamily="34" charset="0"/>
                <a:cs typeface="Calibri" panose="020F0502020204030204" pitchFamily="34" charset="0"/>
              </a:rPr>
              <a:t>Web site to collect information on resources of partners</a:t>
            </a:r>
          </a:p>
          <a:p>
            <a:pPr marL="457189" indent="-457189" defTabSz="609585">
              <a:buClr>
                <a:prstClr val="black"/>
              </a:buClr>
            </a:pPr>
            <a:r>
              <a:rPr lang="en-US" sz="1867" dirty="0">
                <a:latin typeface="Calibri" panose="020F0502020204030204" pitchFamily="34" charset="0"/>
                <a:cs typeface="Calibri" panose="020F0502020204030204" pitchFamily="34" charset="0"/>
              </a:rPr>
              <a:t>Are now in “grey book”</a:t>
            </a:r>
          </a:p>
          <a:p>
            <a:pPr marL="457189" indent="-457189" defTabSz="609585">
              <a:buClr>
                <a:prstClr val="black"/>
              </a:buClr>
            </a:pPr>
            <a:r>
              <a:rPr lang="en-US" sz="1867" dirty="0">
                <a:latin typeface="Calibri" panose="020F0502020204030204" pitchFamily="34" charset="0"/>
                <a:cs typeface="Calibri" panose="020F0502020204030204" pitchFamily="34" charset="0"/>
              </a:rPr>
              <a:t>Started signing addenda to </a:t>
            </a:r>
            <a:r>
              <a:rPr lang="en-US" sz="1867" dirty="0" err="1">
                <a:latin typeface="Calibri" panose="020F0502020204030204" pitchFamily="34" charset="0"/>
                <a:cs typeface="Calibri" panose="020F0502020204030204" pitchFamily="34" charset="0"/>
              </a:rPr>
              <a:t>MoC</a:t>
            </a:r>
            <a:endParaRPr lang="en-US" sz="1867" dirty="0">
              <a:latin typeface="Calibri" panose="020F0502020204030204" pitchFamily="34" charset="0"/>
              <a:cs typeface="Calibri" panose="020F0502020204030204" pitchFamily="34" charset="0"/>
            </a:endParaRPr>
          </a:p>
          <a:p>
            <a:pPr marL="0" indent="0" defTabSz="609585">
              <a:buClr>
                <a:prstClr val="black"/>
              </a:buClr>
              <a:buNone/>
            </a:pPr>
            <a:endParaRPr lang="en-US" sz="1867" dirty="0">
              <a:latin typeface="Calibri" panose="020F0502020204030204" pitchFamily="34" charset="0"/>
              <a:cs typeface="Calibri" panose="020F0502020204030204" pitchFamily="34" charset="0"/>
            </a:endParaRPr>
          </a:p>
        </p:txBody>
      </p:sp>
      <p:sp>
        <p:nvSpPr>
          <p:cNvPr id="15" name="Content Placeholder 1">
            <a:extLst>
              <a:ext uri="{FF2B5EF4-FFF2-40B4-BE49-F238E27FC236}">
                <a16:creationId xmlns:a16="http://schemas.microsoft.com/office/drawing/2014/main" id="{21C23E02-FDD2-8AB7-3EF1-B44CDF15EEFB}"/>
              </a:ext>
            </a:extLst>
          </p:cNvPr>
          <p:cNvSpPr txBox="1">
            <a:spLocks/>
          </p:cNvSpPr>
          <p:nvPr/>
        </p:nvSpPr>
        <p:spPr>
          <a:xfrm>
            <a:off x="527381" y="1370176"/>
            <a:ext cx="5902859" cy="1545357"/>
          </a:xfrm>
          <a:prstGeom prst="rect">
            <a:avLst/>
          </a:prstGeom>
        </p:spPr>
        <p:txBody>
          <a:bodyPr/>
          <a:lstStyle>
            <a:lvl1pPr marL="342900" indent="-342900" algn="l" defTabSz="457200" rtl="0" eaLnBrk="1" latinLnBrk="0" hangingPunct="1">
              <a:spcBef>
                <a:spcPct val="20000"/>
              </a:spcBef>
              <a:buClr>
                <a:schemeClr val="tx1"/>
              </a:buClr>
              <a:buFont typeface="Arial"/>
              <a:buChar char="•"/>
              <a:defRPr sz="2000" kern="1200">
                <a:solidFill>
                  <a:srgbClr val="000000"/>
                </a:solidFill>
                <a:latin typeface="+mn-lt"/>
                <a:ea typeface="+mn-ea"/>
                <a:cs typeface="Arial Narrow"/>
              </a:defRPr>
            </a:lvl1pPr>
            <a:lvl2pPr marL="742950" indent="-285750" algn="l" defTabSz="457200" rtl="0" eaLnBrk="1" latinLnBrk="0" hangingPunct="1">
              <a:spcBef>
                <a:spcPct val="20000"/>
              </a:spcBef>
              <a:buClr>
                <a:schemeClr val="tx1"/>
              </a:buClr>
              <a:buFont typeface="Arial"/>
              <a:buChar char="•"/>
              <a:defRPr sz="2000" kern="1200">
                <a:solidFill>
                  <a:srgbClr val="000000"/>
                </a:solidFill>
                <a:latin typeface="+mn-lt"/>
                <a:ea typeface="+mn-ea"/>
                <a:cs typeface="Arial Narrow"/>
              </a:defRPr>
            </a:lvl2pPr>
            <a:lvl3pPr marL="1143000" indent="-228600" algn="l" defTabSz="457200" rtl="0" eaLnBrk="1" latinLnBrk="0" hangingPunct="1">
              <a:spcBef>
                <a:spcPct val="20000"/>
              </a:spcBef>
              <a:buClr>
                <a:schemeClr val="tx1"/>
              </a:buClr>
              <a:buFont typeface="Arial"/>
              <a:buChar char="•"/>
              <a:defRPr sz="2000" kern="1200">
                <a:solidFill>
                  <a:srgbClr val="000000"/>
                </a:solidFill>
                <a:latin typeface="+mn-lt"/>
                <a:ea typeface="+mn-ea"/>
                <a:cs typeface="Arial Narrow"/>
              </a:defRPr>
            </a:lvl3pPr>
            <a:lvl4pPr marL="1600200" indent="-228600" algn="l" defTabSz="457200" rtl="0" eaLnBrk="1" latinLnBrk="0" hangingPunct="1">
              <a:spcBef>
                <a:spcPct val="20000"/>
              </a:spcBef>
              <a:buClr>
                <a:schemeClr val="tx1"/>
              </a:buClr>
              <a:buFont typeface="Arial"/>
              <a:buChar char="•"/>
              <a:defRPr sz="2000" kern="1200">
                <a:solidFill>
                  <a:srgbClr val="000000"/>
                </a:solidFill>
                <a:latin typeface="+mn-lt"/>
                <a:ea typeface="+mn-ea"/>
                <a:cs typeface="Arial Narrow"/>
              </a:defRPr>
            </a:lvl4pPr>
            <a:lvl5pPr marL="2057400" indent="-228600" algn="l" defTabSz="457200" rtl="0" eaLnBrk="1" latinLnBrk="0" hangingPunct="1">
              <a:spcBef>
                <a:spcPct val="20000"/>
              </a:spcBef>
              <a:buClr>
                <a:schemeClr val="tx1"/>
              </a:buClr>
              <a:buFont typeface="Arial"/>
              <a:buChar char="•"/>
              <a:defRPr sz="2000" kern="1200">
                <a:solidFill>
                  <a:srgbClr val="000000"/>
                </a:solidFill>
                <a:latin typeface="+mn-lt"/>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Clr>
                <a:prstClr val="black"/>
              </a:buClr>
              <a:buNone/>
            </a:pPr>
            <a:r>
              <a:rPr lang="en-US" sz="1867" dirty="0">
                <a:latin typeface="Calibri" panose="020F0502020204030204" pitchFamily="34" charset="0"/>
                <a:cs typeface="Calibri" panose="020F0502020204030204" pitchFamily="34" charset="0"/>
              </a:rPr>
              <a:t>Annual meetings CERN October 2022 and Orsay June 2023</a:t>
            </a:r>
          </a:p>
          <a:p>
            <a:pPr marL="0" indent="0" defTabSz="609585">
              <a:buClr>
                <a:prstClr val="black"/>
              </a:buClr>
              <a:buNone/>
            </a:pPr>
            <a:r>
              <a:rPr lang="en-US" sz="1867" dirty="0">
                <a:latin typeface="Calibri" panose="020F0502020204030204" pitchFamily="34" charset="0"/>
                <a:cs typeface="Calibri" panose="020F0502020204030204" pitchFamily="34" charset="0"/>
              </a:rPr>
              <a:t>Many other meetings</a:t>
            </a:r>
          </a:p>
          <a:p>
            <a:pPr marL="457189" indent="-457189" defTabSz="609585">
              <a:buClr>
                <a:prstClr val="black"/>
              </a:buClr>
            </a:pPr>
            <a:r>
              <a:rPr lang="en-US" sz="1867" dirty="0">
                <a:latin typeface="Calibri" panose="020F0502020204030204" pitchFamily="34" charset="0"/>
                <a:cs typeface="Calibri" panose="020F0502020204030204" pitchFamily="34" charset="0"/>
              </a:rPr>
              <a:t>e.g. synergy meeting Orsay June 2023, …</a:t>
            </a:r>
          </a:p>
          <a:p>
            <a:pPr marL="457189" indent="-457189" defTabSz="609585">
              <a:buClr>
                <a:prstClr val="black"/>
              </a:buClr>
            </a:pPr>
            <a:r>
              <a:rPr lang="en-US" sz="1867" dirty="0">
                <a:latin typeface="Calibri" panose="020F0502020204030204" pitchFamily="34" charset="0"/>
                <a:cs typeface="Calibri" panose="020F0502020204030204" pitchFamily="34" charset="0"/>
              </a:rPr>
              <a:t>Design meetings on Mondays, …</a:t>
            </a:r>
          </a:p>
        </p:txBody>
      </p:sp>
    </p:spTree>
    <p:extLst>
      <p:ext uri="{BB962C8B-B14F-4D97-AF65-F5344CB8AC3E}">
        <p14:creationId xmlns:p14="http://schemas.microsoft.com/office/powerpoint/2010/main" val="766033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309FC1-3BC8-CF45-F748-C63107C1C736}"/>
              </a:ext>
            </a:extLst>
          </p:cNvPr>
          <p:cNvSpPr>
            <a:spLocks noGrp="1"/>
          </p:cNvSpPr>
          <p:nvPr>
            <p:ph sz="quarter" idx="12"/>
          </p:nvPr>
        </p:nvSpPr>
        <p:spPr>
          <a:xfrm>
            <a:off x="6572078" y="1136822"/>
            <a:ext cx="5111921" cy="5279853"/>
          </a:xfrm>
        </p:spPr>
        <p:txBody>
          <a:bodyPr/>
          <a:lstStyle/>
          <a:p>
            <a:r>
              <a:rPr lang="en-US" dirty="0">
                <a:hlinkClick r:id="rId2"/>
              </a:rPr>
              <a:t>MuCol Project</a:t>
            </a:r>
            <a:endParaRPr lang="en-US" dirty="0"/>
          </a:p>
          <a:p>
            <a:pPr lvl="1"/>
            <a:r>
              <a:rPr lang="en-US" dirty="0"/>
              <a:t>EU HORIZON funded support for MC development</a:t>
            </a:r>
          </a:p>
        </p:txBody>
      </p:sp>
      <p:sp>
        <p:nvSpPr>
          <p:cNvPr id="4" name="Slide Number Placeholder 3">
            <a:extLst>
              <a:ext uri="{FF2B5EF4-FFF2-40B4-BE49-F238E27FC236}">
                <a16:creationId xmlns:a16="http://schemas.microsoft.com/office/drawing/2014/main" id="{1BC93F30-7FC3-11A8-C005-A8C20DB14861}"/>
              </a:ext>
            </a:extLst>
          </p:cNvPr>
          <p:cNvSpPr>
            <a:spLocks noGrp="1"/>
          </p:cNvSpPr>
          <p:nvPr>
            <p:ph type="sldNum" sz="quarter" idx="4"/>
          </p:nvPr>
        </p:nvSpPr>
        <p:spPr/>
        <p:txBody>
          <a:bodyPr/>
          <a:lstStyle/>
          <a:p>
            <a:fld id="{974172A1-1CBF-0B40-9234-7D4D80EC19EA}" type="slidenum">
              <a:rPr lang="en-GB" smtClean="0"/>
              <a:pPr/>
              <a:t>24</a:t>
            </a:fld>
            <a:endParaRPr lang="en-GB" dirty="0"/>
          </a:p>
        </p:txBody>
      </p:sp>
      <p:sp>
        <p:nvSpPr>
          <p:cNvPr id="5" name="Title 4">
            <a:extLst>
              <a:ext uri="{FF2B5EF4-FFF2-40B4-BE49-F238E27FC236}">
                <a16:creationId xmlns:a16="http://schemas.microsoft.com/office/drawing/2014/main" id="{4BFDC155-3811-9AF8-8C78-AC92A1FC7F90}"/>
              </a:ext>
            </a:extLst>
          </p:cNvPr>
          <p:cNvSpPr>
            <a:spLocks noGrp="1"/>
          </p:cNvSpPr>
          <p:nvPr>
            <p:ph type="title"/>
          </p:nvPr>
        </p:nvSpPr>
        <p:spPr>
          <a:xfrm>
            <a:off x="1714843" y="64541"/>
            <a:ext cx="9042400" cy="753567"/>
          </a:xfrm>
        </p:spPr>
        <p:txBody>
          <a:bodyPr/>
          <a:lstStyle/>
          <a:p>
            <a:r>
              <a:rPr lang="en-US" dirty="0"/>
              <a:t>IMCC and </a:t>
            </a:r>
            <a:r>
              <a:rPr lang="en-US" dirty="0" err="1"/>
              <a:t>MuCol</a:t>
            </a:r>
            <a:r>
              <a:rPr lang="en-US" dirty="0"/>
              <a:t> Efforts</a:t>
            </a:r>
          </a:p>
        </p:txBody>
      </p:sp>
      <p:sp>
        <p:nvSpPr>
          <p:cNvPr id="6" name="Footer Placeholder 5">
            <a:extLst>
              <a:ext uri="{FF2B5EF4-FFF2-40B4-BE49-F238E27FC236}">
                <a16:creationId xmlns:a16="http://schemas.microsoft.com/office/drawing/2014/main" id="{253AF536-C456-B279-80B4-3847C7F411A1}"/>
              </a:ext>
            </a:extLst>
          </p:cNvPr>
          <p:cNvSpPr>
            <a:spLocks noGrp="1"/>
          </p:cNvSpPr>
          <p:nvPr>
            <p:ph type="ftr" sz="quarter" idx="3"/>
          </p:nvPr>
        </p:nvSpPr>
        <p:spPr/>
        <p:txBody>
          <a:bodyPr/>
          <a:lstStyle/>
          <a:p>
            <a:r>
              <a:rPr lang="en-US"/>
              <a:t>Princeton University Physics Department Colloquium - February 22, 2024</a:t>
            </a:r>
            <a:endParaRPr lang="en-GB" dirty="0"/>
          </a:p>
        </p:txBody>
      </p:sp>
      <p:pic>
        <p:nvPicPr>
          <p:cNvPr id="7" name="Content Placeholder 5">
            <a:extLst>
              <a:ext uri="{FF2B5EF4-FFF2-40B4-BE49-F238E27FC236}">
                <a16:creationId xmlns:a16="http://schemas.microsoft.com/office/drawing/2014/main" id="{4C45F54E-B296-1BBB-501E-85D6B5186D14}"/>
              </a:ext>
            </a:extLst>
          </p:cNvPr>
          <p:cNvPicPr>
            <a:picLocks noChangeAspect="1"/>
          </p:cNvPicPr>
          <p:nvPr/>
        </p:nvPicPr>
        <p:blipFill>
          <a:blip r:embed="rId3"/>
          <a:stretch>
            <a:fillRect/>
          </a:stretch>
        </p:blipFill>
        <p:spPr>
          <a:xfrm>
            <a:off x="133178" y="1602449"/>
            <a:ext cx="6438900" cy="4940540"/>
          </a:xfrm>
          <a:prstGeom prst="rect">
            <a:avLst/>
          </a:prstGeom>
        </p:spPr>
      </p:pic>
      <p:pic>
        <p:nvPicPr>
          <p:cNvPr id="8" name="Picture 7">
            <a:extLst>
              <a:ext uri="{FF2B5EF4-FFF2-40B4-BE49-F238E27FC236}">
                <a16:creationId xmlns:a16="http://schemas.microsoft.com/office/drawing/2014/main" id="{E4005B27-0B0A-98BB-D8C5-E0F94CBCA2B4}"/>
              </a:ext>
            </a:extLst>
          </p:cNvPr>
          <p:cNvPicPr>
            <a:picLocks noChangeAspect="1"/>
          </p:cNvPicPr>
          <p:nvPr/>
        </p:nvPicPr>
        <p:blipFill rotWithShape="1">
          <a:blip r:embed="rId4"/>
          <a:srcRect t="27033" b="27391"/>
          <a:stretch/>
        </p:blipFill>
        <p:spPr>
          <a:xfrm>
            <a:off x="6430292" y="2997681"/>
            <a:ext cx="5671092" cy="1826464"/>
          </a:xfrm>
          <a:prstGeom prst="rect">
            <a:avLst/>
          </a:prstGeom>
        </p:spPr>
      </p:pic>
      <p:sp>
        <p:nvSpPr>
          <p:cNvPr id="9" name="TextBox 8">
            <a:extLst>
              <a:ext uri="{FF2B5EF4-FFF2-40B4-BE49-F238E27FC236}">
                <a16:creationId xmlns:a16="http://schemas.microsoft.com/office/drawing/2014/main" id="{0455AE18-D8F7-D030-A239-C2A84442F3D0}"/>
              </a:ext>
            </a:extLst>
          </p:cNvPr>
          <p:cNvSpPr txBox="1"/>
          <p:nvPr/>
        </p:nvSpPr>
        <p:spPr>
          <a:xfrm>
            <a:off x="239349" y="1237460"/>
            <a:ext cx="6169509" cy="369332"/>
          </a:xfrm>
          <a:prstGeom prst="rect">
            <a:avLst/>
          </a:prstGeom>
          <a:noFill/>
        </p:spPr>
        <p:txBody>
          <a:bodyPr wrap="none" rtlCol="0">
            <a:spAutoFit/>
          </a:bodyPr>
          <a:lstStyle/>
          <a:p>
            <a:r>
              <a:rPr lang="en-US" dirty="0"/>
              <a:t>IMCC Technically Limited Timeline in Accel R&amp;D Roadmap</a:t>
            </a:r>
          </a:p>
        </p:txBody>
      </p:sp>
      <p:sp>
        <p:nvSpPr>
          <p:cNvPr id="10" name="Rounded Rectangle 9">
            <a:extLst>
              <a:ext uri="{FF2B5EF4-FFF2-40B4-BE49-F238E27FC236}">
                <a16:creationId xmlns:a16="http://schemas.microsoft.com/office/drawing/2014/main" id="{C34A9D6D-E750-4B67-DCAD-6E6CB59F1037}"/>
              </a:ext>
            </a:extLst>
          </p:cNvPr>
          <p:cNvSpPr/>
          <p:nvPr/>
        </p:nvSpPr>
        <p:spPr>
          <a:xfrm>
            <a:off x="9589173" y="5951304"/>
            <a:ext cx="2258046" cy="4375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Courtesy D. Schulte</a:t>
            </a:r>
          </a:p>
        </p:txBody>
      </p:sp>
    </p:spTree>
    <p:extLst>
      <p:ext uri="{BB962C8B-B14F-4D97-AF65-F5344CB8AC3E}">
        <p14:creationId xmlns:p14="http://schemas.microsoft.com/office/powerpoint/2010/main" val="3530275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998B04-4552-A534-9237-6AEA0650D507}"/>
              </a:ext>
            </a:extLst>
          </p:cNvPr>
          <p:cNvSpPr>
            <a:spLocks noGrp="1"/>
          </p:cNvSpPr>
          <p:nvPr>
            <p:ph type="sldNum" sz="quarter" idx="4"/>
          </p:nvPr>
        </p:nvSpPr>
        <p:spPr/>
        <p:txBody>
          <a:bodyPr/>
          <a:lstStyle/>
          <a:p>
            <a:fld id="{933A556B-7C63-244D-9B7C-B0EA8042B330}" type="slidenum">
              <a:rPr lang="en-US" smtClean="0"/>
              <a:pPr/>
              <a:t>25</a:t>
            </a:fld>
            <a:endParaRPr lang="en-US" dirty="0"/>
          </a:p>
        </p:txBody>
      </p:sp>
      <p:sp>
        <p:nvSpPr>
          <p:cNvPr id="3" name="Title 2">
            <a:extLst>
              <a:ext uri="{FF2B5EF4-FFF2-40B4-BE49-F238E27FC236}">
                <a16:creationId xmlns:a16="http://schemas.microsoft.com/office/drawing/2014/main" id="{D05DBFFF-D7D7-BD65-1E47-EF7294DD608F}"/>
              </a:ext>
            </a:extLst>
          </p:cNvPr>
          <p:cNvSpPr>
            <a:spLocks noGrp="1"/>
          </p:cNvSpPr>
          <p:nvPr>
            <p:ph type="ctrTitle"/>
          </p:nvPr>
        </p:nvSpPr>
        <p:spPr/>
        <p:txBody>
          <a:bodyPr>
            <a:normAutofit/>
          </a:bodyPr>
          <a:lstStyle/>
          <a:p>
            <a:pPr algn="ctr"/>
            <a:r>
              <a:rPr lang="en-US" dirty="0"/>
              <a:t>A Lightning Survey of Recent Progress</a:t>
            </a:r>
          </a:p>
        </p:txBody>
      </p:sp>
      <p:sp>
        <p:nvSpPr>
          <p:cNvPr id="4" name="Text Placeholder 3">
            <a:extLst>
              <a:ext uri="{FF2B5EF4-FFF2-40B4-BE49-F238E27FC236}">
                <a16:creationId xmlns:a16="http://schemas.microsoft.com/office/drawing/2014/main" id="{F4DD9FC2-6A4E-F2CE-3536-733DD3A04738}"/>
              </a:ext>
            </a:extLst>
          </p:cNvPr>
          <p:cNvSpPr>
            <a:spLocks noGrp="1"/>
          </p:cNvSpPr>
          <p:nvPr>
            <p:ph type="body" sz="quarter" idx="10"/>
          </p:nvPr>
        </p:nvSpPr>
        <p:spPr/>
        <p:txBody>
          <a:bodyPr/>
          <a:lstStyle/>
          <a:p>
            <a:endParaRPr lang="en-US"/>
          </a:p>
        </p:txBody>
      </p:sp>
      <p:pic>
        <p:nvPicPr>
          <p:cNvPr id="5" name="Image 6" descr="MCC-inernational-finalV01.png">
            <a:extLst>
              <a:ext uri="{FF2B5EF4-FFF2-40B4-BE49-F238E27FC236}">
                <a16:creationId xmlns:a16="http://schemas.microsoft.com/office/drawing/2014/main" id="{7D26E8FC-3E59-751A-8FBC-6953969C4FB0}"/>
              </a:ext>
            </a:extLst>
          </p:cNvPr>
          <p:cNvPicPr>
            <a:picLocks noChangeAspect="1"/>
          </p:cNvPicPr>
          <p:nvPr/>
        </p:nvPicPr>
        <p:blipFill>
          <a:blip r:embed="rId2"/>
          <a:stretch>
            <a:fillRect/>
          </a:stretch>
        </p:blipFill>
        <p:spPr>
          <a:xfrm>
            <a:off x="10993377" y="48001"/>
            <a:ext cx="1172755" cy="1172755"/>
          </a:xfrm>
          <a:prstGeom prst="rect">
            <a:avLst/>
          </a:prstGeom>
        </p:spPr>
      </p:pic>
    </p:spTree>
    <p:extLst>
      <p:ext uri="{BB962C8B-B14F-4D97-AF65-F5344CB8AC3E}">
        <p14:creationId xmlns:p14="http://schemas.microsoft.com/office/powerpoint/2010/main" val="333687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DA9CAC9-1CC2-7C4A-8828-EE4EBA733F2C}"/>
              </a:ext>
            </a:extLst>
          </p:cNvPr>
          <p:cNvPicPr>
            <a:picLocks noGrp="1" noChangeAspect="1"/>
          </p:cNvPicPr>
          <p:nvPr>
            <p:ph type="pic" sz="quarter" idx="10"/>
          </p:nvPr>
        </p:nvPicPr>
        <p:blipFill rotWithShape="1">
          <a:blip r:embed="rId2"/>
          <a:srcRect t="670" b="-325"/>
          <a:stretch/>
        </p:blipFill>
        <p:spPr>
          <a:xfrm>
            <a:off x="609600" y="1315822"/>
            <a:ext cx="10972800" cy="4951241"/>
          </a:xfrm>
          <a:prstGeom prst="rect">
            <a:avLst/>
          </a:prstGeom>
        </p:spPr>
      </p:pic>
      <p:sp>
        <p:nvSpPr>
          <p:cNvPr id="5" name="Footer Placeholder 4">
            <a:extLst>
              <a:ext uri="{FF2B5EF4-FFF2-40B4-BE49-F238E27FC236}">
                <a16:creationId xmlns:a16="http://schemas.microsoft.com/office/drawing/2014/main" id="{DAB130AA-9CEF-B946-B185-2E1AC4CFDAB4}"/>
              </a:ext>
            </a:extLst>
          </p:cNvPr>
          <p:cNvSpPr>
            <a:spLocks noGrp="1"/>
          </p:cNvSpPr>
          <p:nvPr>
            <p:ph type="ftr" sz="quarter" idx="3"/>
          </p:nvPr>
        </p:nvSpPr>
        <p:spPr/>
        <p:txBody>
          <a:bodyPr/>
          <a:lstStyle/>
          <a:p>
            <a:r>
              <a:rPr lang="en-US"/>
              <a:t>Princeton University Physics Department Colloquium - February 22, 2024</a:t>
            </a:r>
            <a:endParaRPr lang="en-US" dirty="0"/>
          </a:p>
        </p:txBody>
      </p:sp>
      <p:sp>
        <p:nvSpPr>
          <p:cNvPr id="6" name="Slide Number Placeholder 5">
            <a:extLst>
              <a:ext uri="{FF2B5EF4-FFF2-40B4-BE49-F238E27FC236}">
                <a16:creationId xmlns:a16="http://schemas.microsoft.com/office/drawing/2014/main" id="{7B36AF0F-7BE1-A145-AEB7-B4F837022E81}"/>
              </a:ext>
            </a:extLst>
          </p:cNvPr>
          <p:cNvSpPr>
            <a:spLocks noGrp="1"/>
          </p:cNvSpPr>
          <p:nvPr>
            <p:ph type="sldNum" sz="quarter" idx="4"/>
          </p:nvPr>
        </p:nvSpPr>
        <p:spPr>
          <a:xfrm>
            <a:off x="9550400" y="6399183"/>
            <a:ext cx="609600" cy="365125"/>
          </a:xfrm>
        </p:spPr>
        <p:txBody>
          <a:bodyPr/>
          <a:lstStyle/>
          <a:p>
            <a:fld id="{9C390B5B-5839-424A-8863-D4784EBDD279}" type="slidenum">
              <a:rPr lang="en-US" smtClean="0">
                <a:solidFill>
                  <a:schemeClr val="tx1"/>
                </a:solidFill>
              </a:rPr>
              <a:t>26</a:t>
            </a:fld>
            <a:endParaRPr lang="en-US" dirty="0">
              <a:solidFill>
                <a:schemeClr val="tx1"/>
              </a:solidFill>
            </a:endParaRPr>
          </a:p>
        </p:txBody>
      </p:sp>
      <p:sp>
        <p:nvSpPr>
          <p:cNvPr id="2" name="Title 1">
            <a:extLst>
              <a:ext uri="{FF2B5EF4-FFF2-40B4-BE49-F238E27FC236}">
                <a16:creationId xmlns:a16="http://schemas.microsoft.com/office/drawing/2014/main" id="{E27ABC43-3D0C-B841-8198-3E769EE9B438}"/>
              </a:ext>
            </a:extLst>
          </p:cNvPr>
          <p:cNvSpPr>
            <a:spLocks noGrp="1"/>
          </p:cNvSpPr>
          <p:nvPr>
            <p:ph type="title"/>
          </p:nvPr>
        </p:nvSpPr>
        <p:spPr>
          <a:xfrm>
            <a:off x="1727200" y="3316"/>
            <a:ext cx="9042400" cy="1143000"/>
          </a:xfrm>
        </p:spPr>
        <p:txBody>
          <a:bodyPr/>
          <a:lstStyle/>
          <a:p>
            <a:r>
              <a:rPr lang="en-US" dirty="0"/>
              <a:t>MC Parameters as Developed by MAP</a:t>
            </a:r>
          </a:p>
        </p:txBody>
      </p:sp>
      <p:sp>
        <p:nvSpPr>
          <p:cNvPr id="8" name="TextBox 7">
            <a:extLst>
              <a:ext uri="{FF2B5EF4-FFF2-40B4-BE49-F238E27FC236}">
                <a16:creationId xmlns:a16="http://schemas.microsoft.com/office/drawing/2014/main" id="{DDCED686-0FD5-9040-9639-03B5DA757590}"/>
              </a:ext>
            </a:extLst>
          </p:cNvPr>
          <p:cNvSpPr txBox="1"/>
          <p:nvPr/>
        </p:nvSpPr>
        <p:spPr>
          <a:xfrm>
            <a:off x="7234122" y="1019342"/>
            <a:ext cx="3955250" cy="369332"/>
          </a:xfrm>
          <a:prstGeom prst="rect">
            <a:avLst/>
          </a:prstGeom>
          <a:noFill/>
        </p:spPr>
        <p:txBody>
          <a:bodyPr wrap="none" rtlCol="0">
            <a:spAutoFit/>
          </a:bodyPr>
          <a:lstStyle/>
          <a:p>
            <a:r>
              <a:rPr lang="en-US" dirty="0"/>
              <a:t>RAST, Vol 10, No. 01, pp. 189-214 (2019)</a:t>
            </a:r>
          </a:p>
        </p:txBody>
      </p:sp>
      <p:sp>
        <p:nvSpPr>
          <p:cNvPr id="3" name="TextBox 2">
            <a:extLst>
              <a:ext uri="{FF2B5EF4-FFF2-40B4-BE49-F238E27FC236}">
                <a16:creationId xmlns:a16="http://schemas.microsoft.com/office/drawing/2014/main" id="{3C5C961C-8F20-269F-9ABB-689E3D195CBA}"/>
              </a:ext>
            </a:extLst>
          </p:cNvPr>
          <p:cNvSpPr txBox="1"/>
          <p:nvPr/>
        </p:nvSpPr>
        <p:spPr>
          <a:xfrm>
            <a:off x="4464203" y="5849461"/>
            <a:ext cx="7219797" cy="400110"/>
          </a:xfrm>
          <a:prstGeom prst="rect">
            <a:avLst/>
          </a:prstGeom>
          <a:noFill/>
        </p:spPr>
        <p:txBody>
          <a:bodyPr wrap="none" rtlCol="0">
            <a:spAutoFit/>
          </a:bodyPr>
          <a:lstStyle/>
          <a:p>
            <a:r>
              <a:rPr lang="en-US" sz="2000" b="1" dirty="0">
                <a:solidFill>
                  <a:srgbClr val="C00000"/>
                </a:solidFill>
              </a:rPr>
              <a:t>Where would the most interesting physics be for a staging option?</a:t>
            </a:r>
          </a:p>
        </p:txBody>
      </p:sp>
    </p:spTree>
    <p:extLst>
      <p:ext uri="{BB962C8B-B14F-4D97-AF65-F5344CB8AC3E}">
        <p14:creationId xmlns:p14="http://schemas.microsoft.com/office/powerpoint/2010/main" val="125906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8E450-287B-0A2C-8256-84956B87DE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4E13E-A9C8-1D54-16EB-9FEFC505B0FC}"/>
              </a:ext>
            </a:extLst>
          </p:cNvPr>
          <p:cNvSpPr>
            <a:spLocks noGrp="1"/>
          </p:cNvSpPr>
          <p:nvPr>
            <p:ph type="title"/>
          </p:nvPr>
        </p:nvSpPr>
        <p:spPr/>
        <p:txBody>
          <a:bodyPr>
            <a:noAutofit/>
          </a:bodyPr>
          <a:lstStyle/>
          <a:p>
            <a:r>
              <a:rPr lang="en-US" sz="3600" dirty="0"/>
              <a:t>Parameter Sets for the International MC Collaboration</a:t>
            </a:r>
          </a:p>
        </p:txBody>
      </p:sp>
      <p:sp>
        <p:nvSpPr>
          <p:cNvPr id="3" name="Content Placeholder 2">
            <a:extLst>
              <a:ext uri="{FF2B5EF4-FFF2-40B4-BE49-F238E27FC236}">
                <a16:creationId xmlns:a16="http://schemas.microsoft.com/office/drawing/2014/main" id="{D0D86773-9DAF-756D-5D90-69709FC2B31F}"/>
              </a:ext>
            </a:extLst>
          </p:cNvPr>
          <p:cNvSpPr>
            <a:spLocks noGrp="1"/>
          </p:cNvSpPr>
          <p:nvPr>
            <p:ph idx="1"/>
          </p:nvPr>
        </p:nvSpPr>
        <p:spPr>
          <a:xfrm>
            <a:off x="0" y="1055884"/>
            <a:ext cx="5540188" cy="1924801"/>
          </a:xfrm>
        </p:spPr>
        <p:txBody>
          <a:bodyPr/>
          <a:lstStyle/>
          <a:p>
            <a:r>
              <a:rPr lang="en-US" dirty="0"/>
              <a:t>Performance Aims:</a:t>
            </a:r>
          </a:p>
          <a:p>
            <a:pPr lvl="1"/>
            <a:r>
              <a:rPr lang="en-US" dirty="0"/>
              <a:t>Achieve the target </a:t>
            </a:r>
            <a:br>
              <a:rPr lang="en-US" dirty="0"/>
            </a:br>
            <a:r>
              <a:rPr lang="en-US" dirty="0"/>
              <a:t>integrated luminosity </a:t>
            </a:r>
            <a:br>
              <a:rPr lang="en-US" dirty="0"/>
            </a:br>
            <a:r>
              <a:rPr lang="en-US" dirty="0"/>
              <a:t>in ~5 years of running</a:t>
            </a:r>
          </a:p>
          <a:p>
            <a:pPr lvl="1"/>
            <a:endParaRPr lang="en-US" dirty="0"/>
          </a:p>
          <a:p>
            <a:pPr lvl="1"/>
            <a:endParaRPr lang="en-US" dirty="0"/>
          </a:p>
        </p:txBody>
      </p:sp>
      <p:sp>
        <p:nvSpPr>
          <p:cNvPr id="5" name="Footer Placeholder 4">
            <a:extLst>
              <a:ext uri="{FF2B5EF4-FFF2-40B4-BE49-F238E27FC236}">
                <a16:creationId xmlns:a16="http://schemas.microsoft.com/office/drawing/2014/main" id="{6B0F6A09-AB53-26B7-FA6A-F69B625932F7}"/>
              </a:ext>
            </a:extLst>
          </p:cNvPr>
          <p:cNvSpPr>
            <a:spLocks noGrp="1"/>
          </p:cNvSpPr>
          <p:nvPr>
            <p:ph type="ftr" sz="quarter" idx="11"/>
          </p:nvPr>
        </p:nvSpPr>
        <p:spPr>
          <a:xfrm>
            <a:off x="3640943" y="6583647"/>
            <a:ext cx="4859955" cy="26987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Princeton University Physics Department Colloquium - February 22, 2024</a:t>
            </a:r>
          </a:p>
        </p:txBody>
      </p:sp>
      <p:sp>
        <p:nvSpPr>
          <p:cNvPr id="6" name="Slide Number Placeholder 5">
            <a:extLst>
              <a:ext uri="{FF2B5EF4-FFF2-40B4-BE49-F238E27FC236}">
                <a16:creationId xmlns:a16="http://schemas.microsoft.com/office/drawing/2014/main" id="{4B38B18C-975E-FA11-CD66-126B059F4D0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390B5B-5839-424A-8863-D4784EBDD27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C541678-4D8A-D0DF-FB81-BA3CC2689262}"/>
              </a:ext>
            </a:extLst>
          </p:cNvPr>
          <p:cNvPicPr>
            <a:picLocks noChangeAspect="1"/>
          </p:cNvPicPr>
          <p:nvPr/>
        </p:nvPicPr>
        <p:blipFill rotWithShape="1">
          <a:blip r:embed="rId2"/>
          <a:srcRect t="7749"/>
          <a:stretch/>
        </p:blipFill>
        <p:spPr>
          <a:xfrm>
            <a:off x="6415809" y="998620"/>
            <a:ext cx="5731042" cy="5021758"/>
          </a:xfrm>
          <a:prstGeom prst="rect">
            <a:avLst/>
          </a:prstGeom>
        </p:spPr>
      </p:pic>
      <p:pic>
        <p:nvPicPr>
          <p:cNvPr id="8" name="Picture 7">
            <a:extLst>
              <a:ext uri="{FF2B5EF4-FFF2-40B4-BE49-F238E27FC236}">
                <a16:creationId xmlns:a16="http://schemas.microsoft.com/office/drawing/2014/main" id="{02CB9A90-50B1-DFE7-9250-9215FAF8CAEC}"/>
              </a:ext>
            </a:extLst>
          </p:cNvPr>
          <p:cNvPicPr>
            <a:picLocks noChangeAspect="1"/>
          </p:cNvPicPr>
          <p:nvPr/>
        </p:nvPicPr>
        <p:blipFill>
          <a:blip r:embed="rId3"/>
          <a:stretch>
            <a:fillRect/>
          </a:stretch>
        </p:blipFill>
        <p:spPr>
          <a:xfrm>
            <a:off x="3313358" y="992202"/>
            <a:ext cx="3072156" cy="1703216"/>
          </a:xfrm>
          <a:prstGeom prst="rect">
            <a:avLst/>
          </a:prstGeom>
        </p:spPr>
      </p:pic>
      <p:pic>
        <p:nvPicPr>
          <p:cNvPr id="9" name="Picture 8">
            <a:extLst>
              <a:ext uri="{FF2B5EF4-FFF2-40B4-BE49-F238E27FC236}">
                <a16:creationId xmlns:a16="http://schemas.microsoft.com/office/drawing/2014/main" id="{0EA0EC94-FCAD-D92B-18D2-6C44B5F4C1FE}"/>
              </a:ext>
            </a:extLst>
          </p:cNvPr>
          <p:cNvPicPr>
            <a:picLocks noChangeAspect="1"/>
          </p:cNvPicPr>
          <p:nvPr/>
        </p:nvPicPr>
        <p:blipFill>
          <a:blip r:embed="rId4"/>
          <a:stretch>
            <a:fillRect/>
          </a:stretch>
        </p:blipFill>
        <p:spPr>
          <a:xfrm>
            <a:off x="1280557" y="2723722"/>
            <a:ext cx="4664603" cy="3714043"/>
          </a:xfrm>
          <a:prstGeom prst="rect">
            <a:avLst/>
          </a:prstGeom>
        </p:spPr>
      </p:pic>
      <p:sp>
        <p:nvSpPr>
          <p:cNvPr id="10" name="TextBox 9">
            <a:extLst>
              <a:ext uri="{FF2B5EF4-FFF2-40B4-BE49-F238E27FC236}">
                <a16:creationId xmlns:a16="http://schemas.microsoft.com/office/drawing/2014/main" id="{78D5E59C-9E88-5E17-2115-E59F168761B9}"/>
              </a:ext>
            </a:extLst>
          </p:cNvPr>
          <p:cNvSpPr txBox="1"/>
          <p:nvPr/>
        </p:nvSpPr>
        <p:spPr>
          <a:xfrm rot="16200000">
            <a:off x="-1120937" y="4192071"/>
            <a:ext cx="368806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Energy Efficiency</a:t>
            </a:r>
          </a:p>
        </p:txBody>
      </p:sp>
      <p:sp>
        <p:nvSpPr>
          <p:cNvPr id="11" name="Oval 10">
            <a:extLst>
              <a:ext uri="{FF2B5EF4-FFF2-40B4-BE49-F238E27FC236}">
                <a16:creationId xmlns:a16="http://schemas.microsoft.com/office/drawing/2014/main" id="{4AC9E8EA-B13F-6B1E-27FB-CAB35E179FD5}"/>
              </a:ext>
            </a:extLst>
          </p:cNvPr>
          <p:cNvSpPr/>
          <p:nvPr/>
        </p:nvSpPr>
        <p:spPr>
          <a:xfrm>
            <a:off x="11349318" y="2629105"/>
            <a:ext cx="537882" cy="33348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AC8D83E2-5D1D-1805-7D8F-6C4A9030F927}"/>
              </a:ext>
            </a:extLst>
          </p:cNvPr>
          <p:cNvCxnSpPr>
            <a:stCxn id="11" idx="3"/>
          </p:cNvCxnSpPr>
          <p:nvPr/>
        </p:nvCxnSpPr>
        <p:spPr>
          <a:xfrm flipH="1">
            <a:off x="9423699" y="2913754"/>
            <a:ext cx="2004390" cy="3243859"/>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46D831-71A5-3061-593F-8664C4ABBB14}"/>
              </a:ext>
            </a:extLst>
          </p:cNvPr>
          <p:cNvSpPr txBox="1"/>
          <p:nvPr/>
        </p:nvSpPr>
        <p:spPr>
          <a:xfrm>
            <a:off x="7627172" y="6148124"/>
            <a:ext cx="2551019" cy="307777"/>
          </a:xfrm>
          <a:prstGeom prst="rect">
            <a:avLst/>
          </a:prstGeom>
          <a:solidFill>
            <a:schemeClr val="tx1">
              <a:lumMod val="85000"/>
            </a:schemeClr>
          </a:solidFill>
          <a:ln>
            <a:solidFill>
              <a:srgbClr val="0070C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Compare:  28 MW for 3 </a:t>
            </a:r>
            <a:r>
              <a:rPr kumimoji="0" lang="en-US" sz="1400" b="0" i="0" u="none" strike="noStrike" kern="1200" cap="none" spc="0" normalizeH="0" baseline="0" noProof="0" dirty="0" err="1">
                <a:ln>
                  <a:noFill/>
                </a:ln>
                <a:solidFill>
                  <a:srgbClr val="0070C0"/>
                </a:solidFill>
                <a:effectLst/>
                <a:uLnTx/>
                <a:uFillTx/>
                <a:latin typeface="Calibri" panose="020F0502020204030204"/>
                <a:ea typeface="+mn-ea"/>
                <a:cs typeface="+mn-cs"/>
              </a:rPr>
              <a:t>TeV</a:t>
            </a:r>
            <a:r>
              <a:rPr kumimoji="0" lang="en-US" sz="1400" b="0" i="0" u="none" strike="noStrike" kern="1200" cap="none" spc="0" normalizeH="0" baseline="0" noProof="0" dirty="0">
                <a:ln>
                  <a:noFill/>
                </a:ln>
                <a:solidFill>
                  <a:srgbClr val="0070C0"/>
                </a:solidFill>
                <a:effectLst/>
                <a:uLnTx/>
                <a:uFillTx/>
                <a:latin typeface="Calibri" panose="020F0502020204030204"/>
                <a:ea typeface="+mn-ea"/>
                <a:cs typeface="+mn-cs"/>
              </a:rPr>
              <a:t> CLIC</a:t>
            </a:r>
          </a:p>
        </p:txBody>
      </p:sp>
      <p:sp>
        <p:nvSpPr>
          <p:cNvPr id="4" name="Rectangle 3">
            <a:extLst>
              <a:ext uri="{FF2B5EF4-FFF2-40B4-BE49-F238E27FC236}">
                <a16:creationId xmlns:a16="http://schemas.microsoft.com/office/drawing/2014/main" id="{B242DD77-B610-BC69-E22C-BE4F71AFE4C8}"/>
              </a:ext>
            </a:extLst>
          </p:cNvPr>
          <p:cNvSpPr/>
          <p:nvPr/>
        </p:nvSpPr>
        <p:spPr>
          <a:xfrm>
            <a:off x="10010274" y="1022684"/>
            <a:ext cx="2093494" cy="49690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2D8F3F1-9F4C-B180-3835-AE922F773F5D}"/>
              </a:ext>
            </a:extLst>
          </p:cNvPr>
          <p:cNvSpPr/>
          <p:nvPr/>
        </p:nvSpPr>
        <p:spPr>
          <a:xfrm>
            <a:off x="3340769" y="1788695"/>
            <a:ext cx="3035968" cy="88231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830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953928" y="6597353"/>
            <a:ext cx="8307672" cy="306687"/>
          </a:xfrm>
        </p:spPr>
        <p:txBody>
          <a:bodyPr/>
          <a:lstStyle/>
          <a:p>
            <a:r>
              <a:rPr lang="en-US" dirty="0"/>
              <a:t>Princeton University Physics Department Colloquium - February 22, 2024</a:t>
            </a:r>
            <a:endParaRPr lang="en-GB" dirty="0"/>
          </a:p>
        </p:txBody>
      </p:sp>
      <p:sp>
        <p:nvSpPr>
          <p:cNvPr id="4" name="Slide Number Placeholder 3">
            <a:extLst>
              <a:ext uri="{FF2B5EF4-FFF2-40B4-BE49-F238E27FC236}">
                <a16:creationId xmlns:a16="http://schemas.microsoft.com/office/drawing/2014/main" id="{CC0ACE08-C8EE-58E1-BCA3-2DE39B56CCEA}"/>
              </a:ext>
            </a:extLst>
          </p:cNvPr>
          <p:cNvSpPr>
            <a:spLocks noGrp="1"/>
          </p:cNvSpPr>
          <p:nvPr>
            <p:ph type="sldNum" sz="quarter" idx="4"/>
          </p:nvPr>
        </p:nvSpPr>
        <p:spPr/>
        <p:txBody>
          <a:bodyPr/>
          <a:lstStyle/>
          <a:p>
            <a:fld id="{974172A1-1CBF-0B40-9234-7D4D80EC19EA}" type="slidenum">
              <a:rPr lang="en-GB" smtClean="0"/>
              <a:pPr/>
              <a:t>28</a:t>
            </a:fld>
            <a:endParaRPr lang="en-GB" dirty="0"/>
          </a:p>
        </p:txBody>
      </p:sp>
      <p:pic>
        <p:nvPicPr>
          <p:cNvPr id="22" name="Picture 21">
            <a:extLst>
              <a:ext uri="{FF2B5EF4-FFF2-40B4-BE49-F238E27FC236}">
                <a16:creationId xmlns:a16="http://schemas.microsoft.com/office/drawing/2014/main" id="{D6B0DA1F-B928-FA59-72EB-DC1C18DD5769}"/>
              </a:ext>
            </a:extLst>
          </p:cNvPr>
          <p:cNvPicPr>
            <a:picLocks noChangeAspect="1"/>
          </p:cNvPicPr>
          <p:nvPr/>
        </p:nvPicPr>
        <p:blipFill>
          <a:blip r:embed="rId2"/>
          <a:stretch>
            <a:fillRect/>
          </a:stretch>
        </p:blipFill>
        <p:spPr>
          <a:xfrm>
            <a:off x="6288022" y="68627"/>
            <a:ext cx="5757333" cy="3234267"/>
          </a:xfrm>
          <a:prstGeom prst="rect">
            <a:avLst/>
          </a:prstGeom>
        </p:spPr>
      </p:pic>
      <p:pic>
        <p:nvPicPr>
          <p:cNvPr id="27" name="Picture 26">
            <a:extLst>
              <a:ext uri="{FF2B5EF4-FFF2-40B4-BE49-F238E27FC236}">
                <a16:creationId xmlns:a16="http://schemas.microsoft.com/office/drawing/2014/main" id="{561BEFCB-720E-1AE9-1FD4-CD55A64B13F2}"/>
              </a:ext>
            </a:extLst>
          </p:cNvPr>
          <p:cNvPicPr>
            <a:picLocks noChangeAspect="1"/>
          </p:cNvPicPr>
          <p:nvPr/>
        </p:nvPicPr>
        <p:blipFill>
          <a:blip r:embed="rId3"/>
          <a:stretch>
            <a:fillRect/>
          </a:stretch>
        </p:blipFill>
        <p:spPr>
          <a:xfrm>
            <a:off x="38135" y="3363085"/>
            <a:ext cx="5757333" cy="3234267"/>
          </a:xfrm>
          <a:prstGeom prst="rect">
            <a:avLst/>
          </a:prstGeom>
        </p:spPr>
      </p:pic>
      <p:pic>
        <p:nvPicPr>
          <p:cNvPr id="29" name="Picture 28">
            <a:extLst>
              <a:ext uri="{FF2B5EF4-FFF2-40B4-BE49-F238E27FC236}">
                <a16:creationId xmlns:a16="http://schemas.microsoft.com/office/drawing/2014/main" id="{3CC971B1-922F-AFC7-494D-A8CF6A6AE4CE}"/>
              </a:ext>
            </a:extLst>
          </p:cNvPr>
          <p:cNvPicPr>
            <a:picLocks noChangeAspect="1"/>
          </p:cNvPicPr>
          <p:nvPr/>
        </p:nvPicPr>
        <p:blipFill>
          <a:blip r:embed="rId4"/>
          <a:stretch>
            <a:fillRect/>
          </a:stretch>
        </p:blipFill>
        <p:spPr>
          <a:xfrm>
            <a:off x="6291328" y="3332989"/>
            <a:ext cx="5757333" cy="3234267"/>
          </a:xfrm>
          <a:prstGeom prst="rect">
            <a:avLst/>
          </a:prstGeom>
        </p:spPr>
      </p:pic>
      <p:sp>
        <p:nvSpPr>
          <p:cNvPr id="6" name="Rounded Rectangle 5">
            <a:extLst>
              <a:ext uri="{FF2B5EF4-FFF2-40B4-BE49-F238E27FC236}">
                <a16:creationId xmlns:a16="http://schemas.microsoft.com/office/drawing/2014/main" id="{E36AFC66-168B-2565-C4EB-DCD0C7068734}"/>
              </a:ext>
            </a:extLst>
          </p:cNvPr>
          <p:cNvSpPr/>
          <p:nvPr/>
        </p:nvSpPr>
        <p:spPr>
          <a:xfrm>
            <a:off x="417579" y="1369709"/>
            <a:ext cx="5486400" cy="147045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 IMCC (with </a:t>
            </a:r>
            <a:r>
              <a:rPr lang="en-US" dirty="0" err="1"/>
              <a:t>MuCol</a:t>
            </a:r>
            <a:r>
              <a:rPr lang="en-US" dirty="0"/>
              <a:t>) has continued development of the proton-driven MC concept from the starting point of the US MAP studies</a:t>
            </a:r>
          </a:p>
        </p:txBody>
      </p:sp>
      <p:sp>
        <p:nvSpPr>
          <p:cNvPr id="7" name="TextBox 6">
            <a:extLst>
              <a:ext uri="{FF2B5EF4-FFF2-40B4-BE49-F238E27FC236}">
                <a16:creationId xmlns:a16="http://schemas.microsoft.com/office/drawing/2014/main" id="{E2AAA67D-6C3F-8F3B-2410-E7C431F2E162}"/>
              </a:ext>
            </a:extLst>
          </p:cNvPr>
          <p:cNvSpPr txBox="1"/>
          <p:nvPr/>
        </p:nvSpPr>
        <p:spPr>
          <a:xfrm>
            <a:off x="1037968" y="260648"/>
            <a:ext cx="5383012" cy="646331"/>
          </a:xfrm>
          <a:prstGeom prst="rect">
            <a:avLst/>
          </a:prstGeom>
          <a:noFill/>
        </p:spPr>
        <p:txBody>
          <a:bodyPr wrap="none" rtlCol="0">
            <a:spAutoFit/>
          </a:bodyPr>
          <a:lstStyle/>
          <a:p>
            <a:r>
              <a:rPr lang="en-US" sz="3600" dirty="0"/>
              <a:t>IMCC Technical Progress</a:t>
            </a:r>
          </a:p>
        </p:txBody>
      </p:sp>
      <p:sp>
        <p:nvSpPr>
          <p:cNvPr id="8" name="Rounded Rectangle 7">
            <a:extLst>
              <a:ext uri="{FF2B5EF4-FFF2-40B4-BE49-F238E27FC236}">
                <a16:creationId xmlns:a16="http://schemas.microsoft.com/office/drawing/2014/main" id="{9CAF2ECE-6853-E329-66D4-FAB94A757A0F}"/>
              </a:ext>
            </a:extLst>
          </p:cNvPr>
          <p:cNvSpPr/>
          <p:nvPr/>
        </p:nvSpPr>
        <p:spPr>
          <a:xfrm>
            <a:off x="695928" y="6675370"/>
            <a:ext cx="2258046" cy="2286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Courtesy D. Schulte</a:t>
            </a:r>
          </a:p>
        </p:txBody>
      </p:sp>
    </p:spTree>
    <p:extLst>
      <p:ext uri="{BB962C8B-B14F-4D97-AF65-F5344CB8AC3E}">
        <p14:creationId xmlns:p14="http://schemas.microsoft.com/office/powerpoint/2010/main" val="359223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925053" y="6597353"/>
            <a:ext cx="8336547" cy="306687"/>
          </a:xfrm>
        </p:spPr>
        <p:txBody>
          <a:bodyPr/>
          <a:lstStyle/>
          <a:p>
            <a:r>
              <a:rPr lang="en-US" dirty="0"/>
              <a:t>Princeton University Physics Department Colloquium - February 22, 2024</a:t>
            </a:r>
            <a:endParaRPr lang="en-GB" dirty="0"/>
          </a:p>
        </p:txBody>
      </p:sp>
      <p:sp>
        <p:nvSpPr>
          <p:cNvPr id="4" name="Slide Number Placeholder 3">
            <a:extLst>
              <a:ext uri="{FF2B5EF4-FFF2-40B4-BE49-F238E27FC236}">
                <a16:creationId xmlns:a16="http://schemas.microsoft.com/office/drawing/2014/main" id="{CC0ACE08-C8EE-58E1-BCA3-2DE39B56CCEA}"/>
              </a:ext>
            </a:extLst>
          </p:cNvPr>
          <p:cNvSpPr>
            <a:spLocks noGrp="1"/>
          </p:cNvSpPr>
          <p:nvPr>
            <p:ph type="sldNum" sz="quarter" idx="4"/>
          </p:nvPr>
        </p:nvSpPr>
        <p:spPr/>
        <p:txBody>
          <a:bodyPr/>
          <a:lstStyle/>
          <a:p>
            <a:fld id="{974172A1-1CBF-0B40-9234-7D4D80EC19EA}" type="slidenum">
              <a:rPr lang="en-GB" smtClean="0"/>
              <a:pPr/>
              <a:t>29</a:t>
            </a:fld>
            <a:endParaRPr lang="en-GB" dirty="0"/>
          </a:p>
        </p:txBody>
      </p:sp>
      <p:pic>
        <p:nvPicPr>
          <p:cNvPr id="5" name="Picture 4">
            <a:extLst>
              <a:ext uri="{FF2B5EF4-FFF2-40B4-BE49-F238E27FC236}">
                <a16:creationId xmlns:a16="http://schemas.microsoft.com/office/drawing/2014/main" id="{09CA5679-0376-07C6-10D6-2EB921D01FD1}"/>
              </a:ext>
            </a:extLst>
          </p:cNvPr>
          <p:cNvPicPr>
            <a:picLocks noChangeAspect="1"/>
          </p:cNvPicPr>
          <p:nvPr/>
        </p:nvPicPr>
        <p:blipFill>
          <a:blip r:embed="rId2"/>
          <a:stretch>
            <a:fillRect/>
          </a:stretch>
        </p:blipFill>
        <p:spPr>
          <a:xfrm>
            <a:off x="6384032" y="68627"/>
            <a:ext cx="5757333" cy="3234267"/>
          </a:xfrm>
          <a:prstGeom prst="rect">
            <a:avLst/>
          </a:prstGeom>
        </p:spPr>
      </p:pic>
      <p:pic>
        <p:nvPicPr>
          <p:cNvPr id="7" name="Picture 6">
            <a:extLst>
              <a:ext uri="{FF2B5EF4-FFF2-40B4-BE49-F238E27FC236}">
                <a16:creationId xmlns:a16="http://schemas.microsoft.com/office/drawing/2014/main" id="{EE8DB3E4-CCD2-CFC2-C374-2B9819C45A8B}"/>
              </a:ext>
            </a:extLst>
          </p:cNvPr>
          <p:cNvPicPr>
            <a:picLocks noChangeAspect="1"/>
          </p:cNvPicPr>
          <p:nvPr/>
        </p:nvPicPr>
        <p:blipFill>
          <a:blip r:embed="rId3"/>
          <a:stretch>
            <a:fillRect/>
          </a:stretch>
        </p:blipFill>
        <p:spPr>
          <a:xfrm>
            <a:off x="10998" y="3267075"/>
            <a:ext cx="5757333" cy="3234267"/>
          </a:xfrm>
          <a:prstGeom prst="rect">
            <a:avLst/>
          </a:prstGeom>
        </p:spPr>
      </p:pic>
      <p:pic>
        <p:nvPicPr>
          <p:cNvPr id="9" name="Picture 8">
            <a:extLst>
              <a:ext uri="{FF2B5EF4-FFF2-40B4-BE49-F238E27FC236}">
                <a16:creationId xmlns:a16="http://schemas.microsoft.com/office/drawing/2014/main" id="{FBE4104B-B911-EF88-88BB-924F19BC41DA}"/>
              </a:ext>
            </a:extLst>
          </p:cNvPr>
          <p:cNvPicPr>
            <a:picLocks noChangeAspect="1"/>
          </p:cNvPicPr>
          <p:nvPr/>
        </p:nvPicPr>
        <p:blipFill>
          <a:blip r:embed="rId4"/>
          <a:stretch>
            <a:fillRect/>
          </a:stretch>
        </p:blipFill>
        <p:spPr>
          <a:xfrm>
            <a:off x="6347844" y="3256641"/>
            <a:ext cx="5757333" cy="3234267"/>
          </a:xfrm>
          <a:prstGeom prst="rect">
            <a:avLst/>
          </a:prstGeom>
        </p:spPr>
      </p:pic>
      <p:pic>
        <p:nvPicPr>
          <p:cNvPr id="6" name="Picture 5">
            <a:extLst>
              <a:ext uri="{FF2B5EF4-FFF2-40B4-BE49-F238E27FC236}">
                <a16:creationId xmlns:a16="http://schemas.microsoft.com/office/drawing/2014/main" id="{EEA875F9-5BB2-BBAF-AA70-A31B50ECE7A3}"/>
              </a:ext>
            </a:extLst>
          </p:cNvPr>
          <p:cNvPicPr>
            <a:picLocks noChangeAspect="1"/>
          </p:cNvPicPr>
          <p:nvPr/>
        </p:nvPicPr>
        <p:blipFill>
          <a:blip r:embed="rId5"/>
          <a:stretch>
            <a:fillRect/>
          </a:stretch>
        </p:blipFill>
        <p:spPr>
          <a:xfrm>
            <a:off x="102782" y="68627"/>
            <a:ext cx="5757333" cy="3234267"/>
          </a:xfrm>
          <a:prstGeom prst="rect">
            <a:avLst/>
          </a:prstGeom>
        </p:spPr>
      </p:pic>
      <p:sp>
        <p:nvSpPr>
          <p:cNvPr id="2" name="Rounded Rectangle 1">
            <a:extLst>
              <a:ext uri="{FF2B5EF4-FFF2-40B4-BE49-F238E27FC236}">
                <a16:creationId xmlns:a16="http://schemas.microsoft.com/office/drawing/2014/main" id="{07A46B23-0125-6364-4AD1-5676DD880DB1}"/>
              </a:ext>
            </a:extLst>
          </p:cNvPr>
          <p:cNvSpPr/>
          <p:nvPr/>
        </p:nvSpPr>
        <p:spPr>
          <a:xfrm>
            <a:off x="695928" y="6466504"/>
            <a:ext cx="2258046" cy="4375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Courtesy D. Schulte</a:t>
            </a:r>
          </a:p>
        </p:txBody>
      </p:sp>
    </p:spTree>
    <p:extLst>
      <p:ext uri="{BB962C8B-B14F-4D97-AF65-F5344CB8AC3E}">
        <p14:creationId xmlns:p14="http://schemas.microsoft.com/office/powerpoint/2010/main" val="3435123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9949EBE-2E4D-5F83-DCF2-7531C3B8C6F3}"/>
              </a:ext>
            </a:extLst>
          </p:cNvPr>
          <p:cNvSpPr>
            <a:spLocks noGrp="1"/>
          </p:cNvSpPr>
          <p:nvPr>
            <p:ph type="title"/>
          </p:nvPr>
        </p:nvSpPr>
        <p:spPr>
          <a:xfrm>
            <a:off x="571500" y="20995"/>
            <a:ext cx="11049000" cy="954457"/>
          </a:xfrm>
        </p:spPr>
        <p:txBody>
          <a:bodyPr/>
          <a:lstStyle/>
          <a:p>
            <a:r>
              <a:rPr lang="en-US" dirty="0"/>
              <a:t>Themes of this Talk</a:t>
            </a:r>
          </a:p>
        </p:txBody>
      </p:sp>
      <p:sp>
        <p:nvSpPr>
          <p:cNvPr id="4" name="Slide Number Placeholder 3">
            <a:extLst>
              <a:ext uri="{FF2B5EF4-FFF2-40B4-BE49-F238E27FC236}">
                <a16:creationId xmlns:a16="http://schemas.microsoft.com/office/drawing/2014/main" id="{F4F335A1-F838-BA00-5905-26294C805DD6}"/>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sp>
        <p:nvSpPr>
          <p:cNvPr id="5" name="Freeform 4">
            <a:extLst>
              <a:ext uri="{FF2B5EF4-FFF2-40B4-BE49-F238E27FC236}">
                <a16:creationId xmlns:a16="http://schemas.microsoft.com/office/drawing/2014/main" id="{B0B8AB4A-8BE3-9B80-AF9C-E5E45476AC7A}"/>
              </a:ext>
            </a:extLst>
          </p:cNvPr>
          <p:cNvSpPr/>
          <p:nvPr/>
        </p:nvSpPr>
        <p:spPr>
          <a:xfrm>
            <a:off x="482562" y="975453"/>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p:spPr>
        <p:txBody>
          <a:bodyPr spcFirstLastPara="0" vert="horz" wrap="square" lIns="834477" tIns="23495" rIns="787486" bIns="23495" numCol="1" spcCol="1270" anchor="ctr" anchorCtr="0">
            <a:noAutofit/>
          </a:bodyPr>
          <a:lstStyle/>
          <a:p>
            <a:pPr marL="0" marR="0" lvl="0" indent="0" algn="ctr" defTabSz="1644650" eaLnBrk="1" fontAlgn="auto" latinLnBrk="0" hangingPunct="1">
              <a:lnSpc>
                <a:spcPct val="90000"/>
              </a:lnSpc>
              <a:spcBef>
                <a:spcPct val="0"/>
              </a:spcBef>
              <a:spcAft>
                <a:spcPct val="35000"/>
              </a:spcAft>
              <a:buClrTx/>
              <a:buSzTx/>
              <a:buFontTx/>
              <a:buNone/>
              <a:tabLst/>
              <a:defRPr/>
            </a:pPr>
            <a:r>
              <a:rPr kumimoji="0" lang="en-US" sz="3700" b="0" i="0" u="none" strike="noStrike" kern="0" cap="none" spc="0" normalizeH="0" baseline="0" noProof="0" dirty="0">
                <a:ln>
                  <a:noFill/>
                </a:ln>
                <a:solidFill>
                  <a:prstClr val="white"/>
                </a:solidFill>
                <a:effectLst/>
                <a:uLnTx/>
                <a:uFillTx/>
                <a:latin typeface="Calibri" panose="020F0502020204030204"/>
                <a:ea typeface="+mn-ea"/>
                <a:cs typeface="+mn-cs"/>
              </a:rPr>
              <a:t>High Energy Colliders</a:t>
            </a:r>
          </a:p>
        </p:txBody>
      </p:sp>
      <p:sp>
        <p:nvSpPr>
          <p:cNvPr id="6" name="Freeform 5">
            <a:extLst>
              <a:ext uri="{FF2B5EF4-FFF2-40B4-BE49-F238E27FC236}">
                <a16:creationId xmlns:a16="http://schemas.microsoft.com/office/drawing/2014/main" id="{707FD8C9-61D7-AD9D-E1F7-8A42B478D156}"/>
              </a:ext>
            </a:extLst>
          </p:cNvPr>
          <p:cNvSpPr/>
          <p:nvPr/>
        </p:nvSpPr>
        <p:spPr>
          <a:xfrm>
            <a:off x="3908130" y="1109325"/>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solidFill>
            <a:srgbClr val="3D9CCC">
              <a:alpha val="90000"/>
              <a:tint val="40000"/>
              <a:hueOff val="0"/>
              <a:satOff val="0"/>
              <a:lumOff val="0"/>
              <a:alphaOff val="0"/>
            </a:srgbClr>
          </a:solidFill>
          <a:ln w="6350" cap="flat" cmpd="sng" algn="ctr">
            <a:solidFill>
              <a:srgbClr val="3D9CCC">
                <a:alpha val="90000"/>
                <a:tint val="40000"/>
                <a:hueOff val="0"/>
                <a:satOff val="0"/>
                <a:lumOff val="0"/>
                <a:alphaOff val="0"/>
              </a:srgb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eaLnBrk="1" fontAlgn="auto" latinLnBrk="0" hangingPunct="1">
              <a:lnSpc>
                <a:spcPct val="90000"/>
              </a:lnSpc>
              <a:spcBef>
                <a:spcPct val="0"/>
              </a:spcBef>
              <a:spcAft>
                <a:spcPct val="35000"/>
              </a:spcAft>
              <a:buClrTx/>
              <a:buSzTx/>
              <a:buFontTx/>
              <a:buNone/>
              <a:tabLst/>
              <a:defRPr/>
            </a:pPr>
            <a:r>
              <a:rPr kumimoji="0" lang="en-US" sz="29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 Brief Perspective</a:t>
            </a:r>
          </a:p>
        </p:txBody>
      </p:sp>
      <p:sp>
        <p:nvSpPr>
          <p:cNvPr id="7" name="Freeform 6">
            <a:extLst>
              <a:ext uri="{FF2B5EF4-FFF2-40B4-BE49-F238E27FC236}">
                <a16:creationId xmlns:a16="http://schemas.microsoft.com/office/drawing/2014/main" id="{3DDCCCFF-5783-47DC-3E7F-E391FE6D0915}"/>
              </a:ext>
            </a:extLst>
          </p:cNvPr>
          <p:cNvSpPr/>
          <p:nvPr/>
        </p:nvSpPr>
        <p:spPr>
          <a:xfrm>
            <a:off x="482562" y="2770923"/>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solidFill>
            <a:schemeClr val="accent2">
              <a:lumMod val="60000"/>
              <a:lumOff val="40000"/>
            </a:schemeClr>
          </a:solidFill>
          <a:ln>
            <a:noFill/>
          </a:ln>
          <a:effectLst/>
          <a:scene3d>
            <a:camera prst="orthographicFront"/>
            <a:lightRig rig="threePt" dir="t">
              <a:rot lat="0" lon="0" rev="7500000"/>
            </a:lightRig>
          </a:scene3d>
          <a:sp3d prstMaterial="plastic">
            <a:bevelT w="127000" h="25400" prst="relaxedInset"/>
          </a:sp3d>
        </p:spPr>
        <p:txBody>
          <a:bodyPr spcFirstLastPara="0" vert="horz" wrap="square" lIns="834477" tIns="23495" rIns="787486" bIns="23495" numCol="1" spcCol="1270" anchor="ctr" anchorCtr="0">
            <a:noAutofit/>
          </a:bodyPr>
          <a:lstStyle/>
          <a:p>
            <a:pPr marL="0" marR="0" lvl="0" indent="0" algn="ctr" defTabSz="1644650" eaLnBrk="1" fontAlgn="auto" latinLnBrk="0" hangingPunct="1">
              <a:lnSpc>
                <a:spcPct val="90000"/>
              </a:lnSpc>
              <a:spcBef>
                <a:spcPct val="0"/>
              </a:spcBef>
              <a:spcAft>
                <a:spcPct val="35000"/>
              </a:spcAft>
              <a:buClrTx/>
              <a:buSzTx/>
              <a:buFontTx/>
              <a:buNone/>
              <a:tabLst/>
              <a:defRPr/>
            </a:pPr>
            <a:r>
              <a:rPr kumimoji="0" lang="en-US" sz="3700" b="0" i="0" u="none" strike="noStrike" kern="0" cap="none" spc="0" normalizeH="0" baseline="0" noProof="0" dirty="0">
                <a:ln>
                  <a:noFill/>
                </a:ln>
                <a:solidFill>
                  <a:prstClr val="white"/>
                </a:solidFill>
                <a:effectLst/>
                <a:uLnTx/>
                <a:uFillTx/>
                <a:latin typeface="Calibri" panose="020F0502020204030204"/>
                <a:ea typeface="+mn-ea"/>
                <a:cs typeface="+mn-cs"/>
              </a:rPr>
              <a:t>Why Muons?</a:t>
            </a:r>
          </a:p>
        </p:txBody>
      </p:sp>
      <p:sp>
        <p:nvSpPr>
          <p:cNvPr id="8" name="Freeform 7">
            <a:extLst>
              <a:ext uri="{FF2B5EF4-FFF2-40B4-BE49-F238E27FC236}">
                <a16:creationId xmlns:a16="http://schemas.microsoft.com/office/drawing/2014/main" id="{839B1D6C-20D4-B069-333F-A887D4FEA9F8}"/>
              </a:ext>
            </a:extLst>
          </p:cNvPr>
          <p:cNvSpPr/>
          <p:nvPr/>
        </p:nvSpPr>
        <p:spPr>
          <a:xfrm>
            <a:off x="3908130" y="2904795"/>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solidFill>
            <a:srgbClr val="3D9CCC">
              <a:alpha val="90000"/>
              <a:tint val="40000"/>
              <a:hueOff val="0"/>
              <a:satOff val="0"/>
              <a:lumOff val="0"/>
              <a:alphaOff val="0"/>
            </a:srgbClr>
          </a:solidFill>
          <a:ln w="6350" cap="flat" cmpd="sng" algn="ctr">
            <a:solidFill>
              <a:srgbClr val="3D9CCC">
                <a:alpha val="90000"/>
                <a:tint val="40000"/>
                <a:hueOff val="0"/>
                <a:satOff val="0"/>
                <a:lumOff val="0"/>
                <a:alphaOff val="0"/>
              </a:srgb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eaLnBrk="1" fontAlgn="auto" latinLnBrk="0" hangingPunct="1">
              <a:lnSpc>
                <a:spcPct val="90000"/>
              </a:lnSpc>
              <a:spcBef>
                <a:spcPct val="0"/>
              </a:spcBef>
              <a:spcAft>
                <a:spcPct val="35000"/>
              </a:spcAft>
              <a:buClrTx/>
              <a:buSzTx/>
              <a:buFontTx/>
              <a:buNone/>
              <a:tabLst/>
              <a:defRPr/>
            </a:pPr>
            <a:r>
              <a:rPr kumimoji="0" lang="en-US" sz="29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 Vehicle for Discovery</a:t>
            </a:r>
          </a:p>
        </p:txBody>
      </p:sp>
      <p:sp>
        <p:nvSpPr>
          <p:cNvPr id="9" name="Freeform 8">
            <a:extLst>
              <a:ext uri="{FF2B5EF4-FFF2-40B4-BE49-F238E27FC236}">
                <a16:creationId xmlns:a16="http://schemas.microsoft.com/office/drawing/2014/main" id="{DA45CD8A-9A0A-980C-E296-323B3550F7D2}"/>
              </a:ext>
            </a:extLst>
          </p:cNvPr>
          <p:cNvSpPr/>
          <p:nvPr/>
        </p:nvSpPr>
        <p:spPr>
          <a:xfrm>
            <a:off x="6718670" y="2904795"/>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solidFill>
            <a:srgbClr val="3D9CCC">
              <a:alpha val="90000"/>
              <a:tint val="40000"/>
              <a:hueOff val="0"/>
              <a:satOff val="0"/>
              <a:lumOff val="0"/>
              <a:alphaOff val="0"/>
            </a:srgbClr>
          </a:solidFill>
          <a:ln w="6350" cap="flat" cmpd="sng" algn="ctr">
            <a:solidFill>
              <a:srgbClr val="3D9CCC">
                <a:alpha val="90000"/>
                <a:tint val="40000"/>
                <a:hueOff val="0"/>
                <a:satOff val="0"/>
                <a:lumOff val="0"/>
                <a:alphaOff val="0"/>
              </a:srgb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eaLnBrk="1" fontAlgn="auto" latinLnBrk="0" hangingPunct="1">
              <a:lnSpc>
                <a:spcPct val="90000"/>
              </a:lnSpc>
              <a:spcBef>
                <a:spcPct val="0"/>
              </a:spcBef>
              <a:spcAft>
                <a:spcPct val="35000"/>
              </a:spcAft>
              <a:buClrTx/>
              <a:buSzTx/>
              <a:buFontTx/>
              <a:buNone/>
              <a:tabLst/>
              <a:defRPr/>
            </a:pPr>
            <a:r>
              <a:rPr kumimoji="0" lang="en-US" sz="29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Physics Challenges</a:t>
            </a:r>
          </a:p>
        </p:txBody>
      </p:sp>
      <p:sp>
        <p:nvSpPr>
          <p:cNvPr id="10" name="Freeform 9">
            <a:extLst>
              <a:ext uri="{FF2B5EF4-FFF2-40B4-BE49-F238E27FC236}">
                <a16:creationId xmlns:a16="http://schemas.microsoft.com/office/drawing/2014/main" id="{3EC3B4C3-E36D-8623-917B-7BB2D4D193CE}"/>
              </a:ext>
            </a:extLst>
          </p:cNvPr>
          <p:cNvSpPr/>
          <p:nvPr/>
        </p:nvSpPr>
        <p:spPr>
          <a:xfrm>
            <a:off x="3908130" y="4700265"/>
            <a:ext cx="4281041" cy="1307228"/>
          </a:xfrm>
          <a:custGeom>
            <a:avLst/>
            <a:gdLst>
              <a:gd name="connsiteX0" fmla="*/ 0 w 4281041"/>
              <a:gd name="connsiteY0" fmla="*/ 0 h 1307228"/>
              <a:gd name="connsiteX1" fmla="*/ 3627427 w 4281041"/>
              <a:gd name="connsiteY1" fmla="*/ 0 h 1307228"/>
              <a:gd name="connsiteX2" fmla="*/ 4281041 w 4281041"/>
              <a:gd name="connsiteY2" fmla="*/ 653614 h 1307228"/>
              <a:gd name="connsiteX3" fmla="*/ 3627427 w 4281041"/>
              <a:gd name="connsiteY3" fmla="*/ 1307228 h 1307228"/>
              <a:gd name="connsiteX4" fmla="*/ 0 w 4281041"/>
              <a:gd name="connsiteY4" fmla="*/ 1307228 h 1307228"/>
              <a:gd name="connsiteX5" fmla="*/ 653614 w 4281041"/>
              <a:gd name="connsiteY5" fmla="*/ 653614 h 1307228"/>
              <a:gd name="connsiteX6" fmla="*/ 0 w 4281041"/>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1041" h="1307228">
                <a:moveTo>
                  <a:pt x="0" y="0"/>
                </a:moveTo>
                <a:lnTo>
                  <a:pt x="3627427" y="0"/>
                </a:lnTo>
                <a:lnTo>
                  <a:pt x="4281041" y="653614"/>
                </a:lnTo>
                <a:lnTo>
                  <a:pt x="3627427" y="1307228"/>
                </a:lnTo>
                <a:lnTo>
                  <a:pt x="0" y="1307228"/>
                </a:lnTo>
                <a:lnTo>
                  <a:pt x="653614" y="653614"/>
                </a:lnTo>
                <a:lnTo>
                  <a:pt x="0" y="0"/>
                </a:lnTo>
                <a:close/>
              </a:path>
            </a:pathLst>
          </a:custGeom>
          <a:solidFill>
            <a:srgbClr val="3D9CCC">
              <a:alpha val="90000"/>
              <a:tint val="40000"/>
              <a:hueOff val="0"/>
              <a:satOff val="0"/>
              <a:lumOff val="0"/>
              <a:alphaOff val="0"/>
            </a:srgbClr>
          </a:solidFill>
          <a:ln w="6350" cap="flat" cmpd="sng" algn="ctr">
            <a:solidFill>
              <a:srgbClr val="3D9CCC">
                <a:alpha val="90000"/>
                <a:tint val="40000"/>
                <a:hueOff val="0"/>
                <a:satOff val="0"/>
                <a:lumOff val="0"/>
                <a:alphaOff val="0"/>
              </a:srgb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eaLnBrk="1" fontAlgn="auto" latinLnBrk="0" hangingPunct="1">
              <a:lnSpc>
                <a:spcPct val="90000"/>
              </a:lnSpc>
              <a:spcBef>
                <a:spcPct val="0"/>
              </a:spcBef>
              <a:spcAft>
                <a:spcPct val="35000"/>
              </a:spcAft>
              <a:buClrTx/>
              <a:buSzTx/>
              <a:buFontTx/>
              <a:buNone/>
              <a:tabLst/>
              <a:defRPr/>
            </a:pPr>
            <a:r>
              <a:rPr kumimoji="0" lang="en-US" sz="29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Machine Concepts</a:t>
            </a:r>
          </a:p>
        </p:txBody>
      </p:sp>
      <p:sp>
        <p:nvSpPr>
          <p:cNvPr id="11" name="Freeform 10">
            <a:extLst>
              <a:ext uri="{FF2B5EF4-FFF2-40B4-BE49-F238E27FC236}">
                <a16:creationId xmlns:a16="http://schemas.microsoft.com/office/drawing/2014/main" id="{30FAB566-2FD4-EB7C-2DD9-6F706B02C01A}"/>
              </a:ext>
            </a:extLst>
          </p:cNvPr>
          <p:cNvSpPr/>
          <p:nvPr/>
        </p:nvSpPr>
        <p:spPr>
          <a:xfrm>
            <a:off x="7731642" y="4700265"/>
            <a:ext cx="3940116" cy="1307228"/>
          </a:xfrm>
          <a:custGeom>
            <a:avLst/>
            <a:gdLst>
              <a:gd name="connsiteX0" fmla="*/ 0 w 3940116"/>
              <a:gd name="connsiteY0" fmla="*/ 0 h 1307228"/>
              <a:gd name="connsiteX1" fmla="*/ 3286502 w 3940116"/>
              <a:gd name="connsiteY1" fmla="*/ 0 h 1307228"/>
              <a:gd name="connsiteX2" fmla="*/ 3940116 w 3940116"/>
              <a:gd name="connsiteY2" fmla="*/ 653614 h 1307228"/>
              <a:gd name="connsiteX3" fmla="*/ 3286502 w 3940116"/>
              <a:gd name="connsiteY3" fmla="*/ 1307228 h 1307228"/>
              <a:gd name="connsiteX4" fmla="*/ 0 w 3940116"/>
              <a:gd name="connsiteY4" fmla="*/ 1307228 h 1307228"/>
              <a:gd name="connsiteX5" fmla="*/ 653614 w 3940116"/>
              <a:gd name="connsiteY5" fmla="*/ 653614 h 1307228"/>
              <a:gd name="connsiteX6" fmla="*/ 0 w 3940116"/>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0116" h="1307228">
                <a:moveTo>
                  <a:pt x="0" y="0"/>
                </a:moveTo>
                <a:lnTo>
                  <a:pt x="3286502" y="0"/>
                </a:lnTo>
                <a:lnTo>
                  <a:pt x="3940116" y="653614"/>
                </a:lnTo>
                <a:lnTo>
                  <a:pt x="3286502" y="1307228"/>
                </a:lnTo>
                <a:lnTo>
                  <a:pt x="0" y="1307228"/>
                </a:lnTo>
                <a:lnTo>
                  <a:pt x="653614" y="653614"/>
                </a:lnTo>
                <a:lnTo>
                  <a:pt x="0" y="0"/>
                </a:lnTo>
                <a:close/>
              </a:path>
            </a:pathLst>
          </a:custGeom>
          <a:solidFill>
            <a:srgbClr val="3D9CCC">
              <a:alpha val="90000"/>
              <a:tint val="40000"/>
              <a:hueOff val="0"/>
              <a:satOff val="0"/>
              <a:lumOff val="0"/>
              <a:alphaOff val="0"/>
            </a:srgbClr>
          </a:solidFill>
          <a:ln w="6350" cap="flat" cmpd="sng" algn="ctr">
            <a:solidFill>
              <a:srgbClr val="3D9CCC">
                <a:alpha val="90000"/>
                <a:tint val="40000"/>
                <a:hueOff val="0"/>
                <a:satOff val="0"/>
                <a:lumOff val="0"/>
                <a:alphaOff val="0"/>
              </a:srgb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eaLnBrk="1" fontAlgn="auto" latinLnBrk="0" hangingPunct="1">
              <a:lnSpc>
                <a:spcPct val="90000"/>
              </a:lnSpc>
              <a:spcBef>
                <a:spcPct val="0"/>
              </a:spcBef>
              <a:spcAft>
                <a:spcPct val="35000"/>
              </a:spcAft>
              <a:buClrTx/>
              <a:buSzTx/>
              <a:buFontTx/>
              <a:buNone/>
              <a:tabLst/>
              <a:defRPr/>
            </a:pPr>
            <a:r>
              <a:rPr kumimoji="0" lang="en-US" sz="2900" b="1" i="0" u="none" strike="noStrike" kern="0" cap="none" spc="0" normalizeH="0" baseline="0" noProof="0" dirty="0">
                <a:ln>
                  <a:noFill/>
                </a:ln>
                <a:solidFill>
                  <a:srgbClr val="3D9CCC">
                    <a:lumMod val="50000"/>
                  </a:srgbClr>
                </a:solidFill>
                <a:effectLst/>
                <a:uLnTx/>
                <a:uFillTx/>
                <a:latin typeface="Calibri" panose="020F0502020204030204"/>
                <a:ea typeface="+mn-ea"/>
                <a:cs typeface="+mn-cs"/>
              </a:rPr>
              <a:t>Charting a Path Forward</a:t>
            </a:r>
          </a:p>
        </p:txBody>
      </p:sp>
      <p:sp>
        <p:nvSpPr>
          <p:cNvPr id="12" name="Freeform 11">
            <a:extLst>
              <a:ext uri="{FF2B5EF4-FFF2-40B4-BE49-F238E27FC236}">
                <a16:creationId xmlns:a16="http://schemas.microsoft.com/office/drawing/2014/main" id="{7CFDCF4C-A4E2-82B3-4765-1DE1C61DCE30}"/>
              </a:ext>
            </a:extLst>
          </p:cNvPr>
          <p:cNvSpPr/>
          <p:nvPr/>
        </p:nvSpPr>
        <p:spPr>
          <a:xfrm>
            <a:off x="482562" y="4566393"/>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solidFill>
            <a:schemeClr val="accent2">
              <a:lumMod val="40000"/>
              <a:lumOff val="6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shade val="80000"/>
              <a:hueOff val="346820"/>
              <a:satOff val="-5724"/>
              <a:lumOff val="27061"/>
              <a:alphaOff val="0"/>
            </a:schemeClr>
          </a:fillRef>
          <a:effectRef idx="2">
            <a:schemeClr val="accent3">
              <a:shade val="80000"/>
              <a:hueOff val="346820"/>
              <a:satOff val="-5724"/>
              <a:lumOff val="27061"/>
              <a:alphaOff val="0"/>
            </a:schemeClr>
          </a:effectRef>
          <a:fontRef idx="minor">
            <a:schemeClr val="lt1"/>
          </a:fontRef>
        </p:style>
        <p:txBody>
          <a:bodyPr spcFirstLastPara="0" vert="horz" wrap="square" lIns="834477" tIns="23495" rIns="787486"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1" i="0" u="none" strike="noStrike" kern="1200" cap="none" spc="0" normalizeH="0" baseline="0" noProof="0" dirty="0">
                <a:ln>
                  <a:noFill/>
                </a:ln>
                <a:solidFill>
                  <a:srgbClr val="3D9CCC">
                    <a:lumMod val="50000"/>
                  </a:srgbClr>
                </a:solidFill>
                <a:effectLst/>
                <a:uLnTx/>
                <a:uFillTx/>
                <a:latin typeface="Calibri" panose="020F0502020204030204"/>
                <a:ea typeface="+mn-ea"/>
                <a:cs typeface="+mn-cs"/>
              </a:rPr>
              <a:t>A Muon Collider</a:t>
            </a:r>
          </a:p>
        </p:txBody>
      </p:sp>
      <p:sp>
        <p:nvSpPr>
          <p:cNvPr id="2" name="Footer Placeholder 4">
            <a:extLst>
              <a:ext uri="{FF2B5EF4-FFF2-40B4-BE49-F238E27FC236}">
                <a16:creationId xmlns:a16="http://schemas.microsoft.com/office/drawing/2014/main" id="{70B6FA2D-1B8D-6FDB-1DB7-ED1B17D87DFF}"/>
              </a:ext>
            </a:extLst>
          </p:cNvPr>
          <p:cNvSpPr txBox="1">
            <a:spLocks/>
          </p:cNvSpPr>
          <p:nvPr/>
        </p:nvSpPr>
        <p:spPr>
          <a:xfrm>
            <a:off x="3436219" y="6546782"/>
            <a:ext cx="4812631" cy="2698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Princeton University Physics Department Colloquium - February 22, 2024</a:t>
            </a:r>
          </a:p>
        </p:txBody>
      </p:sp>
    </p:spTree>
    <p:extLst>
      <p:ext uri="{BB962C8B-B14F-4D97-AF65-F5344CB8AC3E}">
        <p14:creationId xmlns:p14="http://schemas.microsoft.com/office/powerpoint/2010/main" val="378142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790299" y="6597353"/>
            <a:ext cx="8471301" cy="306687"/>
          </a:xfrm>
        </p:spPr>
        <p:txBody>
          <a:bodyPr/>
          <a:lstStyle/>
          <a:p>
            <a:r>
              <a:rPr lang="en-US" dirty="0"/>
              <a:t>Princeton University Physics Department Colloquium - February 22, 2024</a:t>
            </a:r>
            <a:endParaRPr lang="en-GB" dirty="0"/>
          </a:p>
        </p:txBody>
      </p:sp>
      <p:sp>
        <p:nvSpPr>
          <p:cNvPr id="4" name="Slide Number Placeholder 3">
            <a:extLst>
              <a:ext uri="{FF2B5EF4-FFF2-40B4-BE49-F238E27FC236}">
                <a16:creationId xmlns:a16="http://schemas.microsoft.com/office/drawing/2014/main" id="{CC0ACE08-C8EE-58E1-BCA3-2DE39B56CCEA}"/>
              </a:ext>
            </a:extLst>
          </p:cNvPr>
          <p:cNvSpPr>
            <a:spLocks noGrp="1"/>
          </p:cNvSpPr>
          <p:nvPr>
            <p:ph type="sldNum" sz="quarter" idx="4"/>
          </p:nvPr>
        </p:nvSpPr>
        <p:spPr/>
        <p:txBody>
          <a:bodyPr/>
          <a:lstStyle/>
          <a:p>
            <a:fld id="{974172A1-1CBF-0B40-9234-7D4D80EC19EA}" type="slidenum">
              <a:rPr lang="en-GB" smtClean="0"/>
              <a:pPr/>
              <a:t>30</a:t>
            </a:fld>
            <a:endParaRPr lang="en-GB" dirty="0"/>
          </a:p>
        </p:txBody>
      </p:sp>
      <p:pic>
        <p:nvPicPr>
          <p:cNvPr id="7" name="Picture 6">
            <a:extLst>
              <a:ext uri="{FF2B5EF4-FFF2-40B4-BE49-F238E27FC236}">
                <a16:creationId xmlns:a16="http://schemas.microsoft.com/office/drawing/2014/main" id="{4B098999-7EF0-F956-316B-B83B0A91E6DC}"/>
              </a:ext>
            </a:extLst>
          </p:cNvPr>
          <p:cNvPicPr>
            <a:picLocks noChangeAspect="1"/>
          </p:cNvPicPr>
          <p:nvPr/>
        </p:nvPicPr>
        <p:blipFill>
          <a:blip r:embed="rId2"/>
          <a:stretch>
            <a:fillRect/>
          </a:stretch>
        </p:blipFill>
        <p:spPr>
          <a:xfrm>
            <a:off x="6387339" y="70380"/>
            <a:ext cx="5757333" cy="3234267"/>
          </a:xfrm>
          <a:prstGeom prst="rect">
            <a:avLst/>
          </a:prstGeom>
        </p:spPr>
      </p:pic>
      <p:pic>
        <p:nvPicPr>
          <p:cNvPr id="12" name="Picture 11">
            <a:extLst>
              <a:ext uri="{FF2B5EF4-FFF2-40B4-BE49-F238E27FC236}">
                <a16:creationId xmlns:a16="http://schemas.microsoft.com/office/drawing/2014/main" id="{5BCD7E19-902F-F1F8-7AC3-243F9CC53E26}"/>
              </a:ext>
            </a:extLst>
          </p:cNvPr>
          <p:cNvPicPr>
            <a:picLocks noChangeAspect="1"/>
          </p:cNvPicPr>
          <p:nvPr/>
        </p:nvPicPr>
        <p:blipFill>
          <a:blip r:embed="rId3"/>
          <a:stretch>
            <a:fillRect/>
          </a:stretch>
        </p:blipFill>
        <p:spPr>
          <a:xfrm>
            <a:off x="200675" y="3441103"/>
            <a:ext cx="5757333" cy="3234267"/>
          </a:xfrm>
          <a:prstGeom prst="rect">
            <a:avLst/>
          </a:prstGeom>
        </p:spPr>
      </p:pic>
      <p:pic>
        <p:nvPicPr>
          <p:cNvPr id="2" name="Picture 1">
            <a:extLst>
              <a:ext uri="{FF2B5EF4-FFF2-40B4-BE49-F238E27FC236}">
                <a16:creationId xmlns:a16="http://schemas.microsoft.com/office/drawing/2014/main" id="{02E2DAA3-D6C3-B58A-8ACF-EF3A4D805F89}"/>
              </a:ext>
            </a:extLst>
          </p:cNvPr>
          <p:cNvPicPr>
            <a:picLocks noChangeAspect="1"/>
          </p:cNvPicPr>
          <p:nvPr/>
        </p:nvPicPr>
        <p:blipFill>
          <a:blip r:embed="rId4"/>
          <a:stretch>
            <a:fillRect/>
          </a:stretch>
        </p:blipFill>
        <p:spPr>
          <a:xfrm>
            <a:off x="6402484" y="3332989"/>
            <a:ext cx="5757333" cy="3234267"/>
          </a:xfrm>
          <a:prstGeom prst="rect">
            <a:avLst/>
          </a:prstGeom>
        </p:spPr>
      </p:pic>
      <p:pic>
        <p:nvPicPr>
          <p:cNvPr id="6" name="Picture 5">
            <a:extLst>
              <a:ext uri="{FF2B5EF4-FFF2-40B4-BE49-F238E27FC236}">
                <a16:creationId xmlns:a16="http://schemas.microsoft.com/office/drawing/2014/main" id="{42FC9E7C-E2D7-0DBF-EC56-FACE60CEAAA7}"/>
              </a:ext>
            </a:extLst>
          </p:cNvPr>
          <p:cNvPicPr>
            <a:picLocks noChangeAspect="1"/>
          </p:cNvPicPr>
          <p:nvPr/>
        </p:nvPicPr>
        <p:blipFill>
          <a:blip r:embed="rId5"/>
          <a:stretch>
            <a:fillRect/>
          </a:stretch>
        </p:blipFill>
        <p:spPr>
          <a:xfrm>
            <a:off x="47330" y="68627"/>
            <a:ext cx="5757333" cy="3234267"/>
          </a:xfrm>
          <a:prstGeom prst="rect">
            <a:avLst/>
          </a:prstGeom>
        </p:spPr>
      </p:pic>
      <p:sp>
        <p:nvSpPr>
          <p:cNvPr id="5" name="Rounded Rectangle 4">
            <a:extLst>
              <a:ext uri="{FF2B5EF4-FFF2-40B4-BE49-F238E27FC236}">
                <a16:creationId xmlns:a16="http://schemas.microsoft.com/office/drawing/2014/main" id="{132ADF92-C5F5-08E5-2D55-E3784F90BE96}"/>
              </a:ext>
            </a:extLst>
          </p:cNvPr>
          <p:cNvSpPr/>
          <p:nvPr/>
        </p:nvSpPr>
        <p:spPr>
          <a:xfrm>
            <a:off x="695928" y="6675370"/>
            <a:ext cx="2258046" cy="2286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Courtesy D. Schulte</a:t>
            </a:r>
          </a:p>
        </p:txBody>
      </p:sp>
    </p:spTree>
    <p:extLst>
      <p:ext uri="{BB962C8B-B14F-4D97-AF65-F5344CB8AC3E}">
        <p14:creationId xmlns:p14="http://schemas.microsoft.com/office/powerpoint/2010/main" val="1321680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953928" y="6597353"/>
            <a:ext cx="8307672" cy="306687"/>
          </a:xfrm>
        </p:spPr>
        <p:txBody>
          <a:bodyPr/>
          <a:lstStyle/>
          <a:p>
            <a:r>
              <a:rPr lang="en-US" dirty="0"/>
              <a:t>Princeton University Physics Department Colloquium - February 22, 2024</a:t>
            </a:r>
            <a:endParaRPr lang="en-GB" dirty="0"/>
          </a:p>
        </p:txBody>
      </p:sp>
      <p:sp>
        <p:nvSpPr>
          <p:cNvPr id="4" name="Slide Number Placeholder 3">
            <a:extLst>
              <a:ext uri="{FF2B5EF4-FFF2-40B4-BE49-F238E27FC236}">
                <a16:creationId xmlns:a16="http://schemas.microsoft.com/office/drawing/2014/main" id="{CC0ACE08-C8EE-58E1-BCA3-2DE39B56CCEA}"/>
              </a:ext>
            </a:extLst>
          </p:cNvPr>
          <p:cNvSpPr>
            <a:spLocks noGrp="1"/>
          </p:cNvSpPr>
          <p:nvPr>
            <p:ph type="sldNum" sz="quarter" idx="4"/>
          </p:nvPr>
        </p:nvSpPr>
        <p:spPr/>
        <p:txBody>
          <a:bodyPr/>
          <a:lstStyle/>
          <a:p>
            <a:fld id="{974172A1-1CBF-0B40-9234-7D4D80EC19EA}" type="slidenum">
              <a:rPr lang="en-GB" smtClean="0"/>
              <a:pPr/>
              <a:t>31</a:t>
            </a:fld>
            <a:endParaRPr lang="en-GB" dirty="0"/>
          </a:p>
        </p:txBody>
      </p:sp>
      <p:pic>
        <p:nvPicPr>
          <p:cNvPr id="5" name="Picture 4">
            <a:extLst>
              <a:ext uri="{FF2B5EF4-FFF2-40B4-BE49-F238E27FC236}">
                <a16:creationId xmlns:a16="http://schemas.microsoft.com/office/drawing/2014/main" id="{9693EE6E-7463-CC21-7055-48DE6143F16F}"/>
              </a:ext>
            </a:extLst>
          </p:cNvPr>
          <p:cNvPicPr>
            <a:picLocks noChangeAspect="1"/>
          </p:cNvPicPr>
          <p:nvPr/>
        </p:nvPicPr>
        <p:blipFill>
          <a:blip r:embed="rId2"/>
          <a:stretch>
            <a:fillRect/>
          </a:stretch>
        </p:blipFill>
        <p:spPr>
          <a:xfrm>
            <a:off x="6328455" y="3332989"/>
            <a:ext cx="5757333" cy="3234267"/>
          </a:xfrm>
          <a:prstGeom prst="rect">
            <a:avLst/>
          </a:prstGeom>
        </p:spPr>
      </p:pic>
      <p:pic>
        <p:nvPicPr>
          <p:cNvPr id="9" name="Picture 8">
            <a:extLst>
              <a:ext uri="{FF2B5EF4-FFF2-40B4-BE49-F238E27FC236}">
                <a16:creationId xmlns:a16="http://schemas.microsoft.com/office/drawing/2014/main" id="{A9BA988D-4EC5-4EE5-7966-B70E6B2E8DCE}"/>
              </a:ext>
            </a:extLst>
          </p:cNvPr>
          <p:cNvPicPr>
            <a:picLocks noChangeAspect="1"/>
          </p:cNvPicPr>
          <p:nvPr/>
        </p:nvPicPr>
        <p:blipFill>
          <a:blip r:embed="rId3"/>
          <a:stretch>
            <a:fillRect/>
          </a:stretch>
        </p:blipFill>
        <p:spPr>
          <a:xfrm>
            <a:off x="6328455" y="68627"/>
            <a:ext cx="5757333" cy="3234267"/>
          </a:xfrm>
          <a:prstGeom prst="rect">
            <a:avLst/>
          </a:prstGeom>
        </p:spPr>
      </p:pic>
      <p:pic>
        <p:nvPicPr>
          <p:cNvPr id="2" name="Picture 1">
            <a:extLst>
              <a:ext uri="{FF2B5EF4-FFF2-40B4-BE49-F238E27FC236}">
                <a16:creationId xmlns:a16="http://schemas.microsoft.com/office/drawing/2014/main" id="{D2C269DF-C093-8E84-5E53-F605590843E9}"/>
              </a:ext>
            </a:extLst>
          </p:cNvPr>
          <p:cNvPicPr>
            <a:picLocks noChangeAspect="1"/>
          </p:cNvPicPr>
          <p:nvPr/>
        </p:nvPicPr>
        <p:blipFill>
          <a:blip r:embed="rId4"/>
          <a:stretch>
            <a:fillRect/>
          </a:stretch>
        </p:blipFill>
        <p:spPr>
          <a:xfrm>
            <a:off x="242656" y="3429000"/>
            <a:ext cx="5757333" cy="3234267"/>
          </a:xfrm>
          <a:prstGeom prst="rect">
            <a:avLst/>
          </a:prstGeom>
        </p:spPr>
      </p:pic>
      <p:pic>
        <p:nvPicPr>
          <p:cNvPr id="6" name="Picture 5">
            <a:extLst>
              <a:ext uri="{FF2B5EF4-FFF2-40B4-BE49-F238E27FC236}">
                <a16:creationId xmlns:a16="http://schemas.microsoft.com/office/drawing/2014/main" id="{6A004D37-513B-5AC3-37F2-19861A38B723}"/>
              </a:ext>
            </a:extLst>
          </p:cNvPr>
          <p:cNvPicPr>
            <a:picLocks noChangeAspect="1"/>
          </p:cNvPicPr>
          <p:nvPr/>
        </p:nvPicPr>
        <p:blipFill>
          <a:blip r:embed="rId5"/>
          <a:stretch>
            <a:fillRect/>
          </a:stretch>
        </p:blipFill>
        <p:spPr>
          <a:xfrm>
            <a:off x="97287" y="98723"/>
            <a:ext cx="5757333" cy="3234267"/>
          </a:xfrm>
          <a:prstGeom prst="rect">
            <a:avLst/>
          </a:prstGeom>
        </p:spPr>
      </p:pic>
      <p:sp>
        <p:nvSpPr>
          <p:cNvPr id="7" name="Rounded Rectangle 6">
            <a:extLst>
              <a:ext uri="{FF2B5EF4-FFF2-40B4-BE49-F238E27FC236}">
                <a16:creationId xmlns:a16="http://schemas.microsoft.com/office/drawing/2014/main" id="{E85F4498-62D5-2A44-EDBF-67C6D0929A82}"/>
              </a:ext>
            </a:extLst>
          </p:cNvPr>
          <p:cNvSpPr/>
          <p:nvPr/>
        </p:nvSpPr>
        <p:spPr>
          <a:xfrm>
            <a:off x="695928" y="6675370"/>
            <a:ext cx="2258046" cy="2286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Courtesy D. Schulte</a:t>
            </a:r>
          </a:p>
        </p:txBody>
      </p:sp>
    </p:spTree>
    <p:extLst>
      <p:ext uri="{BB962C8B-B14F-4D97-AF65-F5344CB8AC3E}">
        <p14:creationId xmlns:p14="http://schemas.microsoft.com/office/powerpoint/2010/main" val="3273373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97E02-C432-6B32-F2E8-2F4F13457800}"/>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4D8F8F71-FC52-9CEF-7886-77E54B6A8005}"/>
              </a:ext>
            </a:extLst>
          </p:cNvPr>
          <p:cNvSpPr/>
          <p:nvPr/>
        </p:nvSpPr>
        <p:spPr>
          <a:xfrm>
            <a:off x="482562" y="1152431"/>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ln w="38100">
            <a:no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txBody>
          <a:bodyPr spcFirstLastPara="0" vert="horz" wrap="square" lIns="834477" tIns="23495" rIns="787486"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High Energy Physics</a:t>
            </a:r>
          </a:p>
        </p:txBody>
      </p:sp>
      <p:sp>
        <p:nvSpPr>
          <p:cNvPr id="10" name="Freeform 9">
            <a:extLst>
              <a:ext uri="{FF2B5EF4-FFF2-40B4-BE49-F238E27FC236}">
                <a16:creationId xmlns:a16="http://schemas.microsoft.com/office/drawing/2014/main" id="{2C76F83F-624A-9C73-0584-7F7C5D77C804}"/>
              </a:ext>
            </a:extLst>
          </p:cNvPr>
          <p:cNvSpPr/>
          <p:nvPr/>
        </p:nvSpPr>
        <p:spPr>
          <a:xfrm>
            <a:off x="3908130" y="1286303"/>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ln w="38100">
            <a:noFill/>
          </a:ln>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 Brief Perspective</a:t>
            </a:r>
          </a:p>
        </p:txBody>
      </p:sp>
      <p:sp>
        <p:nvSpPr>
          <p:cNvPr id="11" name="Freeform 10">
            <a:extLst>
              <a:ext uri="{FF2B5EF4-FFF2-40B4-BE49-F238E27FC236}">
                <a16:creationId xmlns:a16="http://schemas.microsoft.com/office/drawing/2014/main" id="{6CCC2EDC-C1FA-1BA3-5A19-F80B7F2E9A73}"/>
              </a:ext>
            </a:extLst>
          </p:cNvPr>
          <p:cNvSpPr/>
          <p:nvPr/>
        </p:nvSpPr>
        <p:spPr>
          <a:xfrm>
            <a:off x="482562" y="2947901"/>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ln w="76200">
            <a:no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shade val="80000"/>
              <a:hueOff val="173410"/>
              <a:satOff val="-2862"/>
              <a:lumOff val="13531"/>
              <a:alphaOff val="0"/>
            </a:schemeClr>
          </a:fillRef>
          <a:effectRef idx="2">
            <a:schemeClr val="accent3">
              <a:shade val="80000"/>
              <a:hueOff val="173410"/>
              <a:satOff val="-2862"/>
              <a:lumOff val="13531"/>
              <a:alphaOff val="0"/>
            </a:schemeClr>
          </a:effectRef>
          <a:fontRef idx="minor">
            <a:schemeClr val="lt1"/>
          </a:fontRef>
        </p:style>
        <p:txBody>
          <a:bodyPr spcFirstLastPara="0" vert="horz" wrap="square" lIns="834477" tIns="23495" rIns="787486"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Why Muons?</a:t>
            </a:r>
          </a:p>
        </p:txBody>
      </p:sp>
      <p:sp>
        <p:nvSpPr>
          <p:cNvPr id="12" name="Freeform 11">
            <a:extLst>
              <a:ext uri="{FF2B5EF4-FFF2-40B4-BE49-F238E27FC236}">
                <a16:creationId xmlns:a16="http://schemas.microsoft.com/office/drawing/2014/main" id="{840075DD-CED5-409E-CB80-F264618DF2A6}"/>
              </a:ext>
            </a:extLst>
          </p:cNvPr>
          <p:cNvSpPr/>
          <p:nvPr/>
        </p:nvSpPr>
        <p:spPr>
          <a:xfrm>
            <a:off x="3908130" y="3081773"/>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ln w="76200">
            <a:noFill/>
          </a:ln>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 Vehicle for Discovery</a:t>
            </a:r>
          </a:p>
        </p:txBody>
      </p:sp>
      <p:sp>
        <p:nvSpPr>
          <p:cNvPr id="13" name="Freeform 12">
            <a:extLst>
              <a:ext uri="{FF2B5EF4-FFF2-40B4-BE49-F238E27FC236}">
                <a16:creationId xmlns:a16="http://schemas.microsoft.com/office/drawing/2014/main" id="{6FF461D9-9C48-B694-FC85-1C2942B5B637}"/>
              </a:ext>
            </a:extLst>
          </p:cNvPr>
          <p:cNvSpPr/>
          <p:nvPr/>
        </p:nvSpPr>
        <p:spPr>
          <a:xfrm>
            <a:off x="6718670" y="3081773"/>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ln w="76200">
            <a:noFill/>
          </a:ln>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Physics Challenges</a:t>
            </a:r>
          </a:p>
        </p:txBody>
      </p:sp>
      <p:sp>
        <p:nvSpPr>
          <p:cNvPr id="14" name="Freeform 13">
            <a:extLst>
              <a:ext uri="{FF2B5EF4-FFF2-40B4-BE49-F238E27FC236}">
                <a16:creationId xmlns:a16="http://schemas.microsoft.com/office/drawing/2014/main" id="{A7EF7FCD-C8FE-BCB3-D124-6E7575A820BD}"/>
              </a:ext>
            </a:extLst>
          </p:cNvPr>
          <p:cNvSpPr/>
          <p:nvPr/>
        </p:nvSpPr>
        <p:spPr>
          <a:xfrm>
            <a:off x="482562" y="4743371"/>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ln w="76200">
            <a:solidFill>
              <a:srgbClr val="C0000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shade val="80000"/>
              <a:hueOff val="346820"/>
              <a:satOff val="-5724"/>
              <a:lumOff val="27061"/>
              <a:alphaOff val="0"/>
            </a:schemeClr>
          </a:fillRef>
          <a:effectRef idx="2">
            <a:schemeClr val="accent3">
              <a:shade val="80000"/>
              <a:hueOff val="346820"/>
              <a:satOff val="-5724"/>
              <a:lumOff val="27061"/>
              <a:alphaOff val="0"/>
            </a:schemeClr>
          </a:effectRef>
          <a:fontRef idx="minor">
            <a:schemeClr val="lt1"/>
          </a:fontRef>
        </p:style>
        <p:txBody>
          <a:bodyPr spcFirstLastPara="0" vert="horz" wrap="square" lIns="834477" tIns="23495" rIns="787486"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1" i="0" u="none" strike="noStrike" kern="1200" cap="none" spc="0" normalizeH="0" baseline="0" noProof="0" dirty="0">
                <a:ln>
                  <a:noFill/>
                </a:ln>
                <a:solidFill>
                  <a:srgbClr val="3D9CCC">
                    <a:lumMod val="50000"/>
                  </a:srgbClr>
                </a:solidFill>
                <a:effectLst/>
                <a:uLnTx/>
                <a:uFillTx/>
                <a:latin typeface="Calibri" panose="020F0502020204030204"/>
                <a:ea typeface="+mn-ea"/>
                <a:cs typeface="+mn-cs"/>
              </a:rPr>
              <a:t>A Muon Collider</a:t>
            </a:r>
          </a:p>
        </p:txBody>
      </p:sp>
      <p:sp>
        <p:nvSpPr>
          <p:cNvPr id="15" name="Freeform 14">
            <a:extLst>
              <a:ext uri="{FF2B5EF4-FFF2-40B4-BE49-F238E27FC236}">
                <a16:creationId xmlns:a16="http://schemas.microsoft.com/office/drawing/2014/main" id="{BC92177F-B3D9-B66F-A41D-9837096CB780}"/>
              </a:ext>
            </a:extLst>
          </p:cNvPr>
          <p:cNvSpPr/>
          <p:nvPr/>
        </p:nvSpPr>
        <p:spPr>
          <a:xfrm>
            <a:off x="3908130" y="4877243"/>
            <a:ext cx="4281041" cy="1307228"/>
          </a:xfrm>
          <a:custGeom>
            <a:avLst/>
            <a:gdLst>
              <a:gd name="connsiteX0" fmla="*/ 0 w 4281041"/>
              <a:gd name="connsiteY0" fmla="*/ 0 h 1307228"/>
              <a:gd name="connsiteX1" fmla="*/ 3627427 w 4281041"/>
              <a:gd name="connsiteY1" fmla="*/ 0 h 1307228"/>
              <a:gd name="connsiteX2" fmla="*/ 4281041 w 4281041"/>
              <a:gd name="connsiteY2" fmla="*/ 653614 h 1307228"/>
              <a:gd name="connsiteX3" fmla="*/ 3627427 w 4281041"/>
              <a:gd name="connsiteY3" fmla="*/ 1307228 h 1307228"/>
              <a:gd name="connsiteX4" fmla="*/ 0 w 4281041"/>
              <a:gd name="connsiteY4" fmla="*/ 1307228 h 1307228"/>
              <a:gd name="connsiteX5" fmla="*/ 653614 w 4281041"/>
              <a:gd name="connsiteY5" fmla="*/ 653614 h 1307228"/>
              <a:gd name="connsiteX6" fmla="*/ 0 w 4281041"/>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1041" h="1307228">
                <a:moveTo>
                  <a:pt x="0" y="0"/>
                </a:moveTo>
                <a:lnTo>
                  <a:pt x="3627427" y="0"/>
                </a:lnTo>
                <a:lnTo>
                  <a:pt x="4281041" y="653614"/>
                </a:lnTo>
                <a:lnTo>
                  <a:pt x="3627427" y="1307228"/>
                </a:lnTo>
                <a:lnTo>
                  <a:pt x="0" y="1307228"/>
                </a:lnTo>
                <a:lnTo>
                  <a:pt x="653614" y="653614"/>
                </a:lnTo>
                <a:lnTo>
                  <a:pt x="0" y="0"/>
                </a:lnTo>
                <a:close/>
              </a:path>
            </a:pathLst>
          </a:custGeom>
          <a:ln w="76200">
            <a:noFill/>
          </a:ln>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Machine Concepts</a:t>
            </a:r>
          </a:p>
        </p:txBody>
      </p:sp>
      <p:sp>
        <p:nvSpPr>
          <p:cNvPr id="16" name="Freeform 15">
            <a:extLst>
              <a:ext uri="{FF2B5EF4-FFF2-40B4-BE49-F238E27FC236}">
                <a16:creationId xmlns:a16="http://schemas.microsoft.com/office/drawing/2014/main" id="{2670B6B6-C2DE-BE4D-1DC2-1171AB960C32}"/>
              </a:ext>
            </a:extLst>
          </p:cNvPr>
          <p:cNvSpPr/>
          <p:nvPr/>
        </p:nvSpPr>
        <p:spPr>
          <a:xfrm>
            <a:off x="7731642" y="4877243"/>
            <a:ext cx="3940116" cy="1307228"/>
          </a:xfrm>
          <a:custGeom>
            <a:avLst/>
            <a:gdLst>
              <a:gd name="connsiteX0" fmla="*/ 0 w 3940116"/>
              <a:gd name="connsiteY0" fmla="*/ 0 h 1307228"/>
              <a:gd name="connsiteX1" fmla="*/ 3286502 w 3940116"/>
              <a:gd name="connsiteY1" fmla="*/ 0 h 1307228"/>
              <a:gd name="connsiteX2" fmla="*/ 3940116 w 3940116"/>
              <a:gd name="connsiteY2" fmla="*/ 653614 h 1307228"/>
              <a:gd name="connsiteX3" fmla="*/ 3286502 w 3940116"/>
              <a:gd name="connsiteY3" fmla="*/ 1307228 h 1307228"/>
              <a:gd name="connsiteX4" fmla="*/ 0 w 3940116"/>
              <a:gd name="connsiteY4" fmla="*/ 1307228 h 1307228"/>
              <a:gd name="connsiteX5" fmla="*/ 653614 w 3940116"/>
              <a:gd name="connsiteY5" fmla="*/ 653614 h 1307228"/>
              <a:gd name="connsiteX6" fmla="*/ 0 w 3940116"/>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0116" h="1307228">
                <a:moveTo>
                  <a:pt x="0" y="0"/>
                </a:moveTo>
                <a:lnTo>
                  <a:pt x="3286502" y="0"/>
                </a:lnTo>
                <a:lnTo>
                  <a:pt x="3940116" y="653614"/>
                </a:lnTo>
                <a:lnTo>
                  <a:pt x="3286502" y="1307228"/>
                </a:lnTo>
                <a:lnTo>
                  <a:pt x="0" y="1307228"/>
                </a:lnTo>
                <a:lnTo>
                  <a:pt x="653614" y="653614"/>
                </a:lnTo>
                <a:lnTo>
                  <a:pt x="0" y="0"/>
                </a:lnTo>
                <a:close/>
              </a:path>
            </a:pathLst>
          </a:custGeom>
          <a:ln w="76200">
            <a:solidFill>
              <a:srgbClr val="C00000"/>
            </a:solidFill>
          </a:ln>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90444" tIns="18415" rIns="653614"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1" i="0" u="none" strike="noStrike" kern="1200" cap="none" spc="0" normalizeH="0" baseline="0" noProof="0" dirty="0">
                <a:ln>
                  <a:noFill/>
                </a:ln>
                <a:solidFill>
                  <a:srgbClr val="3D9CCC">
                    <a:lumMod val="50000"/>
                  </a:srgbClr>
                </a:solidFill>
                <a:effectLst/>
                <a:uLnTx/>
                <a:uFillTx/>
                <a:latin typeface="Calibri" panose="020F0502020204030204"/>
                <a:ea typeface="+mn-ea"/>
                <a:cs typeface="+mn-cs"/>
              </a:rPr>
              <a:t>Charting a Path Forward</a:t>
            </a:r>
          </a:p>
        </p:txBody>
      </p:sp>
      <p:sp>
        <p:nvSpPr>
          <p:cNvPr id="6" name="Slide Number Placeholder 5">
            <a:extLst>
              <a:ext uri="{FF2B5EF4-FFF2-40B4-BE49-F238E27FC236}">
                <a16:creationId xmlns:a16="http://schemas.microsoft.com/office/drawing/2014/main" id="{1361C46A-EF67-77A0-002E-F95B8A7251B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390B5B-5839-424A-8863-D4784EBDD27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89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p:cNvSpPr>
            <a:spLocks noGrp="1"/>
          </p:cNvSpPr>
          <p:nvPr>
            <p:ph type="title"/>
          </p:nvPr>
        </p:nvSpPr>
        <p:spPr>
          <a:xfrm>
            <a:off x="335360" y="-27384"/>
            <a:ext cx="10753195" cy="576064"/>
          </a:xfrm>
        </p:spPr>
        <p:txBody>
          <a:bodyPr>
            <a:normAutofit fontScale="90000"/>
          </a:bodyPr>
          <a:lstStyle/>
          <a:p>
            <a:r>
              <a:rPr lang="en-GB" sz="4267" b="0" dirty="0">
                <a:latin typeface="Calibri"/>
                <a:cs typeface="Calibri"/>
              </a:rPr>
              <a:t>P5 “Ask” from the US MC Community</a:t>
            </a:r>
          </a:p>
        </p:txBody>
      </p:sp>
      <p:sp>
        <p:nvSpPr>
          <p:cNvPr id="5" name="Espace réservé du numéro de diapositive 3"/>
          <p:cNvSpPr txBox="1">
            <a:spLocks/>
          </p:cNvSpPr>
          <p:nvPr/>
        </p:nvSpPr>
        <p:spPr>
          <a:xfrm>
            <a:off x="10176768" y="6073743"/>
            <a:ext cx="609600" cy="365125"/>
          </a:xfrm>
          <a:prstGeom prst="rect">
            <a:avLst/>
          </a:prstGeom>
        </p:spPr>
        <p:txBody>
          <a:bodyPr vert="horz" lIns="121920" tIns="60960" rIns="121920" bIns="6096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z="1600"/>
              <a:pPr/>
              <a:t>33</a:t>
            </a:fld>
            <a:endParaRPr lang="en-GB" sz="1600" dirty="0"/>
          </a:p>
        </p:txBody>
      </p:sp>
      <p:sp>
        <p:nvSpPr>
          <p:cNvPr id="52" name="Espace réservé du pied de page 4"/>
          <p:cNvSpPr>
            <a:spLocks noGrp="1"/>
          </p:cNvSpPr>
          <p:nvPr>
            <p:ph type="ftr" sz="quarter" idx="3"/>
          </p:nvPr>
        </p:nvSpPr>
        <p:spPr>
          <a:xfrm>
            <a:off x="1151450" y="6576487"/>
            <a:ext cx="9889099" cy="327552"/>
          </a:xfrm>
          <a:prstGeom prst="rect">
            <a:avLst/>
          </a:prstGeom>
        </p:spPr>
        <p:txBody>
          <a:bodyPr lIns="0" tIns="0" rIns="0" bIns="0"/>
          <a:lstStyle>
            <a:lvl1pPr algn="ctr">
              <a:defRPr sz="1600">
                <a:latin typeface="Arial Narrow"/>
                <a:cs typeface="Arial Narrow"/>
              </a:defRPr>
            </a:lvl1pPr>
          </a:lstStyle>
          <a:p>
            <a:r>
              <a:rPr lang="en-US" dirty="0">
                <a:latin typeface="Calibri"/>
                <a:cs typeface="Calibri"/>
              </a:rPr>
              <a:t>Princeton University Physics Department Colloquium - February 22, 2024</a:t>
            </a:r>
            <a:endParaRPr lang="en-GB" dirty="0">
              <a:latin typeface="Calibri"/>
              <a:cs typeface="Calibri"/>
            </a:endParaRPr>
          </a:p>
        </p:txBody>
      </p:sp>
      <p:pic>
        <p:nvPicPr>
          <p:cNvPr id="4" name="Picture 3" descr="A picture containing text, diagram, screenshot, font&#10;&#10;Description automatically generated">
            <a:extLst>
              <a:ext uri="{FF2B5EF4-FFF2-40B4-BE49-F238E27FC236}">
                <a16:creationId xmlns:a16="http://schemas.microsoft.com/office/drawing/2014/main" id="{A82B996F-D7D5-6E85-DF0A-60611EE1A7A1}"/>
              </a:ext>
            </a:extLst>
          </p:cNvPr>
          <p:cNvPicPr>
            <a:picLocks noChangeAspect="1"/>
          </p:cNvPicPr>
          <p:nvPr/>
        </p:nvPicPr>
        <p:blipFill rotWithShape="1">
          <a:blip r:embed="rId2"/>
          <a:srcRect r="2733"/>
          <a:stretch/>
        </p:blipFill>
        <p:spPr>
          <a:xfrm>
            <a:off x="6521457" y="634599"/>
            <a:ext cx="5670544" cy="5111293"/>
          </a:xfrm>
          <a:prstGeom prst="rect">
            <a:avLst/>
          </a:prstGeom>
        </p:spPr>
      </p:pic>
      <p:pic>
        <p:nvPicPr>
          <p:cNvPr id="6" name="Picture 5" descr="A picture containing text, screenshot, diagram, software&#10;&#10;Description automatically generated">
            <a:extLst>
              <a:ext uri="{FF2B5EF4-FFF2-40B4-BE49-F238E27FC236}">
                <a16:creationId xmlns:a16="http://schemas.microsoft.com/office/drawing/2014/main" id="{B1438B67-E731-B531-BAE8-CB3BC8F2C13D}"/>
              </a:ext>
            </a:extLst>
          </p:cNvPr>
          <p:cNvPicPr>
            <a:picLocks noChangeAspect="1"/>
          </p:cNvPicPr>
          <p:nvPr/>
        </p:nvPicPr>
        <p:blipFill rotWithShape="1">
          <a:blip r:embed="rId3"/>
          <a:srcRect l="9979" r="4178"/>
          <a:stretch/>
        </p:blipFill>
        <p:spPr>
          <a:xfrm>
            <a:off x="245157" y="435313"/>
            <a:ext cx="6407339" cy="3498643"/>
          </a:xfrm>
          <a:prstGeom prst="rect">
            <a:avLst/>
          </a:prstGeom>
        </p:spPr>
      </p:pic>
      <p:sp>
        <p:nvSpPr>
          <p:cNvPr id="7" name="TextBox 6">
            <a:extLst>
              <a:ext uri="{FF2B5EF4-FFF2-40B4-BE49-F238E27FC236}">
                <a16:creationId xmlns:a16="http://schemas.microsoft.com/office/drawing/2014/main" id="{01E5FD0E-B70D-EF6A-B6EB-78D16C0ECC6E}"/>
              </a:ext>
            </a:extLst>
          </p:cNvPr>
          <p:cNvSpPr txBox="1"/>
          <p:nvPr/>
        </p:nvSpPr>
        <p:spPr>
          <a:xfrm>
            <a:off x="558367" y="4026934"/>
            <a:ext cx="5963089" cy="2185214"/>
          </a:xfrm>
          <a:prstGeom prst="rect">
            <a:avLst/>
          </a:prstGeom>
          <a:noFill/>
        </p:spPr>
        <p:txBody>
          <a:bodyPr wrap="square" rtlCol="0">
            <a:spAutoFit/>
          </a:bodyPr>
          <a:lstStyle/>
          <a:p>
            <a:r>
              <a:rPr lang="en-CH" sz="2000" b="1" dirty="0">
                <a:latin typeface="Calibri" panose="020F0502020204030204" pitchFamily="34" charset="0"/>
                <a:cs typeface="Calibri" panose="020F0502020204030204" pitchFamily="34" charset="0"/>
              </a:rPr>
              <a:t>S. Jindariani, D. Stratakis, Sridhara Dasu et al.</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Aims for the US to be a co-equal partner with Europe in an International Effort</a:t>
            </a:r>
            <a:endParaRPr lang="en-CH"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Timeline trails the European “technically-limited” roadmap somewhat</a:t>
            </a:r>
          </a:p>
          <a:p>
            <a:endParaRPr lang="en-CH" sz="2000" dirty="0">
              <a:latin typeface="Calibri" panose="020F0502020204030204" pitchFamily="34" charset="0"/>
              <a:cs typeface="Calibri" panose="020F0502020204030204" pitchFamily="34" charset="0"/>
            </a:endParaRPr>
          </a:p>
          <a:p>
            <a:endParaRPr lang="en-CH" sz="16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0618F11F-D513-709E-562A-8E6BC6924CE9}"/>
              </a:ext>
            </a:extLst>
          </p:cNvPr>
          <p:cNvSpPr>
            <a:spLocks noGrp="1"/>
          </p:cNvSpPr>
          <p:nvPr>
            <p:ph type="sldNum" sz="quarter" idx="4"/>
          </p:nvPr>
        </p:nvSpPr>
        <p:spPr/>
        <p:txBody>
          <a:bodyPr/>
          <a:lstStyle/>
          <a:p>
            <a:fld id="{974172A1-1CBF-0B40-9234-7D4D80EC19EA}" type="slidenum">
              <a:rPr lang="en-GB" smtClean="0"/>
              <a:pPr/>
              <a:t>33</a:t>
            </a:fld>
            <a:endParaRPr lang="en-GB" dirty="0"/>
          </a:p>
        </p:txBody>
      </p:sp>
    </p:spTree>
    <p:extLst>
      <p:ext uri="{BB962C8B-B14F-4D97-AF65-F5344CB8AC3E}">
        <p14:creationId xmlns:p14="http://schemas.microsoft.com/office/powerpoint/2010/main" val="1021601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A614F8-1693-2E59-AB2D-5F14E58ED36F}"/>
              </a:ext>
            </a:extLst>
          </p:cNvPr>
          <p:cNvSpPr>
            <a:spLocks noGrp="1"/>
          </p:cNvSpPr>
          <p:nvPr>
            <p:ph type="sldNum" sz="quarter" idx="2"/>
          </p:nvPr>
        </p:nvSpPr>
        <p:spPr/>
        <p:txBody>
          <a:bodyPr/>
          <a:lstStyle/>
          <a:p>
            <a:fld id="{86CB4B4D-7CA3-9044-876B-883B54F8677D}" type="slidenum">
              <a:rPr lang="en-US" smtClean="0"/>
              <a:t>34</a:t>
            </a:fld>
            <a:endParaRPr lang="en-US"/>
          </a:p>
        </p:txBody>
      </p:sp>
    </p:spTree>
    <p:extLst>
      <p:ext uri="{BB962C8B-B14F-4D97-AF65-F5344CB8AC3E}">
        <p14:creationId xmlns:p14="http://schemas.microsoft.com/office/powerpoint/2010/main" val="147594427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2.3 The Path to a 10 TeV pCM"/>
          <p:cNvSpPr txBox="1">
            <a:spLocks noGrp="1"/>
          </p:cNvSpPr>
          <p:nvPr>
            <p:ph type="title"/>
          </p:nvPr>
        </p:nvSpPr>
        <p:spPr>
          <a:prstGeom prst="rect">
            <a:avLst/>
          </a:prstGeom>
        </p:spPr>
        <p:txBody>
          <a:bodyPr>
            <a:noAutofit/>
          </a:bodyPr>
          <a:lstStyle>
            <a:lvl1pPr>
              <a:defRPr sz="10000">
                <a:solidFill>
                  <a:schemeClr val="accent1">
                    <a:lumOff val="-13575"/>
                  </a:schemeClr>
                </a:solidFill>
              </a:defRPr>
            </a:lvl1pPr>
          </a:lstStyle>
          <a:p>
            <a:r>
              <a:rPr sz="4800" dirty="0"/>
              <a:t>2.3 The Path to a 10 </a:t>
            </a:r>
            <a:r>
              <a:rPr sz="4800" dirty="0" err="1"/>
              <a:t>TeV</a:t>
            </a:r>
            <a:r>
              <a:rPr sz="4800" dirty="0"/>
              <a:t> </a:t>
            </a:r>
            <a:r>
              <a:rPr sz="4800" dirty="0" err="1"/>
              <a:t>pCM</a:t>
            </a:r>
            <a:endParaRPr sz="4800" dirty="0"/>
          </a:p>
        </p:txBody>
      </p:sp>
      <p:sp>
        <p:nvSpPr>
          <p:cNvPr id="458" name="Realization of a future collider will require resources at a global scale and will be built through a world-wide collaborative effort where decisions will be taken collectively from the outset by the partners. This differs from current and past internati"/>
          <p:cNvSpPr txBox="1">
            <a:spLocks noGrp="1"/>
          </p:cNvSpPr>
          <p:nvPr>
            <p:ph type="body" idx="1"/>
          </p:nvPr>
        </p:nvSpPr>
        <p:spPr>
          <a:prstGeom prst="rect">
            <a:avLst/>
          </a:prstGeom>
        </p:spPr>
        <p:txBody>
          <a:bodyPr>
            <a:normAutofit fontScale="55000" lnSpcReduction="20000"/>
          </a:bodyPr>
          <a:lstStyle/>
          <a:p>
            <a:pPr marL="0" indent="0" algn="just" defTabSz="189738">
              <a:spcBef>
                <a:spcPts val="0"/>
              </a:spcBef>
              <a:buSzTx/>
              <a:buNone/>
              <a:defRPr sz="3320"/>
            </a:pPr>
            <a:r>
              <a:t>Realization of a future collider will require resources at a global scale and will be built through a world-wide collaborative effort where decisions will be taken collectively from the outset by the partners. This differs from current and past international projects in particle physics, where individual laboratories started projects that were later joined by other laboratories. The proposed program aligns with </a:t>
            </a:r>
            <a:r>
              <a:rPr b="1">
                <a:solidFill>
                  <a:srgbClr val="FF2600"/>
                </a:solidFill>
              </a:rPr>
              <a:t>the long-term ambition of hosting a major international collider facility in the US, leading the global effort</a:t>
            </a:r>
            <a:r>
              <a:t> to understand the fundamental nature of the universe. </a:t>
            </a:r>
          </a:p>
          <a:p>
            <a:pPr marL="0" indent="0" algn="just" defTabSz="189738">
              <a:spcBef>
                <a:spcPts val="0"/>
              </a:spcBef>
              <a:buSzTx/>
              <a:buNone/>
              <a:defRPr sz="3320"/>
            </a:pPr>
            <a:r>
              <a:rPr>
                <a:latin typeface="Times Roman"/>
                <a:ea typeface="Times Roman"/>
                <a:cs typeface="Times Roman"/>
                <a:sym typeface="Times Roman"/>
              </a:rPr>
              <a:t>…</a:t>
            </a:r>
          </a:p>
          <a:p>
            <a:pPr marL="0" indent="0" algn="just" defTabSz="189738">
              <a:spcBef>
                <a:spcPts val="0"/>
              </a:spcBef>
              <a:buSzTx/>
              <a:buNone/>
              <a:defRPr sz="3320"/>
            </a:pPr>
            <a:r>
              <a:t>In particular, a muon collider presents an attractive option both for technological innovation and for bringing energy frontier colliders back to the US. The footprint of </a:t>
            </a:r>
            <a:r>
              <a:rPr b="1">
                <a:solidFill>
                  <a:srgbClr val="0433FF"/>
                </a:solidFill>
              </a:rPr>
              <a:t>a 10 TeV pCM muon collider is almost exactly the size of the Fermilab campus</a:t>
            </a:r>
            <a:r>
              <a:t>. A muon collider would rely on a powerful multi-megawatt proton driver delivering very intense and short beam pulses to a target, resulting in the production of pions, which in turn decay into muons. This cloud of muons needs to be captured and cooled before the bulk of the muons have decayed. Once cooled into a beam, fast acceleration is required to further suppress decay losses. </a:t>
            </a:r>
          </a:p>
          <a:p>
            <a:pPr marL="0" indent="0" algn="just" defTabSz="189738">
              <a:spcBef>
                <a:spcPts val="0"/>
              </a:spcBef>
              <a:buSzTx/>
              <a:buNone/>
              <a:defRPr sz="3320"/>
            </a:pPr>
            <a:r>
              <a:t>…</a:t>
            </a:r>
          </a:p>
          <a:p>
            <a:pPr marL="0" indent="0" algn="just" defTabSz="189738">
              <a:spcBef>
                <a:spcPts val="0"/>
              </a:spcBef>
              <a:buSzTx/>
              <a:buNone/>
              <a:defRPr sz="3320"/>
            </a:pPr>
            <a:r>
              <a:t>Although </a:t>
            </a:r>
            <a:r>
              <a:rPr b="1">
                <a:solidFill>
                  <a:srgbClr val="FF2600"/>
                </a:solidFill>
              </a:rPr>
              <a:t>we do not know if a muon collider is ultimately feasible</a:t>
            </a:r>
            <a:r>
              <a:t>, the road toward it leads from current Fermilab strengths and capabilities to </a:t>
            </a:r>
            <a:r>
              <a:rPr b="1">
                <a:solidFill>
                  <a:srgbClr val="0433FF"/>
                </a:solidFill>
              </a:rPr>
              <a:t>a series of proton beam improvements and neutrino beam facilities</a:t>
            </a:r>
            <a:r>
              <a:t>, each producing world-class science while performing critical R&amp;D towards a muon collider. At the end of the path is an unparalleled global facility on US soil. </a:t>
            </a:r>
            <a:r>
              <a:rPr b="1"/>
              <a:t>This is our Muon Shot.</a:t>
            </a:r>
          </a:p>
        </p:txBody>
      </p:sp>
      <p:sp>
        <p:nvSpPr>
          <p:cNvPr id="2" name="Rounded Rectangle 1">
            <a:extLst>
              <a:ext uri="{FF2B5EF4-FFF2-40B4-BE49-F238E27FC236}">
                <a16:creationId xmlns:a16="http://schemas.microsoft.com/office/drawing/2014/main" id="{ACF8DA01-734B-7112-493A-C4C1F6C804B4}"/>
              </a:ext>
            </a:extLst>
          </p:cNvPr>
          <p:cNvSpPr/>
          <p:nvPr/>
        </p:nvSpPr>
        <p:spPr>
          <a:xfrm>
            <a:off x="844550" y="6227241"/>
            <a:ext cx="6989634"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mn-lt"/>
                <a:ea typeface="+mn-ea"/>
                <a:cs typeface="+mn-cs"/>
                <a:sym typeface="Helvetica Neue Medium"/>
              </a:rPr>
              <a:t>P5 Presentation to HEPAP Excerpt</a:t>
            </a:r>
          </a:p>
        </p:txBody>
      </p:sp>
      <p:sp>
        <p:nvSpPr>
          <p:cNvPr id="3" name="Slide Number Placeholder 2">
            <a:extLst>
              <a:ext uri="{FF2B5EF4-FFF2-40B4-BE49-F238E27FC236}">
                <a16:creationId xmlns:a16="http://schemas.microsoft.com/office/drawing/2014/main" id="{5894BBCC-03BD-E740-AAFD-CA990F425C8F}"/>
              </a:ext>
            </a:extLst>
          </p:cNvPr>
          <p:cNvSpPr>
            <a:spLocks noGrp="1"/>
          </p:cNvSpPr>
          <p:nvPr>
            <p:ph type="sldNum" sz="quarter" idx="2"/>
          </p:nvPr>
        </p:nvSpPr>
        <p:spPr/>
        <p:txBody>
          <a:bodyPr/>
          <a:lstStyle/>
          <a:p>
            <a:fld id="{86CB4B4D-7CA3-9044-876B-883B54F8677D}" type="slidenum">
              <a:rPr lang="en-US" smtClean="0"/>
              <a:t>35</a:t>
            </a:fld>
            <a:endParaRPr lang="en-US"/>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Recommendation 4"/>
          <p:cNvSpPr txBox="1">
            <a:spLocks noGrp="1"/>
          </p:cNvSpPr>
          <p:nvPr>
            <p:ph type="title"/>
          </p:nvPr>
        </p:nvSpPr>
        <p:spPr>
          <a:prstGeom prst="rect">
            <a:avLst/>
          </a:prstGeom>
        </p:spPr>
        <p:txBody>
          <a:bodyPr/>
          <a:lstStyle/>
          <a:p>
            <a:r>
              <a:t>Recommendation 4</a:t>
            </a:r>
          </a:p>
        </p:txBody>
      </p:sp>
      <p:sp>
        <p:nvSpPr>
          <p:cNvPr id="423" name="Support vigorous R&amp;D toward a cost-effective 10 TeV pCM collider based on proton, muon, or possible wakefield technologies, including an evaluation of options for US siting of such a machine, with a goal of being ready to build major test facilities and "/>
          <p:cNvSpPr txBox="1">
            <a:spLocks noGrp="1"/>
          </p:cNvSpPr>
          <p:nvPr>
            <p:ph type="body" idx="1"/>
          </p:nvPr>
        </p:nvSpPr>
        <p:spPr>
          <a:xfrm>
            <a:off x="844550" y="918418"/>
            <a:ext cx="10502900" cy="5910164"/>
          </a:xfrm>
          <a:prstGeom prst="rect">
            <a:avLst/>
          </a:prstGeom>
        </p:spPr>
        <p:txBody>
          <a:bodyPr>
            <a:normAutofit fontScale="47500" lnSpcReduction="20000"/>
          </a:bodyPr>
          <a:lstStyle/>
          <a:p>
            <a:pPr marL="340783" indent="-340783" defTabSz="210312">
              <a:spcBef>
                <a:spcPts val="0"/>
              </a:spcBef>
              <a:buSzPct val="100000"/>
              <a:buAutoNum type="alphaLcPeriod"/>
              <a:defRPr sz="3680">
                <a:latin typeface="Helvetica"/>
                <a:ea typeface="Helvetica"/>
                <a:cs typeface="Helvetica"/>
                <a:sym typeface="Helvetica"/>
              </a:defRPr>
            </a:pPr>
            <a:r>
              <a:rPr dirty="0"/>
              <a:t>Support </a:t>
            </a:r>
            <a:r>
              <a:rPr b="1" dirty="0">
                <a:solidFill>
                  <a:srgbClr val="FF2600"/>
                </a:solidFill>
              </a:rPr>
              <a:t>vigorous R&amp;D toward a cost-effective 10 </a:t>
            </a:r>
            <a:r>
              <a:rPr b="1" dirty="0" err="1">
                <a:solidFill>
                  <a:srgbClr val="FF2600"/>
                </a:solidFill>
              </a:rPr>
              <a:t>TeV</a:t>
            </a:r>
            <a:r>
              <a:rPr b="1" dirty="0">
                <a:solidFill>
                  <a:srgbClr val="FF2600"/>
                </a:solidFill>
              </a:rPr>
              <a:t> </a:t>
            </a:r>
            <a:r>
              <a:rPr b="1" dirty="0" err="1">
                <a:solidFill>
                  <a:srgbClr val="FF2600"/>
                </a:solidFill>
              </a:rPr>
              <a:t>pCM</a:t>
            </a:r>
            <a:r>
              <a:rPr b="1" dirty="0">
                <a:solidFill>
                  <a:srgbClr val="FF2600"/>
                </a:solidFill>
              </a:rPr>
              <a:t> collider </a:t>
            </a:r>
            <a:r>
              <a:rPr dirty="0"/>
              <a:t>based on proton, muon, or possible </a:t>
            </a:r>
            <a:r>
              <a:rPr dirty="0" err="1"/>
              <a:t>wakefield</a:t>
            </a:r>
            <a:r>
              <a:rPr dirty="0"/>
              <a:t> technologies, including an evaluation of options for US siting of such a machine, with a goal of being ready to build </a:t>
            </a:r>
            <a:r>
              <a:rPr b="1" dirty="0">
                <a:solidFill>
                  <a:srgbClr val="0433FF"/>
                </a:solidFill>
              </a:rPr>
              <a:t>major test facilities and demonstrator facilities within the next 10 years</a:t>
            </a:r>
            <a:r>
              <a:rPr dirty="0"/>
              <a:t> (sections 3.2, 5.1, 6.5, and Recommendation 6).</a:t>
            </a:r>
          </a:p>
          <a:p>
            <a:pPr marL="340783" indent="-340783" defTabSz="210312">
              <a:spcBef>
                <a:spcPts val="0"/>
              </a:spcBef>
              <a:buSzPct val="100000"/>
              <a:buAutoNum type="alphaLcPeriod"/>
              <a:defRPr sz="3680">
                <a:latin typeface="Helvetica"/>
                <a:ea typeface="Helvetica"/>
                <a:cs typeface="Helvetica"/>
                <a:sym typeface="Helvetica"/>
              </a:defRPr>
            </a:pPr>
            <a:r>
              <a:rPr dirty="0"/>
              <a:t>Enhance research in </a:t>
            </a:r>
            <a:r>
              <a:rPr b="1" dirty="0">
                <a:solidFill>
                  <a:srgbClr val="FF2600"/>
                </a:solidFill>
              </a:rPr>
              <a:t>theory</a:t>
            </a:r>
            <a:r>
              <a:rPr dirty="0"/>
              <a:t> to propel innovation, maximize scientific impact of investments in experiments, and expand our understanding of the universe (section 6.1).</a:t>
            </a:r>
          </a:p>
          <a:p>
            <a:pPr marL="340783" indent="-340783" defTabSz="210312">
              <a:spcBef>
                <a:spcPts val="0"/>
              </a:spcBef>
              <a:buSzPct val="100000"/>
              <a:buAutoNum type="alphaLcPeriod"/>
              <a:defRPr sz="3680">
                <a:latin typeface="Helvetica"/>
                <a:ea typeface="Helvetica"/>
                <a:cs typeface="Helvetica"/>
                <a:sym typeface="Helvetica"/>
              </a:defRPr>
            </a:pPr>
            <a:r>
              <a:rPr dirty="0"/>
              <a:t>Expand the </a:t>
            </a:r>
            <a:r>
              <a:rPr b="1" dirty="0">
                <a:solidFill>
                  <a:srgbClr val="0433FF"/>
                </a:solidFill>
              </a:rPr>
              <a:t>General Accelerator R&amp;D (GARD)</a:t>
            </a:r>
            <a:r>
              <a:rPr dirty="0"/>
              <a:t> program within HEP, including stewardship (section 6.4). </a:t>
            </a:r>
          </a:p>
          <a:p>
            <a:pPr marL="340783" indent="-340783" defTabSz="210312">
              <a:spcBef>
                <a:spcPts val="0"/>
              </a:spcBef>
              <a:buSzPct val="100000"/>
              <a:buAutoNum type="alphaLcPeriod"/>
              <a:defRPr sz="3680">
                <a:latin typeface="Helvetica"/>
                <a:ea typeface="Helvetica"/>
                <a:cs typeface="Helvetica"/>
                <a:sym typeface="Helvetica"/>
              </a:defRPr>
            </a:pPr>
            <a:r>
              <a:rPr dirty="0"/>
              <a:t>Invest in R&amp;D in </a:t>
            </a:r>
            <a:r>
              <a:rPr b="1" dirty="0">
                <a:solidFill>
                  <a:srgbClr val="FF2600"/>
                </a:solidFill>
              </a:rPr>
              <a:t>instrumentation</a:t>
            </a:r>
            <a:r>
              <a:rPr dirty="0"/>
              <a:t> to develop innovative scientific tools (section 6.3). </a:t>
            </a:r>
          </a:p>
          <a:p>
            <a:pPr marL="340783" indent="-340783" defTabSz="210312">
              <a:spcBef>
                <a:spcPts val="0"/>
              </a:spcBef>
              <a:buSzPct val="100000"/>
              <a:buAutoNum type="alphaLcPeriod"/>
              <a:defRPr sz="3680">
                <a:latin typeface="Helvetica"/>
                <a:ea typeface="Helvetica"/>
                <a:cs typeface="Helvetica"/>
                <a:sym typeface="Helvetica"/>
              </a:defRPr>
            </a:pPr>
            <a:r>
              <a:rPr dirty="0"/>
              <a:t>Conduct </a:t>
            </a:r>
            <a:r>
              <a:rPr b="1" dirty="0">
                <a:solidFill>
                  <a:srgbClr val="0433FF"/>
                </a:solidFill>
              </a:rPr>
              <a:t>R&amp;D</a:t>
            </a:r>
            <a:r>
              <a:rPr dirty="0"/>
              <a:t> efforts to define and enable new projects in the next decade, </a:t>
            </a:r>
            <a:r>
              <a:rPr dirty="0">
                <a:highlight>
                  <a:srgbClr val="00FFFF"/>
                </a:highlight>
              </a:rPr>
              <a:t>including detectors for an </a:t>
            </a:r>
            <a:r>
              <a:rPr dirty="0" err="1">
                <a:highlight>
                  <a:srgbClr val="00FFFF"/>
                </a:highlight>
              </a:rPr>
              <a:t>e</a:t>
            </a:r>
            <a:r>
              <a:rPr baseline="31999" dirty="0" err="1">
                <a:highlight>
                  <a:srgbClr val="00FFFF"/>
                </a:highlight>
              </a:rPr>
              <a:t>+</a:t>
            </a:r>
            <a:r>
              <a:rPr dirty="0" err="1">
                <a:highlight>
                  <a:srgbClr val="00FFFF"/>
                </a:highlight>
              </a:rPr>
              <a:t>e</a:t>
            </a:r>
            <a:r>
              <a:rPr baseline="31999" dirty="0">
                <a:highlight>
                  <a:srgbClr val="00FFFF"/>
                </a:highlight>
              </a:rPr>
              <a:t>– </a:t>
            </a:r>
            <a:r>
              <a:rPr sz="368" dirty="0">
                <a:highlight>
                  <a:srgbClr val="00FFFF"/>
                </a:highlight>
              </a:rPr>
              <a:t> </a:t>
            </a:r>
            <a:r>
              <a:rPr dirty="0">
                <a:highlight>
                  <a:srgbClr val="00FFFF"/>
                </a:highlight>
              </a:rPr>
              <a:t>Higgs factory and 10 </a:t>
            </a:r>
            <a:r>
              <a:rPr dirty="0" err="1">
                <a:highlight>
                  <a:srgbClr val="00FFFF"/>
                </a:highlight>
              </a:rPr>
              <a:t>TeV</a:t>
            </a:r>
            <a:r>
              <a:rPr dirty="0">
                <a:highlight>
                  <a:srgbClr val="00FFFF"/>
                </a:highlight>
              </a:rPr>
              <a:t> </a:t>
            </a:r>
            <a:r>
              <a:rPr dirty="0" err="1">
                <a:highlight>
                  <a:srgbClr val="00FFFF"/>
                </a:highlight>
              </a:rPr>
              <a:t>pCM</a:t>
            </a:r>
            <a:r>
              <a:rPr dirty="0">
                <a:highlight>
                  <a:srgbClr val="00FFFF"/>
                </a:highlight>
              </a:rPr>
              <a:t> collider</a:t>
            </a:r>
            <a:r>
              <a:rPr dirty="0"/>
              <a:t>, Spec-S5, DUNE FD4, Mu2e-II, Advanced Muon Facility, and line intensity mapping (sections 3.1, 3.2, 4.2, 5.1, 5.2, and 6.3). </a:t>
            </a:r>
          </a:p>
          <a:p>
            <a:pPr marL="340783" indent="-340783" defTabSz="210312">
              <a:spcBef>
                <a:spcPts val="0"/>
              </a:spcBef>
              <a:buSzPct val="100000"/>
              <a:buAutoNum type="alphaLcPeriod"/>
              <a:defRPr sz="3680">
                <a:latin typeface="Helvetica"/>
                <a:ea typeface="Helvetica"/>
                <a:cs typeface="Helvetica"/>
                <a:sym typeface="Helvetica"/>
              </a:defRPr>
            </a:pPr>
            <a:r>
              <a:rPr dirty="0"/>
              <a:t>Support key </a:t>
            </a:r>
            <a:r>
              <a:rPr b="1" dirty="0">
                <a:solidFill>
                  <a:srgbClr val="FF2600"/>
                </a:solidFill>
              </a:rPr>
              <a:t>cyberinfrastructure</a:t>
            </a:r>
            <a:r>
              <a:rPr dirty="0"/>
              <a:t> components such as shared software tools and a sustained R&amp;D effort in computing, to fully exploit emerging technologies for projects. Prioritize </a:t>
            </a:r>
            <a:r>
              <a:rPr b="1" dirty="0">
                <a:solidFill>
                  <a:srgbClr val="0433FF"/>
                </a:solidFill>
              </a:rPr>
              <a:t>computing</a:t>
            </a:r>
            <a:r>
              <a:rPr dirty="0">
                <a:solidFill>
                  <a:srgbClr val="0433FF"/>
                </a:solidFill>
              </a:rPr>
              <a:t> </a:t>
            </a:r>
            <a:r>
              <a:rPr b="1" dirty="0">
                <a:solidFill>
                  <a:srgbClr val="0433FF"/>
                </a:solidFill>
              </a:rPr>
              <a:t>and novel data analysis techniques</a:t>
            </a:r>
            <a:r>
              <a:rPr dirty="0"/>
              <a:t> for maximizing science across the entire field (section 6.7). </a:t>
            </a:r>
          </a:p>
          <a:p>
            <a:pPr marL="340783" indent="-340783" defTabSz="210312">
              <a:spcBef>
                <a:spcPts val="0"/>
              </a:spcBef>
              <a:buSzPct val="100000"/>
              <a:buAutoNum type="alphaLcPeriod"/>
              <a:defRPr sz="3680">
                <a:latin typeface="Helvetica"/>
                <a:ea typeface="Helvetica"/>
                <a:cs typeface="Helvetica"/>
                <a:sym typeface="Helvetica"/>
              </a:defRPr>
            </a:pPr>
            <a:r>
              <a:rPr dirty="0"/>
              <a:t>Develop plans for improving the </a:t>
            </a:r>
            <a:r>
              <a:rPr b="1" dirty="0">
                <a:solidFill>
                  <a:srgbClr val="FF2600"/>
                </a:solidFill>
              </a:rPr>
              <a:t>Fermilab accelerator complex</a:t>
            </a:r>
            <a:r>
              <a:rPr dirty="0"/>
              <a:t> that are consistent with the long-term vision of this report, including neutrinos, flavor, and a 10 </a:t>
            </a:r>
            <a:r>
              <a:rPr dirty="0" err="1"/>
              <a:t>TeV</a:t>
            </a:r>
            <a:r>
              <a:rPr dirty="0"/>
              <a:t> </a:t>
            </a:r>
            <a:r>
              <a:rPr dirty="0" err="1"/>
              <a:t>pCM</a:t>
            </a:r>
            <a:r>
              <a:rPr dirty="0"/>
              <a:t> collider (section 6.6).</a:t>
            </a:r>
          </a:p>
          <a:p>
            <a:pPr marL="0" indent="0" defTabSz="210312">
              <a:spcBef>
                <a:spcPts val="0"/>
              </a:spcBef>
              <a:buSzTx/>
              <a:buNone/>
              <a:defRPr sz="3680">
                <a:latin typeface="Helvetica"/>
                <a:ea typeface="Helvetica"/>
                <a:cs typeface="Helvetica"/>
                <a:sym typeface="Helvetica"/>
              </a:defRPr>
            </a:pPr>
            <a:endParaRPr dirty="0"/>
          </a:p>
          <a:p>
            <a:pPr marL="0" indent="0" defTabSz="210312">
              <a:spcBef>
                <a:spcPts val="0"/>
              </a:spcBef>
              <a:buSzTx/>
              <a:buNone/>
              <a:defRPr sz="3680">
                <a:latin typeface="Helvetica"/>
                <a:ea typeface="Helvetica"/>
                <a:cs typeface="Helvetica"/>
                <a:sym typeface="Helvetica"/>
              </a:defRPr>
            </a:pPr>
            <a:r>
              <a:rPr dirty="0"/>
              <a:t>We recommend specific budget levels for enhanced support of these efforts and their justifications as </a:t>
            </a:r>
            <a:r>
              <a:rPr b="1" dirty="0">
                <a:solidFill>
                  <a:srgbClr val="0433FF"/>
                </a:solidFill>
              </a:rPr>
              <a:t>Area Recommendations</a:t>
            </a:r>
            <a:r>
              <a:rPr dirty="0"/>
              <a:t> in section 6.</a:t>
            </a:r>
          </a:p>
        </p:txBody>
      </p:sp>
      <p:sp>
        <p:nvSpPr>
          <p:cNvPr id="424" name="Slide Number"/>
          <p:cNvSpPr txBox="1">
            <a:spLocks noGrp="1"/>
          </p:cNvSpPr>
          <p:nvPr>
            <p:ph type="sldNum" sz="quarter" idx="2"/>
          </p:nvPr>
        </p:nvSpPr>
        <p:spPr>
          <a:xfrm>
            <a:off x="5979516" y="6540500"/>
            <a:ext cx="272510" cy="2872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425" name="Not Rank-Ordered"/>
          <p:cNvSpPr/>
          <p:nvPr/>
        </p:nvSpPr>
        <p:spPr>
          <a:xfrm>
            <a:off x="10172700" y="68"/>
            <a:ext cx="1899494" cy="876102"/>
          </a:xfrm>
          <a:prstGeom prst="ellipse">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sz="1600"/>
              <a:t>Not Rank-Ordered</a:t>
            </a:r>
          </a:p>
        </p:txBody>
      </p:sp>
      <p:sp>
        <p:nvSpPr>
          <p:cNvPr id="2" name="Rounded Rectangle 1">
            <a:extLst>
              <a:ext uri="{FF2B5EF4-FFF2-40B4-BE49-F238E27FC236}">
                <a16:creationId xmlns:a16="http://schemas.microsoft.com/office/drawing/2014/main" id="{1270C47D-298F-99D9-32E5-6D4D9AE3992E}"/>
              </a:ext>
            </a:extLst>
          </p:cNvPr>
          <p:cNvSpPr/>
          <p:nvPr/>
        </p:nvSpPr>
        <p:spPr>
          <a:xfrm>
            <a:off x="844550" y="1705232"/>
            <a:ext cx="10502900" cy="926757"/>
          </a:xfrm>
          <a:prstGeom prst="roundRect">
            <a:avLst/>
          </a:prstGeom>
          <a:noFill/>
          <a:ln w="381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Rounded Rectangle 2">
            <a:extLst>
              <a:ext uri="{FF2B5EF4-FFF2-40B4-BE49-F238E27FC236}">
                <a16:creationId xmlns:a16="http://schemas.microsoft.com/office/drawing/2014/main" id="{0B0CAC8B-8220-1C70-596C-D64AC206F142}"/>
              </a:ext>
            </a:extLst>
          </p:cNvPr>
          <p:cNvSpPr/>
          <p:nvPr/>
        </p:nvSpPr>
        <p:spPr>
          <a:xfrm>
            <a:off x="844550" y="4858823"/>
            <a:ext cx="10502900" cy="548640"/>
          </a:xfrm>
          <a:prstGeom prst="roundRect">
            <a:avLst/>
          </a:prstGeom>
          <a:noFill/>
          <a:ln w="381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highlight>
                <a:srgbClr val="00FFFF"/>
              </a:highlight>
              <a:uFillTx/>
              <a:latin typeface="+mn-lt"/>
              <a:ea typeface="+mn-ea"/>
              <a:cs typeface="+mn-cs"/>
              <a:sym typeface="Helvetica Neue Medium"/>
            </a:endParaRPr>
          </a:p>
        </p:txBody>
      </p:sp>
      <p:sp>
        <p:nvSpPr>
          <p:cNvPr id="4" name="Rounded Rectangle 3">
            <a:extLst>
              <a:ext uri="{FF2B5EF4-FFF2-40B4-BE49-F238E27FC236}">
                <a16:creationId xmlns:a16="http://schemas.microsoft.com/office/drawing/2014/main" id="{10D679CF-3153-7C37-31DF-6D694EA7B670}"/>
              </a:ext>
            </a:extLst>
          </p:cNvPr>
          <p:cNvSpPr/>
          <p:nvPr/>
        </p:nvSpPr>
        <p:spPr>
          <a:xfrm>
            <a:off x="844550" y="6227241"/>
            <a:ext cx="6989634" cy="54483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mn-lt"/>
                <a:ea typeface="+mn-ea"/>
                <a:cs typeface="+mn-cs"/>
                <a:sym typeface="Helvetica Neue Medium"/>
              </a:rPr>
              <a:t>P5 Presentation to HEPAP Excerpt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C714A-24E2-B6A0-9AD0-1CAFF34D20F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D5C0AA0-FDF4-CB2F-9535-9448B5C2AA5F}"/>
              </a:ext>
            </a:extLst>
          </p:cNvPr>
          <p:cNvSpPr>
            <a:spLocks noGrp="1"/>
          </p:cNvSpPr>
          <p:nvPr>
            <p:ph type="title"/>
          </p:nvPr>
        </p:nvSpPr>
        <p:spPr>
          <a:xfrm>
            <a:off x="571500" y="40662"/>
            <a:ext cx="11049000" cy="676030"/>
          </a:xfrm>
        </p:spPr>
        <p:txBody>
          <a:bodyPr>
            <a:normAutofit fontScale="90000"/>
          </a:bodyPr>
          <a:lstStyle/>
          <a:p>
            <a:r>
              <a:rPr lang="en-US" dirty="0"/>
              <a:t>Conclusion</a:t>
            </a:r>
          </a:p>
        </p:txBody>
      </p:sp>
      <p:sp>
        <p:nvSpPr>
          <p:cNvPr id="7" name="Content Placeholder 6">
            <a:extLst>
              <a:ext uri="{FF2B5EF4-FFF2-40B4-BE49-F238E27FC236}">
                <a16:creationId xmlns:a16="http://schemas.microsoft.com/office/drawing/2014/main" id="{110B6C36-8E32-8332-F1E0-CB068F8824C5}"/>
              </a:ext>
            </a:extLst>
          </p:cNvPr>
          <p:cNvSpPr>
            <a:spLocks noGrp="1"/>
          </p:cNvSpPr>
          <p:nvPr>
            <p:ph idx="1"/>
          </p:nvPr>
        </p:nvSpPr>
        <p:spPr>
          <a:xfrm>
            <a:off x="571500" y="803188"/>
            <a:ext cx="11049000" cy="5530947"/>
          </a:xfrm>
        </p:spPr>
        <p:txBody>
          <a:bodyPr>
            <a:normAutofit fontScale="77500" lnSpcReduction="20000"/>
          </a:bodyPr>
          <a:lstStyle/>
          <a:p>
            <a:pPr marL="457200" indent="-457200">
              <a:buFont typeface="Arial" panose="020B0604020202020204" pitchFamily="34" charset="0"/>
              <a:buChar char="•"/>
            </a:pPr>
            <a:r>
              <a:rPr lang="en-US" dirty="0"/>
              <a:t>A 10 </a:t>
            </a:r>
            <a:r>
              <a:rPr lang="en-US" dirty="0" err="1"/>
              <a:t>TeV</a:t>
            </a:r>
            <a:r>
              <a:rPr lang="en-US" dirty="0"/>
              <a:t> </a:t>
            </a:r>
            <a:r>
              <a:rPr lang="en-US" dirty="0" err="1"/>
              <a:t>pCM</a:t>
            </a:r>
            <a:r>
              <a:rPr lang="en-US" dirty="0"/>
              <a:t> Muon Collider R&amp;D and design effort is currently underway!</a:t>
            </a:r>
          </a:p>
          <a:p>
            <a:pPr marL="457200" indent="-457200">
              <a:spcBef>
                <a:spcPts val="2200"/>
              </a:spcBef>
              <a:buFont typeface="Arial" panose="020B0604020202020204" pitchFamily="34" charset="0"/>
              <a:buChar char="•"/>
            </a:pPr>
            <a:r>
              <a:rPr lang="en-US" dirty="0"/>
              <a:t>The 2023 P5 Report recommends establishment of a robust US Collider R&amp;D Program </a:t>
            </a:r>
          </a:p>
          <a:p>
            <a:pPr marL="914400" lvl="1" indent="-457200"/>
            <a:r>
              <a:rPr lang="en-US" dirty="0"/>
              <a:t>Both for a Higgs Factory and towards  future 10 </a:t>
            </a:r>
            <a:r>
              <a:rPr lang="en-US" dirty="0" err="1"/>
              <a:t>TeV</a:t>
            </a:r>
            <a:r>
              <a:rPr lang="en-US" dirty="0"/>
              <a:t> </a:t>
            </a:r>
            <a:r>
              <a:rPr lang="en-US" dirty="0" err="1"/>
              <a:t>pCM</a:t>
            </a:r>
            <a:r>
              <a:rPr lang="en-US" dirty="0"/>
              <a:t> machines</a:t>
            </a:r>
          </a:p>
          <a:p>
            <a:pPr marL="914400" lvl="1" indent="-457200"/>
            <a:r>
              <a:rPr lang="en-US" dirty="0"/>
              <a:t>With the aspiration for the US to host a future machine</a:t>
            </a:r>
          </a:p>
          <a:p>
            <a:pPr marL="914400" lvl="1" indent="-457200"/>
            <a:r>
              <a:rPr lang="en-US" dirty="0"/>
              <a:t>Any of these machines will be a global endeavor</a:t>
            </a:r>
          </a:p>
          <a:p>
            <a:pPr marL="457200" indent="-457200">
              <a:spcBef>
                <a:spcPts val="2200"/>
              </a:spcBef>
              <a:buFont typeface="Arial" panose="020B0604020202020204" pitchFamily="34" charset="0"/>
              <a:buChar char="•"/>
            </a:pPr>
            <a:r>
              <a:rPr lang="en-US" dirty="0"/>
              <a:t>For the US MC community, engagement with the international effort is the next critical step</a:t>
            </a:r>
          </a:p>
          <a:p>
            <a:pPr marL="914400" lvl="1" indent="-457200"/>
            <a:r>
              <a:rPr lang="en-US" dirty="0"/>
              <a:t>Provide a critical mass of world-wide expertise for the R&amp;D and Design efforts</a:t>
            </a:r>
          </a:p>
          <a:p>
            <a:pPr marL="914400" lvl="1" indent="-457200"/>
            <a:r>
              <a:rPr lang="en-US" dirty="0"/>
              <a:t>Ensure that R&amp;D and design schedules can deliver results that support a machine decision within the 20-year time frame</a:t>
            </a:r>
          </a:p>
          <a:p>
            <a:pPr marL="457200" indent="-457200">
              <a:spcBef>
                <a:spcPts val="2200"/>
              </a:spcBef>
              <a:buFont typeface="Arial" panose="020B0604020202020204" pitchFamily="34" charset="0"/>
              <a:buChar char="•"/>
            </a:pPr>
            <a:r>
              <a:rPr lang="en-US" dirty="0"/>
              <a:t>Challenges do exist…</a:t>
            </a:r>
          </a:p>
          <a:p>
            <a:pPr marL="914400" lvl="1" indent="-457200"/>
            <a:r>
              <a:rPr lang="en-US" dirty="0"/>
              <a:t>DOE-HEP funding is not presently at the levels assumed in the P5 Scenarios</a:t>
            </a:r>
          </a:p>
          <a:p>
            <a:pPr marL="914400" lvl="1" indent="-457200"/>
            <a:r>
              <a:rPr lang="en-US" dirty="0"/>
              <a:t>Time will be required to ramp up a well-managed effort</a:t>
            </a:r>
          </a:p>
          <a:p>
            <a:pPr marL="914400" lvl="1" indent="-457200"/>
            <a:r>
              <a:rPr lang="en-US" dirty="0"/>
              <a:t>International agreements need to be put in place</a:t>
            </a:r>
          </a:p>
          <a:p>
            <a:pPr marL="914400" lvl="1" indent="-457200"/>
            <a:r>
              <a:rPr lang="en-US" dirty="0"/>
              <a:t>The shape of the US Collider R&amp;D Program needs to be defined</a:t>
            </a:r>
            <a:br>
              <a:rPr lang="en-US" dirty="0"/>
            </a:br>
            <a:endParaRPr lang="en-US" dirty="0"/>
          </a:p>
          <a:p>
            <a:pPr marL="457200" indent="-457200"/>
            <a:r>
              <a:rPr lang="en-US" b="1" dirty="0">
                <a:solidFill>
                  <a:schemeClr val="accent2">
                    <a:lumMod val="20000"/>
                    <a:lumOff val="80000"/>
                  </a:schemeClr>
                </a:solidFill>
                <a:latin typeface="Wingdings 3" pitchFamily="2" charset="2"/>
              </a:rPr>
              <a:t>a </a:t>
            </a:r>
            <a:r>
              <a:rPr lang="en-US" b="1" i="1" dirty="0">
                <a:solidFill>
                  <a:schemeClr val="accent2">
                    <a:lumMod val="20000"/>
                    <a:lumOff val="80000"/>
                  </a:schemeClr>
                </a:solidFill>
              </a:rPr>
              <a:t>Looking forward to growing a US team to engage in the Muon Shot!</a:t>
            </a:r>
            <a:endParaRPr lang="en-US" dirty="0"/>
          </a:p>
          <a:p>
            <a:pPr marL="457200" lvl="1" indent="0">
              <a:buNone/>
            </a:pPr>
            <a:endParaRPr lang="en-US" dirty="0"/>
          </a:p>
          <a:p>
            <a:pPr marL="914400" lvl="1" indent="-457200"/>
            <a:endParaRPr lang="en-US" dirty="0"/>
          </a:p>
        </p:txBody>
      </p:sp>
      <p:sp>
        <p:nvSpPr>
          <p:cNvPr id="4" name="Slide Number Placeholder 3">
            <a:extLst>
              <a:ext uri="{FF2B5EF4-FFF2-40B4-BE49-F238E27FC236}">
                <a16:creationId xmlns:a16="http://schemas.microsoft.com/office/drawing/2014/main" id="{305B54AE-68BA-FBD4-5C11-DD74BB095AD3}"/>
              </a:ext>
            </a:extLst>
          </p:cNvPr>
          <p:cNvSpPr>
            <a:spLocks noGrp="1"/>
          </p:cNvSpPr>
          <p:nvPr>
            <p:ph type="sldNum" sz="quarter" idx="4"/>
          </p:nvPr>
        </p:nvSpPr>
        <p:spPr/>
        <p:txBody>
          <a:bodyPr/>
          <a:lstStyle/>
          <a:p>
            <a:fld id="{974172A1-1CBF-0B40-9234-7D4D80EC19EA}" type="slidenum">
              <a:rPr lang="en-GB" smtClean="0"/>
              <a:pPr/>
              <a:t>37</a:t>
            </a:fld>
            <a:endParaRPr lang="en-GB" dirty="0"/>
          </a:p>
        </p:txBody>
      </p:sp>
      <p:sp>
        <p:nvSpPr>
          <p:cNvPr id="2" name="Footer Placeholder 4">
            <a:extLst>
              <a:ext uri="{FF2B5EF4-FFF2-40B4-BE49-F238E27FC236}">
                <a16:creationId xmlns:a16="http://schemas.microsoft.com/office/drawing/2014/main" id="{D944726D-39B8-72DB-A632-C6FC0C4D8BED}"/>
              </a:ext>
            </a:extLst>
          </p:cNvPr>
          <p:cNvSpPr txBox="1">
            <a:spLocks/>
          </p:cNvSpPr>
          <p:nvPr/>
        </p:nvSpPr>
        <p:spPr>
          <a:xfrm>
            <a:off x="3436219" y="6546782"/>
            <a:ext cx="4812631" cy="2698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Princeton University Physics Department Colloquium - February 22, 2024</a:t>
            </a:r>
          </a:p>
        </p:txBody>
      </p:sp>
    </p:spTree>
    <p:extLst>
      <p:ext uri="{BB962C8B-B14F-4D97-AF65-F5344CB8AC3E}">
        <p14:creationId xmlns:p14="http://schemas.microsoft.com/office/powerpoint/2010/main" val="3622593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4710F-6BA3-134A-0C73-269882C8907E}"/>
              </a:ext>
            </a:extLst>
          </p:cNvPr>
          <p:cNvSpPr>
            <a:spLocks noGrp="1"/>
          </p:cNvSpPr>
          <p:nvPr>
            <p:ph type="title"/>
          </p:nvPr>
        </p:nvSpPr>
        <p:spPr/>
        <p:txBody>
          <a:bodyPr/>
          <a:lstStyle/>
          <a:p>
            <a:r>
              <a:rPr lang="en-US" dirty="0"/>
              <a:t>Thank you for your attention!</a:t>
            </a:r>
          </a:p>
        </p:txBody>
      </p:sp>
      <p:sp>
        <p:nvSpPr>
          <p:cNvPr id="4" name="Slide Number Placeholder 3">
            <a:extLst>
              <a:ext uri="{FF2B5EF4-FFF2-40B4-BE49-F238E27FC236}">
                <a16:creationId xmlns:a16="http://schemas.microsoft.com/office/drawing/2014/main" id="{46F66738-7F34-6F23-6EDA-3E512602059A}"/>
              </a:ext>
            </a:extLst>
          </p:cNvPr>
          <p:cNvSpPr>
            <a:spLocks noGrp="1"/>
          </p:cNvSpPr>
          <p:nvPr>
            <p:ph type="sldNum" sz="quarter" idx="4"/>
          </p:nvPr>
        </p:nvSpPr>
        <p:spPr/>
        <p:txBody>
          <a:bodyPr/>
          <a:lstStyle/>
          <a:p>
            <a:fld id="{933A556B-7C63-244D-9B7C-B0EA8042B330}" type="slidenum">
              <a:rPr lang="en-US" smtClean="0"/>
              <a:pPr/>
              <a:t>38</a:t>
            </a:fld>
            <a:endParaRPr lang="en-US" dirty="0"/>
          </a:p>
        </p:txBody>
      </p:sp>
      <p:pic>
        <p:nvPicPr>
          <p:cNvPr id="5" name="Picture 4">
            <a:extLst>
              <a:ext uri="{FF2B5EF4-FFF2-40B4-BE49-F238E27FC236}">
                <a16:creationId xmlns:a16="http://schemas.microsoft.com/office/drawing/2014/main" id="{0E849D10-5E5B-6A55-46FE-FC00FF9D03D2}"/>
              </a:ext>
            </a:extLst>
          </p:cNvPr>
          <p:cNvPicPr>
            <a:picLocks noChangeAspect="1"/>
          </p:cNvPicPr>
          <p:nvPr/>
        </p:nvPicPr>
        <p:blipFill rotWithShape="1">
          <a:blip r:embed="rId2"/>
          <a:srcRect r="606"/>
          <a:stretch/>
        </p:blipFill>
        <p:spPr>
          <a:xfrm>
            <a:off x="4666391" y="850416"/>
            <a:ext cx="6244625" cy="5985270"/>
          </a:xfrm>
          <a:prstGeom prst="rect">
            <a:avLst/>
          </a:prstGeom>
        </p:spPr>
      </p:pic>
      <p:sp>
        <p:nvSpPr>
          <p:cNvPr id="6" name="TextBox 5">
            <a:extLst>
              <a:ext uri="{FF2B5EF4-FFF2-40B4-BE49-F238E27FC236}">
                <a16:creationId xmlns:a16="http://schemas.microsoft.com/office/drawing/2014/main" id="{18471D32-9AC2-F662-5185-447AB90474BF}"/>
              </a:ext>
            </a:extLst>
          </p:cNvPr>
          <p:cNvSpPr txBox="1"/>
          <p:nvPr/>
        </p:nvSpPr>
        <p:spPr>
          <a:xfrm>
            <a:off x="392940" y="3231070"/>
            <a:ext cx="3841501" cy="1200329"/>
          </a:xfrm>
          <a:prstGeom prst="rect">
            <a:avLst/>
          </a:prstGeom>
          <a:noFill/>
        </p:spPr>
        <p:txBody>
          <a:bodyPr wrap="none" rtlCol="0">
            <a:spAutoFit/>
          </a:bodyPr>
          <a:lstStyle/>
          <a:p>
            <a:r>
              <a:rPr lang="en-US" sz="2400" dirty="0">
                <a:solidFill>
                  <a:schemeClr val="bg1"/>
                </a:solidFill>
              </a:rPr>
              <a:t>The potential scale of the </a:t>
            </a:r>
            <a:br>
              <a:rPr lang="en-US" sz="2400" dirty="0">
                <a:solidFill>
                  <a:schemeClr val="bg1"/>
                </a:solidFill>
              </a:rPr>
            </a:br>
            <a:r>
              <a:rPr lang="en-US" sz="2400" dirty="0">
                <a:solidFill>
                  <a:schemeClr val="bg1"/>
                </a:solidFill>
              </a:rPr>
              <a:t>accelerator complex for a </a:t>
            </a:r>
          </a:p>
          <a:p>
            <a:r>
              <a:rPr lang="en-US" sz="2400" dirty="0">
                <a:solidFill>
                  <a:schemeClr val="bg1"/>
                </a:solidFill>
              </a:rPr>
              <a:t>10 </a:t>
            </a:r>
            <a:r>
              <a:rPr lang="en-US" sz="2400" dirty="0" err="1">
                <a:solidFill>
                  <a:schemeClr val="bg1"/>
                </a:solidFill>
              </a:rPr>
              <a:t>TeV</a:t>
            </a:r>
            <a:r>
              <a:rPr lang="en-US" sz="2400" dirty="0">
                <a:solidFill>
                  <a:schemeClr val="bg1"/>
                </a:solidFill>
              </a:rPr>
              <a:t> MC at Fermilab</a:t>
            </a:r>
          </a:p>
        </p:txBody>
      </p:sp>
    </p:spTree>
    <p:extLst>
      <p:ext uri="{BB962C8B-B14F-4D97-AF65-F5344CB8AC3E}">
        <p14:creationId xmlns:p14="http://schemas.microsoft.com/office/powerpoint/2010/main" val="2054395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181C4-68F3-4F8D-4A2D-F9F34590BB3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BD65D41-99BB-4CC8-234E-9D871B2CED0D}"/>
              </a:ext>
            </a:extLst>
          </p:cNvPr>
          <p:cNvSpPr>
            <a:spLocks noGrp="1"/>
          </p:cNvSpPr>
          <p:nvPr>
            <p:ph type="title"/>
          </p:nvPr>
        </p:nvSpPr>
        <p:spPr>
          <a:xfrm>
            <a:off x="571500" y="20995"/>
            <a:ext cx="11049000" cy="954457"/>
          </a:xfrm>
        </p:spPr>
        <p:txBody>
          <a:bodyPr/>
          <a:lstStyle/>
          <a:p>
            <a:r>
              <a:rPr lang="en-US" dirty="0"/>
              <a:t>Themes of this Talk</a:t>
            </a:r>
          </a:p>
        </p:txBody>
      </p:sp>
      <p:sp>
        <p:nvSpPr>
          <p:cNvPr id="4" name="Slide Number Placeholder 3">
            <a:extLst>
              <a:ext uri="{FF2B5EF4-FFF2-40B4-BE49-F238E27FC236}">
                <a16:creationId xmlns:a16="http://schemas.microsoft.com/office/drawing/2014/main" id="{E226FAFF-6DCE-40F0-1A07-4C8DC37DDBD2}"/>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sp>
        <p:nvSpPr>
          <p:cNvPr id="5" name="Freeform 4">
            <a:extLst>
              <a:ext uri="{FF2B5EF4-FFF2-40B4-BE49-F238E27FC236}">
                <a16:creationId xmlns:a16="http://schemas.microsoft.com/office/drawing/2014/main" id="{51394ABB-DA3D-9920-34AC-D8EF2C40EA83}"/>
              </a:ext>
            </a:extLst>
          </p:cNvPr>
          <p:cNvSpPr/>
          <p:nvPr/>
        </p:nvSpPr>
        <p:spPr>
          <a:xfrm>
            <a:off x="482562" y="975453"/>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solidFill>
            <a:schemeClr val="accent2">
              <a:lumMod val="75000"/>
            </a:schemeClr>
          </a:solidFill>
          <a:ln w="76200">
            <a:solidFill>
              <a:srgbClr val="C00000"/>
            </a:solidFill>
          </a:ln>
          <a:effectLst/>
          <a:scene3d>
            <a:camera prst="orthographicFront"/>
            <a:lightRig rig="threePt" dir="t">
              <a:rot lat="0" lon="0" rev="7500000"/>
            </a:lightRig>
          </a:scene3d>
          <a:sp3d prstMaterial="plastic">
            <a:bevelT w="127000" h="25400" prst="relaxedInset"/>
          </a:sp3d>
        </p:spPr>
        <p:txBody>
          <a:bodyPr spcFirstLastPara="0" vert="horz" wrap="square" lIns="834477" tIns="23495" rIns="787486" bIns="23495" numCol="1" spcCol="1270" anchor="ctr" anchorCtr="0">
            <a:noAutofit/>
          </a:bodyPr>
          <a:lstStyle/>
          <a:p>
            <a:pPr marL="0" marR="0" lvl="0" indent="0" algn="ctr" defTabSz="1644650" eaLnBrk="1" fontAlgn="auto" latinLnBrk="0" hangingPunct="1">
              <a:lnSpc>
                <a:spcPct val="90000"/>
              </a:lnSpc>
              <a:spcBef>
                <a:spcPct val="0"/>
              </a:spcBef>
              <a:spcAft>
                <a:spcPct val="35000"/>
              </a:spcAft>
              <a:buClrTx/>
              <a:buSzTx/>
              <a:buFontTx/>
              <a:buNone/>
              <a:tabLst/>
              <a:defRPr/>
            </a:pPr>
            <a:r>
              <a:rPr kumimoji="0" lang="en-US" sz="3700" b="0" i="0" u="none" strike="noStrike" kern="0" cap="none" spc="0" normalizeH="0" baseline="0" noProof="0" dirty="0">
                <a:ln>
                  <a:noFill/>
                </a:ln>
                <a:solidFill>
                  <a:prstClr val="white"/>
                </a:solidFill>
                <a:effectLst/>
                <a:uLnTx/>
                <a:uFillTx/>
                <a:latin typeface="Calibri" panose="020F0502020204030204"/>
                <a:ea typeface="+mn-ea"/>
                <a:cs typeface="+mn-cs"/>
              </a:rPr>
              <a:t>High Energy Colliders</a:t>
            </a:r>
          </a:p>
        </p:txBody>
      </p:sp>
      <p:sp>
        <p:nvSpPr>
          <p:cNvPr id="6" name="Freeform 5">
            <a:extLst>
              <a:ext uri="{FF2B5EF4-FFF2-40B4-BE49-F238E27FC236}">
                <a16:creationId xmlns:a16="http://schemas.microsoft.com/office/drawing/2014/main" id="{5ACFE624-073A-5890-585D-24D4902DB9DC}"/>
              </a:ext>
            </a:extLst>
          </p:cNvPr>
          <p:cNvSpPr/>
          <p:nvPr/>
        </p:nvSpPr>
        <p:spPr>
          <a:xfrm>
            <a:off x="3908130" y="1109325"/>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solidFill>
            <a:srgbClr val="3D9CCC">
              <a:alpha val="90000"/>
              <a:tint val="40000"/>
              <a:hueOff val="0"/>
              <a:satOff val="0"/>
              <a:lumOff val="0"/>
              <a:alphaOff val="0"/>
            </a:srgbClr>
          </a:solidFill>
          <a:ln w="38100" cap="flat" cmpd="sng" algn="ctr">
            <a:solidFill>
              <a:srgbClr val="C00000">
                <a:alpha val="90000"/>
              </a:srgb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eaLnBrk="1" fontAlgn="auto" latinLnBrk="0" hangingPunct="1">
              <a:lnSpc>
                <a:spcPct val="90000"/>
              </a:lnSpc>
              <a:spcBef>
                <a:spcPct val="0"/>
              </a:spcBef>
              <a:spcAft>
                <a:spcPct val="35000"/>
              </a:spcAft>
              <a:buClrTx/>
              <a:buSzTx/>
              <a:buFontTx/>
              <a:buNone/>
              <a:tabLst/>
              <a:defRPr/>
            </a:pPr>
            <a:r>
              <a:rPr kumimoji="0" lang="en-US" sz="29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 Brief Perspective</a:t>
            </a:r>
          </a:p>
        </p:txBody>
      </p:sp>
      <p:sp>
        <p:nvSpPr>
          <p:cNvPr id="7" name="Freeform 6">
            <a:extLst>
              <a:ext uri="{FF2B5EF4-FFF2-40B4-BE49-F238E27FC236}">
                <a16:creationId xmlns:a16="http://schemas.microsoft.com/office/drawing/2014/main" id="{9497CE22-97FC-DC3C-A168-6BD329F53C30}"/>
              </a:ext>
            </a:extLst>
          </p:cNvPr>
          <p:cNvSpPr/>
          <p:nvPr/>
        </p:nvSpPr>
        <p:spPr>
          <a:xfrm>
            <a:off x="482562" y="2770923"/>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solidFill>
            <a:schemeClr val="accent2">
              <a:lumMod val="60000"/>
              <a:lumOff val="40000"/>
            </a:schemeClr>
          </a:solidFill>
          <a:ln>
            <a:noFill/>
          </a:ln>
          <a:effectLst/>
          <a:scene3d>
            <a:camera prst="orthographicFront"/>
            <a:lightRig rig="threePt" dir="t">
              <a:rot lat="0" lon="0" rev="7500000"/>
            </a:lightRig>
          </a:scene3d>
          <a:sp3d prstMaterial="plastic">
            <a:bevelT w="127000" h="25400" prst="relaxedInset"/>
          </a:sp3d>
        </p:spPr>
        <p:txBody>
          <a:bodyPr spcFirstLastPara="0" vert="horz" wrap="square" lIns="834477" tIns="23495" rIns="787486" bIns="23495" numCol="1" spcCol="1270" anchor="ctr" anchorCtr="0">
            <a:noAutofit/>
          </a:bodyPr>
          <a:lstStyle/>
          <a:p>
            <a:pPr marL="0" marR="0" lvl="0" indent="0" algn="ctr" defTabSz="1644650" eaLnBrk="1" fontAlgn="auto" latinLnBrk="0" hangingPunct="1">
              <a:lnSpc>
                <a:spcPct val="90000"/>
              </a:lnSpc>
              <a:spcBef>
                <a:spcPct val="0"/>
              </a:spcBef>
              <a:spcAft>
                <a:spcPct val="35000"/>
              </a:spcAft>
              <a:buClrTx/>
              <a:buSzTx/>
              <a:buFontTx/>
              <a:buNone/>
              <a:tabLst/>
              <a:defRPr/>
            </a:pPr>
            <a:r>
              <a:rPr kumimoji="0" lang="en-US" sz="3700" b="0" i="0" u="none" strike="noStrike" kern="0" cap="none" spc="0" normalizeH="0" baseline="0" noProof="0" dirty="0">
                <a:ln>
                  <a:noFill/>
                </a:ln>
                <a:solidFill>
                  <a:prstClr val="white"/>
                </a:solidFill>
                <a:effectLst/>
                <a:uLnTx/>
                <a:uFillTx/>
                <a:latin typeface="Calibri" panose="020F0502020204030204"/>
                <a:ea typeface="+mn-ea"/>
                <a:cs typeface="+mn-cs"/>
              </a:rPr>
              <a:t>Why Muons?</a:t>
            </a:r>
          </a:p>
        </p:txBody>
      </p:sp>
      <p:sp>
        <p:nvSpPr>
          <p:cNvPr id="8" name="Freeform 7">
            <a:extLst>
              <a:ext uri="{FF2B5EF4-FFF2-40B4-BE49-F238E27FC236}">
                <a16:creationId xmlns:a16="http://schemas.microsoft.com/office/drawing/2014/main" id="{501EAB79-C740-29E9-07C6-EF4A7138F88B}"/>
              </a:ext>
            </a:extLst>
          </p:cNvPr>
          <p:cNvSpPr/>
          <p:nvPr/>
        </p:nvSpPr>
        <p:spPr>
          <a:xfrm>
            <a:off x="3908130" y="2904795"/>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solidFill>
            <a:srgbClr val="3D9CCC">
              <a:alpha val="90000"/>
              <a:tint val="40000"/>
              <a:hueOff val="0"/>
              <a:satOff val="0"/>
              <a:lumOff val="0"/>
              <a:alphaOff val="0"/>
            </a:srgbClr>
          </a:solidFill>
          <a:ln w="6350" cap="flat" cmpd="sng" algn="ctr">
            <a:solidFill>
              <a:srgbClr val="3D9CCC">
                <a:alpha val="90000"/>
                <a:tint val="40000"/>
                <a:hueOff val="0"/>
                <a:satOff val="0"/>
                <a:lumOff val="0"/>
                <a:alphaOff val="0"/>
              </a:srgb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eaLnBrk="1" fontAlgn="auto" latinLnBrk="0" hangingPunct="1">
              <a:lnSpc>
                <a:spcPct val="90000"/>
              </a:lnSpc>
              <a:spcBef>
                <a:spcPct val="0"/>
              </a:spcBef>
              <a:spcAft>
                <a:spcPct val="35000"/>
              </a:spcAft>
              <a:buClrTx/>
              <a:buSzTx/>
              <a:buFontTx/>
              <a:buNone/>
              <a:tabLst/>
              <a:defRPr/>
            </a:pPr>
            <a:r>
              <a:rPr kumimoji="0" lang="en-US" sz="29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 Vehicle for Discovery</a:t>
            </a:r>
          </a:p>
        </p:txBody>
      </p:sp>
      <p:sp>
        <p:nvSpPr>
          <p:cNvPr id="9" name="Freeform 8">
            <a:extLst>
              <a:ext uri="{FF2B5EF4-FFF2-40B4-BE49-F238E27FC236}">
                <a16:creationId xmlns:a16="http://schemas.microsoft.com/office/drawing/2014/main" id="{1408D05C-F600-297F-D0D4-DBB1379A942A}"/>
              </a:ext>
            </a:extLst>
          </p:cNvPr>
          <p:cNvSpPr/>
          <p:nvPr/>
        </p:nvSpPr>
        <p:spPr>
          <a:xfrm>
            <a:off x="6718670" y="2904795"/>
            <a:ext cx="3268070" cy="1307228"/>
          </a:xfrm>
          <a:custGeom>
            <a:avLst/>
            <a:gdLst>
              <a:gd name="connsiteX0" fmla="*/ 0 w 3268070"/>
              <a:gd name="connsiteY0" fmla="*/ 0 h 1307228"/>
              <a:gd name="connsiteX1" fmla="*/ 2614456 w 3268070"/>
              <a:gd name="connsiteY1" fmla="*/ 0 h 1307228"/>
              <a:gd name="connsiteX2" fmla="*/ 3268070 w 3268070"/>
              <a:gd name="connsiteY2" fmla="*/ 653614 h 1307228"/>
              <a:gd name="connsiteX3" fmla="*/ 2614456 w 3268070"/>
              <a:gd name="connsiteY3" fmla="*/ 1307228 h 1307228"/>
              <a:gd name="connsiteX4" fmla="*/ 0 w 3268070"/>
              <a:gd name="connsiteY4" fmla="*/ 1307228 h 1307228"/>
              <a:gd name="connsiteX5" fmla="*/ 653614 w 3268070"/>
              <a:gd name="connsiteY5" fmla="*/ 653614 h 1307228"/>
              <a:gd name="connsiteX6" fmla="*/ 0 w 3268070"/>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8070" h="1307228">
                <a:moveTo>
                  <a:pt x="0" y="0"/>
                </a:moveTo>
                <a:lnTo>
                  <a:pt x="2614456" y="0"/>
                </a:lnTo>
                <a:lnTo>
                  <a:pt x="3268070" y="653614"/>
                </a:lnTo>
                <a:lnTo>
                  <a:pt x="2614456" y="1307228"/>
                </a:lnTo>
                <a:lnTo>
                  <a:pt x="0" y="1307228"/>
                </a:lnTo>
                <a:lnTo>
                  <a:pt x="653614" y="653614"/>
                </a:lnTo>
                <a:lnTo>
                  <a:pt x="0" y="0"/>
                </a:lnTo>
                <a:close/>
              </a:path>
            </a:pathLst>
          </a:custGeom>
          <a:solidFill>
            <a:srgbClr val="3D9CCC">
              <a:alpha val="90000"/>
              <a:tint val="40000"/>
              <a:hueOff val="0"/>
              <a:satOff val="0"/>
              <a:lumOff val="0"/>
              <a:alphaOff val="0"/>
            </a:srgbClr>
          </a:solidFill>
          <a:ln w="6350" cap="flat" cmpd="sng" algn="ctr">
            <a:solidFill>
              <a:srgbClr val="3D9CCC">
                <a:alpha val="90000"/>
                <a:tint val="40000"/>
                <a:hueOff val="0"/>
                <a:satOff val="0"/>
                <a:lumOff val="0"/>
                <a:alphaOff val="0"/>
              </a:srgb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eaLnBrk="1" fontAlgn="auto" latinLnBrk="0" hangingPunct="1">
              <a:lnSpc>
                <a:spcPct val="90000"/>
              </a:lnSpc>
              <a:spcBef>
                <a:spcPct val="0"/>
              </a:spcBef>
              <a:spcAft>
                <a:spcPct val="35000"/>
              </a:spcAft>
              <a:buClrTx/>
              <a:buSzTx/>
              <a:buFontTx/>
              <a:buNone/>
              <a:tabLst/>
              <a:defRPr/>
            </a:pPr>
            <a:r>
              <a:rPr kumimoji="0" lang="en-US" sz="29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Physics Challenges</a:t>
            </a:r>
          </a:p>
        </p:txBody>
      </p:sp>
      <p:sp>
        <p:nvSpPr>
          <p:cNvPr id="10" name="Freeform 9">
            <a:extLst>
              <a:ext uri="{FF2B5EF4-FFF2-40B4-BE49-F238E27FC236}">
                <a16:creationId xmlns:a16="http://schemas.microsoft.com/office/drawing/2014/main" id="{726899DD-1A5F-1C3D-9F2E-F2845BE94691}"/>
              </a:ext>
            </a:extLst>
          </p:cNvPr>
          <p:cNvSpPr/>
          <p:nvPr/>
        </p:nvSpPr>
        <p:spPr>
          <a:xfrm>
            <a:off x="3908130" y="4700265"/>
            <a:ext cx="4281041" cy="1307228"/>
          </a:xfrm>
          <a:custGeom>
            <a:avLst/>
            <a:gdLst>
              <a:gd name="connsiteX0" fmla="*/ 0 w 4281041"/>
              <a:gd name="connsiteY0" fmla="*/ 0 h 1307228"/>
              <a:gd name="connsiteX1" fmla="*/ 3627427 w 4281041"/>
              <a:gd name="connsiteY1" fmla="*/ 0 h 1307228"/>
              <a:gd name="connsiteX2" fmla="*/ 4281041 w 4281041"/>
              <a:gd name="connsiteY2" fmla="*/ 653614 h 1307228"/>
              <a:gd name="connsiteX3" fmla="*/ 3627427 w 4281041"/>
              <a:gd name="connsiteY3" fmla="*/ 1307228 h 1307228"/>
              <a:gd name="connsiteX4" fmla="*/ 0 w 4281041"/>
              <a:gd name="connsiteY4" fmla="*/ 1307228 h 1307228"/>
              <a:gd name="connsiteX5" fmla="*/ 653614 w 4281041"/>
              <a:gd name="connsiteY5" fmla="*/ 653614 h 1307228"/>
              <a:gd name="connsiteX6" fmla="*/ 0 w 4281041"/>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1041" h="1307228">
                <a:moveTo>
                  <a:pt x="0" y="0"/>
                </a:moveTo>
                <a:lnTo>
                  <a:pt x="3627427" y="0"/>
                </a:lnTo>
                <a:lnTo>
                  <a:pt x="4281041" y="653614"/>
                </a:lnTo>
                <a:lnTo>
                  <a:pt x="3627427" y="1307228"/>
                </a:lnTo>
                <a:lnTo>
                  <a:pt x="0" y="1307228"/>
                </a:lnTo>
                <a:lnTo>
                  <a:pt x="653614" y="653614"/>
                </a:lnTo>
                <a:lnTo>
                  <a:pt x="0" y="0"/>
                </a:lnTo>
                <a:close/>
              </a:path>
            </a:pathLst>
          </a:custGeom>
          <a:solidFill>
            <a:srgbClr val="3D9CCC">
              <a:alpha val="90000"/>
              <a:tint val="40000"/>
              <a:hueOff val="0"/>
              <a:satOff val="0"/>
              <a:lumOff val="0"/>
              <a:alphaOff val="0"/>
            </a:srgbClr>
          </a:solidFill>
          <a:ln w="6350" cap="flat" cmpd="sng" algn="ctr">
            <a:solidFill>
              <a:srgbClr val="3D9CCC">
                <a:alpha val="90000"/>
                <a:tint val="40000"/>
                <a:hueOff val="0"/>
                <a:satOff val="0"/>
                <a:lumOff val="0"/>
                <a:alphaOff val="0"/>
              </a:srgb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eaLnBrk="1" fontAlgn="auto" latinLnBrk="0" hangingPunct="1">
              <a:lnSpc>
                <a:spcPct val="90000"/>
              </a:lnSpc>
              <a:spcBef>
                <a:spcPct val="0"/>
              </a:spcBef>
              <a:spcAft>
                <a:spcPct val="35000"/>
              </a:spcAft>
              <a:buClrTx/>
              <a:buSzTx/>
              <a:buFontTx/>
              <a:buNone/>
              <a:tabLst/>
              <a:defRPr/>
            </a:pPr>
            <a:r>
              <a:rPr kumimoji="0" lang="en-US" sz="29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Machine Concepts</a:t>
            </a:r>
          </a:p>
        </p:txBody>
      </p:sp>
      <p:sp>
        <p:nvSpPr>
          <p:cNvPr id="11" name="Freeform 10">
            <a:extLst>
              <a:ext uri="{FF2B5EF4-FFF2-40B4-BE49-F238E27FC236}">
                <a16:creationId xmlns:a16="http://schemas.microsoft.com/office/drawing/2014/main" id="{D2A5AEAD-15A1-3E58-D9AD-DF68916B1245}"/>
              </a:ext>
            </a:extLst>
          </p:cNvPr>
          <p:cNvSpPr/>
          <p:nvPr/>
        </p:nvSpPr>
        <p:spPr>
          <a:xfrm>
            <a:off x="7731642" y="4700265"/>
            <a:ext cx="3940116" cy="1307228"/>
          </a:xfrm>
          <a:custGeom>
            <a:avLst/>
            <a:gdLst>
              <a:gd name="connsiteX0" fmla="*/ 0 w 3940116"/>
              <a:gd name="connsiteY0" fmla="*/ 0 h 1307228"/>
              <a:gd name="connsiteX1" fmla="*/ 3286502 w 3940116"/>
              <a:gd name="connsiteY1" fmla="*/ 0 h 1307228"/>
              <a:gd name="connsiteX2" fmla="*/ 3940116 w 3940116"/>
              <a:gd name="connsiteY2" fmla="*/ 653614 h 1307228"/>
              <a:gd name="connsiteX3" fmla="*/ 3286502 w 3940116"/>
              <a:gd name="connsiteY3" fmla="*/ 1307228 h 1307228"/>
              <a:gd name="connsiteX4" fmla="*/ 0 w 3940116"/>
              <a:gd name="connsiteY4" fmla="*/ 1307228 h 1307228"/>
              <a:gd name="connsiteX5" fmla="*/ 653614 w 3940116"/>
              <a:gd name="connsiteY5" fmla="*/ 653614 h 1307228"/>
              <a:gd name="connsiteX6" fmla="*/ 0 w 3940116"/>
              <a:gd name="connsiteY6" fmla="*/ 0 h 130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0116" h="1307228">
                <a:moveTo>
                  <a:pt x="0" y="0"/>
                </a:moveTo>
                <a:lnTo>
                  <a:pt x="3286502" y="0"/>
                </a:lnTo>
                <a:lnTo>
                  <a:pt x="3940116" y="653614"/>
                </a:lnTo>
                <a:lnTo>
                  <a:pt x="3286502" y="1307228"/>
                </a:lnTo>
                <a:lnTo>
                  <a:pt x="0" y="1307228"/>
                </a:lnTo>
                <a:lnTo>
                  <a:pt x="653614" y="653614"/>
                </a:lnTo>
                <a:lnTo>
                  <a:pt x="0" y="0"/>
                </a:lnTo>
                <a:close/>
              </a:path>
            </a:pathLst>
          </a:custGeom>
          <a:solidFill>
            <a:srgbClr val="3D9CCC">
              <a:alpha val="90000"/>
              <a:tint val="40000"/>
              <a:hueOff val="0"/>
              <a:satOff val="0"/>
              <a:lumOff val="0"/>
              <a:alphaOff val="0"/>
            </a:srgbClr>
          </a:solidFill>
          <a:ln w="6350" cap="flat" cmpd="sng" algn="ctr">
            <a:solidFill>
              <a:srgbClr val="3D9CCC">
                <a:alpha val="90000"/>
                <a:tint val="40000"/>
                <a:hueOff val="0"/>
                <a:satOff val="0"/>
                <a:lumOff val="0"/>
                <a:alphaOff val="0"/>
              </a:srgb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ysClr val="windowText" lastClr="000000"/>
            </a:contourClr>
          </a:sp3d>
        </p:spPr>
        <p:txBody>
          <a:bodyPr spcFirstLastPara="0" vert="horz" wrap="square" lIns="690444" tIns="18415" rIns="653614" bIns="18415" numCol="1" spcCol="1270" anchor="ctr" anchorCtr="0">
            <a:noAutofit/>
          </a:bodyPr>
          <a:lstStyle/>
          <a:p>
            <a:pPr marL="0" marR="0" lvl="0" indent="0" algn="ctr" defTabSz="1289050" eaLnBrk="1" fontAlgn="auto" latinLnBrk="0" hangingPunct="1">
              <a:lnSpc>
                <a:spcPct val="90000"/>
              </a:lnSpc>
              <a:spcBef>
                <a:spcPct val="0"/>
              </a:spcBef>
              <a:spcAft>
                <a:spcPct val="35000"/>
              </a:spcAft>
              <a:buClrTx/>
              <a:buSzTx/>
              <a:buFontTx/>
              <a:buNone/>
              <a:tabLst/>
              <a:defRPr/>
            </a:pPr>
            <a:r>
              <a:rPr kumimoji="0" lang="en-US" sz="2900" b="1" i="0" u="none" strike="noStrike" kern="0" cap="none" spc="0" normalizeH="0" baseline="0" noProof="0" dirty="0">
                <a:ln>
                  <a:noFill/>
                </a:ln>
                <a:solidFill>
                  <a:srgbClr val="3D9CCC">
                    <a:lumMod val="50000"/>
                  </a:srgbClr>
                </a:solidFill>
                <a:effectLst/>
                <a:uLnTx/>
                <a:uFillTx/>
                <a:latin typeface="Calibri" panose="020F0502020204030204"/>
                <a:ea typeface="+mn-ea"/>
                <a:cs typeface="+mn-cs"/>
              </a:rPr>
              <a:t>Charting a Path Forward</a:t>
            </a:r>
          </a:p>
        </p:txBody>
      </p:sp>
      <p:sp>
        <p:nvSpPr>
          <p:cNvPr id="12" name="Freeform 11">
            <a:extLst>
              <a:ext uri="{FF2B5EF4-FFF2-40B4-BE49-F238E27FC236}">
                <a16:creationId xmlns:a16="http://schemas.microsoft.com/office/drawing/2014/main" id="{B4E60519-39E4-2D24-4BD3-85977998B62E}"/>
              </a:ext>
            </a:extLst>
          </p:cNvPr>
          <p:cNvSpPr/>
          <p:nvPr/>
        </p:nvSpPr>
        <p:spPr>
          <a:xfrm>
            <a:off x="482562" y="4566393"/>
            <a:ext cx="3937434" cy="1574973"/>
          </a:xfrm>
          <a:custGeom>
            <a:avLst/>
            <a:gdLst>
              <a:gd name="connsiteX0" fmla="*/ 0 w 3937434"/>
              <a:gd name="connsiteY0" fmla="*/ 0 h 1574973"/>
              <a:gd name="connsiteX1" fmla="*/ 3149948 w 3937434"/>
              <a:gd name="connsiteY1" fmla="*/ 0 h 1574973"/>
              <a:gd name="connsiteX2" fmla="*/ 3937434 w 3937434"/>
              <a:gd name="connsiteY2" fmla="*/ 787487 h 1574973"/>
              <a:gd name="connsiteX3" fmla="*/ 3149948 w 3937434"/>
              <a:gd name="connsiteY3" fmla="*/ 1574973 h 1574973"/>
              <a:gd name="connsiteX4" fmla="*/ 0 w 3937434"/>
              <a:gd name="connsiteY4" fmla="*/ 1574973 h 1574973"/>
              <a:gd name="connsiteX5" fmla="*/ 787487 w 3937434"/>
              <a:gd name="connsiteY5" fmla="*/ 787487 h 1574973"/>
              <a:gd name="connsiteX6" fmla="*/ 0 w 3937434"/>
              <a:gd name="connsiteY6" fmla="*/ 0 h 15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434" h="1574973">
                <a:moveTo>
                  <a:pt x="0" y="0"/>
                </a:moveTo>
                <a:lnTo>
                  <a:pt x="3149948" y="0"/>
                </a:lnTo>
                <a:lnTo>
                  <a:pt x="3937434" y="787487"/>
                </a:lnTo>
                <a:lnTo>
                  <a:pt x="3149948" y="1574973"/>
                </a:lnTo>
                <a:lnTo>
                  <a:pt x="0" y="1574973"/>
                </a:lnTo>
                <a:lnTo>
                  <a:pt x="787487" y="787487"/>
                </a:lnTo>
                <a:lnTo>
                  <a:pt x="0" y="0"/>
                </a:lnTo>
                <a:close/>
              </a:path>
            </a:pathLst>
          </a:custGeom>
          <a:solidFill>
            <a:schemeClr val="accent2">
              <a:lumMod val="40000"/>
              <a:lumOff val="6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shade val="80000"/>
              <a:hueOff val="346820"/>
              <a:satOff val="-5724"/>
              <a:lumOff val="27061"/>
              <a:alphaOff val="0"/>
            </a:schemeClr>
          </a:fillRef>
          <a:effectRef idx="2">
            <a:schemeClr val="accent3">
              <a:shade val="80000"/>
              <a:hueOff val="346820"/>
              <a:satOff val="-5724"/>
              <a:lumOff val="27061"/>
              <a:alphaOff val="0"/>
            </a:schemeClr>
          </a:effectRef>
          <a:fontRef idx="minor">
            <a:schemeClr val="lt1"/>
          </a:fontRef>
        </p:style>
        <p:txBody>
          <a:bodyPr spcFirstLastPara="0" vert="horz" wrap="square" lIns="834477" tIns="23495" rIns="787486" bIns="23495"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1" i="0" u="none" strike="noStrike" kern="1200" cap="none" spc="0" normalizeH="0" baseline="0" noProof="0" dirty="0">
                <a:ln>
                  <a:noFill/>
                </a:ln>
                <a:solidFill>
                  <a:srgbClr val="3D9CCC">
                    <a:lumMod val="50000"/>
                  </a:srgbClr>
                </a:solidFill>
                <a:effectLst/>
                <a:uLnTx/>
                <a:uFillTx/>
                <a:latin typeface="Calibri" panose="020F0502020204030204"/>
                <a:ea typeface="+mn-ea"/>
                <a:cs typeface="+mn-cs"/>
              </a:rPr>
              <a:t>A Muon Collider</a:t>
            </a:r>
          </a:p>
        </p:txBody>
      </p:sp>
      <p:sp>
        <p:nvSpPr>
          <p:cNvPr id="3" name="Footer Placeholder 4">
            <a:extLst>
              <a:ext uri="{FF2B5EF4-FFF2-40B4-BE49-F238E27FC236}">
                <a16:creationId xmlns:a16="http://schemas.microsoft.com/office/drawing/2014/main" id="{AEC89184-3DE6-2767-6391-1DD0F8B87E56}"/>
              </a:ext>
            </a:extLst>
          </p:cNvPr>
          <p:cNvSpPr txBox="1">
            <a:spLocks/>
          </p:cNvSpPr>
          <p:nvPr/>
        </p:nvSpPr>
        <p:spPr>
          <a:xfrm>
            <a:off x="3436219" y="6546782"/>
            <a:ext cx="4812631" cy="2698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Princeton University Physics Department Colloquium - February 22, 2024</a:t>
            </a:r>
          </a:p>
        </p:txBody>
      </p:sp>
    </p:spTree>
    <p:extLst>
      <p:ext uri="{BB962C8B-B14F-4D97-AF65-F5344CB8AC3E}">
        <p14:creationId xmlns:p14="http://schemas.microsoft.com/office/powerpoint/2010/main" val="2824526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6F41B-DB64-9349-8BBF-813DF7754C4E}"/>
              </a:ext>
            </a:extLst>
          </p:cNvPr>
          <p:cNvSpPr>
            <a:spLocks noGrp="1"/>
          </p:cNvSpPr>
          <p:nvPr>
            <p:ph type="title"/>
          </p:nvPr>
        </p:nvSpPr>
        <p:spPr>
          <a:xfrm>
            <a:off x="1" y="-1"/>
            <a:ext cx="11285316" cy="879790"/>
          </a:xfrm>
        </p:spPr>
        <p:txBody>
          <a:bodyPr tIns="0">
            <a:normAutofit/>
          </a:bodyPr>
          <a:lstStyle/>
          <a:p>
            <a:r>
              <a:rPr lang="en-US" dirty="0"/>
              <a:t>	HEP Particle Colliders</a:t>
            </a:r>
          </a:p>
        </p:txBody>
      </p:sp>
      <p:sp>
        <p:nvSpPr>
          <p:cNvPr id="5" name="Footer Placeholder 4">
            <a:extLst>
              <a:ext uri="{FF2B5EF4-FFF2-40B4-BE49-F238E27FC236}">
                <a16:creationId xmlns:a16="http://schemas.microsoft.com/office/drawing/2014/main" id="{8262D63F-66BB-AF44-8A1B-7587AC98F1F7}"/>
              </a:ext>
            </a:extLst>
          </p:cNvPr>
          <p:cNvSpPr>
            <a:spLocks noGrp="1"/>
          </p:cNvSpPr>
          <p:nvPr>
            <p:ph type="ftr" sz="quarter" idx="11"/>
          </p:nvPr>
        </p:nvSpPr>
        <p:spPr>
          <a:xfrm>
            <a:off x="2425565" y="6557212"/>
            <a:ext cx="4719589" cy="28458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Princeton University Physics Department Colloquium - February 22, 2024</a:t>
            </a:r>
          </a:p>
        </p:txBody>
      </p:sp>
      <p:sp>
        <p:nvSpPr>
          <p:cNvPr id="6" name="Slide Number Placeholder 5">
            <a:extLst>
              <a:ext uri="{FF2B5EF4-FFF2-40B4-BE49-F238E27FC236}">
                <a16:creationId xmlns:a16="http://schemas.microsoft.com/office/drawing/2014/main" id="{4B5A7063-FE64-5F4A-9FED-3443C032C81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390B5B-5839-424A-8863-D4784EBDD27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83247590-F268-0942-B0F3-EBC328D9F8E2}"/>
              </a:ext>
            </a:extLst>
          </p:cNvPr>
          <p:cNvGrpSpPr/>
          <p:nvPr/>
        </p:nvGrpSpPr>
        <p:grpSpPr>
          <a:xfrm>
            <a:off x="9492908" y="0"/>
            <a:ext cx="2699083" cy="2105526"/>
            <a:chOff x="9509488" y="0"/>
            <a:chExt cx="2682512" cy="2146020"/>
          </a:xfrm>
        </p:grpSpPr>
        <p:pic>
          <p:nvPicPr>
            <p:cNvPr id="2050" name="Picture 2">
              <a:extLst>
                <a:ext uri="{FF2B5EF4-FFF2-40B4-BE49-F238E27FC236}">
                  <a16:creationId xmlns:a16="http://schemas.microsoft.com/office/drawing/2014/main" id="{BAC8D40B-DD8A-054B-9A94-90101069AAF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509488" y="0"/>
              <a:ext cx="2682512" cy="21460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ternational Linear Collider - ILC - Home | Facebook">
              <a:extLst>
                <a:ext uri="{FF2B5EF4-FFF2-40B4-BE49-F238E27FC236}">
                  <a16:creationId xmlns:a16="http://schemas.microsoft.com/office/drawing/2014/main" id="{A5296F32-0F71-C34B-B48C-F35FD3708C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09489" y="0"/>
              <a:ext cx="799432" cy="527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E09698F2-FC48-7446-92DD-D63F171A1C94}"/>
              </a:ext>
            </a:extLst>
          </p:cNvPr>
          <p:cNvGrpSpPr/>
          <p:nvPr/>
        </p:nvGrpSpPr>
        <p:grpSpPr>
          <a:xfrm>
            <a:off x="7230485" y="-24064"/>
            <a:ext cx="2325805" cy="2141622"/>
            <a:chOff x="5715000" y="1529214"/>
            <a:chExt cx="3124514" cy="2729204"/>
          </a:xfrm>
        </p:grpSpPr>
        <p:sp>
          <p:nvSpPr>
            <p:cNvPr id="38" name="Rectangle 37">
              <a:extLst>
                <a:ext uri="{FF2B5EF4-FFF2-40B4-BE49-F238E27FC236}">
                  <a16:creationId xmlns:a16="http://schemas.microsoft.com/office/drawing/2014/main" id="{7D75BD42-029A-894C-9F01-A76DD0450090}"/>
                </a:ext>
              </a:extLst>
            </p:cNvPr>
            <p:cNvSpPr/>
            <p:nvPr/>
          </p:nvSpPr>
          <p:spPr>
            <a:xfrm>
              <a:off x="5727033" y="1564106"/>
              <a:ext cx="3041756" cy="2694312"/>
            </a:xfrm>
            <a:prstGeom prst="rect">
              <a:avLst/>
            </a:prstGeom>
            <a:solidFill>
              <a:srgbClr val="939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2">
              <a:extLst>
                <a:ext uri="{FF2B5EF4-FFF2-40B4-BE49-F238E27FC236}">
                  <a16:creationId xmlns:a16="http://schemas.microsoft.com/office/drawing/2014/main" id="{DD679DA6-9A9B-5C4B-A901-60FE7B327EA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47528" y="2123681"/>
              <a:ext cx="2721260" cy="212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图片 24">
              <a:extLst>
                <a:ext uri="{FF2B5EF4-FFF2-40B4-BE49-F238E27FC236}">
                  <a16:creationId xmlns:a16="http://schemas.microsoft.com/office/drawing/2014/main" id="{0950FC79-2762-BC43-BF92-43D0FCC65C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15000" y="1570062"/>
              <a:ext cx="1147722" cy="1169198"/>
            </a:xfrm>
            <a:prstGeom prst="ellipse">
              <a:avLst/>
            </a:prstGeom>
          </p:spPr>
        </p:pic>
        <p:cxnSp>
          <p:nvCxnSpPr>
            <p:cNvPr id="33" name="Straight Connector 32">
              <a:extLst>
                <a:ext uri="{FF2B5EF4-FFF2-40B4-BE49-F238E27FC236}">
                  <a16:creationId xmlns:a16="http://schemas.microsoft.com/office/drawing/2014/main" id="{DA41A24D-3FB2-F143-9888-231CAA94B1AB}"/>
                </a:ext>
              </a:extLst>
            </p:cNvPr>
            <p:cNvCxnSpPr>
              <a:cxnSpLocks/>
              <a:stCxn id="35" idx="3"/>
            </p:cNvCxnSpPr>
            <p:nvPr/>
          </p:nvCxnSpPr>
          <p:spPr>
            <a:xfrm>
              <a:off x="5883081" y="2568036"/>
              <a:ext cx="776516" cy="113069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1E53426-9F06-0C4C-A58B-A762627B5ABD}"/>
                </a:ext>
              </a:extLst>
            </p:cNvPr>
            <p:cNvCxnSpPr>
              <a:cxnSpLocks/>
              <a:stCxn id="35" idx="6"/>
            </p:cNvCxnSpPr>
            <p:nvPr/>
          </p:nvCxnSpPr>
          <p:spPr>
            <a:xfrm>
              <a:off x="6862722" y="2154662"/>
              <a:ext cx="146249" cy="142692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F53461B-10A3-3B46-856C-B7C55C727785}"/>
                </a:ext>
              </a:extLst>
            </p:cNvPr>
            <p:cNvSpPr txBox="1"/>
            <p:nvPr/>
          </p:nvSpPr>
          <p:spPr>
            <a:xfrm>
              <a:off x="6717249" y="1529214"/>
              <a:ext cx="2122265" cy="51568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mn-cs"/>
                </a:rPr>
                <a:t>CepC</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&amp;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mn-cs"/>
                </a:rPr>
                <a:t>SppC</a:t>
              </a: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42CBD25F-97CF-FB48-8333-CD6EF8294C89}"/>
              </a:ext>
            </a:extLst>
          </p:cNvPr>
          <p:cNvGrpSpPr/>
          <p:nvPr/>
        </p:nvGrpSpPr>
        <p:grpSpPr>
          <a:xfrm>
            <a:off x="9781678" y="2117680"/>
            <a:ext cx="2418348" cy="2682912"/>
            <a:chOff x="10026404" y="2353297"/>
            <a:chExt cx="2012103" cy="2459337"/>
          </a:xfrm>
        </p:grpSpPr>
        <p:pic>
          <p:nvPicPr>
            <p:cNvPr id="10" name="CLIC_SummaryYR2018_Cover_Size13.jpg" descr="CLIC_SummaryYR2018_Cover_Size13.jpg">
              <a:extLst>
                <a:ext uri="{FF2B5EF4-FFF2-40B4-BE49-F238E27FC236}">
                  <a16:creationId xmlns:a16="http://schemas.microsoft.com/office/drawing/2014/main" id="{8976D371-6439-AE49-B822-3754D9A00DF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0026404" y="2353297"/>
              <a:ext cx="2012103" cy="2459337"/>
            </a:xfrm>
            <a:prstGeom prst="rect">
              <a:avLst/>
            </a:prstGeom>
            <a:ln w="12700">
              <a:miter lim="400000"/>
            </a:ln>
          </p:spPr>
        </p:pic>
        <p:pic>
          <p:nvPicPr>
            <p:cNvPr id="2054" name="Picture 6" descr="Home | CLIC Detector and Physics">
              <a:extLst>
                <a:ext uri="{FF2B5EF4-FFF2-40B4-BE49-F238E27FC236}">
                  <a16:creationId xmlns:a16="http://schemas.microsoft.com/office/drawing/2014/main" id="{83DFD095-F2F2-7A48-BC68-CBF91969A46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54388" y="2731167"/>
              <a:ext cx="810461" cy="81046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The SuperKEKB collider. | Download Scientific Diagram">
            <a:extLst>
              <a:ext uri="{FF2B5EF4-FFF2-40B4-BE49-F238E27FC236}">
                <a16:creationId xmlns:a16="http://schemas.microsoft.com/office/drawing/2014/main" id="{4F573DF2-F33B-414D-8428-31B32A45094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43016" y="2116577"/>
            <a:ext cx="2550686" cy="266867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BB776E74-4A41-DE47-AAD5-D1560D6A7FA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4656" b="-1"/>
          <a:stretch/>
        </p:blipFill>
        <p:spPr>
          <a:xfrm>
            <a:off x="7234816" y="4668252"/>
            <a:ext cx="4957184" cy="2189747"/>
          </a:xfrm>
          <a:prstGeom prst="rect">
            <a:avLst/>
          </a:prstGeom>
        </p:spPr>
      </p:pic>
      <p:grpSp>
        <p:nvGrpSpPr>
          <p:cNvPr id="57" name="Group 56">
            <a:extLst>
              <a:ext uri="{FF2B5EF4-FFF2-40B4-BE49-F238E27FC236}">
                <a16:creationId xmlns:a16="http://schemas.microsoft.com/office/drawing/2014/main" id="{F046B2C6-6F0D-DD4C-B58E-5AC14E12EF2A}"/>
              </a:ext>
            </a:extLst>
          </p:cNvPr>
          <p:cNvGrpSpPr>
            <a:grpSpLocks noChangeAspect="1"/>
          </p:cNvGrpSpPr>
          <p:nvPr/>
        </p:nvGrpSpPr>
        <p:grpSpPr>
          <a:xfrm>
            <a:off x="91440" y="942948"/>
            <a:ext cx="7040880" cy="1830942"/>
            <a:chOff x="91440" y="1281150"/>
            <a:chExt cx="7040880" cy="1830942"/>
          </a:xfrm>
        </p:grpSpPr>
        <p:sp>
          <p:nvSpPr>
            <p:cNvPr id="56" name="Right Arrow 55">
              <a:extLst>
                <a:ext uri="{FF2B5EF4-FFF2-40B4-BE49-F238E27FC236}">
                  <a16:creationId xmlns:a16="http://schemas.microsoft.com/office/drawing/2014/main" id="{554F5FC2-69B2-DA4F-97A5-E7350C6F0961}"/>
                </a:ext>
              </a:extLst>
            </p:cNvPr>
            <p:cNvSpPr/>
            <p:nvPr/>
          </p:nvSpPr>
          <p:spPr>
            <a:xfrm>
              <a:off x="1636294" y="2044379"/>
              <a:ext cx="1925053" cy="312821"/>
            </a:xfrm>
            <a:prstGeom prst="rightArrow">
              <a:avLst/>
            </a:prstGeom>
            <a:solidFill>
              <a:srgbClr val="E17A5F"/>
            </a:solidFill>
            <a:ln>
              <a:solidFill>
                <a:srgbClr val="E17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 name="Picture 61">
              <a:extLst>
                <a:ext uri="{FF2B5EF4-FFF2-40B4-BE49-F238E27FC236}">
                  <a16:creationId xmlns:a16="http://schemas.microsoft.com/office/drawing/2014/main" id="{5323384F-ADC0-AC4E-AE92-AF2DC18C61B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1440" y="1371600"/>
              <a:ext cx="1645920" cy="1645920"/>
            </a:xfrm>
            <a:prstGeom prst="ellipse">
              <a:avLst/>
            </a:prstGeom>
          </p:spPr>
        </p:pic>
        <p:sp>
          <p:nvSpPr>
            <p:cNvPr id="64" name="Right Arrow 63">
              <a:extLst>
                <a:ext uri="{FF2B5EF4-FFF2-40B4-BE49-F238E27FC236}">
                  <a16:creationId xmlns:a16="http://schemas.microsoft.com/office/drawing/2014/main" id="{D150EE58-5364-5C4A-AA7C-B4CEACC18FD7}"/>
                </a:ext>
              </a:extLst>
            </p:cNvPr>
            <p:cNvSpPr/>
            <p:nvPr/>
          </p:nvSpPr>
          <p:spPr>
            <a:xfrm rot="10800000">
              <a:off x="3570356" y="2043335"/>
              <a:ext cx="1925053" cy="312821"/>
            </a:xfrm>
            <a:prstGeom prst="rightArrow">
              <a:avLst/>
            </a:prstGeom>
            <a:solidFill>
              <a:srgbClr val="E17A5F"/>
            </a:solidFill>
            <a:ln>
              <a:solidFill>
                <a:srgbClr val="E17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a:extLst>
                <a:ext uri="{FF2B5EF4-FFF2-40B4-BE49-F238E27FC236}">
                  <a16:creationId xmlns:a16="http://schemas.microsoft.com/office/drawing/2014/main" id="{6104BFB0-9075-944F-A9B5-033BF2FBCBA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86400" y="1371600"/>
              <a:ext cx="1645920" cy="1645920"/>
            </a:xfrm>
            <a:prstGeom prst="ellipse">
              <a:avLst/>
            </a:prstGeom>
          </p:spPr>
        </p:pic>
        <p:sp>
          <p:nvSpPr>
            <p:cNvPr id="55" name="32-Point Star 54">
              <a:extLst>
                <a:ext uri="{FF2B5EF4-FFF2-40B4-BE49-F238E27FC236}">
                  <a16:creationId xmlns:a16="http://schemas.microsoft.com/office/drawing/2014/main" id="{7D7BF257-930B-D845-8357-E1F02867056B}"/>
                </a:ext>
              </a:extLst>
            </p:cNvPr>
            <p:cNvSpPr>
              <a:spLocks noChangeAspect="1"/>
            </p:cNvSpPr>
            <p:nvPr/>
          </p:nvSpPr>
          <p:spPr>
            <a:xfrm>
              <a:off x="2653375" y="1281150"/>
              <a:ext cx="1830942" cy="1830942"/>
            </a:xfrm>
            <a:prstGeom prst="star32">
              <a:avLst>
                <a:gd name="adj" fmla="val 15131"/>
              </a:avLst>
            </a:prstGeom>
            <a:gradFill flip="none" rotWithShape="1">
              <a:gsLst>
                <a:gs pos="13000">
                  <a:schemeClr val="tx1">
                    <a:alpha val="80000"/>
                  </a:schemeClr>
                </a:gs>
                <a:gs pos="69000">
                  <a:srgbClr val="C00000"/>
                </a:gs>
                <a:gs pos="28000">
                  <a:srgbClr val="C00000">
                    <a:alpha val="80000"/>
                  </a:srgbClr>
                </a:gs>
              </a:gsLst>
              <a:path path="circle">
                <a:fillToRect l="50000" t="50000" r="50000" b="50000"/>
              </a:path>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3" name="Group 72">
            <a:extLst>
              <a:ext uri="{FF2B5EF4-FFF2-40B4-BE49-F238E27FC236}">
                <a16:creationId xmlns:a16="http://schemas.microsoft.com/office/drawing/2014/main" id="{D822ACCE-B292-B74E-8A24-C30D7BAC053F}"/>
              </a:ext>
            </a:extLst>
          </p:cNvPr>
          <p:cNvGrpSpPr/>
          <p:nvPr/>
        </p:nvGrpSpPr>
        <p:grpSpPr>
          <a:xfrm>
            <a:off x="843628" y="4246322"/>
            <a:ext cx="5381892" cy="1188720"/>
            <a:chOff x="868680" y="3369502"/>
            <a:chExt cx="5381892" cy="1188720"/>
          </a:xfrm>
        </p:grpSpPr>
        <p:sp>
          <p:nvSpPr>
            <p:cNvPr id="71" name="8-Point Star 70">
              <a:extLst>
                <a:ext uri="{FF2B5EF4-FFF2-40B4-BE49-F238E27FC236}">
                  <a16:creationId xmlns:a16="http://schemas.microsoft.com/office/drawing/2014/main" id="{ECFC6CD4-97EA-A34B-8FAF-6BC1F4037796}"/>
                </a:ext>
              </a:extLst>
            </p:cNvPr>
            <p:cNvSpPr>
              <a:spLocks noChangeAspect="1"/>
            </p:cNvSpPr>
            <p:nvPr/>
          </p:nvSpPr>
          <p:spPr>
            <a:xfrm>
              <a:off x="2981195" y="3369502"/>
              <a:ext cx="1188720" cy="1188720"/>
            </a:xfrm>
            <a:prstGeom prst="star8">
              <a:avLst>
                <a:gd name="adj" fmla="val 8884"/>
              </a:avLst>
            </a:prstGeom>
            <a:gradFill>
              <a:gsLst>
                <a:gs pos="8000">
                  <a:schemeClr val="tx1">
                    <a:alpha val="80000"/>
                  </a:schemeClr>
                </a:gs>
                <a:gs pos="69000">
                  <a:srgbClr val="00329C"/>
                </a:gs>
                <a:gs pos="25000">
                  <a:srgbClr val="00329C">
                    <a:alpha val="80000"/>
                  </a:srgbClr>
                </a:gs>
              </a:gsLst>
              <a:path path="circle">
                <a:fillToRect l="50000" t="50000" r="50000" b="50000"/>
              </a:path>
            </a:gradFill>
            <a:ln>
              <a:solidFill>
                <a:srgbClr val="0032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4FF05A15-8656-D14A-9EBE-2D7115AC9D90}"/>
                </a:ext>
              </a:extLst>
            </p:cNvPr>
            <p:cNvGrpSpPr/>
            <p:nvPr/>
          </p:nvGrpSpPr>
          <p:grpSpPr>
            <a:xfrm rot="10800000">
              <a:off x="868680" y="3894342"/>
              <a:ext cx="5381892" cy="110730"/>
              <a:chOff x="868680" y="3894342"/>
              <a:chExt cx="5381892" cy="110730"/>
            </a:xfrm>
          </p:grpSpPr>
          <p:grpSp>
            <p:nvGrpSpPr>
              <p:cNvPr id="66" name="Group 65">
                <a:extLst>
                  <a:ext uri="{FF2B5EF4-FFF2-40B4-BE49-F238E27FC236}">
                    <a16:creationId xmlns:a16="http://schemas.microsoft.com/office/drawing/2014/main" id="{BEBF7EAC-9B54-F646-9CF1-C4C307423CFC}"/>
                  </a:ext>
                </a:extLst>
              </p:cNvPr>
              <p:cNvGrpSpPr/>
              <p:nvPr/>
            </p:nvGrpSpPr>
            <p:grpSpPr>
              <a:xfrm>
                <a:off x="868680" y="3931920"/>
                <a:ext cx="2688712" cy="73152"/>
                <a:chOff x="868680" y="3931920"/>
                <a:chExt cx="2688712" cy="73152"/>
              </a:xfrm>
            </p:grpSpPr>
            <p:sp>
              <p:nvSpPr>
                <p:cNvPr id="59" name="Oval 58">
                  <a:extLst>
                    <a:ext uri="{FF2B5EF4-FFF2-40B4-BE49-F238E27FC236}">
                      <a16:creationId xmlns:a16="http://schemas.microsoft.com/office/drawing/2014/main" id="{F662E6E8-2CFC-CA44-B444-15A040555365}"/>
                    </a:ext>
                  </a:extLst>
                </p:cNvPr>
                <p:cNvSpPr>
                  <a:spLocks noChangeAspect="1"/>
                </p:cNvSpPr>
                <p:nvPr/>
              </p:nvSpPr>
              <p:spPr>
                <a:xfrm>
                  <a:off x="868680" y="3931920"/>
                  <a:ext cx="73152" cy="73152"/>
                </a:xfrm>
                <a:prstGeom prst="ellipse">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3" name="Straight Arrow Connector 62">
                  <a:extLst>
                    <a:ext uri="{FF2B5EF4-FFF2-40B4-BE49-F238E27FC236}">
                      <a16:creationId xmlns:a16="http://schemas.microsoft.com/office/drawing/2014/main" id="{2EB8BAF8-C09F-C540-A3EC-DDC847E459E8}"/>
                    </a:ext>
                  </a:extLst>
                </p:cNvPr>
                <p:cNvCxnSpPr>
                  <a:cxnSpLocks/>
                </p:cNvCxnSpPr>
                <p:nvPr/>
              </p:nvCxnSpPr>
              <p:spPr>
                <a:xfrm flipV="1">
                  <a:off x="905256" y="3945699"/>
                  <a:ext cx="2652136" cy="21795"/>
                </a:xfrm>
                <a:prstGeom prst="straightConnector1">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150DC1B1-C470-D84B-98DA-6E765611BCBB}"/>
                  </a:ext>
                </a:extLst>
              </p:cNvPr>
              <p:cNvGrpSpPr/>
              <p:nvPr/>
            </p:nvGrpSpPr>
            <p:grpSpPr>
              <a:xfrm>
                <a:off x="3525283" y="3894342"/>
                <a:ext cx="2725289" cy="73152"/>
                <a:chOff x="3525283" y="3944446"/>
                <a:chExt cx="2725289" cy="73152"/>
              </a:xfrm>
            </p:grpSpPr>
            <p:sp>
              <p:nvSpPr>
                <p:cNvPr id="67" name="Oval 66">
                  <a:extLst>
                    <a:ext uri="{FF2B5EF4-FFF2-40B4-BE49-F238E27FC236}">
                      <a16:creationId xmlns:a16="http://schemas.microsoft.com/office/drawing/2014/main" id="{BC61008D-6362-7845-B956-CAD481F538DF}"/>
                    </a:ext>
                  </a:extLst>
                </p:cNvPr>
                <p:cNvSpPr>
                  <a:spLocks noChangeAspect="1"/>
                </p:cNvSpPr>
                <p:nvPr/>
              </p:nvSpPr>
              <p:spPr>
                <a:xfrm>
                  <a:off x="6177420" y="3944446"/>
                  <a:ext cx="73152" cy="73152"/>
                </a:xfrm>
                <a:prstGeom prst="ellipse">
                  <a:avLst/>
                </a:prstGeom>
                <a:solidFill>
                  <a:srgbClr val="00329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2" name="Straight Arrow Connector 71">
                  <a:extLst>
                    <a:ext uri="{FF2B5EF4-FFF2-40B4-BE49-F238E27FC236}">
                      <a16:creationId xmlns:a16="http://schemas.microsoft.com/office/drawing/2014/main" id="{F0E175D0-54B4-D04E-BCD0-362AAFDD97DE}"/>
                    </a:ext>
                  </a:extLst>
                </p:cNvPr>
                <p:cNvCxnSpPr>
                  <a:cxnSpLocks/>
                </p:cNvCxnSpPr>
                <p:nvPr/>
              </p:nvCxnSpPr>
              <p:spPr>
                <a:xfrm rot="10800000" flipV="1">
                  <a:off x="3525283" y="3972839"/>
                  <a:ext cx="2652136" cy="21795"/>
                </a:xfrm>
                <a:prstGeom prst="straightConnector1">
                  <a:avLst/>
                </a:prstGeom>
                <a:ln w="19050">
                  <a:solidFill>
                    <a:srgbClr val="00329C"/>
                  </a:solidFill>
                  <a:tailEnd type="triangle" w="lg" len="lg"/>
                </a:ln>
              </p:spPr>
              <p:style>
                <a:lnRef idx="1">
                  <a:schemeClr val="accent1"/>
                </a:lnRef>
                <a:fillRef idx="0">
                  <a:schemeClr val="accent1"/>
                </a:fillRef>
                <a:effectRef idx="0">
                  <a:schemeClr val="accent1"/>
                </a:effectRef>
                <a:fontRef idx="minor">
                  <a:schemeClr val="tx1"/>
                </a:fontRef>
              </p:style>
            </p:cxnSp>
          </p:grpSp>
        </p:grpSp>
      </p:grpSp>
      <p:sp>
        <p:nvSpPr>
          <p:cNvPr id="75" name="Rounded Rectangle 74">
            <a:extLst>
              <a:ext uri="{FF2B5EF4-FFF2-40B4-BE49-F238E27FC236}">
                <a16:creationId xmlns:a16="http://schemas.microsoft.com/office/drawing/2014/main" id="{0A32C989-9856-2542-BEE9-54FA9674BECB}"/>
              </a:ext>
            </a:extLst>
          </p:cNvPr>
          <p:cNvSpPr/>
          <p:nvPr/>
        </p:nvSpPr>
        <p:spPr>
          <a:xfrm>
            <a:off x="100208" y="2906036"/>
            <a:ext cx="7039628" cy="1290184"/>
          </a:xfrm>
          <a:prstGeom prst="roundRect">
            <a:avLst/>
          </a:prstGeom>
          <a:noFill/>
          <a:ln w="19050">
            <a:solidFill>
              <a:srgbClr val="E17A5F"/>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Proton-proton (or anti-proton) Collisions:</a:t>
            </a:r>
          </a:p>
          <a:p>
            <a:pPr marL="236538" marR="0" lvl="0" indent="-2365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Offer highest achievable center-of-mass collision energies</a:t>
            </a:r>
          </a:p>
          <a:p>
            <a:pPr marL="236538" marR="0" lvl="0" indent="-2365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Collisions of composite particles</a:t>
            </a:r>
          </a:p>
          <a:p>
            <a:pPr marL="236538" marR="0" lvl="0" indent="-2365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Discovery potential via Electroweak and Strong Interactions </a:t>
            </a:r>
          </a:p>
          <a:p>
            <a:pPr marL="236538" marR="0" lvl="0" indent="-2365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ounded Rectangle 80">
            <a:extLst>
              <a:ext uri="{FF2B5EF4-FFF2-40B4-BE49-F238E27FC236}">
                <a16:creationId xmlns:a16="http://schemas.microsoft.com/office/drawing/2014/main" id="{E488D68F-F6A5-4348-869E-440C2A4EA9F2}"/>
              </a:ext>
            </a:extLst>
          </p:cNvPr>
          <p:cNvSpPr/>
          <p:nvPr/>
        </p:nvSpPr>
        <p:spPr>
          <a:xfrm>
            <a:off x="102295" y="5463433"/>
            <a:ext cx="7039628" cy="1075153"/>
          </a:xfrm>
          <a:prstGeom prst="roundRect">
            <a:avLst/>
          </a:prstGeom>
          <a:noFill/>
          <a:ln w="19050">
            <a:gradFill>
              <a:gsLst>
                <a:gs pos="25000">
                  <a:srgbClr val="00329C"/>
                </a:gs>
                <a:gs pos="75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Electron-Positron Collisions:</a:t>
            </a:r>
          </a:p>
          <a:p>
            <a:pPr marL="236538" marR="0" lvl="0" indent="-2365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Collision of point-like fermions with well-defined initial state</a:t>
            </a:r>
          </a:p>
          <a:p>
            <a:pPr marL="236538" marR="0" lvl="0" indent="-2365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Precision measurements via Electroweak Interactions</a:t>
            </a:r>
          </a:p>
          <a:p>
            <a:pPr marL="236538" marR="0" lvl="0" indent="-2365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At multi-</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TeV</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energies – de facto electroweak boson colliders</a:t>
            </a:r>
          </a:p>
          <a:p>
            <a:pPr marL="236538" marR="0" lvl="0" indent="-2365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7AD9057E-82A7-4140-B601-CA983C855941}"/>
              </a:ext>
            </a:extLst>
          </p:cNvPr>
          <p:cNvSpPr txBox="1"/>
          <p:nvPr/>
        </p:nvSpPr>
        <p:spPr>
          <a:xfrm>
            <a:off x="1390389" y="2342367"/>
            <a:ext cx="93807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uud</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83" name="TextBox 82">
            <a:extLst>
              <a:ext uri="{FF2B5EF4-FFF2-40B4-BE49-F238E27FC236}">
                <a16:creationId xmlns:a16="http://schemas.microsoft.com/office/drawing/2014/main" id="{0604713F-1F0A-9F4A-B87E-F421441FE671}"/>
              </a:ext>
            </a:extLst>
          </p:cNvPr>
          <p:cNvSpPr txBox="1"/>
          <p:nvPr/>
        </p:nvSpPr>
        <p:spPr>
          <a:xfrm>
            <a:off x="5075129" y="2169091"/>
            <a:ext cx="79945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 or </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anti-p</a:t>
            </a:r>
          </a:p>
        </p:txBody>
      </p:sp>
      <p:sp>
        <p:nvSpPr>
          <p:cNvPr id="84" name="TextBox 83">
            <a:extLst>
              <a:ext uri="{FF2B5EF4-FFF2-40B4-BE49-F238E27FC236}">
                <a16:creationId xmlns:a16="http://schemas.microsoft.com/office/drawing/2014/main" id="{88C749A2-964A-1C48-B66B-BD0D4809134E}"/>
              </a:ext>
            </a:extLst>
          </p:cNvPr>
          <p:cNvSpPr txBox="1"/>
          <p:nvPr/>
        </p:nvSpPr>
        <p:spPr>
          <a:xfrm>
            <a:off x="678493" y="4812083"/>
            <a:ext cx="39786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a:t>
            </a:r>
            <a:r>
              <a:rPr kumimoji="0" lang="en-US" sz="2000" b="0" i="0" u="none" strike="noStrike" kern="1200" cap="none" spc="0" normalizeH="0" baseline="30000" noProof="0" dirty="0">
                <a:ln>
                  <a:noFill/>
                </a:ln>
                <a:solidFill>
                  <a:prstClr val="white"/>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51DDBEA9-6136-074E-A745-46BC714DF085}"/>
              </a:ext>
            </a:extLst>
          </p:cNvPr>
          <p:cNvSpPr txBox="1"/>
          <p:nvPr/>
        </p:nvSpPr>
        <p:spPr>
          <a:xfrm>
            <a:off x="5979090" y="4801644"/>
            <a:ext cx="39786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a:t>
            </a:r>
            <a:r>
              <a:rPr kumimoji="0" lang="en-US" sz="2000" b="0" i="0" u="none" strike="noStrike" kern="1200" cap="none" spc="0" normalizeH="0" baseline="30000" noProof="0" dirty="0">
                <a:ln>
                  <a:noFill/>
                </a:ln>
                <a:solidFill>
                  <a:prstClr val="white"/>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39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01F96A08-B23E-2745-BA69-280BC88C1A04}"/>
              </a:ext>
            </a:extLst>
          </p:cNvPr>
          <p:cNvSpPr txBox="1"/>
          <p:nvPr/>
        </p:nvSpPr>
        <p:spPr>
          <a:xfrm>
            <a:off x="1042991" y="1314452"/>
            <a:ext cx="2916183"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“Livingston Plot”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the turn of the century…</a:t>
            </a:r>
          </a:p>
        </p:txBody>
      </p:sp>
      <p:sp>
        <p:nvSpPr>
          <p:cNvPr id="48" name="Chord 47">
            <a:extLst>
              <a:ext uri="{FF2B5EF4-FFF2-40B4-BE49-F238E27FC236}">
                <a16:creationId xmlns:a16="http://schemas.microsoft.com/office/drawing/2014/main" id="{C32FD40D-3CCA-5A47-8256-E75173EF620A}"/>
              </a:ext>
            </a:extLst>
          </p:cNvPr>
          <p:cNvSpPr/>
          <p:nvPr/>
        </p:nvSpPr>
        <p:spPr>
          <a:xfrm>
            <a:off x="6065135" y="1485900"/>
            <a:ext cx="3009418" cy="1914525"/>
          </a:xfrm>
          <a:prstGeom prst="chord">
            <a:avLst>
              <a:gd name="adj1" fmla="val 5280156"/>
              <a:gd name="adj2" fmla="val 16348782"/>
            </a:avLst>
          </a:prstGeom>
          <a:pattFill prst="pct75">
            <a:fgClr>
              <a:schemeClr val="accent6"/>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639C289-5E9D-C643-AFF0-A063ECFA190F}"/>
              </a:ext>
            </a:extLst>
          </p:cNvPr>
          <p:cNvSpPr>
            <a:spLocks noGrp="1"/>
          </p:cNvSpPr>
          <p:nvPr>
            <p:ph type="title"/>
          </p:nvPr>
        </p:nvSpPr>
        <p:spPr/>
        <p:txBody>
          <a:bodyPr/>
          <a:lstStyle/>
          <a:p>
            <a:r>
              <a:rPr lang="en-US" dirty="0"/>
              <a:t>A Look at Where We Are </a:t>
            </a:r>
          </a:p>
        </p:txBody>
      </p:sp>
      <p:pic>
        <p:nvPicPr>
          <p:cNvPr id="9" name="Content Placeholder 8">
            <a:extLst>
              <a:ext uri="{FF2B5EF4-FFF2-40B4-BE49-F238E27FC236}">
                <a16:creationId xmlns:a16="http://schemas.microsoft.com/office/drawing/2014/main" id="{AD6CF6E0-2716-5847-97A1-55A39B90A088}"/>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48707" y="1920208"/>
            <a:ext cx="3653736" cy="4317080"/>
          </a:xfrm>
        </p:spPr>
      </p:pic>
      <p:sp>
        <p:nvSpPr>
          <p:cNvPr id="7" name="Slide Number Placeholder 6">
            <a:extLst>
              <a:ext uri="{FF2B5EF4-FFF2-40B4-BE49-F238E27FC236}">
                <a16:creationId xmlns:a16="http://schemas.microsoft.com/office/drawing/2014/main" id="{38A38634-6CFE-9947-8EE6-5E29D363CD0D}"/>
              </a:ext>
            </a:extLst>
          </p:cNvPr>
          <p:cNvSpPr>
            <a:spLocks noGrp="1"/>
          </p:cNvSpPr>
          <p:nvPr>
            <p:ph type="sldNum" sz="quarter" idx="12"/>
          </p:nvPr>
        </p:nvSpPr>
        <p:spPr>
          <a:xfrm>
            <a:off x="9569884" y="6337102"/>
            <a:ext cx="71606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6D9922-87B3-6043-9531-5184EA303DC1}"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grpSp>
        <p:nvGrpSpPr>
          <p:cNvPr id="52" name="Group 51">
            <a:extLst>
              <a:ext uri="{FF2B5EF4-FFF2-40B4-BE49-F238E27FC236}">
                <a16:creationId xmlns:a16="http://schemas.microsoft.com/office/drawing/2014/main" id="{2D0D00C0-6E29-4443-AEF3-027270E1EC9F}"/>
              </a:ext>
            </a:extLst>
          </p:cNvPr>
          <p:cNvGrpSpPr/>
          <p:nvPr/>
        </p:nvGrpSpPr>
        <p:grpSpPr>
          <a:xfrm>
            <a:off x="384974" y="1049738"/>
            <a:ext cx="7231168" cy="5101505"/>
            <a:chOff x="365310" y="1039906"/>
            <a:chExt cx="7231168" cy="5101505"/>
          </a:xfrm>
        </p:grpSpPr>
        <p:sp>
          <p:nvSpPr>
            <p:cNvPr id="10" name="Rectangle 9">
              <a:extLst>
                <a:ext uri="{FF2B5EF4-FFF2-40B4-BE49-F238E27FC236}">
                  <a16:creationId xmlns:a16="http://schemas.microsoft.com/office/drawing/2014/main" id="{E6082D9A-7D8C-384B-BB31-EE67EEB3CF5D}"/>
                </a:ext>
              </a:extLst>
            </p:cNvPr>
            <p:cNvSpPr/>
            <p:nvPr/>
          </p:nvSpPr>
          <p:spPr>
            <a:xfrm>
              <a:off x="928688" y="1171575"/>
              <a:ext cx="6667790" cy="4737920"/>
            </a:xfrm>
            <a:prstGeom prst="rect">
              <a:avLst/>
            </a:prstGeom>
            <a:solidFill>
              <a:schemeClr val="accent4">
                <a:lumMod val="40000"/>
                <a:lumOff val="60000"/>
                <a:alpha val="13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20CC24FA-7415-C34B-A642-AC46F846C72E}"/>
                </a:ext>
              </a:extLst>
            </p:cNvPr>
            <p:cNvCxnSpPr/>
            <p:nvPr/>
          </p:nvCxnSpPr>
          <p:spPr>
            <a:xfrm>
              <a:off x="4428565" y="5791200"/>
              <a:ext cx="0" cy="1255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0A42D75-C87C-C04E-9EAE-B530F552927B}"/>
                </a:ext>
              </a:extLst>
            </p:cNvPr>
            <p:cNvCxnSpPr/>
            <p:nvPr/>
          </p:nvCxnSpPr>
          <p:spPr>
            <a:xfrm>
              <a:off x="5082989" y="5782239"/>
              <a:ext cx="0" cy="1255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1B4ACEF-AADE-1D48-BE1C-B8453CD3634F}"/>
                </a:ext>
              </a:extLst>
            </p:cNvPr>
            <p:cNvCxnSpPr/>
            <p:nvPr/>
          </p:nvCxnSpPr>
          <p:spPr>
            <a:xfrm>
              <a:off x="5737408" y="5791205"/>
              <a:ext cx="0" cy="1255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D026966-60AA-884C-8AE7-2F1D67221833}"/>
                </a:ext>
              </a:extLst>
            </p:cNvPr>
            <p:cNvCxnSpPr/>
            <p:nvPr/>
          </p:nvCxnSpPr>
          <p:spPr>
            <a:xfrm>
              <a:off x="6382869" y="5791207"/>
              <a:ext cx="0" cy="1255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E26B27F-C66D-A740-B572-EE562F3DD6CD}"/>
                </a:ext>
              </a:extLst>
            </p:cNvPr>
            <p:cNvSpPr txBox="1"/>
            <p:nvPr/>
          </p:nvSpPr>
          <p:spPr>
            <a:xfrm>
              <a:off x="4202655" y="5895190"/>
              <a:ext cx="308610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2020              2030              2040              2050              2060</a:t>
              </a:r>
            </a:p>
          </p:txBody>
        </p:sp>
        <p:sp>
          <p:nvSpPr>
            <p:cNvPr id="38" name="TextBox 37">
              <a:extLst>
                <a:ext uri="{FF2B5EF4-FFF2-40B4-BE49-F238E27FC236}">
                  <a16:creationId xmlns:a16="http://schemas.microsoft.com/office/drawing/2014/main" id="{473720A0-8D49-E747-9E81-E3652EF47862}"/>
                </a:ext>
              </a:extLst>
            </p:cNvPr>
            <p:cNvSpPr txBox="1"/>
            <p:nvPr/>
          </p:nvSpPr>
          <p:spPr>
            <a:xfrm>
              <a:off x="365310" y="1039906"/>
              <a:ext cx="64312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100,000</a:t>
              </a:r>
            </a:p>
          </p:txBody>
        </p:sp>
      </p:grpSp>
      <p:sp>
        <p:nvSpPr>
          <p:cNvPr id="39" name="Oval 38">
            <a:extLst>
              <a:ext uri="{FF2B5EF4-FFF2-40B4-BE49-F238E27FC236}">
                <a16:creationId xmlns:a16="http://schemas.microsoft.com/office/drawing/2014/main" id="{E33CDEC2-C34B-C343-9D32-6140B5FB27C7}"/>
              </a:ext>
            </a:extLst>
          </p:cNvPr>
          <p:cNvSpPr/>
          <p:nvPr/>
        </p:nvSpPr>
        <p:spPr>
          <a:xfrm>
            <a:off x="5042224" y="2314575"/>
            <a:ext cx="1844715" cy="942975"/>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Linear Colliders</a:t>
            </a:r>
          </a:p>
        </p:txBody>
      </p:sp>
      <p:sp>
        <p:nvSpPr>
          <p:cNvPr id="40" name="Oval 39">
            <a:extLst>
              <a:ext uri="{FF2B5EF4-FFF2-40B4-BE49-F238E27FC236}">
                <a16:creationId xmlns:a16="http://schemas.microsoft.com/office/drawing/2014/main" id="{F92E1D42-1D28-E64D-943D-5C834E442753}"/>
              </a:ext>
            </a:extLst>
          </p:cNvPr>
          <p:cNvSpPr/>
          <p:nvPr/>
        </p:nvSpPr>
        <p:spPr>
          <a:xfrm>
            <a:off x="5163401" y="2868348"/>
            <a:ext cx="1792990" cy="442912"/>
          </a:xfrm>
          <a:prstGeom prst="ellipse">
            <a:avLst/>
          </a:prstGeom>
          <a:pattFill prst="pct50">
            <a:fgClr>
              <a:srgbClr val="00B0F0"/>
            </a:fgClr>
            <a:bgClr>
              <a:schemeClr val="bg1"/>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Large Circular </a:t>
            </a:r>
            <a:r>
              <a:rPr kumimoji="0" lang="en-US" sz="900" b="1" i="0" u="none" strike="noStrike" kern="1200" cap="none" spc="0" normalizeH="0" baseline="0" noProof="0" dirty="0" err="1">
                <a:ln>
                  <a:noFill/>
                </a:ln>
                <a:solidFill>
                  <a:prstClr val="white"/>
                </a:solidFill>
                <a:effectLst/>
                <a:uLnTx/>
                <a:uFillTx/>
                <a:latin typeface="Calibri" panose="020F0502020204030204"/>
                <a:ea typeface="+mn-ea"/>
                <a:cs typeface="+mn-cs"/>
              </a:rPr>
              <a:t>e</a:t>
            </a:r>
            <a:r>
              <a:rPr kumimoji="0" lang="en-US" sz="900" b="1" i="0" u="none" strike="noStrike" kern="1200" cap="none" spc="0" normalizeH="0" baseline="30000" noProof="0" dirty="0" err="1">
                <a:ln>
                  <a:noFill/>
                </a:ln>
                <a:solidFill>
                  <a:prstClr val="white"/>
                </a:solidFill>
                <a:effectLst/>
                <a:uLnTx/>
                <a:uFillTx/>
                <a:latin typeface="Calibri" panose="020F0502020204030204"/>
                <a:ea typeface="+mn-ea"/>
                <a:cs typeface="+mn-cs"/>
              </a:rPr>
              <a:t>+</a:t>
            </a:r>
            <a:r>
              <a:rPr kumimoji="0" lang="en-US" sz="900" b="1" i="0" u="none" strike="noStrike" kern="1200" cap="none" spc="0" normalizeH="0" baseline="0" noProof="0" dirty="0" err="1">
                <a:ln>
                  <a:noFill/>
                </a:ln>
                <a:solidFill>
                  <a:prstClr val="white"/>
                </a:solidFill>
                <a:effectLst/>
                <a:uLnTx/>
                <a:uFillTx/>
                <a:latin typeface="Calibri" panose="020F0502020204030204"/>
                <a:ea typeface="+mn-ea"/>
                <a:cs typeface="+mn-cs"/>
              </a:rPr>
              <a:t>e</a:t>
            </a:r>
            <a:r>
              <a:rPr kumimoji="0" lang="en-US" sz="900" b="1" i="0" u="none" strike="noStrike" kern="1200" cap="none" spc="0" normalizeH="0" baseline="30000" noProof="0" dirty="0">
                <a:ln>
                  <a:noFill/>
                </a:ln>
                <a:solidFill>
                  <a:prstClr val="white"/>
                </a:solidFill>
                <a:effectLst/>
                <a:uLnTx/>
                <a:uFillTx/>
                <a:latin typeface="Calibri" panose="020F0502020204030204"/>
                <a:ea typeface="+mn-ea"/>
                <a:cs typeface="+mn-cs"/>
              </a:rPr>
              <a:t>-</a:t>
            </a: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 Colliders</a:t>
            </a:r>
          </a:p>
        </p:txBody>
      </p:sp>
      <p:cxnSp>
        <p:nvCxnSpPr>
          <p:cNvPr id="44" name="Straight Connector 43">
            <a:extLst>
              <a:ext uri="{FF2B5EF4-FFF2-40B4-BE49-F238E27FC236}">
                <a16:creationId xmlns:a16="http://schemas.microsoft.com/office/drawing/2014/main" id="{A8B4CA56-63FF-2447-BFCD-83349D9B6A1B}"/>
              </a:ext>
            </a:extLst>
          </p:cNvPr>
          <p:cNvCxnSpPr/>
          <p:nvPr/>
        </p:nvCxnSpPr>
        <p:spPr>
          <a:xfrm flipV="1">
            <a:off x="4638200" y="1171576"/>
            <a:ext cx="0" cy="4757737"/>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29FED74-FE0D-8941-9028-86F18A7A2D97}"/>
              </a:ext>
            </a:extLst>
          </p:cNvPr>
          <p:cNvSpPr txBox="1"/>
          <p:nvPr/>
        </p:nvSpPr>
        <p:spPr>
          <a:xfrm>
            <a:off x="4361304" y="902826"/>
            <a:ext cx="59400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C000"/>
                </a:solidFill>
                <a:effectLst/>
                <a:uLnTx/>
                <a:uFillTx/>
                <a:latin typeface="Calibri" panose="020F0502020204030204"/>
                <a:ea typeface="+mn-ea"/>
                <a:cs typeface="+mn-cs"/>
              </a:rPr>
              <a:t>Today</a:t>
            </a:r>
          </a:p>
        </p:txBody>
      </p:sp>
      <p:grpSp>
        <p:nvGrpSpPr>
          <p:cNvPr id="56" name="Group 55">
            <a:extLst>
              <a:ext uri="{FF2B5EF4-FFF2-40B4-BE49-F238E27FC236}">
                <a16:creationId xmlns:a16="http://schemas.microsoft.com/office/drawing/2014/main" id="{D7FF601E-B6D9-4846-A5AC-2988C5BEC40D}"/>
              </a:ext>
            </a:extLst>
          </p:cNvPr>
          <p:cNvGrpSpPr/>
          <p:nvPr/>
        </p:nvGrpSpPr>
        <p:grpSpPr>
          <a:xfrm>
            <a:off x="6701744" y="1678330"/>
            <a:ext cx="1747788" cy="1650658"/>
            <a:chOff x="5810487" y="1914524"/>
            <a:chExt cx="1747788" cy="1414463"/>
          </a:xfrm>
        </p:grpSpPr>
        <p:sp>
          <p:nvSpPr>
            <p:cNvPr id="42" name="Chord 41">
              <a:extLst>
                <a:ext uri="{FF2B5EF4-FFF2-40B4-BE49-F238E27FC236}">
                  <a16:creationId xmlns:a16="http://schemas.microsoft.com/office/drawing/2014/main" id="{66C4183F-7923-3240-921C-29F695364434}"/>
                </a:ext>
              </a:extLst>
            </p:cNvPr>
            <p:cNvSpPr/>
            <p:nvPr/>
          </p:nvSpPr>
          <p:spPr>
            <a:xfrm>
              <a:off x="5810487" y="1914524"/>
              <a:ext cx="1747788" cy="1414463"/>
            </a:xfrm>
            <a:prstGeom prst="chord">
              <a:avLst>
                <a:gd name="adj1" fmla="val 5280156"/>
                <a:gd name="adj2" fmla="val 16348782"/>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29AF8C">
                    <a:lumMod val="75000"/>
                  </a:srgbClr>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F2D8E148-CCAF-F144-943A-F051AA170646}"/>
                </a:ext>
              </a:extLst>
            </p:cNvPr>
            <p:cNvSpPr txBox="1"/>
            <p:nvPr/>
          </p:nvSpPr>
          <p:spPr>
            <a:xfrm>
              <a:off x="6078416" y="2343149"/>
              <a:ext cx="73672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9AF8C">
                      <a:lumMod val="50000"/>
                    </a:srgbClr>
                  </a:solidFill>
                  <a:effectLst/>
                  <a:uLnTx/>
                  <a:uFillTx/>
                  <a:latin typeface="Calibri" panose="020F0502020204030204"/>
                  <a:ea typeface="+mn-ea"/>
                  <a:cs typeface="+mn-cs"/>
                </a:rPr>
                <a:t>Advanced Linear Colliders (WFA)</a:t>
              </a:r>
            </a:p>
          </p:txBody>
        </p:sp>
      </p:grpSp>
      <p:sp>
        <p:nvSpPr>
          <p:cNvPr id="49" name="TextBox 48">
            <a:extLst>
              <a:ext uri="{FF2B5EF4-FFF2-40B4-BE49-F238E27FC236}">
                <a16:creationId xmlns:a16="http://schemas.microsoft.com/office/drawing/2014/main" id="{D6E14A20-F6DD-9643-B72C-AE9EFAD3FD20}"/>
              </a:ext>
            </a:extLst>
          </p:cNvPr>
          <p:cNvSpPr txBox="1"/>
          <p:nvPr/>
        </p:nvSpPr>
        <p:spPr>
          <a:xfrm>
            <a:off x="6111433" y="2027420"/>
            <a:ext cx="68290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58C2E">
                    <a:lumMod val="50000"/>
                  </a:srgbClr>
                </a:solidFill>
                <a:effectLst/>
                <a:uLnTx/>
                <a:uFillTx/>
                <a:latin typeface="Calibri" panose="020F0502020204030204"/>
                <a:ea typeface="+mn-ea"/>
                <a:cs typeface="+mn-cs"/>
              </a:rPr>
              <a:t>Muon </a:t>
            </a:r>
            <a:br>
              <a:rPr kumimoji="0" lang="en-US" sz="900" b="1" i="0" u="none" strike="noStrike" kern="1200" cap="none" spc="0" normalizeH="0" baseline="0" noProof="0" dirty="0">
                <a:ln>
                  <a:noFill/>
                </a:ln>
                <a:solidFill>
                  <a:srgbClr val="D58C2E">
                    <a:lumMod val="50000"/>
                  </a:srgbClr>
                </a:solidFill>
                <a:effectLst/>
                <a:uLnTx/>
                <a:uFillTx/>
                <a:latin typeface="Calibri" panose="020F0502020204030204"/>
                <a:ea typeface="+mn-ea"/>
                <a:cs typeface="+mn-cs"/>
              </a:rPr>
            </a:br>
            <a:r>
              <a:rPr kumimoji="0" lang="en-US" sz="900" b="1" i="0" u="none" strike="noStrike" kern="1200" cap="none" spc="0" normalizeH="0" baseline="0" noProof="0" dirty="0">
                <a:ln>
                  <a:noFill/>
                </a:ln>
                <a:solidFill>
                  <a:srgbClr val="D58C2E">
                    <a:lumMod val="50000"/>
                  </a:srgbClr>
                </a:solidFill>
                <a:effectLst/>
                <a:uLnTx/>
                <a:uFillTx/>
                <a:latin typeface="Calibri" panose="020F0502020204030204"/>
                <a:ea typeface="+mn-ea"/>
                <a:cs typeface="+mn-cs"/>
              </a:rPr>
              <a:t>Colliders</a:t>
            </a:r>
          </a:p>
        </p:txBody>
      </p:sp>
      <p:sp>
        <p:nvSpPr>
          <p:cNvPr id="62" name="TextBox 61">
            <a:extLst>
              <a:ext uri="{FF2B5EF4-FFF2-40B4-BE49-F238E27FC236}">
                <a16:creationId xmlns:a16="http://schemas.microsoft.com/office/drawing/2014/main" id="{3404DA87-A58E-574A-B78F-AB14304C17A7}"/>
              </a:ext>
            </a:extLst>
          </p:cNvPr>
          <p:cNvSpPr txBox="1"/>
          <p:nvPr/>
        </p:nvSpPr>
        <p:spPr>
          <a:xfrm>
            <a:off x="7616138" y="861759"/>
            <a:ext cx="4583578" cy="5324535"/>
          </a:xfrm>
          <a:prstGeom prst="rect">
            <a:avLst/>
          </a:prstGeom>
          <a:noFill/>
        </p:spPr>
        <p:txBody>
          <a:bodyPr wrap="square" rtlCol="0">
            <a:spAutoFit/>
          </a:bodyPr>
          <a:lstStyle/>
          <a:p>
            <a:pPr marL="239713" marR="0" lvl="0" indent="-239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Livingston Plot in 2001</a:t>
            </a:r>
            <a:b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[M.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Tigner</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Physics Today 54 , 1, 36 (2001)]</a:t>
            </a:r>
          </a:p>
          <a:p>
            <a:pPr marL="696913" marR="0" lvl="1" indent="-239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Through the 1900s, progress </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driven by critical technology </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developments for many decades </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(1940s –)</a:t>
            </a:r>
          </a:p>
          <a:p>
            <a:pPr marL="696913" marR="0" lvl="1" indent="-239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CoM</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Energies increasing by </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000" b="1" i="1" u="none" strike="noStrike" kern="1200" cap="none" spc="0" normalizeH="0" baseline="0" noProof="0" dirty="0">
                <a:ln>
                  <a:noFill/>
                </a:ln>
                <a:solidFill>
                  <a:srgbClr val="29AF8C">
                    <a:lumMod val="75000"/>
                  </a:srgbClr>
                </a:solidFill>
                <a:effectLst/>
                <a:uLnTx/>
                <a:uFillTx/>
                <a:latin typeface="Calibri" panose="020F0502020204030204"/>
                <a:ea typeface="+mn-ea"/>
                <a:cs typeface="+mn-cs"/>
              </a:rPr>
              <a:t>~2 orders of magnitude</a:t>
            </a:r>
            <a:r>
              <a:rPr kumimoji="0" lang="en-US" sz="2000" b="1"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every </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000" b="1" i="1" u="none" strike="noStrike" kern="1200" cap="none" spc="0" normalizeH="0" baseline="0" noProof="0" dirty="0">
                <a:ln>
                  <a:noFill/>
                </a:ln>
                <a:solidFill>
                  <a:srgbClr val="29AF8C">
                    <a:lumMod val="75000"/>
                  </a:srgbClr>
                </a:solidFill>
                <a:effectLst/>
                <a:uLnTx/>
                <a:uFillTx/>
                <a:latin typeface="Calibri" panose="020F0502020204030204"/>
                <a:ea typeface="+mn-ea"/>
                <a:cs typeface="+mn-cs"/>
              </a:rPr>
              <a:t>25 years</a:t>
            </a:r>
          </a:p>
          <a:p>
            <a:pPr marL="239713" marR="0" lvl="0" indent="-239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Where are we now?</a:t>
            </a:r>
          </a:p>
          <a:p>
            <a:pPr marL="696913" marR="0" lvl="1" indent="-239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Progress has become much </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more challenging</a:t>
            </a:r>
          </a:p>
          <a:p>
            <a:pPr marL="1154113" marR="0" lvl="2" indent="-239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Machine Complexity</a:t>
            </a:r>
          </a:p>
          <a:p>
            <a:pPr marL="1154113" marR="0" lvl="2" indent="-239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Costs (R&amp;D and capital)</a:t>
            </a:r>
          </a:p>
          <a:p>
            <a:pPr marL="696913" marR="0" lvl="1" indent="-239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29AF8C">
                    <a:lumMod val="75000"/>
                  </a:srgbClr>
                </a:solidFill>
                <a:effectLst/>
                <a:uLnTx/>
                <a:uFillTx/>
                <a:latin typeface="Calibri" panose="020F0502020204030204"/>
                <a:ea typeface="+mn-ea"/>
                <a:cs typeface="+mn-cs"/>
              </a:rPr>
              <a:t>What are our options and </a:t>
            </a:r>
            <a:br>
              <a:rPr kumimoji="0" lang="en-US" sz="2000" b="1" i="1" u="none" strike="noStrike" kern="1200" cap="none" spc="0" normalizeH="0" baseline="0" noProof="0" dirty="0">
                <a:ln>
                  <a:noFill/>
                </a:ln>
                <a:solidFill>
                  <a:srgbClr val="29AF8C">
                    <a:lumMod val="75000"/>
                  </a:srgbClr>
                </a:solidFill>
                <a:effectLst/>
                <a:uLnTx/>
                <a:uFillTx/>
                <a:latin typeface="Calibri" panose="020F0502020204030204"/>
                <a:ea typeface="+mn-ea"/>
                <a:cs typeface="+mn-cs"/>
              </a:rPr>
            </a:br>
            <a:r>
              <a:rPr kumimoji="0" lang="en-US" sz="2000" b="1" i="1" u="none" strike="noStrike" kern="1200" cap="none" spc="0" normalizeH="0" baseline="0" noProof="0" dirty="0">
                <a:ln>
                  <a:noFill/>
                </a:ln>
                <a:solidFill>
                  <a:srgbClr val="29AF8C">
                    <a:lumMod val="75000"/>
                  </a:srgbClr>
                </a:solidFill>
                <a:effectLst/>
                <a:uLnTx/>
                <a:uFillTx/>
                <a:latin typeface="Calibri" panose="020F0502020204030204"/>
                <a:ea typeface="+mn-ea"/>
                <a:cs typeface="+mn-cs"/>
              </a:rPr>
              <a:t>priorities for the next HEP </a:t>
            </a:r>
            <a:br>
              <a:rPr kumimoji="0" lang="en-US" sz="2000" b="1" i="1" u="none" strike="noStrike" kern="1200" cap="none" spc="0" normalizeH="0" baseline="0" noProof="0" dirty="0">
                <a:ln>
                  <a:noFill/>
                </a:ln>
                <a:solidFill>
                  <a:srgbClr val="29AF8C">
                    <a:lumMod val="75000"/>
                  </a:srgbClr>
                </a:solidFill>
                <a:effectLst/>
                <a:uLnTx/>
                <a:uFillTx/>
                <a:latin typeface="Calibri" panose="020F0502020204030204"/>
                <a:ea typeface="+mn-ea"/>
                <a:cs typeface="+mn-cs"/>
              </a:rPr>
            </a:br>
            <a:r>
              <a:rPr kumimoji="0" lang="en-US" sz="2000" b="1" i="1" u="none" strike="noStrike" kern="1200" cap="none" spc="0" normalizeH="0" baseline="0" noProof="0" dirty="0">
                <a:ln>
                  <a:noFill/>
                </a:ln>
                <a:solidFill>
                  <a:srgbClr val="29AF8C">
                    <a:lumMod val="75000"/>
                  </a:srgbClr>
                </a:solidFill>
                <a:effectLst/>
                <a:uLnTx/>
                <a:uFillTx/>
                <a:latin typeface="Calibri" panose="020F0502020204030204"/>
                <a:ea typeface="+mn-ea"/>
                <a:cs typeface="+mn-cs"/>
              </a:rPr>
              <a:t>machine?</a:t>
            </a:r>
          </a:p>
        </p:txBody>
      </p:sp>
      <p:cxnSp>
        <p:nvCxnSpPr>
          <p:cNvPr id="30" name="Straight Connector 29">
            <a:extLst>
              <a:ext uri="{FF2B5EF4-FFF2-40B4-BE49-F238E27FC236}">
                <a16:creationId xmlns:a16="http://schemas.microsoft.com/office/drawing/2014/main" id="{2A75EB74-AB76-3B4C-A611-0C616778177F}"/>
              </a:ext>
            </a:extLst>
          </p:cNvPr>
          <p:cNvCxnSpPr/>
          <p:nvPr/>
        </p:nvCxnSpPr>
        <p:spPr>
          <a:xfrm>
            <a:off x="7075801" y="5802964"/>
            <a:ext cx="0" cy="1255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0A70D761-13FC-E847-955B-88FFE30A0A90}"/>
              </a:ext>
            </a:extLst>
          </p:cNvPr>
          <p:cNvSpPr/>
          <p:nvPr/>
        </p:nvSpPr>
        <p:spPr>
          <a:xfrm>
            <a:off x="5602147" y="1528764"/>
            <a:ext cx="2008910" cy="44291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~100 </a:t>
            </a:r>
            <a:r>
              <a:rPr kumimoji="0" lang="en-US" sz="900" b="1" i="0" u="none" strike="noStrike" kern="1200" cap="none" spc="0" normalizeH="0" baseline="0" noProof="0" dirty="0" err="1">
                <a:ln>
                  <a:noFill/>
                </a:ln>
                <a:solidFill>
                  <a:prstClr val="white"/>
                </a:solidFill>
                <a:effectLst/>
                <a:uLnTx/>
                <a:uFillTx/>
                <a:latin typeface="Calibri" panose="020F0502020204030204"/>
                <a:ea typeface="+mn-ea"/>
                <a:cs typeface="+mn-cs"/>
              </a:rPr>
              <a:t>TeV</a:t>
            </a:r>
            <a:r>
              <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rPr>
              <a:t> pp Machines</a:t>
            </a:r>
          </a:p>
        </p:txBody>
      </p:sp>
      <p:sp>
        <p:nvSpPr>
          <p:cNvPr id="3" name="TextBox 2">
            <a:extLst>
              <a:ext uri="{FF2B5EF4-FFF2-40B4-BE49-F238E27FC236}">
                <a16:creationId xmlns:a16="http://schemas.microsoft.com/office/drawing/2014/main" id="{CA3B71CF-4FD3-134A-BE5E-E9AF3CD50345}"/>
              </a:ext>
            </a:extLst>
          </p:cNvPr>
          <p:cNvSpPr txBox="1"/>
          <p:nvPr/>
        </p:nvSpPr>
        <p:spPr>
          <a:xfrm>
            <a:off x="4752190" y="4016415"/>
            <a:ext cx="2750305" cy="160043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All dates are</a:t>
            </a:r>
            <a:b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400" b="1" i="1" u="none" strike="noStrike" kern="1200" cap="none" spc="0" normalizeH="0" baseline="0" noProof="0" dirty="0">
                <a:ln>
                  <a:noFill/>
                </a:ln>
                <a:solidFill>
                  <a:prstClr val="white"/>
                </a:solidFill>
                <a:effectLst/>
                <a:uLnTx/>
                <a:uFillTx/>
                <a:latin typeface="Calibri" panose="020F0502020204030204"/>
                <a:ea typeface="+mn-ea"/>
                <a:cs typeface="+mn-cs"/>
              </a:rPr>
              <a:t>extremely)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speculative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Note:  ECFA, for the European </a:t>
            </a:r>
            <a:b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Strategy Update, labeled eras as:</a:t>
            </a:r>
            <a:b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2020-2040:  HL-LHC era</a:t>
            </a:r>
            <a:b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2040-2060: Z/W/H/top-factory era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2060-2080: Energy Frontier era</a:t>
            </a:r>
          </a:p>
        </p:txBody>
      </p:sp>
      <p:cxnSp>
        <p:nvCxnSpPr>
          <p:cNvPr id="33" name="Straight Arrow Connector 32">
            <a:extLst>
              <a:ext uri="{FF2B5EF4-FFF2-40B4-BE49-F238E27FC236}">
                <a16:creationId xmlns:a16="http://schemas.microsoft.com/office/drawing/2014/main" id="{ADFBBFF2-FDCE-C432-4A9A-19D94475C1EA}"/>
              </a:ext>
            </a:extLst>
          </p:cNvPr>
          <p:cNvCxnSpPr>
            <a:cxnSpLocks/>
          </p:cNvCxnSpPr>
          <p:nvPr/>
        </p:nvCxnSpPr>
        <p:spPr>
          <a:xfrm flipV="1">
            <a:off x="3813915" y="2786063"/>
            <a:ext cx="1209022" cy="209944"/>
          </a:xfrm>
          <a:prstGeom prst="straightConnector1">
            <a:avLst/>
          </a:prstGeom>
          <a:ln w="254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DF180DD6-DD7B-0BE8-B649-3A66BAE7AAAA}"/>
              </a:ext>
            </a:extLst>
          </p:cNvPr>
          <p:cNvGrpSpPr/>
          <p:nvPr/>
        </p:nvGrpSpPr>
        <p:grpSpPr>
          <a:xfrm>
            <a:off x="3415856" y="1906813"/>
            <a:ext cx="2480489" cy="784952"/>
            <a:chOff x="3401568" y="1906813"/>
            <a:chExt cx="2480489" cy="784952"/>
          </a:xfrm>
        </p:grpSpPr>
        <p:cxnSp>
          <p:nvCxnSpPr>
            <p:cNvPr id="43" name="Straight Arrow Connector 42">
              <a:extLst>
                <a:ext uri="{FF2B5EF4-FFF2-40B4-BE49-F238E27FC236}">
                  <a16:creationId xmlns:a16="http://schemas.microsoft.com/office/drawing/2014/main" id="{58992DD1-B6DB-1F34-ECCB-45C1FB4875B7}"/>
                </a:ext>
              </a:extLst>
            </p:cNvPr>
            <p:cNvCxnSpPr>
              <a:cxnSpLocks/>
              <a:stCxn id="45" idx="3"/>
              <a:endCxn id="41" idx="3"/>
            </p:cNvCxnSpPr>
            <p:nvPr/>
          </p:nvCxnSpPr>
          <p:spPr>
            <a:xfrm flipV="1">
              <a:off x="3493008" y="1906813"/>
              <a:ext cx="2389049" cy="739232"/>
            </a:xfrm>
            <a:prstGeom prst="straightConnector1">
              <a:avLst/>
            </a:prstGeom>
            <a:ln w="254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39F1FEDD-73D3-4B5E-BCF9-A58082C2F8BC}"/>
                </a:ext>
              </a:extLst>
            </p:cNvPr>
            <p:cNvSpPr/>
            <p:nvPr/>
          </p:nvSpPr>
          <p:spPr>
            <a:xfrm>
              <a:off x="3401568" y="2600325"/>
              <a:ext cx="91440" cy="9144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id="{87891847-5E88-6618-03E8-39DDADD5B84F}"/>
              </a:ext>
            </a:extLst>
          </p:cNvPr>
          <p:cNvSpPr>
            <a:spLocks noGrp="1"/>
          </p:cNvSpPr>
          <p:nvPr>
            <p:ph type="ftr" sz="quarter" idx="11"/>
          </p:nvPr>
        </p:nvSpPr>
        <p:spPr>
          <a:xfrm>
            <a:off x="4245226" y="6495255"/>
            <a:ext cx="4762194" cy="26987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Princeton University Physics Department Colloquium - February 22, 2024</a:t>
            </a:r>
          </a:p>
        </p:txBody>
      </p:sp>
    </p:spTree>
    <p:extLst>
      <p:ext uri="{BB962C8B-B14F-4D97-AF65-F5344CB8AC3E}">
        <p14:creationId xmlns:p14="http://schemas.microsoft.com/office/powerpoint/2010/main" val="97921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par>
                                <p:cTn id="8" presetID="9"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ssolve">
                                      <p:cBhvr>
                                        <p:cTn id="10" dur="500"/>
                                        <p:tgtEl>
                                          <p:spTgt spid="4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dissolve">
                                      <p:cBhvr>
                                        <p:cTn id="13" dur="500"/>
                                        <p:tgtEl>
                                          <p:spTgt spid="4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dissolve">
                                      <p:cBhvr>
                                        <p:cTn id="16" dur="500"/>
                                        <p:tgtEl>
                                          <p:spTgt spid="3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dissolve">
                                      <p:cBhvr>
                                        <p:cTn id="19" dur="500"/>
                                        <p:tgtEl>
                                          <p:spTgt spid="4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dissolve">
                                      <p:cBhvr>
                                        <p:cTn id="22" dur="500"/>
                                        <p:tgtEl>
                                          <p:spTgt spid="41"/>
                                        </p:tgtEl>
                                      </p:cBhvr>
                                    </p:animEffect>
                                  </p:childTnLst>
                                </p:cTn>
                              </p:par>
                              <p:par>
                                <p:cTn id="23" presetID="9"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dissolve">
                                      <p:cBhvr>
                                        <p:cTn id="25" dur="500"/>
                                        <p:tgtEl>
                                          <p:spTgt spid="5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dissolve">
                                      <p:cBhvr>
                                        <p:cTn id="28" dur="500"/>
                                        <p:tgtEl>
                                          <p:spTgt spid="4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dissolve">
                                      <p:cBhvr>
                                        <p:cTn id="31" dur="500"/>
                                        <p:tgtEl>
                                          <p:spTgt spid="51"/>
                                        </p:tgtEl>
                                      </p:cBhvr>
                                    </p:animEffect>
                                  </p:childTnLst>
                                </p:cTn>
                              </p:par>
                              <p:par>
                                <p:cTn id="32" presetID="2" presetClass="entr" presetSubtype="4" fill="hold" nodeType="withEffect">
                                  <p:stCondLst>
                                    <p:cond delay="0"/>
                                  </p:stCondLst>
                                  <p:childTnLst>
                                    <p:set>
                                      <p:cBhvr>
                                        <p:cTn id="33" dur="1" fill="hold">
                                          <p:stCondLst>
                                            <p:cond delay="0"/>
                                          </p:stCondLst>
                                        </p:cTn>
                                        <p:tgtEl>
                                          <p:spTgt spid="62">
                                            <p:txEl>
                                              <p:pRg st="3" end="3"/>
                                            </p:txEl>
                                          </p:spTgt>
                                        </p:tgtEl>
                                        <p:attrNameLst>
                                          <p:attrName>style.visibility</p:attrName>
                                        </p:attrNameLst>
                                      </p:cBhvr>
                                      <p:to>
                                        <p:strVal val="visible"/>
                                      </p:to>
                                    </p:set>
                                    <p:anim calcmode="lin" valueType="num">
                                      <p:cBhvr additive="base">
                                        <p:cTn id="34" dur="500" fill="hold"/>
                                        <p:tgtEl>
                                          <p:spTgt spid="62">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2">
                                            <p:txEl>
                                              <p:pRg st="3" end="3"/>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2">
                                            <p:txEl>
                                              <p:pRg st="4" end="4"/>
                                            </p:txEl>
                                          </p:spTgt>
                                        </p:tgtEl>
                                        <p:attrNameLst>
                                          <p:attrName>style.visibility</p:attrName>
                                        </p:attrNameLst>
                                      </p:cBhvr>
                                      <p:to>
                                        <p:strVal val="visible"/>
                                      </p:to>
                                    </p:set>
                                    <p:anim calcmode="lin" valueType="num">
                                      <p:cBhvr additive="base">
                                        <p:cTn id="38" dur="500" fill="hold"/>
                                        <p:tgtEl>
                                          <p:spTgt spid="62">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2">
                                            <p:txEl>
                                              <p:pRg st="4" end="4"/>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2">
                                            <p:txEl>
                                              <p:pRg st="5" end="5"/>
                                            </p:txEl>
                                          </p:spTgt>
                                        </p:tgtEl>
                                        <p:attrNameLst>
                                          <p:attrName>style.visibility</p:attrName>
                                        </p:attrNameLst>
                                      </p:cBhvr>
                                      <p:to>
                                        <p:strVal val="visible"/>
                                      </p:to>
                                    </p:set>
                                    <p:anim calcmode="lin" valueType="num">
                                      <p:cBhvr additive="base">
                                        <p:cTn id="42" dur="500" fill="hold"/>
                                        <p:tgtEl>
                                          <p:spTgt spid="62">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2">
                                            <p:txEl>
                                              <p:pRg st="5" end="5"/>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62">
                                            <p:txEl>
                                              <p:pRg st="6" end="6"/>
                                            </p:txEl>
                                          </p:spTgt>
                                        </p:tgtEl>
                                        <p:attrNameLst>
                                          <p:attrName>style.visibility</p:attrName>
                                        </p:attrNameLst>
                                      </p:cBhvr>
                                      <p:to>
                                        <p:strVal val="visible"/>
                                      </p:to>
                                    </p:set>
                                    <p:anim calcmode="lin" valueType="num">
                                      <p:cBhvr additive="base">
                                        <p:cTn id="46" dur="500" fill="hold"/>
                                        <p:tgtEl>
                                          <p:spTgt spid="62">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2">
                                            <p:txEl>
                                              <p:pRg st="6" end="6"/>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62">
                                            <p:txEl>
                                              <p:pRg st="7" end="7"/>
                                            </p:txEl>
                                          </p:spTgt>
                                        </p:tgtEl>
                                        <p:attrNameLst>
                                          <p:attrName>style.visibility</p:attrName>
                                        </p:attrNameLst>
                                      </p:cBhvr>
                                      <p:to>
                                        <p:strVal val="visible"/>
                                      </p:to>
                                    </p:set>
                                    <p:anim calcmode="lin" valueType="num">
                                      <p:cBhvr additive="base">
                                        <p:cTn id="50" dur="500" fill="hold"/>
                                        <p:tgtEl>
                                          <p:spTgt spid="62">
                                            <p:txEl>
                                              <p:pRg st="7" end="7"/>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2">
                                            <p:txEl>
                                              <p:pRg st="7" end="7"/>
                                            </p:txEl>
                                          </p:spTgt>
                                        </p:tgtEl>
                                        <p:attrNameLst>
                                          <p:attrName>ppt_y</p:attrName>
                                        </p:attrNameLst>
                                      </p:cBhvr>
                                      <p:tavLst>
                                        <p:tav tm="0">
                                          <p:val>
                                            <p:strVal val="1+#ppt_h/2"/>
                                          </p:val>
                                        </p:tav>
                                        <p:tav tm="100000">
                                          <p:val>
                                            <p:strVal val="#ppt_y"/>
                                          </p:val>
                                        </p:tav>
                                      </p:tavLst>
                                    </p:anim>
                                  </p:childTnLst>
                                </p:cTn>
                              </p:par>
                              <p:par>
                                <p:cTn id="52" presetID="9" presetClass="entr" presetSubtype="0"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dissolve">
                                      <p:cBhvr>
                                        <p:cTn id="54" dur="500"/>
                                        <p:tgtEl>
                                          <p:spTgt spid="3"/>
                                        </p:tgtEl>
                                      </p:cBhvr>
                                    </p:animEffect>
                                  </p:childTnLst>
                                </p:cTn>
                              </p:par>
                              <p:par>
                                <p:cTn id="55" presetID="2" presetClass="entr" presetSubtype="4"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ppt_x"/>
                                          </p:val>
                                        </p:tav>
                                        <p:tav tm="100000">
                                          <p:val>
                                            <p:strVal val="#ppt_x"/>
                                          </p:val>
                                        </p:tav>
                                      </p:tavLst>
                                    </p:anim>
                                    <p:anim calcmode="lin" valueType="num">
                                      <p:cBhvr additive="base">
                                        <p:cTn id="58" dur="500" fill="hold"/>
                                        <p:tgtEl>
                                          <p:spTgt spid="3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39" grpId="0" animBg="1"/>
      <p:bldP spid="40" grpId="0" animBg="1"/>
      <p:bldP spid="51" grpId="0"/>
      <p:bldP spid="49" grpId="0"/>
      <p:bldP spid="41"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5E3A8-AE38-6631-C6DE-6596C6138E70}"/>
              </a:ext>
            </a:extLst>
          </p:cNvPr>
          <p:cNvSpPr>
            <a:spLocks noGrp="1"/>
          </p:cNvSpPr>
          <p:nvPr>
            <p:ph type="title"/>
          </p:nvPr>
        </p:nvSpPr>
        <p:spPr>
          <a:xfrm>
            <a:off x="841613" y="8352"/>
            <a:ext cx="9905998" cy="906048"/>
          </a:xfrm>
        </p:spPr>
        <p:txBody>
          <a:bodyPr/>
          <a:lstStyle/>
          <a:p>
            <a:r>
              <a:rPr lang="en-US" dirty="0"/>
              <a:t>Overview </a:t>
            </a:r>
            <a:r>
              <a:rPr lang="en-US" dirty="0" err="1"/>
              <a:t>oF</a:t>
            </a:r>
            <a:r>
              <a:rPr lang="en-US" dirty="0"/>
              <a:t> Multi-</a:t>
            </a:r>
            <a:r>
              <a:rPr lang="en-US" dirty="0" err="1"/>
              <a:t>TeV</a:t>
            </a:r>
            <a:r>
              <a:rPr lang="en-US" dirty="0"/>
              <a:t> Machine Concepts</a:t>
            </a:r>
          </a:p>
        </p:txBody>
      </p:sp>
      <p:sp>
        <p:nvSpPr>
          <p:cNvPr id="3" name="Content Placeholder 2">
            <a:extLst>
              <a:ext uri="{FF2B5EF4-FFF2-40B4-BE49-F238E27FC236}">
                <a16:creationId xmlns:a16="http://schemas.microsoft.com/office/drawing/2014/main" id="{0906C1C4-50B4-4755-85D1-9335070254EA}"/>
              </a:ext>
            </a:extLst>
          </p:cNvPr>
          <p:cNvSpPr>
            <a:spLocks noGrp="1"/>
          </p:cNvSpPr>
          <p:nvPr>
            <p:ph idx="1"/>
          </p:nvPr>
        </p:nvSpPr>
        <p:spPr>
          <a:xfrm>
            <a:off x="1141413" y="914399"/>
            <a:ext cx="9905998" cy="5824603"/>
          </a:xfrm>
        </p:spPr>
        <p:txBody>
          <a:bodyPr>
            <a:normAutofit fontScale="92500" lnSpcReduction="20000"/>
          </a:bodyPr>
          <a:lstStyle/>
          <a:p>
            <a:r>
              <a:rPr lang="en-US" cap="none" dirty="0" err="1">
                <a:effectLst/>
              </a:rPr>
              <a:t>TeV</a:t>
            </a:r>
            <a:r>
              <a:rPr lang="en-US" cap="none" dirty="0">
                <a:effectLst/>
              </a:rPr>
              <a:t>-class Conventional Linear Colliders</a:t>
            </a:r>
          </a:p>
          <a:p>
            <a:pPr lvl="1"/>
            <a:r>
              <a:rPr lang="en-US" cap="none" dirty="0">
                <a:effectLst/>
              </a:rPr>
              <a:t>CLIC</a:t>
            </a:r>
          </a:p>
          <a:p>
            <a:pPr lvl="1"/>
            <a:r>
              <a:rPr lang="en-US" cap="none" dirty="0">
                <a:effectLst/>
              </a:rPr>
              <a:t>ILC 1-TeV Nb</a:t>
            </a:r>
          </a:p>
          <a:p>
            <a:pPr lvl="1"/>
            <a:r>
              <a:rPr lang="en-US" cap="none" dirty="0">
                <a:effectLst/>
              </a:rPr>
              <a:t>CCC</a:t>
            </a:r>
          </a:p>
          <a:p>
            <a:pPr lvl="1"/>
            <a:r>
              <a:rPr lang="en-US" cap="none" dirty="0">
                <a:effectLst/>
              </a:rPr>
              <a:t>ILC Multi-</a:t>
            </a:r>
            <a:r>
              <a:rPr lang="en-US" cap="none" dirty="0" err="1">
                <a:effectLst/>
              </a:rPr>
              <a:t>TeV</a:t>
            </a:r>
            <a:endParaRPr lang="en-US" cap="none" dirty="0">
              <a:effectLst/>
            </a:endParaRPr>
          </a:p>
          <a:p>
            <a:pPr lvl="1"/>
            <a:r>
              <a:rPr lang="en-US" cap="none" dirty="0">
                <a:effectLst/>
              </a:rPr>
              <a:t>RELIC</a:t>
            </a:r>
          </a:p>
          <a:p>
            <a:r>
              <a:rPr lang="en-US" cap="none" dirty="0">
                <a:effectLst/>
              </a:rPr>
              <a:t>Proton-proton Energy Frontier Machines</a:t>
            </a:r>
          </a:p>
          <a:p>
            <a:pPr lvl="1"/>
            <a:r>
              <a:rPr lang="en-US" cap="none" dirty="0">
                <a:effectLst/>
              </a:rPr>
              <a:t>FCC-</a:t>
            </a:r>
            <a:r>
              <a:rPr lang="en-US" cap="none" dirty="0" err="1">
                <a:effectLst/>
              </a:rPr>
              <a:t>hh</a:t>
            </a:r>
            <a:endParaRPr lang="en-US" cap="none" dirty="0">
              <a:effectLst/>
            </a:endParaRPr>
          </a:p>
          <a:p>
            <a:pPr lvl="1"/>
            <a:r>
              <a:rPr lang="en-US" cap="none" dirty="0" err="1">
                <a:effectLst/>
              </a:rPr>
              <a:t>SppC</a:t>
            </a:r>
            <a:endParaRPr lang="en-US" cap="none" dirty="0">
              <a:effectLst/>
            </a:endParaRPr>
          </a:p>
          <a:p>
            <a:pPr lvl="1"/>
            <a:r>
              <a:rPr lang="en-US" cap="none" dirty="0">
                <a:effectLst/>
              </a:rPr>
              <a:t>Collider-In-Sea</a:t>
            </a:r>
          </a:p>
          <a:p>
            <a:r>
              <a:rPr lang="en-US" cap="none" dirty="0">
                <a:effectLst/>
              </a:rPr>
              <a:t>Lepton-Ion Machines</a:t>
            </a:r>
          </a:p>
          <a:p>
            <a:pPr lvl="1"/>
            <a:r>
              <a:rPr lang="en-US" cap="none" dirty="0">
                <a:effectLst/>
              </a:rPr>
              <a:t>FCC-eh</a:t>
            </a:r>
          </a:p>
          <a:p>
            <a:pPr lvl="1"/>
            <a:r>
              <a:rPr lang="en-US" cap="none" dirty="0" err="1">
                <a:effectLst/>
              </a:rPr>
              <a:t>MuIC</a:t>
            </a:r>
            <a:endParaRPr lang="en-US" cap="none" dirty="0">
              <a:effectLst/>
            </a:endParaRPr>
          </a:p>
          <a:p>
            <a:r>
              <a:rPr lang="en-US" cap="none" dirty="0">
                <a:effectLst/>
              </a:rPr>
              <a:t>Lepton Collider Energy Frontier Machines</a:t>
            </a:r>
          </a:p>
          <a:p>
            <a:pPr lvl="1"/>
            <a:r>
              <a:rPr lang="en-US" cap="none" dirty="0" err="1">
                <a:effectLst/>
              </a:rPr>
              <a:t>MuC</a:t>
            </a:r>
            <a:endParaRPr lang="en-US" cap="none" dirty="0">
              <a:effectLst/>
            </a:endParaRPr>
          </a:p>
          <a:p>
            <a:pPr lvl="1"/>
            <a:r>
              <a:rPr lang="en-US" cap="none" dirty="0">
                <a:effectLst/>
              </a:rPr>
              <a:t>WFA</a:t>
            </a:r>
          </a:p>
          <a:p>
            <a:pPr lvl="1"/>
            <a:endParaRPr lang="en-US" dirty="0"/>
          </a:p>
        </p:txBody>
      </p:sp>
      <p:sp>
        <p:nvSpPr>
          <p:cNvPr id="5" name="Slide Number Placeholder 4">
            <a:extLst>
              <a:ext uri="{FF2B5EF4-FFF2-40B4-BE49-F238E27FC236}">
                <a16:creationId xmlns:a16="http://schemas.microsoft.com/office/drawing/2014/main" id="{26A74D2E-F70E-837E-8374-7BFAF0DA346C}"/>
              </a:ext>
            </a:extLst>
          </p:cNvPr>
          <p:cNvSpPr>
            <a:spLocks noGrp="1"/>
          </p:cNvSpPr>
          <p:nvPr>
            <p:ph type="sldNum" sz="quarter" idx="12"/>
          </p:nvPr>
        </p:nvSpPr>
        <p:spPr>
          <a:xfrm>
            <a:off x="10514012" y="6471105"/>
            <a:ext cx="5511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4" name="Footer Placeholder 3">
            <a:extLst>
              <a:ext uri="{FF2B5EF4-FFF2-40B4-BE49-F238E27FC236}">
                <a16:creationId xmlns:a16="http://schemas.microsoft.com/office/drawing/2014/main" id="{FF424364-D126-A9D3-1EA1-7D92882B8DE1}"/>
              </a:ext>
            </a:extLst>
          </p:cNvPr>
          <p:cNvSpPr>
            <a:spLocks noGrp="1"/>
          </p:cNvSpPr>
          <p:nvPr>
            <p:ph type="ftr" sz="quarter" idx="11"/>
          </p:nvPr>
        </p:nvSpPr>
        <p:spPr>
          <a:xfrm>
            <a:off x="1141412" y="6471105"/>
            <a:ext cx="7543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rPr>
              <a:t>Princeton University Physics Department Colloquium - February 22, 2024</a:t>
            </a:r>
            <a:endParaRPr kumimoji="0" lang="en-US" sz="900" b="1" i="0" u="none" strike="noStrike" kern="1200" cap="none" spc="0" normalizeH="0" baseline="0" noProof="0" dirty="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Rounded Rectangle 5">
            <a:extLst>
              <a:ext uri="{FF2B5EF4-FFF2-40B4-BE49-F238E27FC236}">
                <a16:creationId xmlns:a16="http://schemas.microsoft.com/office/drawing/2014/main" id="{52C896B6-EB3F-D39B-7172-87BC52B512E9}"/>
              </a:ext>
            </a:extLst>
          </p:cNvPr>
          <p:cNvSpPr/>
          <p:nvPr/>
        </p:nvSpPr>
        <p:spPr>
          <a:xfrm>
            <a:off x="1045030" y="2939143"/>
            <a:ext cx="5312227" cy="13716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Rounded Rectangle 6">
            <a:extLst>
              <a:ext uri="{FF2B5EF4-FFF2-40B4-BE49-F238E27FC236}">
                <a16:creationId xmlns:a16="http://schemas.microsoft.com/office/drawing/2014/main" id="{F25565DD-DA0E-3983-9E2F-9E2DDC82284E}"/>
              </a:ext>
            </a:extLst>
          </p:cNvPr>
          <p:cNvSpPr/>
          <p:nvPr/>
        </p:nvSpPr>
        <p:spPr>
          <a:xfrm>
            <a:off x="1045030" y="5312228"/>
            <a:ext cx="5312228" cy="115388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94424C8F-474E-8523-F833-05E61A7A910D}"/>
              </a:ext>
            </a:extLst>
          </p:cNvPr>
          <p:cNvSpPr txBox="1"/>
          <p:nvPr/>
        </p:nvSpPr>
        <p:spPr>
          <a:xfrm rot="19491595">
            <a:off x="6215743" y="3797303"/>
            <a:ext cx="3866764" cy="1077218"/>
          </a:xfrm>
          <a:prstGeom prst="rect">
            <a:avLst/>
          </a:prstGeom>
          <a:solidFill>
            <a:schemeClr val="tx2">
              <a:lumMod val="75000"/>
            </a:schemeClr>
          </a:solidFill>
          <a:ln>
            <a:solidFill>
              <a:srgbClr val="C00000"/>
            </a:solidFill>
          </a:ln>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Century Gothic" panose="020B0502020202020204"/>
                <a:ea typeface="+mn-ea"/>
                <a:cs typeface="+mn-cs"/>
              </a:rPr>
              <a:t>Potential Paths to </a:t>
            </a:r>
            <a:br>
              <a:rPr kumimoji="0" lang="en-US" sz="3200" b="1" i="1" u="none" strike="noStrike" kern="1200" cap="none" spc="0" normalizeH="0" baseline="0" noProof="0" dirty="0">
                <a:ln>
                  <a:noFill/>
                </a:ln>
                <a:solidFill>
                  <a:srgbClr val="C00000"/>
                </a:solidFill>
                <a:effectLst/>
                <a:uLnTx/>
                <a:uFillTx/>
                <a:latin typeface="Century Gothic" panose="020B0502020202020204"/>
                <a:ea typeface="+mn-ea"/>
                <a:cs typeface="+mn-cs"/>
              </a:rPr>
            </a:br>
            <a:r>
              <a:rPr kumimoji="0" lang="en-US" sz="3200" b="1" i="1" u="none" strike="noStrike" kern="1200" cap="none" spc="0" normalizeH="0" baseline="0" noProof="0" dirty="0">
                <a:ln>
                  <a:noFill/>
                </a:ln>
                <a:solidFill>
                  <a:srgbClr val="C00000"/>
                </a:solidFill>
                <a:effectLst/>
                <a:uLnTx/>
                <a:uFillTx/>
                <a:latin typeface="Century Gothic" panose="020B0502020202020204"/>
                <a:ea typeface="+mn-ea"/>
                <a:cs typeface="+mn-cs"/>
              </a:rPr>
              <a:t>the Energy Frontier</a:t>
            </a:r>
          </a:p>
        </p:txBody>
      </p:sp>
    </p:spTree>
    <p:extLst>
      <p:ext uri="{BB962C8B-B14F-4D97-AF65-F5344CB8AC3E}">
        <p14:creationId xmlns:p14="http://schemas.microsoft.com/office/powerpoint/2010/main" val="28876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D00DE4-1834-2BB4-62B5-521ADD576A4E}"/>
              </a:ext>
            </a:extLst>
          </p:cNvPr>
          <p:cNvSpPr>
            <a:spLocks noGrp="1"/>
          </p:cNvSpPr>
          <p:nvPr>
            <p:ph type="title"/>
          </p:nvPr>
        </p:nvSpPr>
        <p:spPr>
          <a:xfrm>
            <a:off x="0" y="0"/>
            <a:ext cx="8686800" cy="1468800"/>
          </a:xfrm>
        </p:spPr>
        <p:txBody>
          <a:bodyPr/>
          <a:lstStyle/>
          <a:p>
            <a:pPr algn="l"/>
            <a:r>
              <a:rPr lang="en-US" cap="none" dirty="0"/>
              <a:t>Proton-Proton </a:t>
            </a:r>
            <a:br>
              <a:rPr lang="en-US" cap="none" dirty="0"/>
            </a:br>
            <a:r>
              <a:rPr lang="en-US" cap="none" dirty="0"/>
              <a:t>Energy Frontier Machines</a:t>
            </a:r>
          </a:p>
        </p:txBody>
      </p:sp>
      <p:pic>
        <p:nvPicPr>
          <p:cNvPr id="2" name="Picture 1" descr="Diagram&#10;&#10;Description automatically generated">
            <a:extLst>
              <a:ext uri="{FF2B5EF4-FFF2-40B4-BE49-F238E27FC236}">
                <a16:creationId xmlns:a16="http://schemas.microsoft.com/office/drawing/2014/main" id="{48CB399B-5A2E-7F2C-7F34-1C6EEA1368E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990" y="1425051"/>
            <a:ext cx="4534722" cy="3840480"/>
          </a:xfrm>
          <a:prstGeom prst="rect">
            <a:avLst/>
          </a:prstGeom>
          <a:ln>
            <a:solidFill>
              <a:srgbClr val="0070C0"/>
            </a:solidFill>
          </a:ln>
        </p:spPr>
      </p:pic>
      <p:pic>
        <p:nvPicPr>
          <p:cNvPr id="3" name="Picture 2" descr="page4image119306256">
            <a:extLst>
              <a:ext uri="{FF2B5EF4-FFF2-40B4-BE49-F238E27FC236}">
                <a16:creationId xmlns:a16="http://schemas.microsoft.com/office/drawing/2014/main" id="{1045DEF8-126C-F5C5-A0CB-76ED127D1D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1398" y="1420287"/>
            <a:ext cx="3722673" cy="384048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6" name="Picture 2" descr="page1image118914496">
            <a:extLst>
              <a:ext uri="{FF2B5EF4-FFF2-40B4-BE49-F238E27FC236}">
                <a16:creationId xmlns:a16="http://schemas.microsoft.com/office/drawing/2014/main" id="{8894800C-9698-6696-A21C-621DCD71263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45090" y="1420287"/>
            <a:ext cx="3931920" cy="2722966"/>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7" name="Picture 4" descr="page1image118913664">
            <a:extLst>
              <a:ext uri="{FF2B5EF4-FFF2-40B4-BE49-F238E27FC236}">
                <a16:creationId xmlns:a16="http://schemas.microsoft.com/office/drawing/2014/main" id="{0DF0FF46-A913-4E49-D75B-8786EF1FC9A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56776" y="4143375"/>
            <a:ext cx="3931920" cy="259745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1AFD452-2626-0112-7F97-282C83714C55}"/>
              </a:ext>
            </a:extLst>
          </p:cNvPr>
          <p:cNvSpPr txBox="1"/>
          <p:nvPr/>
        </p:nvSpPr>
        <p:spPr>
          <a:xfrm>
            <a:off x="14990" y="5284101"/>
            <a:ext cx="141577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FCC-</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hh</a:t>
            </a:r>
            <a:b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100 km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100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TeV</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16T Dipoles</a:t>
            </a:r>
          </a:p>
        </p:txBody>
      </p:sp>
      <p:sp>
        <p:nvSpPr>
          <p:cNvPr id="9" name="TextBox 8">
            <a:extLst>
              <a:ext uri="{FF2B5EF4-FFF2-40B4-BE49-F238E27FC236}">
                <a16:creationId xmlns:a16="http://schemas.microsoft.com/office/drawing/2014/main" id="{6D27FF9A-5555-6CF6-8F1E-F5D0518CE63E}"/>
              </a:ext>
            </a:extLst>
          </p:cNvPr>
          <p:cNvSpPr txBox="1"/>
          <p:nvPr/>
        </p:nvSpPr>
        <p:spPr>
          <a:xfrm>
            <a:off x="4549712" y="5408126"/>
            <a:ext cx="141577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SppC</a:t>
            </a:r>
            <a:b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100 km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125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TeV</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20T Dipoles</a:t>
            </a:r>
          </a:p>
        </p:txBody>
      </p:sp>
      <p:sp>
        <p:nvSpPr>
          <p:cNvPr id="10" name="TextBox 9">
            <a:extLst>
              <a:ext uri="{FF2B5EF4-FFF2-40B4-BE49-F238E27FC236}">
                <a16:creationId xmlns:a16="http://schemas.microsoft.com/office/drawing/2014/main" id="{55067EBB-749E-AA7D-3763-6229949EEC6C}"/>
              </a:ext>
            </a:extLst>
          </p:cNvPr>
          <p:cNvSpPr txBox="1"/>
          <p:nvPr/>
        </p:nvSpPr>
        <p:spPr>
          <a:xfrm>
            <a:off x="6439578" y="5437713"/>
            <a:ext cx="180530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Collider-in-Sea</a:t>
            </a:r>
            <a:b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1,900 km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500 </a:t>
            </a:r>
            <a:r>
              <a:rPr kumimoji="0" lang="en-US" sz="1800" b="0" i="0" u="none" strike="noStrike" kern="1200" cap="none" spc="0" normalizeH="0" baseline="0" noProof="0" dirty="0" err="1">
                <a:ln>
                  <a:noFill/>
                </a:ln>
                <a:solidFill>
                  <a:prstClr val="white"/>
                </a:solidFill>
                <a:effectLst/>
                <a:uLnTx/>
                <a:uFillTx/>
                <a:latin typeface="Century Gothic" panose="020B0502020202020204"/>
                <a:ea typeface="+mn-ea"/>
                <a:cs typeface="+mn-cs"/>
              </a:rPr>
              <a:t>TeV</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3.5T Dipoles</a:t>
            </a:r>
          </a:p>
        </p:txBody>
      </p:sp>
      <p:sp>
        <p:nvSpPr>
          <p:cNvPr id="11" name="TextBox 10">
            <a:extLst>
              <a:ext uri="{FF2B5EF4-FFF2-40B4-BE49-F238E27FC236}">
                <a16:creationId xmlns:a16="http://schemas.microsoft.com/office/drawing/2014/main" id="{5AE078A1-9921-5231-3919-CA690EAAC75C}"/>
              </a:ext>
            </a:extLst>
          </p:cNvPr>
          <p:cNvSpPr txBox="1"/>
          <p:nvPr/>
        </p:nvSpPr>
        <p:spPr>
          <a:xfrm>
            <a:off x="3237875" y="1468800"/>
            <a:ext cx="103105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entury Gothic" panose="020B0502020202020204"/>
                <a:ea typeface="+mn-ea"/>
                <a:cs typeface="+mn-cs"/>
              </a:rPr>
              <a:t>FCC-</a:t>
            </a:r>
            <a:r>
              <a:rPr kumimoji="0" lang="en-US" sz="1800" b="0" i="0" u="none" strike="noStrike" kern="1200" cap="none" spc="0" normalizeH="0" baseline="0" noProof="0" dirty="0" err="1">
                <a:ln>
                  <a:noFill/>
                </a:ln>
                <a:solidFill>
                  <a:srgbClr val="002060"/>
                </a:solidFill>
                <a:effectLst/>
                <a:uLnTx/>
                <a:uFillTx/>
                <a:latin typeface="Century Gothic" panose="020B0502020202020204"/>
                <a:ea typeface="+mn-ea"/>
                <a:cs typeface="+mn-cs"/>
              </a:rPr>
              <a:t>hh</a:t>
            </a:r>
            <a:endParaRPr kumimoji="0" lang="en-US" sz="1800" b="0" i="0" u="none" strike="noStrike" kern="1200" cap="none" spc="0" normalizeH="0" baseline="0" noProof="0" dirty="0">
              <a:ln>
                <a:noFill/>
              </a:ln>
              <a:solidFill>
                <a:srgbClr val="002060"/>
              </a:solidFill>
              <a:effectLst/>
              <a:uLnTx/>
              <a:uFillTx/>
              <a:latin typeface="Century Gothic" panose="020B0502020202020204"/>
              <a:ea typeface="+mn-ea"/>
              <a:cs typeface="+mn-cs"/>
            </a:endParaRPr>
          </a:p>
        </p:txBody>
      </p:sp>
      <p:sp>
        <p:nvSpPr>
          <p:cNvPr id="12" name="TextBox 11">
            <a:extLst>
              <a:ext uri="{FF2B5EF4-FFF2-40B4-BE49-F238E27FC236}">
                <a16:creationId xmlns:a16="http://schemas.microsoft.com/office/drawing/2014/main" id="{94EDA1CE-ED90-E486-B0C3-2F36B92317E7}"/>
              </a:ext>
            </a:extLst>
          </p:cNvPr>
          <p:cNvSpPr txBox="1"/>
          <p:nvPr/>
        </p:nvSpPr>
        <p:spPr>
          <a:xfrm>
            <a:off x="7126764" y="1412351"/>
            <a:ext cx="8018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060"/>
                </a:solidFill>
                <a:effectLst/>
                <a:uLnTx/>
                <a:uFillTx/>
                <a:latin typeface="Century Gothic" panose="020B0502020202020204"/>
                <a:ea typeface="+mn-ea"/>
                <a:cs typeface="+mn-cs"/>
              </a:rPr>
              <a:t>SppC</a:t>
            </a:r>
            <a:endParaRPr kumimoji="0" lang="en-US" sz="1800" b="0" i="0" u="none" strike="noStrike" kern="1200" cap="none" spc="0" normalizeH="0" baseline="0" noProof="0" dirty="0">
              <a:ln>
                <a:noFill/>
              </a:ln>
              <a:solidFill>
                <a:srgbClr val="002060"/>
              </a:solidFill>
              <a:effectLst/>
              <a:uLnTx/>
              <a:uFillTx/>
              <a:latin typeface="Century Gothic" panose="020B0502020202020204"/>
              <a:ea typeface="+mn-ea"/>
              <a:cs typeface="+mn-cs"/>
            </a:endParaRPr>
          </a:p>
        </p:txBody>
      </p:sp>
      <p:sp>
        <p:nvSpPr>
          <p:cNvPr id="13" name="TextBox 12">
            <a:extLst>
              <a:ext uri="{FF2B5EF4-FFF2-40B4-BE49-F238E27FC236}">
                <a16:creationId xmlns:a16="http://schemas.microsoft.com/office/drawing/2014/main" id="{134EC826-FBBC-E21B-BD1D-CD4CBC0B87E1}"/>
              </a:ext>
            </a:extLst>
          </p:cNvPr>
          <p:cNvSpPr txBox="1"/>
          <p:nvPr/>
        </p:nvSpPr>
        <p:spPr>
          <a:xfrm>
            <a:off x="8233404" y="4042841"/>
            <a:ext cx="18053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entury Gothic" panose="020B0502020202020204"/>
                <a:ea typeface="+mn-ea"/>
                <a:cs typeface="+mn-cs"/>
              </a:rPr>
              <a:t>Collider-in-Sea</a:t>
            </a:r>
          </a:p>
        </p:txBody>
      </p:sp>
      <p:sp>
        <p:nvSpPr>
          <p:cNvPr id="15" name="Slide Number Placeholder 14">
            <a:extLst>
              <a:ext uri="{FF2B5EF4-FFF2-40B4-BE49-F238E27FC236}">
                <a16:creationId xmlns:a16="http://schemas.microsoft.com/office/drawing/2014/main" id="{E0AEAC3A-7AE2-76DB-8BF3-F9A2D02752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dirty="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16" name="Footer Placeholder 4">
            <a:extLst>
              <a:ext uri="{FF2B5EF4-FFF2-40B4-BE49-F238E27FC236}">
                <a16:creationId xmlns:a16="http://schemas.microsoft.com/office/drawing/2014/main" id="{268A7BE7-8931-3BA3-05CA-C0B1C4C69AAD}"/>
              </a:ext>
            </a:extLst>
          </p:cNvPr>
          <p:cNvSpPr txBox="1">
            <a:spLocks/>
          </p:cNvSpPr>
          <p:nvPr/>
        </p:nvSpPr>
        <p:spPr>
          <a:xfrm>
            <a:off x="3436219" y="6546782"/>
            <a:ext cx="4812631" cy="2698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Princeton University Physics Department Colloquium - February 22, 2024</a:t>
            </a:r>
          </a:p>
        </p:txBody>
      </p:sp>
    </p:spTree>
    <p:extLst>
      <p:ext uri="{BB962C8B-B14F-4D97-AF65-F5344CB8AC3E}">
        <p14:creationId xmlns:p14="http://schemas.microsoft.com/office/powerpoint/2010/main" val="1672580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7991-D781-A14E-88F0-CD88599812BF}"/>
              </a:ext>
            </a:extLst>
          </p:cNvPr>
          <p:cNvSpPr>
            <a:spLocks noGrp="1"/>
          </p:cNvSpPr>
          <p:nvPr>
            <p:ph type="title"/>
          </p:nvPr>
        </p:nvSpPr>
        <p:spPr>
          <a:xfrm>
            <a:off x="13758" y="10400"/>
            <a:ext cx="3393321" cy="1263764"/>
          </a:xfrm>
        </p:spPr>
        <p:txBody>
          <a:bodyPr>
            <a:noAutofit/>
          </a:bodyPr>
          <a:lstStyle/>
          <a:p>
            <a:r>
              <a:rPr lang="en-US" sz="2800" dirty="0"/>
              <a:t>Energy Frontier</a:t>
            </a:r>
            <a:br>
              <a:rPr lang="en-US" sz="2800" dirty="0"/>
            </a:br>
            <a:r>
              <a:rPr lang="en-US" sz="2800" dirty="0"/>
              <a:t>Lepton Collider</a:t>
            </a:r>
          </a:p>
        </p:txBody>
      </p:sp>
      <p:sp>
        <p:nvSpPr>
          <p:cNvPr id="159" name="Content Placeholder 158">
            <a:extLst>
              <a:ext uri="{FF2B5EF4-FFF2-40B4-BE49-F238E27FC236}">
                <a16:creationId xmlns:a16="http://schemas.microsoft.com/office/drawing/2014/main" id="{2F2EE893-FB6A-604D-805F-AB950448491B}"/>
              </a:ext>
            </a:extLst>
          </p:cNvPr>
          <p:cNvSpPr>
            <a:spLocks noGrp="1"/>
          </p:cNvSpPr>
          <p:nvPr>
            <p:ph idx="1"/>
          </p:nvPr>
        </p:nvSpPr>
        <p:spPr>
          <a:xfrm>
            <a:off x="124216" y="1051235"/>
            <a:ext cx="3082447" cy="3019724"/>
          </a:xfrm>
        </p:spPr>
        <p:txBody>
          <a:bodyPr>
            <a:normAutofit fontScale="85000" lnSpcReduction="10000"/>
          </a:bodyPr>
          <a:lstStyle/>
          <a:p>
            <a:r>
              <a:rPr lang="en-US" dirty="0"/>
              <a:t>Emerging Options</a:t>
            </a:r>
          </a:p>
          <a:p>
            <a:pPr lvl="1"/>
            <a:r>
              <a:rPr lang="en-US" dirty="0"/>
              <a:t>Muon Collider with strong dependence on advanced magnet technology</a:t>
            </a:r>
          </a:p>
          <a:p>
            <a:pPr lvl="1"/>
            <a:r>
              <a:rPr lang="en-US" dirty="0"/>
              <a:t>Wakefield Acceleration</a:t>
            </a:r>
          </a:p>
          <a:p>
            <a:pPr lvl="2"/>
            <a:r>
              <a:rPr lang="en-US" dirty="0"/>
              <a:t>Laser-Driven Plasma</a:t>
            </a:r>
          </a:p>
          <a:p>
            <a:pPr lvl="2"/>
            <a:r>
              <a:rPr lang="en-US" dirty="0"/>
              <a:t>Beam-Driven Plasma</a:t>
            </a:r>
          </a:p>
          <a:p>
            <a:pPr lvl="2"/>
            <a:r>
              <a:rPr lang="en-US" dirty="0"/>
              <a:t>Beam-Driven Structure</a:t>
            </a:r>
          </a:p>
        </p:txBody>
      </p:sp>
      <p:sp>
        <p:nvSpPr>
          <p:cNvPr id="5" name="Footer Placeholder 4">
            <a:extLst>
              <a:ext uri="{FF2B5EF4-FFF2-40B4-BE49-F238E27FC236}">
                <a16:creationId xmlns:a16="http://schemas.microsoft.com/office/drawing/2014/main" id="{076C72DB-03CA-D347-8535-8AF6C7A4015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rPr>
              <a:t>Princeton University Physics Department Colloquium - February 22, 2024</a:t>
            </a:r>
          </a:p>
        </p:txBody>
      </p:sp>
      <p:sp>
        <p:nvSpPr>
          <p:cNvPr id="6" name="Slide Number Placeholder 5">
            <a:extLst>
              <a:ext uri="{FF2B5EF4-FFF2-40B4-BE49-F238E27FC236}">
                <a16:creationId xmlns:a16="http://schemas.microsoft.com/office/drawing/2014/main" id="{4C135B40-AD9C-B243-8AAF-7E62F6C1EA9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390B5B-5839-424A-8863-D4784EBDD279}" type="slidenum">
              <a:rPr kumimoji="0" lang="en-US" sz="900" b="1" i="0" u="none" strike="noStrike" kern="1200" cap="none" spc="0" normalizeH="0" baseline="0" noProof="0" smtClean="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lumMod val="75000"/>
                </a:prst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pic>
        <p:nvPicPr>
          <p:cNvPr id="138" name="Picture 137">
            <a:extLst>
              <a:ext uri="{FF2B5EF4-FFF2-40B4-BE49-F238E27FC236}">
                <a16:creationId xmlns:a16="http://schemas.microsoft.com/office/drawing/2014/main" id="{F89C546A-275F-064A-A72F-5CACA9FE216E}"/>
              </a:ext>
            </a:extLst>
          </p:cNvPr>
          <p:cNvPicPr>
            <a:picLocks noChangeAspect="1"/>
          </p:cNvPicPr>
          <p:nvPr/>
        </p:nvPicPr>
        <p:blipFill>
          <a:blip r:embed="rId2"/>
          <a:stretch>
            <a:fillRect/>
          </a:stretch>
        </p:blipFill>
        <p:spPr>
          <a:xfrm>
            <a:off x="3272741" y="0"/>
            <a:ext cx="8919259" cy="4108537"/>
          </a:xfrm>
          <a:prstGeom prst="rect">
            <a:avLst/>
          </a:prstGeom>
        </p:spPr>
      </p:pic>
      <p:sp>
        <p:nvSpPr>
          <p:cNvPr id="139" name="TextBox 138">
            <a:extLst>
              <a:ext uri="{FF2B5EF4-FFF2-40B4-BE49-F238E27FC236}">
                <a16:creationId xmlns:a16="http://schemas.microsoft.com/office/drawing/2014/main" id="{50FA5D86-36B7-CC44-B5DC-EA7AD5715EE5}"/>
              </a:ext>
            </a:extLst>
          </p:cNvPr>
          <p:cNvSpPr txBox="1"/>
          <p:nvPr/>
        </p:nvSpPr>
        <p:spPr>
          <a:xfrm>
            <a:off x="3407079" y="12526"/>
            <a:ext cx="4146116" cy="2086725"/>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a:ea typeface="+mn-ea"/>
                <a:cs typeface="+mn-cs"/>
              </a:rPr>
              <a:t>An Energy Frontier </a:t>
            </a:r>
            <a:br>
              <a:rPr kumimoji="0" lang="en-US" sz="3200" b="1"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en-US" sz="3200" b="1" i="0" u="none" strike="noStrike" kern="1200" cap="none" spc="0" normalizeH="0" baseline="0" noProof="0" dirty="0">
                <a:ln>
                  <a:noFill/>
                </a:ln>
                <a:solidFill>
                  <a:prstClr val="black"/>
                </a:solidFill>
                <a:effectLst/>
                <a:uLnTx/>
                <a:uFillTx/>
                <a:latin typeface="Century Gothic" panose="020B0502020202020204"/>
                <a:ea typeface="+mn-ea"/>
                <a:cs typeface="+mn-cs"/>
              </a:rPr>
              <a:t>Muon Collider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entury Gothic" panose="020B0502020202020204"/>
                <a:ea typeface="+mn-ea"/>
                <a:cs typeface="+mn-cs"/>
              </a:rPr>
              <a:t>Currently being pursued </a:t>
            </a:r>
            <a:br>
              <a:rPr kumimoji="0" lang="en-US" sz="2400" b="0" i="1"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en-US" sz="2400" b="0" i="1" u="none" strike="noStrike" kern="1200" cap="none" spc="0" normalizeH="0" baseline="0" noProof="0" dirty="0">
                <a:ln>
                  <a:noFill/>
                </a:ln>
                <a:solidFill>
                  <a:prstClr val="black"/>
                </a:solidFill>
                <a:effectLst/>
                <a:uLnTx/>
                <a:uFillTx/>
                <a:latin typeface="Century Gothic" panose="020B0502020202020204"/>
                <a:ea typeface="+mn-ea"/>
                <a:cs typeface="+mn-cs"/>
              </a:rPr>
              <a:t>by the International Muon </a:t>
            </a:r>
            <a:br>
              <a:rPr kumimoji="0" lang="en-US" sz="2400" b="0" i="1"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en-US" sz="2400" b="0" i="1" u="none" strike="noStrike" kern="1200" cap="none" spc="0" normalizeH="0" baseline="0" noProof="0" dirty="0">
                <a:ln>
                  <a:noFill/>
                </a:ln>
                <a:solidFill>
                  <a:prstClr val="black"/>
                </a:solidFill>
                <a:effectLst/>
                <a:uLnTx/>
                <a:uFillTx/>
                <a:latin typeface="Century Gothic" panose="020B0502020202020204"/>
                <a:ea typeface="+mn-ea"/>
                <a:cs typeface="+mn-cs"/>
              </a:rPr>
              <a:t>Collider Collaboration</a:t>
            </a:r>
            <a:endParaRPr kumimoji="0" lang="en-US" sz="2000" b="0" i="1"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51" name="Picture 150">
            <a:extLst>
              <a:ext uri="{FF2B5EF4-FFF2-40B4-BE49-F238E27FC236}">
                <a16:creationId xmlns:a16="http://schemas.microsoft.com/office/drawing/2014/main" id="{C309D326-BF0D-F041-B83B-CC07929C61A5}"/>
              </a:ext>
            </a:extLst>
          </p:cNvPr>
          <p:cNvPicPr>
            <a:picLocks noChangeAspect="1"/>
          </p:cNvPicPr>
          <p:nvPr/>
        </p:nvPicPr>
        <p:blipFill>
          <a:blip r:embed="rId3"/>
          <a:stretch>
            <a:fillRect/>
          </a:stretch>
        </p:blipFill>
        <p:spPr>
          <a:xfrm>
            <a:off x="9629903" y="4158729"/>
            <a:ext cx="2520985" cy="2148840"/>
          </a:xfrm>
          <a:prstGeom prst="rect">
            <a:avLst/>
          </a:prstGeom>
        </p:spPr>
      </p:pic>
      <p:pic>
        <p:nvPicPr>
          <p:cNvPr id="153" name="Picture 152">
            <a:extLst>
              <a:ext uri="{FF2B5EF4-FFF2-40B4-BE49-F238E27FC236}">
                <a16:creationId xmlns:a16="http://schemas.microsoft.com/office/drawing/2014/main" id="{443450C2-D1D0-824D-B732-DA24C259EB57}"/>
              </a:ext>
            </a:extLst>
          </p:cNvPr>
          <p:cNvPicPr>
            <a:picLocks noChangeAspect="1"/>
          </p:cNvPicPr>
          <p:nvPr/>
        </p:nvPicPr>
        <p:blipFill>
          <a:blip r:embed="rId4"/>
          <a:stretch>
            <a:fillRect/>
          </a:stretch>
        </p:blipFill>
        <p:spPr>
          <a:xfrm>
            <a:off x="0" y="4165288"/>
            <a:ext cx="5959283" cy="2148840"/>
          </a:xfrm>
          <a:prstGeom prst="rect">
            <a:avLst/>
          </a:prstGeom>
        </p:spPr>
      </p:pic>
      <p:pic>
        <p:nvPicPr>
          <p:cNvPr id="155" name="Picture 154">
            <a:extLst>
              <a:ext uri="{FF2B5EF4-FFF2-40B4-BE49-F238E27FC236}">
                <a16:creationId xmlns:a16="http://schemas.microsoft.com/office/drawing/2014/main" id="{10E586E0-8B0E-B14B-AEC4-55ECBC9F9FDD}"/>
              </a:ext>
            </a:extLst>
          </p:cNvPr>
          <p:cNvPicPr>
            <a:picLocks noChangeAspect="1"/>
          </p:cNvPicPr>
          <p:nvPr/>
        </p:nvPicPr>
        <p:blipFill>
          <a:blip r:embed="rId5"/>
          <a:stretch>
            <a:fillRect/>
          </a:stretch>
        </p:blipFill>
        <p:spPr>
          <a:xfrm>
            <a:off x="6004561" y="4163062"/>
            <a:ext cx="3588785" cy="2148840"/>
          </a:xfrm>
          <a:prstGeom prst="rect">
            <a:avLst/>
          </a:prstGeom>
        </p:spPr>
      </p:pic>
      <p:sp>
        <p:nvSpPr>
          <p:cNvPr id="156" name="TextBox 155">
            <a:extLst>
              <a:ext uri="{FF2B5EF4-FFF2-40B4-BE49-F238E27FC236}">
                <a16:creationId xmlns:a16="http://schemas.microsoft.com/office/drawing/2014/main" id="{477919A4-3E51-3040-8B8A-B6B99B5485E8}"/>
              </a:ext>
            </a:extLst>
          </p:cNvPr>
          <p:cNvSpPr txBox="1"/>
          <p:nvPr/>
        </p:nvSpPr>
        <p:spPr>
          <a:xfrm>
            <a:off x="212943" y="5812077"/>
            <a:ext cx="8626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29C"/>
                </a:solidFill>
                <a:effectLst/>
                <a:uLnTx/>
                <a:uFillTx/>
                <a:latin typeface="Century Gothic" panose="020B0502020202020204"/>
                <a:ea typeface="+mn-ea"/>
                <a:cs typeface="+mn-cs"/>
              </a:rPr>
              <a:t>LWFA</a:t>
            </a:r>
          </a:p>
        </p:txBody>
      </p:sp>
      <p:sp>
        <p:nvSpPr>
          <p:cNvPr id="157" name="TextBox 156">
            <a:extLst>
              <a:ext uri="{FF2B5EF4-FFF2-40B4-BE49-F238E27FC236}">
                <a16:creationId xmlns:a16="http://schemas.microsoft.com/office/drawing/2014/main" id="{B8036092-4275-9C4D-B5EE-48829067B4DF}"/>
              </a:ext>
            </a:extLst>
          </p:cNvPr>
          <p:cNvSpPr txBox="1"/>
          <p:nvPr/>
        </p:nvSpPr>
        <p:spPr>
          <a:xfrm>
            <a:off x="6164894" y="5764061"/>
            <a:ext cx="90954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29C"/>
                </a:solidFill>
                <a:effectLst/>
                <a:uLnTx/>
                <a:uFillTx/>
                <a:latin typeface="Century Gothic" panose="020B0502020202020204"/>
                <a:ea typeface="+mn-ea"/>
                <a:cs typeface="+mn-cs"/>
              </a:rPr>
              <a:t>PWFA</a:t>
            </a:r>
          </a:p>
        </p:txBody>
      </p:sp>
      <p:sp>
        <p:nvSpPr>
          <p:cNvPr id="158" name="TextBox 157">
            <a:extLst>
              <a:ext uri="{FF2B5EF4-FFF2-40B4-BE49-F238E27FC236}">
                <a16:creationId xmlns:a16="http://schemas.microsoft.com/office/drawing/2014/main" id="{E39540A9-035A-2242-9EA1-C0F455F3EDBB}"/>
              </a:ext>
            </a:extLst>
          </p:cNvPr>
          <p:cNvSpPr txBox="1"/>
          <p:nvPr/>
        </p:nvSpPr>
        <p:spPr>
          <a:xfrm>
            <a:off x="11224398" y="5864269"/>
            <a:ext cx="88966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29C"/>
                </a:solidFill>
                <a:effectLst/>
                <a:uLnTx/>
                <a:uFillTx/>
                <a:latin typeface="Century Gothic" panose="020B0502020202020204"/>
                <a:ea typeface="+mn-ea"/>
                <a:cs typeface="+mn-cs"/>
              </a:rPr>
              <a:t>SWFA</a:t>
            </a:r>
          </a:p>
        </p:txBody>
      </p:sp>
      <p:sp>
        <p:nvSpPr>
          <p:cNvPr id="4" name="Slide Number Placeholder 6">
            <a:extLst>
              <a:ext uri="{FF2B5EF4-FFF2-40B4-BE49-F238E27FC236}">
                <a16:creationId xmlns:a16="http://schemas.microsoft.com/office/drawing/2014/main" id="{9BA05F80-0FD7-315B-AEA2-4B553B6296E7}"/>
              </a:ext>
            </a:extLst>
          </p:cNvPr>
          <p:cNvSpPr txBox="1">
            <a:spLocks/>
          </p:cNvSpPr>
          <p:nvPr/>
        </p:nvSpPr>
        <p:spPr>
          <a:xfrm>
            <a:off x="9569884" y="6337102"/>
            <a:ext cx="716065"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tx1">
                    <a:tint val="75000"/>
                  </a:schemeClr>
                </a:solidFill>
                <a:effectLst>
                  <a:outerShdw blurRad="50800" dist="38100" dir="2700000" algn="tl" rotWithShape="0">
                    <a:srgbClr val="000000">
                      <a:alpha val="43000"/>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b="0" smtClean="0">
                <a:solidFill>
                  <a:prstClr val="white">
                    <a:tint val="75000"/>
                  </a:prstClr>
                </a:solidFill>
                <a:effectLst/>
                <a:latin typeface="Calibri" panose="020F0502020204030204"/>
              </a:rPr>
              <a:pPr/>
              <a:t>9</a:t>
            </a:fld>
            <a:endParaRPr lang="en-US" b="0" dirty="0">
              <a:solidFill>
                <a:prstClr val="white">
                  <a:tint val="75000"/>
                </a:prstClr>
              </a:solidFill>
              <a:effectLst/>
              <a:latin typeface="Calibri" panose="020F0502020204030204"/>
            </a:endParaRPr>
          </a:p>
        </p:txBody>
      </p:sp>
      <p:sp>
        <p:nvSpPr>
          <p:cNvPr id="7" name="Footer Placeholder 4">
            <a:extLst>
              <a:ext uri="{FF2B5EF4-FFF2-40B4-BE49-F238E27FC236}">
                <a16:creationId xmlns:a16="http://schemas.microsoft.com/office/drawing/2014/main" id="{4F3D8B94-513F-57FE-A9C3-A1624955B51B}"/>
              </a:ext>
            </a:extLst>
          </p:cNvPr>
          <p:cNvSpPr txBox="1">
            <a:spLocks/>
          </p:cNvSpPr>
          <p:nvPr/>
        </p:nvSpPr>
        <p:spPr>
          <a:xfrm>
            <a:off x="3436219" y="6546782"/>
            <a:ext cx="4812631" cy="2698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rPr>
              <a:t>Princeton University Physics Department Colloquium - February 22, 2024</a:t>
            </a:r>
          </a:p>
        </p:txBody>
      </p:sp>
    </p:spTree>
    <p:extLst>
      <p:ext uri="{BB962C8B-B14F-4D97-AF65-F5344CB8AC3E}">
        <p14:creationId xmlns:p14="http://schemas.microsoft.com/office/powerpoint/2010/main" val="358912746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_Division_2023" id="{AF0A373D-0303-144E-B1F1-C79E1E3814D2}" vid="{AAA35494-A14D-2445-A245-39BA3508D87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4.xml><?xml version="1.0" encoding="utf-8"?>
<a:theme xmlns:a="http://schemas.openxmlformats.org/drawingml/2006/main" name="IMCC - 1">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13311</TotalTime>
  <Words>3101</Words>
  <Application>Microsoft Macintosh PowerPoint</Application>
  <PresentationFormat>Widescreen</PresentationFormat>
  <Paragraphs>426</Paragraphs>
  <Slides>38</Slides>
  <Notes>2</Notes>
  <HiddenSlides>0</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38</vt:i4>
      </vt:variant>
    </vt:vector>
  </HeadingPairs>
  <TitlesOfParts>
    <vt:vector size="57" baseType="lpstr">
      <vt:lpstr>Arial</vt:lpstr>
      <vt:lpstr>Arial Narrow</vt:lpstr>
      <vt:lpstr>Calibri</vt:lpstr>
      <vt:lpstr>Calibri Light</vt:lpstr>
      <vt:lpstr>Century Gothic</vt:lpstr>
      <vt:lpstr>Helvetica Neue</vt:lpstr>
      <vt:lpstr>Helvetica Neue Light</vt:lpstr>
      <vt:lpstr>Helvetica Neue Medium</vt:lpstr>
      <vt:lpstr>Symbol</vt:lpstr>
      <vt:lpstr>Times New Roman</vt:lpstr>
      <vt:lpstr>Times Roman</vt:lpstr>
      <vt:lpstr>Wingdings</vt:lpstr>
      <vt:lpstr>Wingdings 3</vt:lpstr>
      <vt:lpstr>BNL</vt:lpstr>
      <vt:lpstr>Office Theme</vt:lpstr>
      <vt:lpstr>Mesh</vt:lpstr>
      <vt:lpstr>IMCC - 1</vt:lpstr>
      <vt:lpstr>White</vt:lpstr>
      <vt:lpstr>Equation</vt:lpstr>
      <vt:lpstr>The Path to an Energy Frontier Muon Collider </vt:lpstr>
      <vt:lpstr>Acknowledgements</vt:lpstr>
      <vt:lpstr>Themes of this Talk</vt:lpstr>
      <vt:lpstr>Themes of this Talk</vt:lpstr>
      <vt:lpstr> HEP Particle Colliders</vt:lpstr>
      <vt:lpstr>A Look at Where We Are </vt:lpstr>
      <vt:lpstr>Overview oF Multi-TeV Machine Concepts</vt:lpstr>
      <vt:lpstr>Proton-Proton  Energy Frontier Machines</vt:lpstr>
      <vt:lpstr>Energy Frontier Lepton Collider</vt:lpstr>
      <vt:lpstr>Multi-TeV Concepts From Snowmass</vt:lpstr>
      <vt:lpstr>Themes of this Talk</vt:lpstr>
      <vt:lpstr>Why Muons?</vt:lpstr>
      <vt:lpstr>m+m- Collider Luminosity</vt:lpstr>
      <vt:lpstr>The Physics Challenges</vt:lpstr>
      <vt:lpstr>PowerPoint Presentation</vt:lpstr>
      <vt:lpstr>Proton-Driven MC Concept</vt:lpstr>
      <vt:lpstr>After the 2014 P5, the MAP effort concluded. What has changed?</vt:lpstr>
      <vt:lpstr>What has changed?  Concept Maturity</vt:lpstr>
      <vt:lpstr>What has changed?  MC R&amp;D Progress</vt:lpstr>
      <vt:lpstr>What has changed?  The Physics Landscape – Generic Lessons from the LHC</vt:lpstr>
      <vt:lpstr>Physics Reach of a 10 TeV Muon Collider</vt:lpstr>
      <vt:lpstr>Transition Initiated with the European Strategy Update</vt:lpstr>
      <vt:lpstr>Formation of the International Muon Collider Collaboration (IMCC)</vt:lpstr>
      <vt:lpstr>IMCC and MuCol Efforts</vt:lpstr>
      <vt:lpstr>A Lightning Survey of Recent Progress</vt:lpstr>
      <vt:lpstr>MC Parameters as Developed by MAP</vt:lpstr>
      <vt:lpstr>Parameter Sets for the International MC Collaboration</vt:lpstr>
      <vt:lpstr>PowerPoint Presentation</vt:lpstr>
      <vt:lpstr>PowerPoint Presentation</vt:lpstr>
      <vt:lpstr>PowerPoint Presentation</vt:lpstr>
      <vt:lpstr>PowerPoint Presentation</vt:lpstr>
      <vt:lpstr>PowerPoint Presentation</vt:lpstr>
      <vt:lpstr>P5 “Ask” from the US MC Community</vt:lpstr>
      <vt:lpstr>PowerPoint Presentation</vt:lpstr>
      <vt:lpstr>2.3 The Path to a 10 TeV pCM</vt:lpstr>
      <vt:lpstr>Recommendation 4</vt:lpstr>
      <vt:lpstr>Conclusion</vt:lpstr>
      <vt:lpstr>Thank you for your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Path to an Energy Frontier Muon Collider </dc:title>
  <dc:subject/>
  <dc:creator>Mark Palmer</dc:creator>
  <cp:keywords/>
  <dc:description/>
  <cp:lastModifiedBy>Mark Palmer</cp:lastModifiedBy>
  <cp:revision>1</cp:revision>
  <dcterms:created xsi:type="dcterms:W3CDTF">2024-01-28T15:34:00Z</dcterms:created>
  <dcterms:modified xsi:type="dcterms:W3CDTF">2024-02-23T14:40:32Z</dcterms:modified>
  <cp:category/>
</cp:coreProperties>
</file>