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4"/>
  </p:notesMasterIdLst>
  <p:handoutMasterIdLst>
    <p:handoutMasterId r:id="rId25"/>
  </p:handoutMasterIdLst>
  <p:sldIdLst>
    <p:sldId id="294" r:id="rId2"/>
    <p:sldId id="2582" r:id="rId3"/>
    <p:sldId id="2598" r:id="rId4"/>
    <p:sldId id="301" r:id="rId5"/>
    <p:sldId id="2610" r:id="rId6"/>
    <p:sldId id="2602" r:id="rId7"/>
    <p:sldId id="337" r:id="rId8"/>
    <p:sldId id="2600" r:id="rId9"/>
    <p:sldId id="2601" r:id="rId10"/>
    <p:sldId id="2480" r:id="rId11"/>
    <p:sldId id="303" r:id="rId12"/>
    <p:sldId id="341" r:id="rId13"/>
    <p:sldId id="2478" r:id="rId14"/>
    <p:sldId id="2474" r:id="rId15"/>
    <p:sldId id="2604" r:id="rId16"/>
    <p:sldId id="2605" r:id="rId17"/>
    <p:sldId id="305" r:id="rId18"/>
    <p:sldId id="2606" r:id="rId19"/>
    <p:sldId id="2607" r:id="rId20"/>
    <p:sldId id="2609" r:id="rId21"/>
    <p:sldId id="2608" r:id="rId22"/>
    <p:sldId id="2485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0432FF"/>
    <a:srgbClr val="00FA00"/>
    <a:srgbClr val="01FFFF"/>
    <a:srgbClr val="FFFB00"/>
    <a:srgbClr val="FF544F"/>
    <a:srgbClr val="000000"/>
    <a:srgbClr val="4ACA75"/>
    <a:srgbClr val="E0E0E0"/>
    <a:srgbClr val="FF53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34" autoAdjust="0"/>
    <p:restoredTop sz="50067" autoAdjust="0"/>
  </p:normalViewPr>
  <p:slideViewPr>
    <p:cSldViewPr snapToGrid="0" snapToObjects="1" showGuides="1">
      <p:cViewPr varScale="1">
        <p:scale>
          <a:sx n="130" d="100"/>
          <a:sy n="130" d="100"/>
        </p:scale>
        <p:origin x="632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4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34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To address these material challenges, the HPT community formed the </a:t>
            </a:r>
            <a:r>
              <a:rPr lang="en-US" err="1"/>
              <a:t>RaDIATE</a:t>
            </a:r>
            <a:r>
              <a:rPr lang="en-US"/>
              <a:t> collaboration in 2012, with Fermilab as the leading institution. The goal was to bring experts from the accelerator and fission/fusion communities together to generate new data for accelerator materials. The collaboration has grown up to 14 institutions over the years.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7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8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senor PNNL</a:t>
            </a:r>
          </a:p>
          <a:p>
            <a:r>
              <a:rPr lang="en-US" dirty="0"/>
              <a:t>Give example of formation energy of defect.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02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03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1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hyperlink" Target="mailto:fpellemo@fnal.gov" TargetMode="Externa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6256" y="5082806"/>
            <a:ext cx="8211613" cy="1390219"/>
          </a:xfrm>
        </p:spPr>
        <p:txBody>
          <a:bodyPr/>
          <a:lstStyle/>
          <a:p>
            <a:r>
              <a:rPr lang="en-US" dirty="0"/>
              <a:t>Katsuya Yonehara</a:t>
            </a:r>
          </a:p>
          <a:p>
            <a:r>
              <a:rPr lang="en-US" dirty="0"/>
              <a:t>Princeton Workshop</a:t>
            </a:r>
          </a:p>
          <a:p>
            <a:r>
              <a:rPr lang="en-US" dirty="0"/>
              <a:t>2/23/2024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6256" y="3951841"/>
            <a:ext cx="5612630" cy="1093771"/>
          </a:xfrm>
        </p:spPr>
        <p:txBody>
          <a:bodyPr>
            <a:noAutofit/>
          </a:bodyPr>
          <a:lstStyle/>
          <a:p>
            <a:r>
              <a:rPr lang="en-US" dirty="0"/>
              <a:t>Advancing </a:t>
            </a:r>
            <a:r>
              <a:rPr lang="en-US" dirty="0" err="1"/>
              <a:t>Targetry</a:t>
            </a:r>
            <a:r>
              <a:rPr lang="en-US" dirty="0"/>
              <a:t> R&amp;D for </a:t>
            </a:r>
          </a:p>
          <a:p>
            <a:r>
              <a:rPr lang="en-US" dirty="0"/>
              <a:t>The US Muon Collider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BE7DC-A92B-F9BA-3A01-FC098FF51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645" y="4067619"/>
            <a:ext cx="2490873" cy="26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1E1F1-B722-4960-B9B8-4F12CB791B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D697-ABD3-4AAA-9B94-63DE2EFB1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Targetry R&amp;D for US MC, Yonehara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6BCD2-4339-4173-B1B9-3BF635E52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F35DF1-89E6-2BF1-7B5F-299EA085DFC3}"/>
              </a:ext>
            </a:extLst>
          </p:cNvPr>
          <p:cNvGrpSpPr/>
          <p:nvPr/>
        </p:nvGrpSpPr>
        <p:grpSpPr>
          <a:xfrm>
            <a:off x="0" y="106449"/>
            <a:ext cx="9144000" cy="995099"/>
            <a:chOff x="0" y="106449"/>
            <a:chExt cx="9144000" cy="99509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0E0DC4-57BD-4815-B8F5-9043DB66997B}"/>
                </a:ext>
              </a:extLst>
            </p:cNvPr>
            <p:cNvSpPr txBox="1"/>
            <p:nvPr/>
          </p:nvSpPr>
          <p:spPr>
            <a:xfrm>
              <a:off x="0" y="106449"/>
              <a:ext cx="9144000" cy="995099"/>
            </a:xfrm>
            <a:prstGeom prst="rect">
              <a:avLst/>
            </a:prstGeom>
            <a:solidFill>
              <a:srgbClr val="0066FF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lIns="1371600" rIns="1371600" rtlCol="0">
              <a:noAutofit/>
            </a:bodyPr>
            <a:lstStyle/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dirty="0">
                  <a:solidFill>
                    <a:srgbClr val="FFFFFF"/>
                  </a:solidFill>
                  <a:effectLst>
                    <a:glow rad="165100">
                      <a:srgbClr val="FFF367">
                        <a:alpha val="65000"/>
                      </a:srgbClr>
                    </a:glow>
                  </a:effectLst>
                  <a:ea typeface="Calibri" charset="0"/>
                  <a:cs typeface="Calibri" charset="0"/>
                </a:rPr>
                <a:t>  R</a:t>
              </a:r>
              <a:r>
                <a:rPr lang="ja-JP" altLang="en-US" sz="3600" dirty="0">
                  <a:solidFill>
                    <a:srgbClr val="FFFFFF"/>
                  </a:solidFill>
                  <a:effectLst>
                    <a:glow rad="165100">
                      <a:srgbClr val="FFF367">
                        <a:alpha val="65000"/>
                      </a:srgbClr>
                    </a:glow>
                  </a:effectLst>
                  <a:ea typeface="Calibri" charset="0"/>
                  <a:cs typeface="Calibri" charset="0"/>
                </a:rPr>
                <a:t> </a:t>
              </a:r>
              <a:r>
                <a:rPr lang="en-US" sz="3600" dirty="0">
                  <a:solidFill>
                    <a:srgbClr val="FFFFFF"/>
                  </a:solidFill>
                  <a:effectLst>
                    <a:glow rad="165100">
                      <a:srgbClr val="FFF367">
                        <a:alpha val="65000"/>
                      </a:srgbClr>
                    </a:glow>
                  </a:effectLst>
                  <a:ea typeface="Calibri" charset="0"/>
                  <a:cs typeface="Calibri" charset="0"/>
                </a:rPr>
                <a:t>a D I A T E </a:t>
              </a:r>
              <a:r>
                <a:rPr lang="en-US" sz="3200" dirty="0">
                  <a:solidFill>
                    <a:srgbClr val="FFFFFF"/>
                  </a:solidFill>
                  <a:ea typeface="Calibri" charset="0"/>
                  <a:cs typeface="Calibri" charset="0"/>
                </a:rPr>
                <a:t>Collaboration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E6EDEE-7ED9-44A9-96C5-7A63FE2390FE}"/>
                </a:ext>
              </a:extLst>
            </p:cNvPr>
            <p:cNvSpPr txBox="1"/>
            <p:nvPr/>
          </p:nvSpPr>
          <p:spPr>
            <a:xfrm>
              <a:off x="587983" y="673146"/>
              <a:ext cx="8232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b="1">
                  <a:solidFill>
                    <a:srgbClr val="FF0000"/>
                  </a:solidFill>
                  <a:ea typeface="Calibri" charset="0"/>
                  <a:cs typeface="Calibri" charset="0"/>
                </a:rPr>
                <a:t>Ra</a:t>
              </a:r>
              <a:r>
                <a:rPr lang="en-US" altLang="ja-JP" sz="2000" b="1">
                  <a:solidFill>
                    <a:srgbClr val="FFFFFF"/>
                  </a:solidFill>
                  <a:ea typeface="Calibri" charset="0"/>
                  <a:cs typeface="Calibri" charset="0"/>
                </a:rPr>
                <a:t>diation</a:t>
              </a:r>
              <a:r>
                <a:rPr lang="en-US" altLang="ja-JP" sz="2000" b="1">
                  <a:solidFill>
                    <a:srgbClr val="000000"/>
                  </a:solidFill>
                  <a:ea typeface="Calibri" charset="0"/>
                  <a:cs typeface="Calibri" charset="0"/>
                </a:rPr>
                <a:t> </a:t>
              </a:r>
              <a:r>
                <a:rPr lang="en-US" altLang="ja-JP" sz="2000" b="1">
                  <a:solidFill>
                    <a:srgbClr val="FF0000"/>
                  </a:solidFill>
                  <a:ea typeface="Calibri" charset="0"/>
                  <a:cs typeface="Calibri" charset="0"/>
                </a:rPr>
                <a:t>D</a:t>
              </a:r>
              <a:r>
                <a:rPr lang="en-US" altLang="ja-JP" sz="2000" b="1">
                  <a:solidFill>
                    <a:srgbClr val="FFFFFF"/>
                  </a:solidFill>
                  <a:ea typeface="Calibri" charset="0"/>
                  <a:cs typeface="Calibri" charset="0"/>
                </a:rPr>
                <a:t>amage</a:t>
              </a:r>
              <a:r>
                <a:rPr lang="en-US" altLang="ja-JP" sz="2000" b="1">
                  <a:solidFill>
                    <a:srgbClr val="000000"/>
                  </a:solidFill>
                  <a:ea typeface="Calibri" charset="0"/>
                  <a:cs typeface="Calibri" charset="0"/>
                </a:rPr>
                <a:t> </a:t>
              </a:r>
              <a:r>
                <a:rPr lang="en-US" altLang="ja-JP" sz="2000" b="1">
                  <a:solidFill>
                    <a:srgbClr val="FF0000"/>
                  </a:solidFill>
                  <a:ea typeface="Calibri" charset="0"/>
                  <a:cs typeface="Calibri" charset="0"/>
                </a:rPr>
                <a:t>I</a:t>
              </a:r>
              <a:r>
                <a:rPr lang="en-US" altLang="ja-JP" sz="2000" b="1">
                  <a:solidFill>
                    <a:srgbClr val="FFFFFF"/>
                  </a:solidFill>
                  <a:ea typeface="Calibri" charset="0"/>
                  <a:cs typeface="Calibri" charset="0"/>
                </a:rPr>
                <a:t>n</a:t>
              </a:r>
              <a:r>
                <a:rPr lang="en-US" altLang="ja-JP" sz="2000" b="1">
                  <a:solidFill>
                    <a:srgbClr val="000000"/>
                  </a:solidFill>
                  <a:ea typeface="Calibri" charset="0"/>
                  <a:cs typeface="Calibri" charset="0"/>
                </a:rPr>
                <a:t> </a:t>
              </a:r>
              <a:r>
                <a:rPr lang="en-US" altLang="ja-JP" sz="2000" b="1">
                  <a:solidFill>
                    <a:srgbClr val="FF0000"/>
                  </a:solidFill>
                  <a:ea typeface="Calibri" charset="0"/>
                  <a:cs typeface="Calibri" charset="0"/>
                </a:rPr>
                <a:t>A</a:t>
              </a:r>
              <a:r>
                <a:rPr lang="en-US" altLang="ja-JP" sz="2000" b="1">
                  <a:solidFill>
                    <a:srgbClr val="FFFFFF"/>
                  </a:solidFill>
                  <a:ea typeface="Calibri" charset="0"/>
                  <a:cs typeface="Calibri" charset="0"/>
                </a:rPr>
                <a:t>ccelerator </a:t>
              </a:r>
              <a:r>
                <a:rPr lang="en-US" altLang="ja-JP" sz="2000" b="1">
                  <a:solidFill>
                    <a:srgbClr val="FF0000"/>
                  </a:solidFill>
                  <a:ea typeface="Calibri" charset="0"/>
                  <a:cs typeface="Calibri" charset="0"/>
                </a:rPr>
                <a:t>T</a:t>
              </a:r>
              <a:r>
                <a:rPr lang="en-US" altLang="ja-JP" sz="2000" b="1">
                  <a:solidFill>
                    <a:srgbClr val="FFFFFF"/>
                  </a:solidFill>
                  <a:ea typeface="Calibri" charset="0"/>
                  <a:cs typeface="Calibri" charset="0"/>
                </a:rPr>
                <a:t>arget</a:t>
              </a:r>
              <a:r>
                <a:rPr lang="en-US" altLang="ja-JP" sz="2000" b="1">
                  <a:solidFill>
                    <a:srgbClr val="000000"/>
                  </a:solidFill>
                  <a:ea typeface="Calibri" charset="0"/>
                  <a:cs typeface="Calibri" charset="0"/>
                </a:rPr>
                <a:t> </a:t>
              </a:r>
              <a:r>
                <a:rPr lang="en-US" altLang="ja-JP" sz="2000" b="1">
                  <a:solidFill>
                    <a:srgbClr val="FF0000"/>
                  </a:solidFill>
                  <a:ea typeface="Calibri" charset="0"/>
                  <a:cs typeface="Calibri" charset="0"/>
                </a:rPr>
                <a:t>E</a:t>
              </a:r>
              <a:r>
                <a:rPr lang="en-US" altLang="ja-JP" sz="2000" b="1">
                  <a:solidFill>
                    <a:srgbClr val="FFFFFF"/>
                  </a:solidFill>
                  <a:ea typeface="Calibri" charset="0"/>
                  <a:cs typeface="Calibri" charset="0"/>
                </a:rPr>
                <a:t>nvironments</a:t>
              </a:r>
              <a:r>
                <a:rPr lang="en-US" altLang="ja-JP" sz="2000" b="1">
                  <a:solidFill>
                    <a:srgbClr val="000000"/>
                  </a:solidFill>
                  <a:ea typeface="Calibri" charset="0"/>
                  <a:cs typeface="Calibri" charset="0"/>
                </a:rPr>
                <a:t> </a:t>
              </a:r>
            </a:p>
          </p:txBody>
        </p:sp>
        <p:pic>
          <p:nvPicPr>
            <p:cNvPr id="9" name="図 17">
              <a:extLst>
                <a:ext uri="{FF2B5EF4-FFF2-40B4-BE49-F238E27FC236}">
                  <a16:creationId xmlns:a16="http://schemas.microsoft.com/office/drawing/2014/main" id="{0F3539B9-7BA6-48AA-B7EC-943F6A29D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154" y="142967"/>
              <a:ext cx="693514" cy="88664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D682176-5377-40A8-9B59-96D4BCAF162E}"/>
              </a:ext>
            </a:extLst>
          </p:cNvPr>
          <p:cNvSpPr txBox="1"/>
          <p:nvPr/>
        </p:nvSpPr>
        <p:spPr>
          <a:xfrm>
            <a:off x="113805" y="1155048"/>
            <a:ext cx="8946112" cy="3729104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r>
              <a:rPr lang="en-US" sz="18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RaDIATE collaboration created in 2012, with Fermilab as the leading institution. The collaboration has grown up to 20 institutions over the years.</a:t>
            </a:r>
          </a:p>
          <a:p>
            <a:r>
              <a:rPr lang="en-US" sz="18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First MoU was signed with 5 institutions 10 years ago!</a:t>
            </a:r>
          </a:p>
          <a:p>
            <a:endParaRPr lang="en-US" sz="1800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800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500" u="sng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Objective: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Harness existing expertise in nuclear materials and accelerator targets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Generate new and useful materials data for application within the accelerator and fission/fusion communities</a:t>
            </a:r>
            <a:endParaRPr lang="en-US" sz="1600" dirty="0">
              <a:solidFill>
                <a:schemeClr val="accent6"/>
              </a:solidFill>
              <a:latin typeface="+mn-lt"/>
              <a:cs typeface="Helvetica" panose="020B0604020202020204" pitchFamily="34" charset="0"/>
            </a:endParaRPr>
          </a:p>
          <a:p>
            <a:r>
              <a:rPr lang="en-US" sz="18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Activities include: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Analysis of materials taken from existing beamline as well as new irradiations of candidate target materials at low and high energy beam facilities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In-beam thermal shock experiments</a:t>
            </a:r>
          </a:p>
          <a:p>
            <a:r>
              <a:rPr lang="en-US" sz="18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Contact: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Frederique Pellemoine, 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fpellemo@fnal.gov</a:t>
            </a: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Web: radiate.fnal.gov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6E9D26-1D6F-CDE8-A8F8-4B6EC88D6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201" y="1631726"/>
            <a:ext cx="1668994" cy="9721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2600E5F-AAEA-F072-2D5C-D040B33137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5" y="2023386"/>
            <a:ext cx="1189398" cy="298100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4C4887FB-0D7B-F8A1-A372-B04AC66AC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33" y="2052468"/>
            <a:ext cx="1291413" cy="244091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398B3C0-D2FA-F2BB-935A-1D51BBEA74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765" y="2023386"/>
            <a:ext cx="977106" cy="2981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B37C295-2619-4164-481E-C2B83C9DBD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75" y="1926845"/>
            <a:ext cx="1114547" cy="477398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F526070-4E5E-8DC4-4A36-E44F9249BD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0" y="1996652"/>
            <a:ext cx="1357084" cy="34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07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1DD2E8-FE5E-575A-6F12-50666C46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39" y="202672"/>
            <a:ext cx="7652023" cy="427877"/>
          </a:xfrm>
        </p:spPr>
        <p:txBody>
          <a:bodyPr/>
          <a:lstStyle/>
          <a:p>
            <a:r>
              <a:rPr lang="en-US" sz="2400" dirty="0"/>
              <a:t>High Entropy </a:t>
            </a:r>
            <a:r>
              <a:rPr lang="en-US" sz="2400" dirty="0" err="1"/>
              <a:t>Arroy</a:t>
            </a:r>
            <a:r>
              <a:rPr lang="en-US" sz="2400" dirty="0"/>
              <a:t> for Accelerator Beam Windows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2AFDD-8440-B483-D129-1DEC950DA6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6B0F3-308C-C286-8B0D-EF4ECBC53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AF7F1-1927-50D2-EDA1-0118A43C6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BDFBA-8C88-B978-5ECA-186018775EEB}"/>
              </a:ext>
            </a:extLst>
          </p:cNvPr>
          <p:cNvSpPr txBox="1"/>
          <p:nvPr/>
        </p:nvSpPr>
        <p:spPr>
          <a:xfrm>
            <a:off x="222251" y="885425"/>
            <a:ext cx="4127501" cy="1992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Elemental selection considerations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Light-weight elements (low density)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Reduced interaction with protons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Minimize energy loss and multiple scattering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Primarily a single-phase alloy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Better ductility and manufacturability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Minimal activation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Safer/easier to handle and dispose after use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99EAA0-A752-D30B-43B2-895D99A38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1" y="1154305"/>
            <a:ext cx="3929521" cy="1391822"/>
          </a:xfrm>
          <a:prstGeom prst="rect">
            <a:avLst/>
          </a:prstGeom>
          <a:ln w="38100">
            <a:solidFill>
              <a:srgbClr val="1A2038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9A471E-99AB-5CFE-508B-DE3B7CFDD1E6}"/>
              </a:ext>
            </a:extLst>
          </p:cNvPr>
          <p:cNvSpPr txBox="1"/>
          <p:nvPr/>
        </p:nvSpPr>
        <p:spPr>
          <a:xfrm>
            <a:off x="4456874" y="3014941"/>
            <a:ext cx="4604273" cy="17158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Equimolar Cr-Mn-V shown to be single-phase </a:t>
            </a:r>
            <a:r>
              <a:rPr lang="en-US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BCC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additions reduce concentration of interstitial impurities by forming </a:t>
            </a:r>
            <a:r>
              <a:rPr lang="en-US" sz="14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-(C,O,N)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Concerns </a:t>
            </a:r>
            <a:r>
              <a:rPr lang="en-US" sz="14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concentrations above ~8% will promote Laves phase formation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 forms intermetallic compounds near the equimolar ratio with Cr, </a:t>
            </a:r>
            <a:r>
              <a:rPr lang="en-US" sz="14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V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229C864-8C32-9109-E7EA-C4F8F8398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17" y="2947453"/>
            <a:ext cx="2068905" cy="18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9B01ED-8D09-1ABA-8F48-FF0C156EEB34}"/>
              </a:ext>
            </a:extLst>
          </p:cNvPr>
          <p:cNvSpPr txBox="1"/>
          <p:nvPr/>
        </p:nvSpPr>
        <p:spPr>
          <a:xfrm>
            <a:off x="1770124" y="3122660"/>
            <a:ext cx="1743959" cy="55399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Most commonly used elements in HEAs from literature (Miracle, 2017)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31E0F8-7D75-DD44-F85B-F384B3CB4C9B}"/>
              </a:ext>
            </a:extLst>
          </p:cNvPr>
          <p:cNvSpPr txBox="1"/>
          <p:nvPr/>
        </p:nvSpPr>
        <p:spPr>
          <a:xfrm>
            <a:off x="2183299" y="4244287"/>
            <a:ext cx="1889080" cy="55399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Common alloys: </a:t>
            </a:r>
            <a:r>
              <a:rPr lang="en-US" sz="1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CoCrFeMnNi</a:t>
            </a:r>
            <a:r>
              <a:rPr lang="en-US" sz="1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(Cantor alloy), </a:t>
            </a:r>
            <a:r>
              <a:rPr lang="en-US" sz="1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</a:t>
            </a:r>
            <a:r>
              <a:rPr lang="en-US" sz="1000" baseline="-25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</a:t>
            </a:r>
            <a:r>
              <a:rPr lang="en-US" sz="1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CoCrFeNi</a:t>
            </a:r>
            <a:r>
              <a:rPr lang="en-US" sz="1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</a:t>
            </a:r>
            <a:r>
              <a:rPr lang="en-US" sz="1000" baseline="-25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</a:t>
            </a:r>
            <a:r>
              <a:rPr lang="en-US" sz="1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CoCrCuFeNi</a:t>
            </a:r>
            <a:endParaRPr lang="en-US" sz="10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7A7D4C-58C9-DE98-2FFF-62F4095D2C03}"/>
              </a:ext>
            </a:extLst>
          </p:cNvPr>
          <p:cNvSpPr txBox="1"/>
          <p:nvPr/>
        </p:nvSpPr>
        <p:spPr>
          <a:xfrm>
            <a:off x="524897" y="5238526"/>
            <a:ext cx="7863953" cy="707886"/>
          </a:xfrm>
          <a:prstGeom prst="rect">
            <a:avLst/>
          </a:prstGeom>
          <a:noFill/>
          <a:ln w="25400"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HEA technology drastically grows over the past decade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Optimal blending configurations is designed in advanced simulation </a:t>
            </a:r>
          </a:p>
        </p:txBody>
      </p:sp>
      <p:pic>
        <p:nvPicPr>
          <p:cNvPr id="14" name="図 17">
            <a:extLst>
              <a:ext uri="{FF2B5EF4-FFF2-40B4-BE49-F238E27FC236}">
                <a16:creationId xmlns:a16="http://schemas.microsoft.com/office/drawing/2014/main" id="{B6A0C6E0-A6DF-DBAD-CB8C-5D1F2AB9E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3" y="24944"/>
            <a:ext cx="693514" cy="8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6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78E94C-F7CA-76BC-0A75-626169BE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601" y="213969"/>
            <a:ext cx="7564121" cy="427877"/>
          </a:xfrm>
        </p:spPr>
        <p:txBody>
          <a:bodyPr/>
          <a:lstStyle/>
          <a:p>
            <a:r>
              <a:rPr lang="en-US" dirty="0"/>
              <a:t>Types of simulations: Time </a:t>
            </a:r>
            <a:r>
              <a:rPr lang="en-US" i="1" dirty="0"/>
              <a:t>vs. </a:t>
            </a:r>
            <a:r>
              <a:rPr lang="en-US" dirty="0"/>
              <a:t>system size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B18F1-BF6A-485E-50AC-27DB2B05E1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C465B-93B5-7C48-051C-178B1942D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36C567-198E-682B-C0A9-3C888E634599}"/>
              </a:ext>
            </a:extLst>
          </p:cNvPr>
          <p:cNvSpPr txBox="1"/>
          <p:nvPr/>
        </p:nvSpPr>
        <p:spPr>
          <a:xfrm>
            <a:off x="222250" y="4863821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Density functional theory (DFT): Defect formation energies, band gap, etc.</a:t>
            </a:r>
          </a:p>
          <a:p>
            <a:pPr marL="800100" lvl="1" indent="-342900" defTabSz="9144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Apply this technique to design HEA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Molecular dynamics (MD): Radiation damage such as void formation, evolution of system with respect to temperature, etc.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09B9566-8428-ACE9-4A90-F140EB974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01" y="675266"/>
            <a:ext cx="6534840" cy="4085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5F55C6-B2DE-FBE2-CD76-638376ABA9F9}"/>
              </a:ext>
            </a:extLst>
          </p:cNvPr>
          <p:cNvSpPr/>
          <p:nvPr/>
        </p:nvSpPr>
        <p:spPr>
          <a:xfrm>
            <a:off x="4301837" y="965833"/>
            <a:ext cx="3678382" cy="2665730"/>
          </a:xfrm>
          <a:prstGeom prst="rect">
            <a:avLst/>
          </a:prstGeom>
          <a:noFill/>
          <a:ln w="381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39057D-020E-CF3F-8907-05C1BF6393CA}"/>
              </a:ext>
            </a:extLst>
          </p:cNvPr>
          <p:cNvSpPr/>
          <p:nvPr/>
        </p:nvSpPr>
        <p:spPr>
          <a:xfrm>
            <a:off x="1669473" y="2293034"/>
            <a:ext cx="2902527" cy="2010213"/>
          </a:xfrm>
          <a:prstGeom prst="rect">
            <a:avLst/>
          </a:prstGeom>
          <a:noFill/>
          <a:ln w="38100">
            <a:solidFill>
              <a:srgbClr val="FF9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B57AC-2D00-A624-AE02-2DCA598C00A3}"/>
              </a:ext>
            </a:extLst>
          </p:cNvPr>
          <p:cNvSpPr txBox="1"/>
          <p:nvPr/>
        </p:nvSpPr>
        <p:spPr>
          <a:xfrm>
            <a:off x="4862889" y="596501"/>
            <a:ext cx="255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</a:rPr>
              <a:t>Macroscopic phenomena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71BCBD-D71B-F64E-88CC-2B4D4CA7CC18}"/>
              </a:ext>
            </a:extLst>
          </p:cNvPr>
          <p:cNvSpPr txBox="1"/>
          <p:nvPr/>
        </p:nvSpPr>
        <p:spPr>
          <a:xfrm>
            <a:off x="1803268" y="1923702"/>
            <a:ext cx="249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9300"/>
                </a:solidFill>
              </a:rPr>
              <a:t>Microscopic phenomena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BCA787-6D34-66A7-5DE2-501C278E3B7D}"/>
              </a:ext>
            </a:extLst>
          </p:cNvPr>
          <p:cNvSpPr txBox="1"/>
          <p:nvPr/>
        </p:nvSpPr>
        <p:spPr>
          <a:xfrm>
            <a:off x="5277654" y="4522743"/>
            <a:ext cx="3637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Goel, Saurav, et al. Materials Today Chemistry 18 (2020): 100356</a:t>
            </a:r>
          </a:p>
          <a:p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Arora, Gaurav, et al." </a:t>
            </a:r>
            <a:r>
              <a:rPr lang="en-US" sz="900" dirty="0" err="1">
                <a:latin typeface="Helvetica" panose="020B0604020202020204" pitchFamily="34" charset="0"/>
                <a:cs typeface="Helvetica" panose="020B0604020202020204" pitchFamily="34" charset="0"/>
              </a:rPr>
              <a:t>Materialia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 15 (2021): 100974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821FBD-02E5-0691-899A-A6E271E00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951C6-309A-66DC-8BC9-7A8C970766E3}"/>
              </a:ext>
            </a:extLst>
          </p:cNvPr>
          <p:cNvSpPr txBox="1"/>
          <p:nvPr/>
        </p:nvSpPr>
        <p:spPr>
          <a:xfrm>
            <a:off x="543220" y="6070683"/>
            <a:ext cx="7863953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DFT is capable to simulate defect annihilation, clustering and mobility in sub-pico-sec time step</a:t>
            </a:r>
          </a:p>
        </p:txBody>
      </p:sp>
      <p:pic>
        <p:nvPicPr>
          <p:cNvPr id="12" name="図 17">
            <a:extLst>
              <a:ext uri="{FF2B5EF4-FFF2-40B4-BE49-F238E27FC236}">
                <a16:creationId xmlns:a16="http://schemas.microsoft.com/office/drawing/2014/main" id="{038777A7-1460-FFF7-DEDA-0087154F5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3" y="24944"/>
            <a:ext cx="693514" cy="8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0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5" grpId="0" animBg="1"/>
      <p:bldP spid="7" grpId="0"/>
      <p:bldP spid="8" grpId="0"/>
      <p:bldP spid="18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05C169-1181-96F5-529E-D300AC6BA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1142100"/>
            <a:ext cx="8672513" cy="3794522"/>
          </a:xfrm>
        </p:spPr>
        <p:txBody>
          <a:bodyPr/>
          <a:lstStyle/>
          <a:p>
            <a:r>
              <a:rPr lang="en-US" sz="2000" dirty="0"/>
              <a:t>To study the evolution of system following set of simulations are performed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6EA8D7-3935-2F34-D921-5E36143F7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601" y="239974"/>
            <a:ext cx="7564121" cy="427877"/>
          </a:xfrm>
        </p:spPr>
        <p:txBody>
          <a:bodyPr/>
          <a:lstStyle/>
          <a:p>
            <a:r>
              <a:rPr lang="en-US" sz="2400" dirty="0"/>
              <a:t>Apply DFT simulation for designing HEA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09CE5-5839-E60D-D834-123063D9F5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B2D26-DAB8-07F6-2EFE-3D5CCBA8D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F64F08D-0FF2-03FD-0C64-01530ACC44C6}"/>
              </a:ext>
            </a:extLst>
          </p:cNvPr>
          <p:cNvGrpSpPr/>
          <p:nvPr/>
        </p:nvGrpSpPr>
        <p:grpSpPr>
          <a:xfrm>
            <a:off x="830237" y="1824522"/>
            <a:ext cx="7662851" cy="2274337"/>
            <a:chOff x="312086" y="1225802"/>
            <a:chExt cx="7662851" cy="22743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B1FD8B7-75E8-042D-87FE-17445B3C8CB2}"/>
                </a:ext>
              </a:extLst>
            </p:cNvPr>
            <p:cNvGrpSpPr/>
            <p:nvPr/>
          </p:nvGrpSpPr>
          <p:grpSpPr>
            <a:xfrm>
              <a:off x="312086" y="1225802"/>
              <a:ext cx="1925876" cy="2270574"/>
              <a:chOff x="446740" y="1322879"/>
              <a:chExt cx="1925876" cy="227057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4557088-B192-FEB2-C4F7-2BBE5238B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6784" y="1322879"/>
                <a:ext cx="1630821" cy="1821338"/>
              </a:xfrm>
              <a:prstGeom prst="rect">
                <a:avLst/>
              </a:prstGeom>
            </p:spPr>
          </p:pic>
          <p:sp>
            <p:nvSpPr>
              <p:cNvPr id="12" name="Arrow: Left-Right 11">
                <a:extLst>
                  <a:ext uri="{FF2B5EF4-FFF2-40B4-BE49-F238E27FC236}">
                    <a16:creationId xmlns:a16="http://schemas.microsoft.com/office/drawing/2014/main" id="{F32C1D19-FCBD-7CD9-51DE-A4DC93838059}"/>
                  </a:ext>
                </a:extLst>
              </p:cNvPr>
              <p:cNvSpPr/>
              <p:nvPr/>
            </p:nvSpPr>
            <p:spPr>
              <a:xfrm>
                <a:off x="871481" y="1376610"/>
                <a:ext cx="1139868" cy="181628"/>
              </a:xfrm>
              <a:prstGeom prst="leftRight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CC6AB21-65EF-C7A0-12F9-7301E6432399}"/>
                  </a:ext>
                </a:extLst>
              </p:cNvPr>
              <p:cNvSpPr txBox="1"/>
              <p:nvPr/>
            </p:nvSpPr>
            <p:spPr>
              <a:xfrm>
                <a:off x="446740" y="3070233"/>
                <a:ext cx="19258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Compressive and tensile strain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D42797D-1B43-A06D-AEB6-A3127DF68415}"/>
                </a:ext>
              </a:extLst>
            </p:cNvPr>
            <p:cNvGrpSpPr/>
            <p:nvPr/>
          </p:nvGrpSpPr>
          <p:grpSpPr>
            <a:xfrm>
              <a:off x="2383831" y="1225802"/>
              <a:ext cx="1630821" cy="1821338"/>
              <a:chOff x="2624957" y="1263116"/>
              <a:chExt cx="1630821" cy="182133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D05924E-05B1-FE06-5317-15286A1D9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24957" y="1263116"/>
                <a:ext cx="1630821" cy="1821338"/>
              </a:xfrm>
              <a:prstGeom prst="rect">
                <a:avLst/>
              </a:prstGeom>
            </p:spPr>
          </p:pic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06C84077-CE94-C30A-92BE-CD7C1FA4DADB}"/>
                  </a:ext>
                </a:extLst>
              </p:cNvPr>
              <p:cNvSpPr/>
              <p:nvPr/>
            </p:nvSpPr>
            <p:spPr>
              <a:xfrm>
                <a:off x="3222320" y="1316847"/>
                <a:ext cx="579329" cy="151829"/>
              </a:xfrm>
              <a:prstGeom prst="right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79AAAB-2CDE-4E99-51A5-6ED3BD02DCF1}"/>
                </a:ext>
              </a:extLst>
            </p:cNvPr>
            <p:cNvSpPr txBox="1"/>
            <p:nvPr/>
          </p:nvSpPr>
          <p:spPr>
            <a:xfrm>
              <a:off x="2681371" y="2996887"/>
              <a:ext cx="10966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Shear strain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0BACD2B-4C17-33AF-F535-DCEBC3D2E588}"/>
                </a:ext>
              </a:extLst>
            </p:cNvPr>
            <p:cNvGrpSpPr/>
            <p:nvPr/>
          </p:nvGrpSpPr>
          <p:grpSpPr>
            <a:xfrm>
              <a:off x="4306390" y="1263453"/>
              <a:ext cx="1645920" cy="1774911"/>
              <a:chOff x="4437345" y="1272229"/>
              <a:chExt cx="1645920" cy="177491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C410F7E-9710-0919-A38D-EAC04443D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7345" y="1272229"/>
                <a:ext cx="1645920" cy="1774911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8ABA0F-DF56-257E-8198-94C04217F218}"/>
                  </a:ext>
                </a:extLst>
              </p:cNvPr>
              <p:cNvSpPr/>
              <p:nvPr/>
            </p:nvSpPr>
            <p:spPr>
              <a:xfrm>
                <a:off x="5416704" y="1576278"/>
                <a:ext cx="91440" cy="9144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7F76586-692E-7CC2-1AFB-C69ABFA83BC5}"/>
                  </a:ext>
                </a:extLst>
              </p:cNvPr>
              <p:cNvSpPr/>
              <p:nvPr/>
            </p:nvSpPr>
            <p:spPr>
              <a:xfrm>
                <a:off x="5223890" y="1739815"/>
                <a:ext cx="91440" cy="9144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7A7BF9-380D-ED30-F7DE-F3BCC83239E2}"/>
                </a:ext>
              </a:extLst>
            </p:cNvPr>
            <p:cNvSpPr txBox="1"/>
            <p:nvPr/>
          </p:nvSpPr>
          <p:spPr>
            <a:xfrm>
              <a:off x="4572000" y="2976919"/>
              <a:ext cx="12367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Vacancies and interstitial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1CDEA16-29D0-D3C7-D496-94B8D7C7E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9017" y="1304929"/>
              <a:ext cx="1645920" cy="169195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C8B971-D0AD-7F37-B0C0-DF0E7DACFAFC}"/>
                </a:ext>
              </a:extLst>
            </p:cNvPr>
            <p:cNvSpPr txBox="1"/>
            <p:nvPr/>
          </p:nvSpPr>
          <p:spPr>
            <a:xfrm>
              <a:off x="6581359" y="2956097"/>
              <a:ext cx="12367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Different temperature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1E6C9FB-D480-257E-712B-E290BF055841}"/>
              </a:ext>
            </a:extLst>
          </p:cNvPr>
          <p:cNvSpPr txBox="1"/>
          <p:nvPr/>
        </p:nvSpPr>
        <p:spPr>
          <a:xfrm>
            <a:off x="249236" y="4025249"/>
            <a:ext cx="864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Approximately 600 simulations are performed for each composition.</a:t>
            </a:r>
          </a:p>
          <a:p>
            <a:pPr marL="342900" indent="-342900" defTabSz="121917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Forces and energies are extracted and fed into making of machine learning potential.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C7E8D85-7090-9D70-16EA-A3AE72078C63}"/>
              </a:ext>
            </a:extLst>
          </p:cNvPr>
          <p:cNvSpPr>
            <a:spLocks noChangeAspect="1"/>
          </p:cNvSpPr>
          <p:nvPr/>
        </p:nvSpPr>
        <p:spPr>
          <a:xfrm>
            <a:off x="5222217" y="2893194"/>
            <a:ext cx="91440" cy="9144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4A3161B-FBA6-48ED-5273-8164A5418766}"/>
              </a:ext>
            </a:extLst>
          </p:cNvPr>
          <p:cNvSpPr>
            <a:spLocks noChangeAspect="1"/>
          </p:cNvSpPr>
          <p:nvPr/>
        </p:nvSpPr>
        <p:spPr>
          <a:xfrm>
            <a:off x="5395820" y="3103898"/>
            <a:ext cx="91440" cy="9144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873FB5-5236-067C-BE0A-220B1AF828CF}"/>
              </a:ext>
            </a:extLst>
          </p:cNvPr>
          <p:cNvSpPr txBox="1"/>
          <p:nvPr/>
        </p:nvSpPr>
        <p:spPr>
          <a:xfrm>
            <a:off x="390070" y="4835129"/>
            <a:ext cx="8094291" cy="1015663"/>
          </a:xfrm>
          <a:prstGeom prst="rect">
            <a:avLst/>
          </a:prstGeom>
          <a:noFill/>
          <a:ln w="25400"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Including beam interaction models into DFT is currently considered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FY25 LDRD approved to develop non-contact ultra high-speed radiation damage sensor for observing pico-sec phenomena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88B3EC-5780-B67D-A51E-8A076DD00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pic>
        <p:nvPicPr>
          <p:cNvPr id="8" name="図 17">
            <a:extLst>
              <a:ext uri="{FF2B5EF4-FFF2-40B4-BE49-F238E27FC236}">
                <a16:creationId xmlns:a16="http://schemas.microsoft.com/office/drawing/2014/main" id="{410DC329-0429-5672-02D2-CF99DB6B4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3" y="24944"/>
            <a:ext cx="693514" cy="8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0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D60820-F4D5-B8A7-5DC9-8EEEB8CA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95" y="228124"/>
            <a:ext cx="7122070" cy="427877"/>
          </a:xfrm>
        </p:spPr>
        <p:txBody>
          <a:bodyPr/>
          <a:lstStyle/>
          <a:p>
            <a:r>
              <a:rPr lang="en-US" sz="2400" dirty="0"/>
              <a:t>New technology for High Power </a:t>
            </a:r>
            <a:r>
              <a:rPr lang="en-US" sz="2400" dirty="0" err="1"/>
              <a:t>Targetry</a:t>
            </a:r>
            <a:r>
              <a:rPr lang="en-US" sz="2400" dirty="0"/>
              <a:t> R&amp;D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0F03F-4184-BA84-48AC-42854ECB5B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B2146-CD84-1FB6-463D-CA011F1ED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19283-160C-3671-4A5D-0F0217FE3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19252-9895-E83F-9EE2-C639324D4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480" y="1601648"/>
            <a:ext cx="2221452" cy="548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18E39A-DCDF-4AEA-C503-2B3875269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442" y="1904251"/>
            <a:ext cx="1679808" cy="2103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DFCA97-32BD-5C26-B3DB-572EC8415C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93" y="1620110"/>
            <a:ext cx="234462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53D5CF-569C-9183-61DE-25F04582C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3480" y="2216520"/>
            <a:ext cx="921599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711D91-132E-8019-E3CB-55D34F7F92B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4175778"/>
            <a:ext cx="3013729" cy="219456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49B8E9D-4C8F-0444-F0CC-1F149B7387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0" y="4924214"/>
            <a:ext cx="1523998" cy="640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EB292F-A2CC-E014-16CB-ACAD5733EB4B}"/>
              </a:ext>
            </a:extLst>
          </p:cNvPr>
          <p:cNvSpPr txBox="1"/>
          <p:nvPr/>
        </p:nvSpPr>
        <p:spPr>
          <a:xfrm>
            <a:off x="950024" y="690937"/>
            <a:ext cx="7423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 Irradiation Examination (PIE) technology significant advancements over past decade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11479-E619-6769-0838-FD5CFC4CBA91}"/>
              </a:ext>
            </a:extLst>
          </p:cNvPr>
          <p:cNvSpPr txBox="1"/>
          <p:nvPr/>
        </p:nvSpPr>
        <p:spPr>
          <a:xfrm>
            <a:off x="5029200" y="4083062"/>
            <a:ext cx="380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 in atomic scale by using TEM and SEM</a:t>
            </a:r>
          </a:p>
        </p:txBody>
      </p:sp>
      <p:pic>
        <p:nvPicPr>
          <p:cNvPr id="12" name="図 17">
            <a:extLst>
              <a:ext uri="{FF2B5EF4-FFF2-40B4-BE49-F238E27FC236}">
                <a16:creationId xmlns:a16="http://schemas.microsoft.com/office/drawing/2014/main" id="{BE1C4AE8-2CC4-0348-2FE3-9BE9D902E3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13" y="24944"/>
            <a:ext cx="693514" cy="88664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29F759-B6DC-018F-8702-07F7F3DB1DC6}"/>
              </a:ext>
            </a:extLst>
          </p:cNvPr>
          <p:cNvCxnSpPr/>
          <p:nvPr/>
        </p:nvCxnSpPr>
        <p:spPr>
          <a:xfrm>
            <a:off x="860395" y="1521934"/>
            <a:ext cx="89629" cy="6283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9E7C01-8FAC-547A-5EFA-A0E9DAD405C3}"/>
              </a:ext>
            </a:extLst>
          </p:cNvPr>
          <p:cNvCxnSpPr>
            <a:cxnSpLocks/>
          </p:cNvCxnSpPr>
          <p:nvPr/>
        </p:nvCxnSpPr>
        <p:spPr>
          <a:xfrm>
            <a:off x="950024" y="2673720"/>
            <a:ext cx="124487" cy="5493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4E66471-ABFA-C215-B6F6-DDB40C155231}"/>
              </a:ext>
            </a:extLst>
          </p:cNvPr>
          <p:cNvSpPr txBox="1"/>
          <p:nvPr/>
        </p:nvSpPr>
        <p:spPr>
          <a:xfrm>
            <a:off x="190312" y="1226023"/>
            <a:ext cx="892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Apply force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A44E89-63D5-21B8-70A8-520402BF9A26}"/>
              </a:ext>
            </a:extLst>
          </p:cNvPr>
          <p:cNvSpPr txBox="1"/>
          <p:nvPr/>
        </p:nvSpPr>
        <p:spPr>
          <a:xfrm>
            <a:off x="2991221" y="1414303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Specific shape of sample </a:t>
            </a:r>
          </a:p>
          <a:p>
            <a:r>
              <a:rPr lang="en-US" sz="1200" dirty="0"/>
              <a:t>for micro-scale PIE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F02788-1893-7E75-8AD2-A85944927CE2}"/>
              </a:ext>
            </a:extLst>
          </p:cNvPr>
          <p:cNvSpPr txBox="1"/>
          <p:nvPr/>
        </p:nvSpPr>
        <p:spPr>
          <a:xfrm>
            <a:off x="827915" y="3970341"/>
            <a:ext cx="1969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Phase transition of Tungsten</a:t>
            </a:r>
          </a:p>
        </p:txBody>
      </p:sp>
    </p:spTree>
    <p:extLst>
      <p:ext uri="{BB962C8B-B14F-4D97-AF65-F5344CB8AC3E}">
        <p14:creationId xmlns:p14="http://schemas.microsoft.com/office/powerpoint/2010/main" val="64609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05946-7904-4BC3-FD5D-7F2B38CD8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04806D-AC57-2937-61F2-73E819870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088470"/>
            <a:ext cx="8686800" cy="427877"/>
          </a:xfrm>
        </p:spPr>
        <p:txBody>
          <a:bodyPr/>
          <a:lstStyle/>
          <a:p>
            <a:r>
              <a:rPr lang="en-US" dirty="0"/>
              <a:t>Optimize MC target system (Physics output)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434CE-36AB-6313-23BD-A54E2BB110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A8DC5-E5DF-700A-B4A0-99555F87C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59ABB-5E29-56F2-A149-CE0E2F636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91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DFA41B-9095-80D3-1B01-7CF2A8761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15074"/>
            <a:ext cx="8672513" cy="5059363"/>
          </a:xfrm>
        </p:spPr>
        <p:txBody>
          <a:bodyPr/>
          <a:lstStyle/>
          <a:p>
            <a:r>
              <a:rPr lang="en-US" dirty="0"/>
              <a:t>Manage mechanical stress within specified tolerances</a:t>
            </a:r>
          </a:p>
          <a:p>
            <a:r>
              <a:rPr lang="en-US" dirty="0"/>
              <a:t>Maximize pion yield with preferred energy band</a:t>
            </a:r>
          </a:p>
          <a:p>
            <a:pPr lvl="1"/>
            <a:r>
              <a:rPr lang="en-US" dirty="0"/>
              <a:t>Find most effective configuration of low Z (to reduce </a:t>
            </a:r>
            <a:r>
              <a:rPr lang="en-US" dirty="0" err="1"/>
              <a:t>edep</a:t>
            </a:r>
            <a:r>
              <a:rPr lang="en-US" dirty="0"/>
              <a:t> and pion recapture) and high Z materials (to increase and localize pion yield)</a:t>
            </a:r>
          </a:p>
          <a:p>
            <a:pPr lvl="1"/>
            <a:r>
              <a:rPr lang="en-US" dirty="0"/>
              <a:t>Determine optimal dimensions to satisfy engineering tolerance as well as pion yield</a:t>
            </a:r>
          </a:p>
          <a:p>
            <a:r>
              <a:rPr lang="en-US" dirty="0"/>
              <a:t>Capture </a:t>
            </a:r>
            <a:r>
              <a:rPr lang="en-US" dirty="0" err="1"/>
              <a:t>pions</a:t>
            </a:r>
            <a:r>
              <a:rPr lang="en-US" dirty="0"/>
              <a:t> &amp; muons</a:t>
            </a:r>
          </a:p>
          <a:p>
            <a:pPr lvl="1"/>
            <a:r>
              <a:rPr lang="en-US" dirty="0"/>
              <a:t>Ideally capture both signs </a:t>
            </a:r>
            <a:r>
              <a:rPr lang="en-US" dirty="0">
                <a:sym typeface="Wingdings" pitchFamily="2" charset="2"/>
              </a:rPr>
              <a:t> Solenoid or FODO cell magnet</a:t>
            </a:r>
            <a:endParaRPr lang="en-US" dirty="0"/>
          </a:p>
          <a:p>
            <a:pPr lvl="1"/>
            <a:r>
              <a:rPr lang="en-US" dirty="0"/>
              <a:t>Transport them into the downstream channel</a:t>
            </a:r>
          </a:p>
          <a:p>
            <a:pPr lvl="1"/>
            <a:r>
              <a:rPr lang="en-US" dirty="0"/>
              <a:t>Remove primary proton beam from muons</a:t>
            </a:r>
          </a:p>
          <a:p>
            <a:pPr lvl="1"/>
            <a:r>
              <a:rPr lang="en-US" dirty="0"/>
              <a:t>Manipulate phase space of </a:t>
            </a:r>
            <a:r>
              <a:rPr lang="en-US" dirty="0" err="1"/>
              <a:t>pions</a:t>
            </a:r>
            <a:r>
              <a:rPr lang="en-US" dirty="0"/>
              <a:t> and muons if needed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353704-C830-B574-29BC-64D6680F6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 MC </a:t>
            </a:r>
            <a:r>
              <a:rPr lang="en-US" dirty="0" err="1"/>
              <a:t>targetry</a:t>
            </a:r>
            <a:r>
              <a:rPr lang="en-US" dirty="0"/>
              <a:t>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10B7C-D494-6ECD-86F3-D0FD6A8445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7F80F-F724-0E91-8091-046D60579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4D271-7DE0-A20F-6672-5B11F59A0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B2F74-37C9-B8F1-F78C-EB734CCB92F2}"/>
              </a:ext>
            </a:extLst>
          </p:cNvPr>
          <p:cNvSpPr txBox="1"/>
          <p:nvPr/>
        </p:nvSpPr>
        <p:spPr>
          <a:xfrm>
            <a:off x="545679" y="5490188"/>
            <a:ext cx="7770417" cy="461665"/>
          </a:xfrm>
          <a:prstGeom prst="rect">
            <a:avLst/>
          </a:prstGeom>
          <a:noFill/>
          <a:ln w="25400"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Develop AI technology to enhance target performance</a:t>
            </a:r>
          </a:p>
        </p:txBody>
      </p:sp>
    </p:spTree>
    <p:extLst>
      <p:ext uri="{BB962C8B-B14F-4D97-AF65-F5344CB8AC3E}">
        <p14:creationId xmlns:p14="http://schemas.microsoft.com/office/powerpoint/2010/main" val="89873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0B01D8-8E54-D44C-F14C-044DB0BF0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 yield measurement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EB423-A41C-5A21-BF36-06BB4AEC8A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F8129-ACE0-4C11-A0B7-3F097DE15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C1058-C4F9-218F-C41A-7FC668BF9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35C704-D751-1F0A-B4EC-A652D15F7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618" y="3501231"/>
            <a:ext cx="4872949" cy="265176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E972CA-6B8B-1E8F-1F44-3635AEB28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2948"/>
            <a:ext cx="8672513" cy="5059363"/>
          </a:xfrm>
        </p:spPr>
        <p:txBody>
          <a:bodyPr/>
          <a:lstStyle/>
          <a:p>
            <a:r>
              <a:rPr lang="en-US" dirty="0"/>
              <a:t>Study beam interactions in beam intercepting devices </a:t>
            </a:r>
          </a:p>
          <a:p>
            <a:r>
              <a:rPr lang="en-US" dirty="0"/>
              <a:t>Because the EMPHATIC spectrometer is compact, it realizes</a:t>
            </a:r>
          </a:p>
          <a:p>
            <a:pPr lvl="1"/>
            <a:r>
              <a:rPr lang="en-US" dirty="0"/>
              <a:t>Large angular acceptance </a:t>
            </a:r>
          </a:p>
          <a:p>
            <a:pPr lvl="2"/>
            <a:r>
              <a:rPr lang="en-US" dirty="0"/>
              <a:t>Small dead space</a:t>
            </a:r>
          </a:p>
          <a:p>
            <a:pPr lvl="1"/>
            <a:r>
              <a:rPr lang="en-US" dirty="0"/>
              <a:t>Fine position detection</a:t>
            </a:r>
          </a:p>
          <a:p>
            <a:pPr lvl="2"/>
            <a:r>
              <a:rPr lang="en-US" dirty="0"/>
              <a:t>Precise angular distribution measurement</a:t>
            </a:r>
          </a:p>
          <a:p>
            <a:r>
              <a:rPr lang="en-US" dirty="0"/>
              <a:t>Pico sec fast counter</a:t>
            </a:r>
          </a:p>
          <a:p>
            <a:pPr lvl="1"/>
            <a:r>
              <a:rPr lang="en-US" dirty="0"/>
              <a:t>Precise energy measurement</a:t>
            </a:r>
          </a:p>
          <a:p>
            <a:r>
              <a:rPr lang="en-US" dirty="0"/>
              <a:t>US-Japan collaboration</a:t>
            </a:r>
          </a:p>
          <a:p>
            <a:pPr lvl="1"/>
            <a:r>
              <a:rPr lang="en-US" dirty="0"/>
              <a:t>FY25 budget requested 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E759B-4B60-EAB9-FC71-2D50DCE738F4}"/>
              </a:ext>
            </a:extLst>
          </p:cNvPr>
          <p:cNvSpPr txBox="1"/>
          <p:nvPr/>
        </p:nvSpPr>
        <p:spPr>
          <a:xfrm>
            <a:off x="5970920" y="2965614"/>
            <a:ext cx="2796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EMPHATIC spectrometer</a:t>
            </a:r>
          </a:p>
        </p:txBody>
      </p:sp>
    </p:spTree>
    <p:extLst>
      <p:ext uri="{BB962C8B-B14F-4D97-AF65-F5344CB8AC3E}">
        <p14:creationId xmlns:p14="http://schemas.microsoft.com/office/powerpoint/2010/main" val="2702459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F3CF47-F812-0C4D-8E41-59F4E24DC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5813854" cy="5059363"/>
          </a:xfrm>
        </p:spPr>
        <p:txBody>
          <a:bodyPr/>
          <a:lstStyle/>
          <a:p>
            <a:r>
              <a:rPr lang="en-US" dirty="0"/>
              <a:t>The RAL group has pioneered the development of granular tungsten targets</a:t>
            </a:r>
          </a:p>
          <a:p>
            <a:pPr lvl="1"/>
            <a:r>
              <a:rPr lang="en-US" dirty="0"/>
              <a:t>Tungsten powder is ionized and scattered in the target chamber</a:t>
            </a:r>
          </a:p>
          <a:p>
            <a:r>
              <a:rPr lang="en-US" dirty="0"/>
              <a:t>CSNS group has developed the concept and use large sphere particle</a:t>
            </a:r>
          </a:p>
          <a:p>
            <a:pPr lvl="1"/>
            <a:r>
              <a:rPr lang="en-US" dirty="0"/>
              <a:t>Gravity force is employed to mitigate the dispersal by charge</a:t>
            </a:r>
          </a:p>
          <a:p>
            <a:pPr lvl="1"/>
            <a:r>
              <a:rPr lang="en-US" dirty="0"/>
              <a:t>No beam window needed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917F05-98F1-DD89-E7E1-BE3F0E155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Granular Tungsten Target R&amp;D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62C87-E82A-6B82-757B-94F0CEE12D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9B756-BF94-8772-A955-7E047AB89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BA9D3-F2A1-6A12-2EA8-FACFBEF06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EB446-65E9-F038-77AF-73B4D5451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978" y="971550"/>
            <a:ext cx="2857021" cy="4458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7D8286-CB47-2DF6-9D3D-8B65F1BDA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4748213"/>
            <a:ext cx="5726151" cy="13644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FCED1F-ABAF-AD8B-A831-B387F975150C}"/>
              </a:ext>
            </a:extLst>
          </p:cNvPr>
          <p:cNvSpPr txBox="1"/>
          <p:nvPr/>
        </p:nvSpPr>
        <p:spPr>
          <a:xfrm>
            <a:off x="4821115" y="5442051"/>
            <a:ext cx="4298170" cy="461665"/>
          </a:xfrm>
          <a:prstGeom prst="rect">
            <a:avLst/>
          </a:prstGeom>
          <a:noFill/>
          <a:ln w="25400"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Attractive option for MC target</a:t>
            </a:r>
          </a:p>
        </p:txBody>
      </p:sp>
    </p:spTree>
    <p:extLst>
      <p:ext uri="{BB962C8B-B14F-4D97-AF65-F5344CB8AC3E}">
        <p14:creationId xmlns:p14="http://schemas.microsoft.com/office/powerpoint/2010/main" val="182844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EA4D4-FA19-EA7A-A34D-11A7C6DFF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E2C3EC-FC92-10B4-28B7-99110E13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088470"/>
            <a:ext cx="8686800" cy="427877"/>
          </a:xfrm>
        </p:spPr>
        <p:txBody>
          <a:bodyPr/>
          <a:lstStyle/>
          <a:p>
            <a:r>
              <a:rPr lang="en-US" dirty="0"/>
              <a:t>Propose MC High Power </a:t>
            </a:r>
            <a:r>
              <a:rPr lang="en-US" dirty="0" err="1"/>
              <a:t>Targetry</a:t>
            </a:r>
            <a:r>
              <a:rPr lang="en-US" dirty="0"/>
              <a:t> R&amp;D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9D984-45DB-61D7-95B6-DB254E0740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F8ED8-FB9A-2EFE-8979-4768C1175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B7FDC-CC01-ADC9-2426-3C892AD8A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976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7361A-51D2-B5CB-2D06-BDD5E9B79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of muon accelerator complex for colliders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9275F-A064-E6FB-844F-04D65E6741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312ED-D1A7-B9CE-F5C7-5C0E01C6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99E95-FE58-491A-BEF8-59986ACBD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C863B-3268-DAA5-85BB-B38EDBD8D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7" y="1935095"/>
            <a:ext cx="7451225" cy="182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FA0A7E-5796-CFE5-DD8D-D630878688A1}"/>
              </a:ext>
            </a:extLst>
          </p:cNvPr>
          <p:cNvSpPr txBox="1"/>
          <p:nvPr/>
        </p:nvSpPr>
        <p:spPr>
          <a:xfrm>
            <a:off x="870246" y="971297"/>
            <a:ext cx="349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Targetry</a:t>
            </a:r>
            <a:r>
              <a:rPr lang="en-US" dirty="0">
                <a:solidFill>
                  <a:srgbClr val="0432FF"/>
                </a:solidFill>
              </a:rPr>
              <a:t> (cover in this talk)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C040BD-FD2E-E84E-3891-872687ECB417}"/>
              </a:ext>
            </a:extLst>
          </p:cNvPr>
          <p:cNvSpPr/>
          <p:nvPr/>
        </p:nvSpPr>
        <p:spPr>
          <a:xfrm>
            <a:off x="2524991" y="1550507"/>
            <a:ext cx="426027" cy="2514600"/>
          </a:xfrm>
          <a:prstGeom prst="rect">
            <a:avLst/>
          </a:prstGeom>
          <a:noFill/>
          <a:ln w="635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0B0C3-13BC-217D-C0D3-D1FAE6BDABD9}"/>
              </a:ext>
            </a:extLst>
          </p:cNvPr>
          <p:cNvSpPr txBox="1"/>
          <p:nvPr/>
        </p:nvSpPr>
        <p:spPr>
          <a:xfrm>
            <a:off x="565075" y="4266028"/>
            <a:ext cx="7095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MAP baseline design (based on simulation study)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Proton driver</a:t>
            </a:r>
            <a:r>
              <a:rPr lang="en-US" sz="1800" dirty="0"/>
              <a:t>: 10</a:t>
            </a:r>
            <a:r>
              <a:rPr lang="en-US" sz="1800" baseline="30000" dirty="0"/>
              <a:t>14</a:t>
            </a:r>
            <a:r>
              <a:rPr lang="en-US" sz="1800" dirty="0"/>
              <a:t>-10</a:t>
            </a:r>
            <a:r>
              <a:rPr lang="en-US" sz="1800" baseline="30000" dirty="0"/>
              <a:t>15</a:t>
            </a:r>
            <a:r>
              <a:rPr lang="en-US" sz="1800" dirty="0"/>
              <a:t> protons within 1-3 ns bunch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Front end</a:t>
            </a:r>
            <a:r>
              <a:rPr lang="en-US" sz="1800" dirty="0"/>
              <a:t>: </a:t>
            </a:r>
            <a:r>
              <a:rPr lang="en-US" sz="1800" dirty="0">
                <a:latin typeface="Symbol" pitchFamily="2" charset="2"/>
              </a:rPr>
              <a:t>p</a:t>
            </a:r>
            <a:r>
              <a:rPr lang="en-US" sz="1800" dirty="0"/>
              <a:t>/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 capture section (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/p efficiency 10-15 % for each sign)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B268B6-FAFF-0EC4-B1A6-89B2D8CFD33B}"/>
              </a:ext>
            </a:extLst>
          </p:cNvPr>
          <p:cNvSpPr txBox="1"/>
          <p:nvPr/>
        </p:nvSpPr>
        <p:spPr>
          <a:xfrm>
            <a:off x="352509" y="5522213"/>
            <a:ext cx="7835543" cy="400110"/>
          </a:xfrm>
          <a:prstGeom prst="rect">
            <a:avLst/>
          </a:prstGeom>
          <a:noFill/>
          <a:ln w="25400">
            <a:solidFill>
              <a:srgbClr val="FF93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MW-Class Target</a:t>
            </a:r>
            <a:r>
              <a:rPr lang="en-US" sz="2000" dirty="0"/>
              <a:t>: Interface between proton driver and Front end channel</a:t>
            </a:r>
          </a:p>
        </p:txBody>
      </p:sp>
    </p:spTree>
    <p:extLst>
      <p:ext uri="{BB962C8B-B14F-4D97-AF65-F5344CB8AC3E}">
        <p14:creationId xmlns:p14="http://schemas.microsoft.com/office/powerpoint/2010/main" val="35374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1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461B6-FC4E-7F13-B25E-6C10B71AC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06D455-D586-7968-805F-17F54257C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69434"/>
            <a:ext cx="5113421" cy="5523082"/>
          </a:xfrm>
        </p:spPr>
        <p:txBody>
          <a:bodyPr/>
          <a:lstStyle/>
          <a:p>
            <a:r>
              <a:rPr lang="en-US" dirty="0"/>
              <a:t>Utilize High Performance Computing Facility</a:t>
            </a:r>
          </a:p>
          <a:p>
            <a:pPr lvl="1"/>
            <a:r>
              <a:rPr lang="en-US" dirty="0"/>
              <a:t>Build AI to enhance target performance</a:t>
            </a:r>
          </a:p>
          <a:p>
            <a:pPr lvl="2"/>
            <a:r>
              <a:rPr lang="en-US" dirty="0"/>
              <a:t>Look into the MC target system from multiple view-point</a:t>
            </a:r>
          </a:p>
          <a:p>
            <a:pPr lvl="1"/>
            <a:r>
              <a:rPr lang="en-US" dirty="0"/>
              <a:t>Develop simulation to study sub-</a:t>
            </a:r>
            <a:r>
              <a:rPr lang="en-US" dirty="0" err="1"/>
              <a:t>pico</a:t>
            </a:r>
            <a:r>
              <a:rPr lang="en-US" dirty="0"/>
              <a:t> second evolution of defect</a:t>
            </a:r>
          </a:p>
          <a:p>
            <a:pPr lvl="2"/>
            <a:r>
              <a:rPr lang="en-US" dirty="0"/>
              <a:t>Develop the sub-</a:t>
            </a:r>
            <a:r>
              <a:rPr lang="en-US" dirty="0" err="1"/>
              <a:t>pico</a:t>
            </a:r>
            <a:r>
              <a:rPr lang="en-US" dirty="0"/>
              <a:t> radiation damage sensor to validate the simulation</a:t>
            </a:r>
          </a:p>
          <a:p>
            <a:r>
              <a:rPr lang="en-US" dirty="0"/>
              <a:t>Propose pion-yield measurement</a:t>
            </a:r>
          </a:p>
          <a:p>
            <a:r>
              <a:rPr lang="en-US" dirty="0"/>
              <a:t>Propose beam irradiation test and PIE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3E4955-653C-0DB6-FA15-9F54A7C8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subject on the MC Target R&amp;D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379BA-592F-AA8F-4D83-94FDECB345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F1BA-C0B3-EDBC-A99C-6D7AE28BA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DAA98-D2D6-AA44-674E-C8D169694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940762-3F8E-4FEA-6EC3-48447250A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058" y="827087"/>
            <a:ext cx="3704342" cy="3383966"/>
          </a:xfrm>
          <a:prstGeom prst="rect">
            <a:avLst/>
          </a:prstGeom>
        </p:spPr>
      </p:pic>
      <p:pic>
        <p:nvPicPr>
          <p:cNvPr id="8" name="Picture 7" descr="A large machine in a room&#10;&#10;Description automatically generated">
            <a:extLst>
              <a:ext uri="{FF2B5EF4-FFF2-40B4-BE49-F238E27FC236}">
                <a16:creationId xmlns:a16="http://schemas.microsoft.com/office/drawing/2014/main" id="{DC1C0A22-AE54-482C-A55D-1C80977F8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875" y="4555156"/>
            <a:ext cx="1303020" cy="1737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F13611-FF9D-85B3-358A-F7FF84606FDD}"/>
              </a:ext>
            </a:extLst>
          </p:cNvPr>
          <p:cNvSpPr txBox="1"/>
          <p:nvPr/>
        </p:nvSpPr>
        <p:spPr>
          <a:xfrm>
            <a:off x="5172159" y="4211053"/>
            <a:ext cx="183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HiRadMat@CERN</a:t>
            </a:r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375F84-2C7A-7760-20D9-960D6B8BC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227" y="4746709"/>
            <a:ext cx="2043759" cy="159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66A296-AF36-27DE-DE3B-1F9C80873D31}"/>
              </a:ext>
            </a:extLst>
          </p:cNvPr>
          <p:cNvSpPr txBox="1"/>
          <p:nvPr/>
        </p:nvSpPr>
        <p:spPr>
          <a:xfrm>
            <a:off x="7646885" y="4370490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PNNL</a:t>
            </a:r>
          </a:p>
        </p:txBody>
      </p:sp>
    </p:spTree>
    <p:extLst>
      <p:ext uri="{BB962C8B-B14F-4D97-AF65-F5344CB8AC3E}">
        <p14:creationId xmlns:p14="http://schemas.microsoft.com/office/powerpoint/2010/main" val="8606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5A82DD-DC46-E196-12AF-47C02BA62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69434"/>
            <a:ext cx="8672513" cy="5261479"/>
          </a:xfrm>
        </p:spPr>
        <p:txBody>
          <a:bodyPr/>
          <a:lstStyle/>
          <a:p>
            <a:r>
              <a:rPr lang="en-US" dirty="0"/>
              <a:t>Forming MC </a:t>
            </a:r>
            <a:r>
              <a:rPr lang="en-US" dirty="0" err="1"/>
              <a:t>Targetry</a:t>
            </a:r>
            <a:r>
              <a:rPr lang="en-US" dirty="0"/>
              <a:t> R&amp;D working group</a:t>
            </a:r>
          </a:p>
          <a:p>
            <a:pPr lvl="1"/>
            <a:r>
              <a:rPr lang="en-US" dirty="0"/>
              <a:t>Scientist + Target engineer + AI scientist</a:t>
            </a:r>
          </a:p>
          <a:p>
            <a:pPr lvl="1"/>
            <a:r>
              <a:rPr lang="en-US" dirty="0"/>
              <a:t>Join </a:t>
            </a:r>
            <a:r>
              <a:rPr lang="en-US" dirty="0" err="1"/>
              <a:t>RaDIATE</a:t>
            </a:r>
            <a:r>
              <a:rPr lang="en-US" dirty="0"/>
              <a:t> collaboration</a:t>
            </a:r>
          </a:p>
          <a:p>
            <a:pPr lvl="2"/>
            <a:r>
              <a:rPr lang="en-US" dirty="0"/>
              <a:t>Utilize their expertise and facility to develop the MC target technology (next slide shows the current world </a:t>
            </a:r>
            <a:r>
              <a:rPr lang="en-US" dirty="0" err="1"/>
              <a:t>RaDIATE</a:t>
            </a:r>
            <a:r>
              <a:rPr lang="en-US" dirty="0"/>
              <a:t> map)</a:t>
            </a:r>
          </a:p>
          <a:p>
            <a:r>
              <a:rPr lang="en-US" dirty="0"/>
              <a:t>Gain resources </a:t>
            </a:r>
          </a:p>
          <a:p>
            <a:pPr lvl="1"/>
            <a:r>
              <a:rPr lang="en-US" dirty="0"/>
              <a:t>FY25 LDRD approved to make an ultra-high-speed non-contact radiation damage sensor for future HPT system</a:t>
            </a:r>
          </a:p>
          <a:p>
            <a:pPr lvl="1"/>
            <a:r>
              <a:rPr lang="en-US" dirty="0"/>
              <a:t>FY25 US-Japan collaboration requested</a:t>
            </a:r>
          </a:p>
          <a:p>
            <a:pPr lvl="1"/>
            <a:r>
              <a:rPr lang="en-US" dirty="0"/>
              <a:t>Anticipate more resources from the GARD HPT </a:t>
            </a:r>
          </a:p>
          <a:p>
            <a:pPr lvl="2"/>
            <a:r>
              <a:rPr lang="en-US" dirty="0"/>
              <a:t>Budget for utilizing Beam Irradiation Facility &amp; PIE Facility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08DB0C-3D78-E11D-5A63-60D36D48D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654FE-2FE9-3715-7B21-A26DD7A489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B9ECF-480E-4D86-B0B5-35F39681E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82CDA-559B-EAF9-1A33-26D21BB6F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1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1E1F1-B722-4960-B9B8-4F12CB791B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6BCD2-4339-4173-B1B9-3BF635E52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0E0DC4-57BD-4815-B8F5-9043DB66997B}"/>
              </a:ext>
            </a:extLst>
          </p:cNvPr>
          <p:cNvSpPr txBox="1"/>
          <p:nvPr/>
        </p:nvSpPr>
        <p:spPr>
          <a:xfrm>
            <a:off x="0" y="158402"/>
            <a:ext cx="9144000" cy="995099"/>
          </a:xfrm>
          <a:prstGeom prst="rect">
            <a:avLst/>
          </a:prstGeom>
          <a:solidFill>
            <a:srgbClr val="006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ea typeface="Calibri" charset="0"/>
                <a:cs typeface="Calibri" charset="0"/>
              </a:rPr>
              <a:t>  R</a:t>
            </a:r>
            <a:r>
              <a:rPr lang="ja-JP" alt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ea typeface="Calibri" charset="0"/>
                <a:cs typeface="Calibri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ea typeface="Calibri" charset="0"/>
                <a:cs typeface="Calibri" charset="0"/>
              </a:rPr>
              <a:t>a D I A T E </a:t>
            </a:r>
            <a:r>
              <a:rPr lang="en-US" sz="3200" dirty="0">
                <a:solidFill>
                  <a:srgbClr val="FFFFFF"/>
                </a:solidFill>
                <a:ea typeface="Calibri" charset="0"/>
                <a:cs typeface="Calibri" charset="0"/>
              </a:rPr>
              <a:t>Collaboration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6EDEE-7ED9-44A9-96C5-7A63FE2390FE}"/>
              </a:ext>
            </a:extLst>
          </p:cNvPr>
          <p:cNvSpPr txBox="1"/>
          <p:nvPr/>
        </p:nvSpPr>
        <p:spPr>
          <a:xfrm>
            <a:off x="587983" y="725099"/>
            <a:ext cx="82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FF0000"/>
                </a:solidFill>
                <a:ea typeface="Calibri" charset="0"/>
                <a:cs typeface="Calibri" charset="0"/>
              </a:rPr>
              <a:t>Ra</a:t>
            </a:r>
            <a:r>
              <a:rPr lang="en-US" altLang="ja-JP" sz="2000" b="1">
                <a:solidFill>
                  <a:srgbClr val="FFFFFF"/>
                </a:solidFill>
                <a:ea typeface="Calibri" charset="0"/>
                <a:cs typeface="Calibri" charset="0"/>
              </a:rPr>
              <a:t>diation</a:t>
            </a:r>
            <a:r>
              <a:rPr lang="en-US" altLang="ja-JP" sz="2000" b="1">
                <a:solidFill>
                  <a:srgbClr val="000000"/>
                </a:solidFill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ea typeface="Calibri" charset="0"/>
                <a:cs typeface="Calibri" charset="0"/>
              </a:rPr>
              <a:t>D</a:t>
            </a:r>
            <a:r>
              <a:rPr lang="en-US" altLang="ja-JP" sz="2000" b="1">
                <a:solidFill>
                  <a:srgbClr val="FFFFFF"/>
                </a:solidFill>
                <a:ea typeface="Calibri" charset="0"/>
                <a:cs typeface="Calibri" charset="0"/>
              </a:rPr>
              <a:t>amage</a:t>
            </a:r>
            <a:r>
              <a:rPr lang="en-US" altLang="ja-JP" sz="2000" b="1">
                <a:solidFill>
                  <a:srgbClr val="000000"/>
                </a:solidFill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ea typeface="Calibri" charset="0"/>
                <a:cs typeface="Calibri" charset="0"/>
              </a:rPr>
              <a:t>I</a:t>
            </a:r>
            <a:r>
              <a:rPr lang="en-US" altLang="ja-JP" sz="2000" b="1">
                <a:solidFill>
                  <a:srgbClr val="FFFFFF"/>
                </a:solidFill>
                <a:ea typeface="Calibri" charset="0"/>
                <a:cs typeface="Calibri" charset="0"/>
              </a:rPr>
              <a:t>n</a:t>
            </a:r>
            <a:r>
              <a:rPr lang="en-US" altLang="ja-JP" sz="2000" b="1">
                <a:solidFill>
                  <a:srgbClr val="000000"/>
                </a:solidFill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ea typeface="Calibri" charset="0"/>
                <a:cs typeface="Calibri" charset="0"/>
              </a:rPr>
              <a:t>A</a:t>
            </a:r>
            <a:r>
              <a:rPr lang="en-US" altLang="ja-JP" sz="2000" b="1">
                <a:solidFill>
                  <a:srgbClr val="FFFFFF"/>
                </a:solidFill>
                <a:ea typeface="Calibri" charset="0"/>
                <a:cs typeface="Calibri" charset="0"/>
              </a:rPr>
              <a:t>ccelerator </a:t>
            </a:r>
            <a:r>
              <a:rPr lang="en-US" altLang="ja-JP" sz="2000" b="1">
                <a:solidFill>
                  <a:srgbClr val="FF0000"/>
                </a:solidFill>
                <a:ea typeface="Calibri" charset="0"/>
                <a:cs typeface="Calibri" charset="0"/>
              </a:rPr>
              <a:t>T</a:t>
            </a:r>
            <a:r>
              <a:rPr lang="en-US" altLang="ja-JP" sz="2000" b="1">
                <a:solidFill>
                  <a:srgbClr val="FFFFFF"/>
                </a:solidFill>
                <a:ea typeface="Calibri" charset="0"/>
                <a:cs typeface="Calibri" charset="0"/>
              </a:rPr>
              <a:t>arget</a:t>
            </a:r>
            <a:r>
              <a:rPr lang="en-US" altLang="ja-JP" sz="2000" b="1">
                <a:solidFill>
                  <a:srgbClr val="000000"/>
                </a:solidFill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ea typeface="Calibri" charset="0"/>
                <a:cs typeface="Calibri" charset="0"/>
              </a:rPr>
              <a:t>E</a:t>
            </a:r>
            <a:r>
              <a:rPr lang="en-US" altLang="ja-JP" sz="2000" b="1">
                <a:solidFill>
                  <a:srgbClr val="FFFFFF"/>
                </a:solidFill>
                <a:ea typeface="Calibri" charset="0"/>
                <a:cs typeface="Calibri" charset="0"/>
              </a:rPr>
              <a:t>nvironments</a:t>
            </a:r>
            <a:r>
              <a:rPr lang="en-US" altLang="ja-JP" sz="2000" b="1">
                <a:solidFill>
                  <a:srgbClr val="000000"/>
                </a:solidFill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0F3539B9-7BA6-48AA-B7EC-943F6A29D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54" y="194920"/>
            <a:ext cx="693514" cy="886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73E0CD-B800-75CE-C454-359A75328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95" y="1894308"/>
            <a:ext cx="6439301" cy="3624794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F00A166-1509-424C-CF37-9F0D7CF50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5" y="2219423"/>
            <a:ext cx="918923" cy="2533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788C54-FDD3-02A2-55D4-2BCEF29A1C8D}"/>
              </a:ext>
            </a:extLst>
          </p:cNvPr>
          <p:cNvSpPr/>
          <p:nvPr/>
        </p:nvSpPr>
        <p:spPr>
          <a:xfrm>
            <a:off x="7210004" y="2025054"/>
            <a:ext cx="1529395" cy="32106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Facility/Accelerator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5C76E0-681F-971F-289E-33D5F6586CFA}"/>
              </a:ext>
            </a:extLst>
          </p:cNvPr>
          <p:cNvSpPr/>
          <p:nvPr/>
        </p:nvSpPr>
        <p:spPr>
          <a:xfrm>
            <a:off x="587983" y="1917402"/>
            <a:ext cx="1119436" cy="25339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1FE52D-FDEA-0C80-D09D-F69616ADB96C}"/>
              </a:ext>
            </a:extLst>
          </p:cNvPr>
          <p:cNvSpPr/>
          <p:nvPr/>
        </p:nvSpPr>
        <p:spPr>
          <a:xfrm>
            <a:off x="2593452" y="1932238"/>
            <a:ext cx="975137" cy="25339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63700A-F826-F10D-8F40-8A2FC3DB5D7C}"/>
              </a:ext>
            </a:extLst>
          </p:cNvPr>
          <p:cNvSpPr/>
          <p:nvPr/>
        </p:nvSpPr>
        <p:spPr>
          <a:xfrm>
            <a:off x="167014" y="2636242"/>
            <a:ext cx="964525" cy="25339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631314-D4C2-68E7-CDC1-E3811690534E}"/>
              </a:ext>
            </a:extLst>
          </p:cNvPr>
          <p:cNvSpPr/>
          <p:nvPr/>
        </p:nvSpPr>
        <p:spPr>
          <a:xfrm>
            <a:off x="165666" y="2999034"/>
            <a:ext cx="964525" cy="25339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0186D2-7939-0A6E-AF44-EEBB47637BF8}"/>
              </a:ext>
            </a:extLst>
          </p:cNvPr>
          <p:cNvSpPr/>
          <p:nvPr/>
        </p:nvSpPr>
        <p:spPr>
          <a:xfrm>
            <a:off x="172410" y="4462338"/>
            <a:ext cx="964525" cy="25339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DCD8F6-C610-5A90-6546-6164F3A343BE}"/>
              </a:ext>
            </a:extLst>
          </p:cNvPr>
          <p:cNvSpPr/>
          <p:nvPr/>
        </p:nvSpPr>
        <p:spPr>
          <a:xfrm>
            <a:off x="171062" y="4930326"/>
            <a:ext cx="964525" cy="25339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D5C5B7-CDD0-00D9-903F-9EFBF436BF22}"/>
              </a:ext>
            </a:extLst>
          </p:cNvPr>
          <p:cNvSpPr/>
          <p:nvPr/>
        </p:nvSpPr>
        <p:spPr>
          <a:xfrm>
            <a:off x="6037035" y="4563416"/>
            <a:ext cx="541791" cy="4973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21088D-8DD0-748A-1EA1-7BF8DB2EE9F4}"/>
              </a:ext>
            </a:extLst>
          </p:cNvPr>
          <p:cNvSpPr/>
          <p:nvPr/>
        </p:nvSpPr>
        <p:spPr>
          <a:xfrm>
            <a:off x="5339771" y="5153834"/>
            <a:ext cx="834453" cy="3320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F305C9-6461-A033-BF52-9D780C13062A}"/>
              </a:ext>
            </a:extLst>
          </p:cNvPr>
          <p:cNvSpPr/>
          <p:nvPr/>
        </p:nvSpPr>
        <p:spPr>
          <a:xfrm>
            <a:off x="5992897" y="3591474"/>
            <a:ext cx="779840" cy="87086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39020B-AF05-853E-E8BE-283FF0DC57D8}"/>
              </a:ext>
            </a:extLst>
          </p:cNvPr>
          <p:cNvSpPr/>
          <p:nvPr/>
        </p:nvSpPr>
        <p:spPr>
          <a:xfrm>
            <a:off x="7210004" y="2498518"/>
            <a:ext cx="1529395" cy="321064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Irradiation station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123B62-634E-F7B0-6580-F08179183C3A}"/>
              </a:ext>
            </a:extLst>
          </p:cNvPr>
          <p:cNvSpPr/>
          <p:nvPr/>
        </p:nvSpPr>
        <p:spPr>
          <a:xfrm>
            <a:off x="3675818" y="1932238"/>
            <a:ext cx="896183" cy="253394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D8AE4A-E43C-919E-41C7-87BB3D76E2D3}"/>
              </a:ext>
            </a:extLst>
          </p:cNvPr>
          <p:cNvSpPr/>
          <p:nvPr/>
        </p:nvSpPr>
        <p:spPr>
          <a:xfrm>
            <a:off x="106472" y="2208513"/>
            <a:ext cx="1025066" cy="318331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46DB4F-6C51-6F40-6E41-9C94F081271A}"/>
              </a:ext>
            </a:extLst>
          </p:cNvPr>
          <p:cNvSpPr/>
          <p:nvPr/>
        </p:nvSpPr>
        <p:spPr>
          <a:xfrm>
            <a:off x="5992898" y="3103229"/>
            <a:ext cx="650664" cy="387167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A41C8D-B43A-F3F4-BB5E-3A40F9A3BB26}"/>
              </a:ext>
            </a:extLst>
          </p:cNvPr>
          <p:cNvSpPr/>
          <p:nvPr/>
        </p:nvSpPr>
        <p:spPr>
          <a:xfrm>
            <a:off x="6012757" y="2457558"/>
            <a:ext cx="735704" cy="4424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72809D-EA10-58DE-A22D-CE2A769B4156}"/>
              </a:ext>
            </a:extLst>
          </p:cNvPr>
          <p:cNvSpPr/>
          <p:nvPr/>
        </p:nvSpPr>
        <p:spPr>
          <a:xfrm>
            <a:off x="7210004" y="3035891"/>
            <a:ext cx="1529395" cy="321064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Post Irradiation Examination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784822-AD5D-9026-9D5A-103D50094610}"/>
              </a:ext>
            </a:extLst>
          </p:cNvPr>
          <p:cNvSpPr/>
          <p:nvPr/>
        </p:nvSpPr>
        <p:spPr>
          <a:xfrm>
            <a:off x="5520569" y="1952964"/>
            <a:ext cx="1155362" cy="268977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839990-5FF5-B506-102A-703749C6AE8B}"/>
              </a:ext>
            </a:extLst>
          </p:cNvPr>
          <p:cNvSpPr/>
          <p:nvPr/>
        </p:nvSpPr>
        <p:spPr>
          <a:xfrm>
            <a:off x="1806557" y="1932239"/>
            <a:ext cx="718261" cy="268977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F6F1AE8-C4C4-AEF4-B044-A813C54D5BBF}"/>
              </a:ext>
            </a:extLst>
          </p:cNvPr>
          <p:cNvSpPr/>
          <p:nvPr/>
        </p:nvSpPr>
        <p:spPr>
          <a:xfrm>
            <a:off x="222250" y="3356955"/>
            <a:ext cx="904640" cy="399946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8A4AF6-CDC1-D590-A396-18A6EC3D6B29}"/>
              </a:ext>
            </a:extLst>
          </p:cNvPr>
          <p:cNvSpPr/>
          <p:nvPr/>
        </p:nvSpPr>
        <p:spPr>
          <a:xfrm>
            <a:off x="981668" y="5204731"/>
            <a:ext cx="904640" cy="314372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8B6D99C-143A-CA71-5011-AF44873A8D55}"/>
              </a:ext>
            </a:extLst>
          </p:cNvPr>
          <p:cNvSpPr/>
          <p:nvPr/>
        </p:nvSpPr>
        <p:spPr>
          <a:xfrm>
            <a:off x="288154" y="3897795"/>
            <a:ext cx="840688" cy="331223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D399E7-3ABD-498C-1ACF-34DC740CDF64}"/>
              </a:ext>
            </a:extLst>
          </p:cNvPr>
          <p:cNvSpPr/>
          <p:nvPr/>
        </p:nvSpPr>
        <p:spPr>
          <a:xfrm>
            <a:off x="5990050" y="4522832"/>
            <a:ext cx="637328" cy="597795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E89175-2E07-114D-7EEA-8FBFFB01C0A8}"/>
              </a:ext>
            </a:extLst>
          </p:cNvPr>
          <p:cNvSpPr/>
          <p:nvPr/>
        </p:nvSpPr>
        <p:spPr>
          <a:xfrm>
            <a:off x="114564" y="4422987"/>
            <a:ext cx="1077446" cy="331223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71B041-937A-ABE0-5450-D24185D92404}"/>
              </a:ext>
            </a:extLst>
          </p:cNvPr>
          <p:cNvSpPr/>
          <p:nvPr/>
        </p:nvSpPr>
        <p:spPr>
          <a:xfrm>
            <a:off x="4718114" y="1927340"/>
            <a:ext cx="718261" cy="265784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BC8D3B-6004-6816-132A-53EE43023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402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951D9C-C7FA-5F1C-2ED1-67340D779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Characteristics of Proton beam parameter at intense beam facility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0A867-3E31-1B60-8F5E-3C8EA27BAC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33C9-FE29-E399-9290-53E6BA339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15F0F-F6F4-A624-577A-E0902972E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2163AE0-60FF-6C2A-416A-D4FE461539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494192"/>
              </p:ext>
            </p:extLst>
          </p:nvPr>
        </p:nvGraphicFramePr>
        <p:xfrm>
          <a:off x="536712" y="815011"/>
          <a:ext cx="811033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761">
                  <a:extLst>
                    <a:ext uri="{9D8B030D-6E8A-4147-A177-3AD203B41FA5}">
                      <a16:colId xmlns:a16="http://schemas.microsoft.com/office/drawing/2014/main" val="1276698031"/>
                    </a:ext>
                  </a:extLst>
                </a:gridCol>
                <a:gridCol w="2009979">
                  <a:extLst>
                    <a:ext uri="{9D8B030D-6E8A-4147-A177-3AD203B41FA5}">
                      <a16:colId xmlns:a16="http://schemas.microsoft.com/office/drawing/2014/main" val="2370089763"/>
                    </a:ext>
                  </a:extLst>
                </a:gridCol>
                <a:gridCol w="2163805">
                  <a:extLst>
                    <a:ext uri="{9D8B030D-6E8A-4147-A177-3AD203B41FA5}">
                      <a16:colId xmlns:a16="http://schemas.microsoft.com/office/drawing/2014/main" val="681728059"/>
                    </a:ext>
                  </a:extLst>
                </a:gridCol>
                <a:gridCol w="2122785">
                  <a:extLst>
                    <a:ext uri="{9D8B030D-6E8A-4147-A177-3AD203B41FA5}">
                      <a16:colId xmlns:a16="http://schemas.microsoft.com/office/drawing/2014/main" val="1698126380"/>
                    </a:ext>
                  </a:extLst>
                </a:gridCol>
              </a:tblGrid>
              <a:tr h="918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Neutron spallation source</a:t>
                      </a:r>
                    </a:p>
                    <a:p>
                      <a:r>
                        <a:rPr lang="en-US" dirty="0"/>
                        <a:t>(ESS, SNS, CSNS)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Accelerator Neutrino beam</a:t>
                      </a:r>
                    </a:p>
                    <a:p>
                      <a:r>
                        <a:rPr lang="en-US" dirty="0"/>
                        <a:t>(T2K, CNGS, </a:t>
                      </a:r>
                      <a:r>
                        <a:rPr lang="en-US" dirty="0" err="1"/>
                        <a:t>NuMI</a:t>
                      </a:r>
                      <a:r>
                        <a:rPr lang="en-US" dirty="0"/>
                        <a:t>, SBN, LBNF)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Muon collider</a:t>
                      </a:r>
                    </a:p>
                    <a:p>
                      <a:r>
                        <a:rPr lang="en-US" dirty="0"/>
                        <a:t>(MAP, IMCC design)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488278"/>
                  </a:ext>
                </a:extLst>
              </a:tr>
              <a:tr h="370698">
                <a:tc>
                  <a:txBody>
                    <a:bodyPr/>
                    <a:lstStyle/>
                    <a:p>
                      <a:r>
                        <a:rPr lang="en-US" dirty="0"/>
                        <a:t>Proton 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  <a:p>
                      <a:r>
                        <a:rPr lang="en-US" dirty="0"/>
                        <a:t>(1-3 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Wide range</a:t>
                      </a:r>
                    </a:p>
                    <a:p>
                      <a:r>
                        <a:rPr lang="en-US" dirty="0"/>
                        <a:t>(8-400 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  <a:p>
                      <a:r>
                        <a:rPr lang="en-US" dirty="0"/>
                        <a:t>(5-20 GeV)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976938"/>
                  </a:ext>
                </a:extLst>
              </a:tr>
              <a:tr h="370698">
                <a:tc>
                  <a:txBody>
                    <a:bodyPr/>
                    <a:lstStyle/>
                    <a:p>
                      <a:r>
                        <a:rPr lang="en-US" dirty="0"/>
                        <a:t>Proton beam 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</a:t>
                      </a:r>
                    </a:p>
                    <a:p>
                      <a:r>
                        <a:rPr lang="en-US" dirty="0"/>
                        <a:t>(105-700 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Long</a:t>
                      </a:r>
                    </a:p>
                    <a:p>
                      <a:r>
                        <a:rPr lang="en-US" dirty="0"/>
                        <a:t>(4.2-10.5 </a:t>
                      </a:r>
                      <a:r>
                        <a:rPr lang="en-US" dirty="0" err="1">
                          <a:latin typeface="Symbol" pitchFamily="2" charset="2"/>
                        </a:rPr>
                        <a:t>m</a:t>
                      </a:r>
                      <a:r>
                        <a:rPr lang="en-US" dirty="0" err="1"/>
                        <a:t>s</a:t>
                      </a:r>
                      <a:r>
                        <a:rPr lang="en-US" dirty="0"/>
                        <a:t>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Extremely short</a:t>
                      </a:r>
                    </a:p>
                    <a:p>
                      <a:r>
                        <a:rPr lang="en-US" b="1" dirty="0"/>
                        <a:t>(1-3 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521547"/>
                  </a:ext>
                </a:extLst>
              </a:tr>
              <a:tr h="370698">
                <a:tc>
                  <a:txBody>
                    <a:bodyPr/>
                    <a:lstStyle/>
                    <a:p>
                      <a:r>
                        <a:rPr lang="en-US" dirty="0"/>
                        <a:t>Proton beam intensity per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  <a:p>
                      <a:r>
                        <a:rPr lang="en-US" dirty="0"/>
                        <a:t>(1e13-1.5e14)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  <a:p>
                      <a:r>
                        <a:rPr lang="en-US" dirty="0"/>
                        <a:t>(4.8e13-3.2e14)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High</a:t>
                      </a:r>
                    </a:p>
                    <a:p>
                      <a:r>
                        <a:rPr lang="en-US" b="1" dirty="0"/>
                        <a:t>(1e14-1e15)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381279"/>
                  </a:ext>
                </a:extLst>
              </a:tr>
              <a:tr h="370698">
                <a:tc>
                  <a:txBody>
                    <a:bodyPr/>
                    <a:lstStyle/>
                    <a:p>
                      <a:r>
                        <a:rPr lang="en-US" dirty="0"/>
                        <a:t>Repetition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</a:p>
                    <a:p>
                      <a:r>
                        <a:rPr lang="en-US" dirty="0"/>
                        <a:t>(14-60 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  <a:p>
                      <a:r>
                        <a:rPr lang="en-US" dirty="0"/>
                        <a:t>(0.4-2 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  <a:p>
                      <a:r>
                        <a:rPr lang="en-US" dirty="0"/>
                        <a:t>(5-15 Hz)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087888"/>
                  </a:ext>
                </a:extLst>
              </a:tr>
              <a:tr h="370698">
                <a:tc>
                  <a:txBody>
                    <a:bodyPr/>
                    <a:lstStyle/>
                    <a:p>
                      <a:r>
                        <a:rPr lang="en-US" dirty="0"/>
                        <a:t>Target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Liq. Hg, W, Liq. Li </a:t>
                      </a:r>
                      <a:r>
                        <a:rPr lang="en-US" dirty="0" err="1"/>
                        <a:t>etc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graphite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4127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07BDE63-9DDF-E5B7-35BB-1669B8EBBCCD}"/>
              </a:ext>
            </a:extLst>
          </p:cNvPr>
          <p:cNvSpPr/>
          <p:nvPr/>
        </p:nvSpPr>
        <p:spPr>
          <a:xfrm>
            <a:off x="6490253" y="785193"/>
            <a:ext cx="2156789" cy="4967577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FF5A12-833C-DE34-8AC2-EC3FA8406C3C}"/>
              </a:ext>
            </a:extLst>
          </p:cNvPr>
          <p:cNvSpPr txBox="1"/>
          <p:nvPr/>
        </p:nvSpPr>
        <p:spPr>
          <a:xfrm>
            <a:off x="4921624" y="5842934"/>
            <a:ext cx="4013654" cy="584775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Is there any target capable of withstanding such an exceptionally high thermal shock? </a:t>
            </a:r>
          </a:p>
        </p:txBody>
      </p:sp>
    </p:spTree>
    <p:extLst>
      <p:ext uri="{BB962C8B-B14F-4D97-AF65-F5344CB8AC3E}">
        <p14:creationId xmlns:p14="http://schemas.microsoft.com/office/powerpoint/2010/main" val="4039037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754372-F1C7-0346-8FEA-F3DF85D25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112"/>
            <a:ext cx="8686800" cy="810931"/>
          </a:xfrm>
        </p:spPr>
        <p:txBody>
          <a:bodyPr/>
          <a:lstStyle/>
          <a:p>
            <a:r>
              <a:rPr lang="en-US" dirty="0"/>
              <a:t>Thermal shock is a key parameter for survivability of High-Power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15090-55C7-827C-A3BD-7F4EE15FD5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8D2A9-E885-6DB8-E174-15ED95923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0FF91-1A17-7E6E-C220-73E085380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B60B10-D6BE-7AA4-DE6C-E4F358E5B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9185"/>
            <a:ext cx="7388094" cy="457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E7355B-1FAF-87B0-3FD7-1FF8CC46650B}"/>
              </a:ext>
            </a:extLst>
          </p:cNvPr>
          <p:cNvSpPr txBox="1"/>
          <p:nvPr/>
        </p:nvSpPr>
        <p:spPr>
          <a:xfrm>
            <a:off x="2279691" y="1468429"/>
            <a:ext cx="4280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Neutrino HPT R&amp;D Materials Exploratory Map (Graphite)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AE8A91-61E9-8D48-27B8-A8B367BEA513}"/>
              </a:ext>
            </a:extLst>
          </p:cNvPr>
          <p:cNvCxnSpPr>
            <a:cxnSpLocks/>
          </p:cNvCxnSpPr>
          <p:nvPr/>
        </p:nvCxnSpPr>
        <p:spPr>
          <a:xfrm flipV="1">
            <a:off x="1198808" y="2013291"/>
            <a:ext cx="5663045" cy="2649682"/>
          </a:xfrm>
          <a:prstGeom prst="line">
            <a:avLst/>
          </a:prstGeom>
          <a:ln w="254000">
            <a:solidFill>
              <a:schemeClr val="accent1">
                <a:alpha val="3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D86FF18-BF14-AD19-2AF3-D9CF29263741}"/>
              </a:ext>
            </a:extLst>
          </p:cNvPr>
          <p:cNvSpPr txBox="1"/>
          <p:nvPr/>
        </p:nvSpPr>
        <p:spPr>
          <a:xfrm>
            <a:off x="6941127" y="1550098"/>
            <a:ext cx="2200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Boundary represents operational threshold for thermal shock on graphite targets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BEDEE-0B12-A9F2-F1DF-2CA56C10B5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1001191"/>
            <a:ext cx="3663227" cy="1280160"/>
          </a:xfrm>
          <a:prstGeom prst="rect">
            <a:avLst/>
          </a:prstGeom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B59ECC-D11E-D51C-5A47-C87F9609FB80}"/>
              </a:ext>
            </a:extLst>
          </p:cNvPr>
          <p:cNvSpPr txBox="1"/>
          <p:nvPr/>
        </p:nvSpPr>
        <p:spPr>
          <a:xfrm>
            <a:off x="525159" y="2295022"/>
            <a:ext cx="30574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900" dirty="0">
                <a:solidFill>
                  <a:srgbClr val="505050"/>
                </a:solidFill>
                <a:latin typeface="Arial"/>
              </a:rPr>
              <a:t>Iridium rod target tested at CERN’s HiRadMat facility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6021CB-DD14-64B2-104D-19D20F87CAE6}"/>
              </a:ext>
            </a:extLst>
          </p:cNvPr>
          <p:cNvSpPr txBox="1"/>
          <p:nvPr/>
        </p:nvSpPr>
        <p:spPr>
          <a:xfrm>
            <a:off x="260518" y="991256"/>
            <a:ext cx="3586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Metal rod exploded by beam impact</a:t>
            </a:r>
          </a:p>
        </p:txBody>
      </p:sp>
    </p:spTree>
    <p:extLst>
      <p:ext uri="{BB962C8B-B14F-4D97-AF65-F5344CB8AC3E}">
        <p14:creationId xmlns:p14="http://schemas.microsoft.com/office/powerpoint/2010/main" val="127031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7CA2C3-6863-FC74-3E65-9DA6795BB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74389"/>
          </a:xfrm>
        </p:spPr>
        <p:txBody>
          <a:bodyPr/>
          <a:lstStyle/>
          <a:p>
            <a:r>
              <a:rPr lang="en-US" dirty="0"/>
              <a:t>DOE suggests to make a roadmap for HPT R&amp;D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DE31A-6711-2663-051E-7882B4671F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4C9A3-9DBB-CF28-BFEF-A6D73217B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F17F5-F0C4-33B9-2F99-4D068E24D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D312980-787F-3BCD-1934-DC37AB926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818913"/>
            <a:ext cx="8229596" cy="3615234"/>
          </a:xfrm>
        </p:spPr>
        <p:txBody>
          <a:bodyPr/>
          <a:lstStyle/>
          <a:p>
            <a:r>
              <a:rPr lang="en-US" dirty="0"/>
              <a:t>HPT R&amp;D is aligned with timeline of HEP Accelerators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D0E9B4-4317-A103-DE7C-CD9CAE334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r="868"/>
          <a:stretch/>
        </p:blipFill>
        <p:spPr>
          <a:xfrm>
            <a:off x="228604" y="1188829"/>
            <a:ext cx="7024648" cy="502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99C797-8740-2CDE-5229-234801DD00C7}"/>
              </a:ext>
            </a:extLst>
          </p:cNvPr>
          <p:cNvSpPr txBox="1"/>
          <p:nvPr/>
        </p:nvSpPr>
        <p:spPr>
          <a:xfrm>
            <a:off x="6458440" y="5571698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HEP HPT R&amp;D Workshop </a:t>
            </a:r>
          </a:p>
          <a:p>
            <a:r>
              <a:rPr lang="en-US" sz="1800" dirty="0"/>
              <a:t>April 11-12 2023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04B4AC-AD85-4E67-492B-0992C28947EC}"/>
              </a:ext>
            </a:extLst>
          </p:cNvPr>
          <p:cNvSpPr/>
          <p:nvPr/>
        </p:nvSpPr>
        <p:spPr>
          <a:xfrm>
            <a:off x="228600" y="3964225"/>
            <a:ext cx="7024648" cy="48195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819E9B-796F-6822-0B47-217C153D0CD1}"/>
              </a:ext>
            </a:extLst>
          </p:cNvPr>
          <p:cNvSpPr txBox="1"/>
          <p:nvPr/>
        </p:nvSpPr>
        <p:spPr>
          <a:xfrm>
            <a:off x="7253249" y="1311442"/>
            <a:ext cx="18907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NOTE: </a:t>
            </a:r>
          </a:p>
          <a:p>
            <a:r>
              <a:rPr lang="en-US" sz="1800" dirty="0"/>
              <a:t>Each project set a specific target parameter, thus</a:t>
            </a:r>
          </a:p>
          <a:p>
            <a:r>
              <a:rPr lang="en-US" sz="1800" dirty="0"/>
              <a:t>each target has a specific challenge and specific R&amp;D. </a:t>
            </a:r>
          </a:p>
          <a:p>
            <a:r>
              <a:rPr lang="en-US" sz="1800" dirty="0"/>
              <a:t>Current HPT R&amp;D plan works on a generic item. </a:t>
            </a:r>
          </a:p>
          <a:p>
            <a:r>
              <a:rPr lang="en-US" sz="1800" dirty="0"/>
              <a:t>We should identify a specific issue on MC. </a:t>
            </a:r>
          </a:p>
        </p:txBody>
      </p:sp>
    </p:spTree>
    <p:extLst>
      <p:ext uri="{BB962C8B-B14F-4D97-AF65-F5344CB8AC3E}">
        <p14:creationId xmlns:p14="http://schemas.microsoft.com/office/powerpoint/2010/main" val="4100015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40B1DB-90C0-5350-6D02-90925F6F7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088470"/>
            <a:ext cx="8686800" cy="959423"/>
          </a:xfrm>
        </p:spPr>
        <p:txBody>
          <a:bodyPr/>
          <a:lstStyle/>
          <a:p>
            <a:r>
              <a:rPr lang="en-US" dirty="0"/>
              <a:t>Explorer Radiation Material Science for Advancing High Power Target R&amp;D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5759-1524-5E0F-6824-F6258B53C7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A7A04-DFB8-B25A-73F4-D750FA91F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1350D-CA96-F273-B7FD-D875C74F5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866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E15D0B-792B-DB28-EE86-3225BB8D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2324"/>
            <a:ext cx="8686800" cy="427877"/>
          </a:xfrm>
        </p:spPr>
        <p:txBody>
          <a:bodyPr/>
          <a:lstStyle/>
          <a:p>
            <a:r>
              <a:rPr lang="en-US" sz="2400" dirty="0"/>
              <a:t>Challenges associated with Beam Intercepting Device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F0FF3-ADB0-2BC7-EF56-58925C0E1A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90DA0-553F-0593-C7B7-BC701D35C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B79C4-C1D8-51B7-8E40-AC82EC7D84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320" y="4350333"/>
            <a:ext cx="3532894" cy="2468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127F5B-3495-308F-5E2B-5D91018EC6CA}"/>
              </a:ext>
            </a:extLst>
          </p:cNvPr>
          <p:cNvSpPr txBox="1"/>
          <p:nvPr/>
        </p:nvSpPr>
        <p:spPr>
          <a:xfrm>
            <a:off x="273975" y="633460"/>
            <a:ext cx="58302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Radiation Damage: </a:t>
            </a:r>
            <a:r>
              <a:rPr lang="en-US" sz="2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Displacements in crystal lattice expressed as Displacements Per Atom (DPA)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Hardening and embrittlement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Creep and swelling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Fracture toughness reduction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Thermal/electrical conductivity reduction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Coefficient of thermal expansion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Modulus of elasticity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Transmutation products (H, He gas production can cause void formation and embrittlement)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BACB4C-753C-8B81-4C8C-B104FEF1D7C6}"/>
              </a:ext>
            </a:extLst>
          </p:cNvPr>
          <p:cNvSpPr txBox="1"/>
          <p:nvPr/>
        </p:nvSpPr>
        <p:spPr>
          <a:xfrm>
            <a:off x="1755511" y="4906919"/>
            <a:ext cx="3726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Movement of lattice elements mimics like “Billiard ball” influenced by incident particles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7C17568-1AFE-48D4-E603-40AB325D7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3E267E-3FB1-34C7-A1B6-F840609EA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571" y="636573"/>
            <a:ext cx="2872497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DAC06-6994-8B2E-AD24-689CDD5B4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AC6442-F90B-0A45-F1EB-9B7C5E53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Challenges associated with Beam Intercepting Device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40C4E-E628-D7BE-8312-D7505268B4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6C1FA-E9A8-A2C5-C419-F3184A6F4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D88F5F-2272-B8EA-E8E2-3CDA9871FF7D}"/>
              </a:ext>
            </a:extLst>
          </p:cNvPr>
          <p:cNvSpPr txBox="1"/>
          <p:nvPr/>
        </p:nvSpPr>
        <p:spPr>
          <a:xfrm>
            <a:off x="228600" y="974195"/>
            <a:ext cx="520500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Shock: </a:t>
            </a: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Sudden energy deposition from pulsed beam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Fast expansion of the material surrounded by cooler material generates localized area of compressive stress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Stress waves move through the material at sonic velocities. Plastic deformation, cracking and fatigue failure can occur. Stress waves stay long time.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FED170-B652-26FC-F39B-C78AD5214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029" y="1262940"/>
            <a:ext cx="3344371" cy="3313476"/>
          </a:xfrm>
          <a:prstGeom prst="rect">
            <a:avLst/>
          </a:prstGeom>
        </p:spPr>
      </p:pic>
      <p:pic>
        <p:nvPicPr>
          <p:cNvPr id="21" name="Picture 20" descr="A picture containing text, writing implement, stationary, pen&#10;&#10;Description automatically generated">
            <a:extLst>
              <a:ext uri="{FF2B5EF4-FFF2-40B4-BE49-F238E27FC236}">
                <a16:creationId xmlns:a16="http://schemas.microsoft.com/office/drawing/2014/main" id="{2F4C96D6-B541-DD93-55AC-C5B8A2412C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4" t="42409" r="10916" b="29963"/>
          <a:stretch/>
        </p:blipFill>
        <p:spPr bwMode="auto">
          <a:xfrm>
            <a:off x="1489760" y="4886620"/>
            <a:ext cx="5486400" cy="99718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8A73954-859A-C75C-F7D1-1A946413BAB4}"/>
              </a:ext>
            </a:extLst>
          </p:cNvPr>
          <p:cNvSpPr txBox="1"/>
          <p:nvPr/>
        </p:nvSpPr>
        <p:spPr>
          <a:xfrm>
            <a:off x="429419" y="4250800"/>
            <a:ext cx="5952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Simulated displacement of LHC beam damper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C0813A-AAEC-CDB8-4C43-658F0E1680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9408D8-4BA2-47B2-C401-ECFBA267504A}"/>
              </a:ext>
            </a:extLst>
          </p:cNvPr>
          <p:cNvSpPr txBox="1"/>
          <p:nvPr/>
        </p:nvSpPr>
        <p:spPr>
          <a:xfrm>
            <a:off x="6011325" y="679629"/>
            <a:ext cx="2735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Relaxation time of thermal </a:t>
            </a:r>
          </a:p>
          <a:p>
            <a:r>
              <a:rPr lang="en-US" sz="1800" dirty="0"/>
              <a:t>vibration is very long</a:t>
            </a:r>
          </a:p>
        </p:txBody>
      </p:sp>
    </p:spTree>
    <p:extLst>
      <p:ext uri="{BB962C8B-B14F-4D97-AF65-F5344CB8AC3E}">
        <p14:creationId xmlns:p14="http://schemas.microsoft.com/office/powerpoint/2010/main" val="300911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BAEC4-C391-9EF9-04DD-C83078032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EC46AF-5543-C994-562B-447ED37C6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Challenges associated with Beam Intercepting Device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7023B-69E4-283D-86BC-39A27A2FC2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2/23/24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707F7-4BDF-97AD-8DCC-6222C9852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231699-20D0-18B7-B763-3C70F6A1B4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07" y="3281644"/>
            <a:ext cx="4114801" cy="2743200"/>
          </a:xfrm>
          <a:prstGeom prst="rect">
            <a:avLst/>
          </a:prstGeom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583CBB-FFF0-C9DA-0A0C-E610EA2754AF}"/>
              </a:ext>
            </a:extLst>
          </p:cNvPr>
          <p:cNvSpPr txBox="1"/>
          <p:nvPr/>
        </p:nvSpPr>
        <p:spPr>
          <a:xfrm>
            <a:off x="736827" y="2602471"/>
            <a:ext cx="350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>
                <a:solidFill>
                  <a:schemeClr val="accent6"/>
                </a:solidFill>
                <a:latin typeface="+mn-lt"/>
              </a:defRPr>
            </a:lvl1pPr>
          </a:lstStyle>
          <a:p>
            <a:pPr defTabSz="457189"/>
            <a:r>
              <a:rPr lang="en-US" sz="2000" dirty="0">
                <a:solidFill>
                  <a:srgbClr val="505050"/>
                </a:solidFill>
                <a:latin typeface="Arial"/>
              </a:rPr>
              <a:t>Horn </a:t>
            </a:r>
            <a:r>
              <a:rPr lang="en-US" sz="2000" dirty="0" err="1">
                <a:solidFill>
                  <a:srgbClr val="505050"/>
                </a:solidFill>
                <a:latin typeface="Arial"/>
              </a:rPr>
              <a:t>stripline</a:t>
            </a:r>
            <a:r>
              <a:rPr lang="en-US" sz="2000" dirty="0">
                <a:solidFill>
                  <a:srgbClr val="505050"/>
                </a:solidFill>
                <a:latin typeface="Arial"/>
              </a:rPr>
              <a:t> fatigue failure after 20M pulses (2023)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759D7E-41CA-48C8-EC91-92CA58C21DF7}"/>
              </a:ext>
            </a:extLst>
          </p:cNvPr>
          <p:cNvSpPr txBox="1"/>
          <p:nvPr/>
        </p:nvSpPr>
        <p:spPr>
          <a:xfrm>
            <a:off x="125530" y="738108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Fatigue: </a:t>
            </a:r>
            <a:r>
              <a:rPr lang="en-US" sz="2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Cycling loading environment 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Cycling loading progressively damage material’s microstructure such that it can ultimately fail at stress levels that are actually lower than its failure strength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58CE7C-CAEC-FDEC-A709-4F432249E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777" y="2346760"/>
            <a:ext cx="3060700" cy="25272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257C64-9C5E-B93E-4A20-DD2B42FCEC96}"/>
              </a:ext>
            </a:extLst>
          </p:cNvPr>
          <p:cNvSpPr txBox="1"/>
          <p:nvPr/>
        </p:nvSpPr>
        <p:spPr>
          <a:xfrm>
            <a:off x="4769199" y="5002059"/>
            <a:ext cx="43722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NuMI</a:t>
            </a:r>
            <a:r>
              <a:rPr lang="en-US" dirty="0"/>
              <a:t> horn </a:t>
            </a:r>
            <a:r>
              <a:rPr lang="en-US" dirty="0" err="1"/>
              <a:t>striplines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200 kA pulsed current flows every second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D31407-6113-A102-7AC1-369B727F6323}"/>
              </a:ext>
            </a:extLst>
          </p:cNvPr>
          <p:cNvCxnSpPr>
            <a:cxnSpLocks/>
          </p:cNvCxnSpPr>
          <p:nvPr/>
        </p:nvCxnSpPr>
        <p:spPr>
          <a:xfrm flipV="1">
            <a:off x="6637970" y="4583656"/>
            <a:ext cx="798280" cy="41840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5E51EE-8343-985F-F5D1-5C3A81EE8B9A}"/>
              </a:ext>
            </a:extLst>
          </p:cNvPr>
          <p:cNvCxnSpPr>
            <a:cxnSpLocks/>
          </p:cNvCxnSpPr>
          <p:nvPr/>
        </p:nvCxnSpPr>
        <p:spPr>
          <a:xfrm flipH="1" flipV="1">
            <a:off x="5836743" y="4499264"/>
            <a:ext cx="801227" cy="50279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37A840-510A-AE75-9CF5-AD4C7DE3E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R&amp;D for US MC, Yonehara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305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theme/theme1.xml><?xml version="1.0" encoding="utf-8"?>
<a:theme xmlns:a="http://schemas.openxmlformats.org/drawingml/2006/main" name="Fermilab_PowerPoint_Template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Fermilab_PowerPoint_Template_090915.potx</Template>
  <TotalTime>69539</TotalTime>
  <Words>1714</Words>
  <Application>Microsoft Macintosh PowerPoint</Application>
  <PresentationFormat>On-screen Show (4:3)</PresentationFormat>
  <Paragraphs>279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Courier New</vt:lpstr>
      <vt:lpstr>Helvetica</vt:lpstr>
      <vt:lpstr>Symbol</vt:lpstr>
      <vt:lpstr>Wingdings</vt:lpstr>
      <vt:lpstr>Fermilab_PowerPoint_Template_090915</vt:lpstr>
      <vt:lpstr>PowerPoint Presentation</vt:lpstr>
      <vt:lpstr>Layout of muon accelerator complex for colliders</vt:lpstr>
      <vt:lpstr>Characteristics of Proton beam parameter at intense beam facility</vt:lpstr>
      <vt:lpstr>Thermal shock is a key parameter for survivability of High-Power Target</vt:lpstr>
      <vt:lpstr>DOE suggests to make a roadmap for HPT R&amp;D</vt:lpstr>
      <vt:lpstr>Explorer Radiation Material Science for Advancing High Power Target R&amp;D</vt:lpstr>
      <vt:lpstr>Challenges associated with Beam Intercepting Device </vt:lpstr>
      <vt:lpstr>Challenges associated with Beam Intercepting Device </vt:lpstr>
      <vt:lpstr>Challenges associated with Beam Intercepting Device </vt:lpstr>
      <vt:lpstr>PowerPoint Presentation</vt:lpstr>
      <vt:lpstr>High Entropy Arroy for Accelerator Beam Windows</vt:lpstr>
      <vt:lpstr>Types of simulations: Time vs. system size </vt:lpstr>
      <vt:lpstr>Apply DFT simulation for designing HEA</vt:lpstr>
      <vt:lpstr>New technology for High Power Targetry R&amp;D</vt:lpstr>
      <vt:lpstr>Optimize MC target system (Physics output)</vt:lpstr>
      <vt:lpstr>Enhance MC targetry performance</vt:lpstr>
      <vt:lpstr>Pion yield measurement at Fermilab</vt:lpstr>
      <vt:lpstr>Granular Tungsten Target R&amp;D</vt:lpstr>
      <vt:lpstr>Propose MC High Power Targetry R&amp;D</vt:lpstr>
      <vt:lpstr>Specific subject on the MC Target R&amp;D</vt:lpstr>
      <vt:lpstr>Plan 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Katsuya Yonehara</cp:lastModifiedBy>
  <cp:revision>2154</cp:revision>
  <cp:lastPrinted>2019-10-08T19:10:15Z</cp:lastPrinted>
  <dcterms:created xsi:type="dcterms:W3CDTF">2014-01-03T20:18:13Z</dcterms:created>
  <dcterms:modified xsi:type="dcterms:W3CDTF">2024-02-22T20:46:00Z</dcterms:modified>
</cp:coreProperties>
</file>