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982DC-E673-5DD0-E85E-CC4290561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3184B1-AE39-3FF9-6EA6-58BB64C2D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8F1B6-0489-0F16-8F24-83BCDF9A5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A621B-FC07-D1F9-7D5B-3B9E983F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E8CF3-84D3-77B7-F690-AF1E86505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3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0D33-43D0-EBD0-73B6-F48AE754D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47E99-B5BA-EFF9-0B80-FB48543E8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EA49E-8A93-CFE4-8800-72E81AFD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C7529-A754-B860-6034-138F9E98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4AB53-83C9-1234-3124-8BB365DCD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5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57D736-5EA9-012B-8E77-3A69F2EC7B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FFBBDC-3A9E-380A-1E71-11F057EBB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CF157-E629-A5C0-5B61-581926009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5DFD5-3A1A-66FC-B15E-8952D912B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C686E-95B6-53A4-64C6-D250CF4D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B249-BA22-E8BF-5E8E-9F73876EC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2BF45-9B9F-3CB5-8DE7-BDB699CC8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81963-203F-DAD0-29DE-208293D2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859AA-3935-1F06-62B4-9BDECAD09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DCA93-C5CD-58D5-9FEF-A00427AB1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88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8487B-D8BD-1825-B013-680973415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A2F51E-0DBF-C1F0-BB37-EABB773DB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57161-748E-1147-DB52-1CD1303D0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5C0AC-17D7-DE08-44B9-6E90B3C76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2CF0D-9098-AB3F-22C2-1F4387628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6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F0C20-A463-2A44-890C-46B4E2BCB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E6E93-6CD2-525E-3A2E-DDCF0A4FC5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2F93C-5B0E-F791-2254-F2F4B7AB2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E9824-CDA2-6FAE-F4C1-8A8CAAAAD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61BDC-0FA8-2DC4-39FF-117E48979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88217-C6CF-B26E-ED3F-82071705D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8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F7271-4FB6-D29B-B202-184633322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9E235-839C-5112-642B-96173813E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D7A1F8-5D3E-47CE-1A36-22F2B3FA1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3DE3FE-4AB9-D0C7-88EC-41B59BDCD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EC68C8-970A-8953-8ED6-F22E880382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1ADDA2-769F-79E1-F71A-DC6706AF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FB5536-BB65-001E-F9CA-F56FDBDE2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379517-86A5-D536-4D16-CBF0EADC1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1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82180-1BDB-7E01-281B-C7BC160D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161F6-6BDD-C522-9A7C-CEDE3E6F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6D3A1-ECB9-3BA4-CF4B-A1924861D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F434F6-98F4-6FB9-4570-D60408BA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2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72F8A-D6FD-521C-6E48-4B9119F2C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97EE59-D170-85EE-7101-BB8AFF525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A7F7C-1169-797E-7E23-FE5D47FB7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0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E9EAC-0CEF-8118-8547-7F8087D0A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4CBE8-E759-7945-8D09-FD81786DC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797F3-0413-8D1B-1C82-3F059C13F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33C9A3-496E-541D-4576-E150B3586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6622EF-D7E8-A6DF-A1F1-FE8D41505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566413-63B7-26D1-6258-AE568758A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36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2C348-666B-2786-B2D2-6D8C8786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178739-213B-FF55-E620-5C5648762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845477-8FF2-C11E-6178-C3D248076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80C39-474C-3EC2-1765-5C4E4F1F3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9E3F0C-95C7-CAA6-509E-3A4802756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F4997A-5B31-34FD-36CB-76344CE0C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2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1BA33B-5004-C1A7-AD3B-E0E42E508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8A83C8-43A2-0187-DB72-40D9F1E85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E972D-F95D-A343-5DE4-FC1C3382DF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4CE5C2-80D5-4DDA-BB41-BD5C824B02D6}" type="datetimeFigureOut">
              <a:rPr lang="en-US" smtClean="0"/>
              <a:t>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B8619-296E-BFAF-8880-14D70073B0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A2984-C907-6D93-35C0-B9747B113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1BA54D-D97A-47E5-9CAE-BF5F2575E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56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E717C-D39A-EFE1-22E1-AE41D0BC9E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437" y="1122363"/>
            <a:ext cx="10819453" cy="2387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Accelerator R&amp;D : </a:t>
            </a:r>
            <a:r>
              <a:rPr lang="en-US" dirty="0" err="1">
                <a:solidFill>
                  <a:srgbClr val="C00000"/>
                </a:solidFill>
              </a:rPr>
              <a:t>MuCollider</a:t>
            </a:r>
            <a:br>
              <a:rPr lang="en-US" dirty="0">
                <a:solidFill>
                  <a:srgbClr val="C00000"/>
                </a:solidFill>
              </a:rPr>
            </a:br>
            <a:r>
              <a:rPr lang="en-US" dirty="0">
                <a:solidFill>
                  <a:srgbClr val="C00000"/>
                </a:solidFill>
              </a:rPr>
              <a:t>Priorities and Plans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F2A87C-7C1D-214F-76B2-91BC532017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31067"/>
            <a:ext cx="9144000" cy="1655762"/>
          </a:xfrm>
        </p:spPr>
        <p:txBody>
          <a:bodyPr/>
          <a:lstStyle/>
          <a:p>
            <a:r>
              <a:rPr lang="en-US" dirty="0"/>
              <a:t>Princeton Workshop Discussion</a:t>
            </a:r>
          </a:p>
          <a:p>
            <a:r>
              <a:rPr lang="en-US" dirty="0"/>
              <a:t>Feb 23 2024</a:t>
            </a:r>
          </a:p>
        </p:txBody>
      </p:sp>
    </p:spTree>
    <p:extLst>
      <p:ext uri="{BB962C8B-B14F-4D97-AF65-F5344CB8AC3E}">
        <p14:creationId xmlns:p14="http://schemas.microsoft.com/office/powerpoint/2010/main" val="1635905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7C7BA-DE3E-B02E-E8DE-43947BC7D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6D256-5416-C53C-F711-0128F2C4F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High Level Priorities (from Day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55BC2-A8DA-93A2-D26B-222E1F587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0000FF"/>
                </a:solidFill>
              </a:rPr>
              <a:t>Demonstrator design</a:t>
            </a:r>
          </a:p>
          <a:p>
            <a:r>
              <a:rPr lang="en-US" sz="4000" dirty="0"/>
              <a:t>Strengthen Physics case (Theory-Exp)</a:t>
            </a:r>
          </a:p>
          <a:p>
            <a:r>
              <a:rPr lang="en-US" sz="4000" dirty="0">
                <a:solidFill>
                  <a:srgbClr val="0000FF"/>
                </a:solidFill>
              </a:rPr>
              <a:t>Resurrect Accelerator expertise</a:t>
            </a:r>
          </a:p>
          <a:p>
            <a:r>
              <a:rPr lang="en-US" sz="4000" dirty="0">
                <a:solidFill>
                  <a:srgbClr val="0000FF"/>
                </a:solidFill>
              </a:rPr>
              <a:t>10 </a:t>
            </a:r>
            <a:r>
              <a:rPr lang="en-US" sz="4000" dirty="0" err="1">
                <a:solidFill>
                  <a:srgbClr val="0000FF"/>
                </a:solidFill>
              </a:rPr>
              <a:t>pCM</a:t>
            </a: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</a:rPr>
              <a:t>MuColl</a:t>
            </a:r>
            <a:r>
              <a:rPr lang="en-US" sz="4000" dirty="0">
                <a:solidFill>
                  <a:srgbClr val="0000FF"/>
                </a:solidFill>
              </a:rPr>
              <a:t> design with IMCC</a:t>
            </a:r>
          </a:p>
          <a:p>
            <a:r>
              <a:rPr lang="en-US" sz="4000" dirty="0"/>
              <a:t>(did I miss </a:t>
            </a:r>
            <a:r>
              <a:rPr lang="en-US" sz="4000" dirty="0" err="1"/>
              <a:t>smth</a:t>
            </a:r>
            <a:r>
              <a:rPr lang="en-US" sz="4000" dirty="0"/>
              <a:t>?) </a:t>
            </a:r>
          </a:p>
        </p:txBody>
      </p:sp>
    </p:spTree>
    <p:extLst>
      <p:ext uri="{BB962C8B-B14F-4D97-AF65-F5344CB8AC3E}">
        <p14:creationId xmlns:p14="http://schemas.microsoft.com/office/powerpoint/2010/main" val="61492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FA3B9-5D2D-FE86-6E40-F2C119C3C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46" y="138746"/>
            <a:ext cx="10515600" cy="66774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C00000"/>
                </a:solidFill>
              </a:rPr>
              <a:t>Targetry</a:t>
            </a:r>
            <a:r>
              <a:rPr lang="en-US" dirty="0">
                <a:solidFill>
                  <a:srgbClr val="C00000"/>
                </a:solidFill>
              </a:rPr>
              <a:t> R&amp;D (proto)Plan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4F1D044-1164-BAAA-7081-829DDD10B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844669"/>
              </p:ext>
            </p:extLst>
          </p:nvPr>
        </p:nvGraphicFramePr>
        <p:xfrm>
          <a:off x="616699" y="726976"/>
          <a:ext cx="10515600" cy="5958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2187698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614096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41623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03896925"/>
                    </a:ext>
                  </a:extLst>
                </a:gridCol>
              </a:tblGrid>
              <a:tr h="706499"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9048269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sz="1600" dirty="0"/>
                        <a:t>Simulation 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Univ. in AI</a:t>
                      </a:r>
                    </a:p>
                    <a:p>
                      <a:r>
                        <a:rPr lang="en-US" sz="1600" dirty="0"/>
                        <a:t>Implement beam irradiation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Cont’d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Cont’d</a:t>
                      </a:r>
                    </a:p>
                    <a:p>
                      <a:r>
                        <a:rPr lang="en-US" sz="1600" dirty="0"/>
                        <a:t>Validate simulation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24093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sz="1600" dirty="0"/>
                        <a:t>Material 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Collaborate </a:t>
                      </a:r>
                      <a:r>
                        <a:rPr lang="en-US" sz="1600" dirty="0" err="1"/>
                        <a:t>RaDIATE</a:t>
                      </a:r>
                      <a:r>
                        <a:rPr lang="en-US" sz="1600" dirty="0"/>
                        <a:t> </a:t>
                      </a:r>
                    </a:p>
                    <a:p>
                      <a:r>
                        <a:rPr lang="en-US" sz="1600" dirty="0"/>
                        <a:t>Identify </a:t>
                      </a:r>
                      <a:r>
                        <a:rPr lang="en-US" sz="1600" dirty="0" err="1"/>
                        <a:t>MuC</a:t>
                      </a:r>
                      <a:r>
                        <a:rPr lang="en-US" sz="1600" dirty="0"/>
                        <a:t> specific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Cont’d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Beam irradiation + PIE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Cont’d</a:t>
                      </a:r>
                    </a:p>
                    <a:p>
                      <a:r>
                        <a:rPr lang="en-US" sz="1600" dirty="0"/>
                        <a:t>Preliminary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445475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sz="1600" dirty="0"/>
                        <a:t>Relevant beam/no beam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LDRD FNAL, US-Japan</a:t>
                      </a:r>
                    </a:p>
                    <a:p>
                      <a:r>
                        <a:rPr lang="en-US" sz="1600" dirty="0"/>
                        <a:t>GARD HPT</a:t>
                      </a:r>
                    </a:p>
                    <a:p>
                      <a:r>
                        <a:rPr lang="en-US" sz="1600" dirty="0"/>
                        <a:t>R&amp;D Plan at SNS 2</a:t>
                      </a:r>
                      <a:r>
                        <a:rPr lang="en-US" sz="1600" baseline="30000" dirty="0"/>
                        <a:t>nd</a:t>
                      </a:r>
                      <a:r>
                        <a:rPr lang="en-US" sz="1600" dirty="0"/>
                        <a:t> TGT for </a:t>
                      </a:r>
                      <a:r>
                        <a:rPr lang="en-US" sz="1600" dirty="0" err="1"/>
                        <a:t>MuC</a:t>
                      </a:r>
                      <a:r>
                        <a:rPr lang="en-US" sz="1600" dirty="0"/>
                        <a:t>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Cont’d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R&amp;D at SNS 2</a:t>
                      </a:r>
                      <a:r>
                        <a:rPr lang="en-US" sz="1600" baseline="30000" dirty="0"/>
                        <a:t>nd</a:t>
                      </a:r>
                      <a:r>
                        <a:rPr lang="en-US" sz="1600" dirty="0"/>
                        <a:t> TGT for </a:t>
                      </a:r>
                      <a:r>
                        <a:rPr lang="en-US" sz="1600" dirty="0" err="1"/>
                        <a:t>MuC</a:t>
                      </a:r>
                      <a:r>
                        <a:rPr lang="en-US" sz="1600" dirty="0"/>
                        <a:t> target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Cont’d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48629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sz="1600" dirty="0"/>
                        <a:t>Capture system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Simulate solenoid, horn, FODO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Cont’d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Down selection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8967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sz="1600" dirty="0"/>
                        <a:t>Design Demonstrator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Simulate IMCC type target </a:t>
                      </a:r>
                      <a:r>
                        <a:rPr lang="en-US" sz="1600"/>
                        <a:t>&amp; </a:t>
                      </a:r>
                      <a:r>
                        <a:rPr lang="en-US" sz="1600" dirty="0"/>
                        <a:t>E</a:t>
                      </a:r>
                      <a:r>
                        <a:rPr lang="en-US" sz="1600"/>
                        <a:t>valuate </a:t>
                      </a:r>
                      <a:r>
                        <a:rPr lang="en-US" sz="1600" dirty="0"/>
                        <a:t>other possible solution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Cont’d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Down selection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27780"/>
                  </a:ext>
                </a:extLst>
              </a:tr>
              <a:tr h="419588">
                <a:tc>
                  <a:txBody>
                    <a:bodyPr/>
                    <a:lstStyle/>
                    <a:p>
                      <a:r>
                        <a:rPr lang="en-US" sz="1600" dirty="0"/>
                        <a:t>Collider Design: target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Collaborate IMCC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Collaborate IMCC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Collaborate IMCC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35015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sz="1600" dirty="0"/>
                        <a:t>Synergies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Neutrino target, Low energy muon target,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Neutrino target, Low energy muon target,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Neutrino target, Low energy muon target, SNS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53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984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D45382-4004-4E1E-D7F9-2683E90B3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98D5-D312-6BC5-54FC-9CCAAB639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46" y="138746"/>
            <a:ext cx="10515600" cy="66774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Magnet R&amp;D (proto)Plan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99CC32E-DBB1-CE92-F5CA-C92BECFEDD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5644036"/>
              </p:ext>
            </p:extLst>
          </p:nvPr>
        </p:nvGraphicFramePr>
        <p:xfrm>
          <a:off x="616699" y="726976"/>
          <a:ext cx="10515600" cy="5809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2187698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614096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41623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03896925"/>
                    </a:ext>
                  </a:extLst>
                </a:gridCol>
              </a:tblGrid>
              <a:tr h="706499"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9048269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dirty="0"/>
                        <a:t>Topic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24093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Topic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445475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dirty="0"/>
                        <a:t>Topic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48629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Topic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8967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Design Demonstrator magnets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27780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Collider Design: magnets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35015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Synergies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53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27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23F5F-33F2-3CC1-4EAF-BF9DCFE250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D29EA-9D23-13FF-48C0-668869DEC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46" y="138746"/>
            <a:ext cx="10515600" cy="66774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RF R&amp;D (proto)Plan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B7D99E-B6CF-06E4-69DF-4993664CAD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465737"/>
              </p:ext>
            </p:extLst>
          </p:nvPr>
        </p:nvGraphicFramePr>
        <p:xfrm>
          <a:off x="616699" y="726976"/>
          <a:ext cx="10515600" cy="5809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2187698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614096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41623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03896925"/>
                    </a:ext>
                  </a:extLst>
                </a:gridCol>
              </a:tblGrid>
              <a:tr h="706499"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9048269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dirty="0"/>
                        <a:t>Topic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24093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Topic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445475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dirty="0"/>
                        <a:t>Topic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48629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Topic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8967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Design Demonstrator 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27780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Collider Design: 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35015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Synergies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53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315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7C057-8A04-85FF-0EAA-2132E8D5C1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0BAAB-625D-F107-8EFB-0CA4A15CB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046" y="138746"/>
            <a:ext cx="10515600" cy="667743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Muon Cooling R&amp;D (proto)Plan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8B8B2C5-F447-9B47-B5D8-27F2C9583D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1200650"/>
              </p:ext>
            </p:extLst>
          </p:nvPr>
        </p:nvGraphicFramePr>
        <p:xfrm>
          <a:off x="616699" y="726976"/>
          <a:ext cx="10515600" cy="5809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21876981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6140962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141623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03896925"/>
                    </a:ext>
                  </a:extLst>
                </a:gridCol>
              </a:tblGrid>
              <a:tr h="706499">
                <a:tc>
                  <a:txBody>
                    <a:bodyPr/>
                    <a:lstStyle/>
                    <a:p>
                      <a:pPr algn="ctr"/>
                      <a:endParaRPr lang="en-US" sz="4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</a:t>
                      </a:r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/>
                        <a:t>Yr</a:t>
                      </a:r>
                      <a:r>
                        <a:rPr lang="en-US" sz="4000" dirty="0"/>
                        <a:t>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9048269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dirty="0"/>
                        <a:t>Topic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524093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Topic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445475"/>
                  </a:ext>
                </a:extLst>
              </a:tr>
              <a:tr h="785318">
                <a:tc>
                  <a:txBody>
                    <a:bodyPr/>
                    <a:lstStyle/>
                    <a:p>
                      <a:r>
                        <a:rPr lang="en-US" dirty="0"/>
                        <a:t>Topic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48629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Topic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289672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Design Demonstrator</a:t>
                      </a:r>
                      <a:r>
                        <a:rPr lang="en-US"/>
                        <a:t>: cooling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27780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/>
                        <a:t>Collider Design: Cooling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35015"/>
                  </a:ext>
                </a:extLst>
              </a:tr>
              <a:tr h="706499">
                <a:tc>
                  <a:txBody>
                    <a:bodyPr/>
                    <a:lstStyle/>
                    <a:p>
                      <a:r>
                        <a:rPr lang="en-US" dirty="0">
                          <a:highlight>
                            <a:srgbClr val="FFFF00"/>
                          </a:highlight>
                        </a:rPr>
                        <a:t>Synergies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53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784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340</Words>
  <Application>Microsoft Macintosh PowerPoint</Application>
  <PresentationFormat>Widescreen</PresentationFormat>
  <Paragraphs>136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Accelerator R&amp;D : MuCollider Priorities and Plans</vt:lpstr>
      <vt:lpstr>High Level Priorities (from Day 1)</vt:lpstr>
      <vt:lpstr>Targetry R&amp;D (proto)Plan</vt:lpstr>
      <vt:lpstr>Magnet R&amp;D (proto)Plan</vt:lpstr>
      <vt:lpstr>RF R&amp;D (proto)Plan</vt:lpstr>
      <vt:lpstr>Muon Cooling R&amp;D (proto)Plan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Accelerator R&amp;D : MuColl Priorities and Plans</dc:title>
  <dc:creator>Vladimir Shiltsev</dc:creator>
  <cp:lastModifiedBy>Katsuya Yonehara</cp:lastModifiedBy>
  <cp:revision>15</cp:revision>
  <dcterms:created xsi:type="dcterms:W3CDTF">2024-02-23T14:22:38Z</dcterms:created>
  <dcterms:modified xsi:type="dcterms:W3CDTF">2024-02-23T21:40:02Z</dcterms:modified>
</cp:coreProperties>
</file>